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2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21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heme/theme2.xml" ContentType="application/vnd.openxmlformats-officedocument.theme+xml"/>
  <Override PartName="/ppt/diagrams/colors3.xml" ContentType="application/vnd.openxmlformats-officedocument.drawingml.diagramColors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drawing3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drawing2.xml" ContentType="application/vnd.ms-office.drawingml.diagramDrawing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sldIdLst>
    <p:sldId id="428" r:id="rId2"/>
    <p:sldId id="444" r:id="rId3"/>
    <p:sldId id="463" r:id="rId4"/>
    <p:sldId id="468" r:id="rId5"/>
    <p:sldId id="458" r:id="rId6"/>
    <p:sldId id="447" r:id="rId7"/>
    <p:sldId id="459" r:id="rId8"/>
    <p:sldId id="465" r:id="rId9"/>
    <p:sldId id="464" r:id="rId10"/>
    <p:sldId id="466" r:id="rId11"/>
    <p:sldId id="467" r:id="rId12"/>
    <p:sldId id="448" r:id="rId13"/>
    <p:sldId id="449" r:id="rId14"/>
    <p:sldId id="450" r:id="rId15"/>
    <p:sldId id="454" r:id="rId16"/>
    <p:sldId id="469" r:id="rId17"/>
    <p:sldId id="473" r:id="rId18"/>
    <p:sldId id="452" r:id="rId19"/>
    <p:sldId id="474" r:id="rId20"/>
    <p:sldId id="475" r:id="rId21"/>
    <p:sldId id="476" r:id="rId22"/>
    <p:sldId id="426" r:id="rId23"/>
  </p:sldIdLst>
  <p:sldSz cx="9144000" cy="6858000" type="screen4x3"/>
  <p:notesSz cx="6858000" cy="9144000"/>
  <p:defaultTextStyle>
    <a:defPPr>
      <a:defRPr lang="es-D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5D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>
        <p:scale>
          <a:sx n="90" d="100"/>
          <a:sy n="90" d="100"/>
        </p:scale>
        <p:origin x="-582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463C06-DCB1-4B35-BA74-02D7BAD90DC3}" type="doc">
      <dgm:prSet loTypeId="urn:microsoft.com/office/officeart/2005/8/layout/chevron1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DO"/>
        </a:p>
      </dgm:t>
    </dgm:pt>
    <dgm:pt modelId="{533C0154-C0AF-4BEA-8CCF-20937B4A73E8}">
      <dgm:prSet phldrT="[Texto]"/>
      <dgm:spPr/>
      <dgm:t>
        <a:bodyPr/>
        <a:lstStyle/>
        <a:p>
          <a:r>
            <a:rPr lang="es-DO" b="1" dirty="0" smtClean="0">
              <a:solidFill>
                <a:schemeClr val="tx1"/>
              </a:solidFill>
            </a:rPr>
            <a:t>CONTEXTUALIZACION</a:t>
          </a:r>
          <a:endParaRPr lang="es-DO" b="1" dirty="0">
            <a:solidFill>
              <a:schemeClr val="tx1"/>
            </a:solidFill>
          </a:endParaRPr>
        </a:p>
      </dgm:t>
    </dgm:pt>
    <dgm:pt modelId="{C9A3D35C-784D-4EC5-B417-9A3B03616E73}" type="parTrans" cxnId="{26E3ABA1-6EAE-4B00-A839-C9F7305AC7CC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92B8F357-8E56-4FDA-8886-03941C4B2BB6}" type="sibTrans" cxnId="{26E3ABA1-6EAE-4B00-A839-C9F7305AC7CC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1A264D42-5514-45AA-9C3D-DE51CA74CF95}">
      <dgm:prSet phldrT="[Texto]"/>
      <dgm:spPr/>
      <dgm:t>
        <a:bodyPr/>
        <a:lstStyle/>
        <a:p>
          <a:r>
            <a:rPr lang="es-DO" b="1" dirty="0" smtClean="0">
              <a:solidFill>
                <a:schemeClr val="tx1"/>
              </a:solidFill>
            </a:rPr>
            <a:t>OBJETIVOS </a:t>
          </a:r>
          <a:endParaRPr lang="es-DO" b="1" dirty="0">
            <a:solidFill>
              <a:schemeClr val="tx1"/>
            </a:solidFill>
          </a:endParaRPr>
        </a:p>
      </dgm:t>
    </dgm:pt>
    <dgm:pt modelId="{FF9FC3BD-88AF-4CB0-A5BA-3CDAC752033E}" type="parTrans" cxnId="{D7D2EB00-A170-496C-8205-835D70397BFD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C79761C1-F24A-481F-8103-1847A11E8F55}" type="sibTrans" cxnId="{D7D2EB00-A170-496C-8205-835D70397BFD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45BA41AC-41BB-484D-9DBF-8F219F19CE1A}">
      <dgm:prSet phldrT="[Texto]"/>
      <dgm:spPr/>
      <dgm:t>
        <a:bodyPr/>
        <a:lstStyle/>
        <a:p>
          <a:r>
            <a:rPr lang="es-DO" b="1" dirty="0" smtClean="0">
              <a:solidFill>
                <a:schemeClr val="tx1"/>
              </a:solidFill>
            </a:rPr>
            <a:t>JUSTIFICACION </a:t>
          </a:r>
          <a:endParaRPr lang="es-DO" b="1" dirty="0">
            <a:solidFill>
              <a:schemeClr val="tx1"/>
            </a:solidFill>
          </a:endParaRPr>
        </a:p>
      </dgm:t>
    </dgm:pt>
    <dgm:pt modelId="{ADA315AF-6F02-4790-81E9-A020367E425E}" type="parTrans" cxnId="{F1BEE441-23C1-443D-9F04-390DA6545ED9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DC29EDC6-CDF6-405E-AA9A-BBC58BA5052D}" type="sibTrans" cxnId="{F1BEE441-23C1-443D-9F04-390DA6545ED9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44616C70-BEB3-4FBF-9D9A-17B6B07EA42A}">
      <dgm:prSet phldrT="[Texto]"/>
      <dgm:spPr/>
      <dgm:t>
        <a:bodyPr/>
        <a:lstStyle/>
        <a:p>
          <a:r>
            <a:rPr lang="es-DO" b="1" dirty="0" smtClean="0">
              <a:solidFill>
                <a:schemeClr val="tx1"/>
              </a:solidFill>
            </a:rPr>
            <a:t>PROBLEMATIZACION </a:t>
          </a:r>
          <a:endParaRPr lang="es-DO" b="1" dirty="0">
            <a:solidFill>
              <a:schemeClr val="tx1"/>
            </a:solidFill>
          </a:endParaRPr>
        </a:p>
      </dgm:t>
    </dgm:pt>
    <dgm:pt modelId="{2F8C92D4-8572-4D23-A77F-6F43881486C8}" type="parTrans" cxnId="{A064E206-AA99-480E-926A-5749A783F90B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CE4D7BC2-312B-467B-8808-A10CFE6652A2}" type="sibTrans" cxnId="{A064E206-AA99-480E-926A-5749A783F90B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24387757-B9C7-4177-91BA-6C29A365360F}" type="pres">
      <dgm:prSet presAssocID="{DF463C06-DCB1-4B35-BA74-02D7BAD90D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0079C7DC-9144-4EE6-98F6-4BD07B71194E}" type="pres">
      <dgm:prSet presAssocID="{533C0154-C0AF-4BEA-8CCF-20937B4A73E8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0D6CCA9D-138B-40B8-B4B4-57B20F71D694}" type="pres">
      <dgm:prSet presAssocID="{92B8F357-8E56-4FDA-8886-03941C4B2BB6}" presName="parTxOnlySpace" presStyleCnt="0"/>
      <dgm:spPr/>
    </dgm:pt>
    <dgm:pt modelId="{002240A3-2A50-4D65-84FF-0C4BB9AC9C5F}" type="pres">
      <dgm:prSet presAssocID="{44616C70-BEB3-4FBF-9D9A-17B6B07EA42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B05491D9-C956-47B6-8B61-57C95C1F715A}" type="pres">
      <dgm:prSet presAssocID="{CE4D7BC2-312B-467B-8808-A10CFE6652A2}" presName="parTxOnlySpace" presStyleCnt="0"/>
      <dgm:spPr/>
    </dgm:pt>
    <dgm:pt modelId="{0753EDCE-36D2-46D4-BCF7-FDE287E96092}" type="pres">
      <dgm:prSet presAssocID="{1A264D42-5514-45AA-9C3D-DE51CA74CF95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74518273-AC42-4295-A53C-48506DFD1021}" type="pres">
      <dgm:prSet presAssocID="{C79761C1-F24A-481F-8103-1847A11E8F55}" presName="parTxOnlySpace" presStyleCnt="0"/>
      <dgm:spPr/>
    </dgm:pt>
    <dgm:pt modelId="{5E04E23A-367D-49C7-9506-6C762BA41A65}" type="pres">
      <dgm:prSet presAssocID="{45BA41AC-41BB-484D-9DBF-8F219F19CE1A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9C38531B-A76A-4A18-96B3-8CE6FCC48E6B}" type="presOf" srcId="{533C0154-C0AF-4BEA-8CCF-20937B4A73E8}" destId="{0079C7DC-9144-4EE6-98F6-4BD07B71194E}" srcOrd="0" destOrd="0" presId="urn:microsoft.com/office/officeart/2005/8/layout/chevron1"/>
    <dgm:cxn modelId="{D7D2EB00-A170-496C-8205-835D70397BFD}" srcId="{DF463C06-DCB1-4B35-BA74-02D7BAD90DC3}" destId="{1A264D42-5514-45AA-9C3D-DE51CA74CF95}" srcOrd="2" destOrd="0" parTransId="{FF9FC3BD-88AF-4CB0-A5BA-3CDAC752033E}" sibTransId="{C79761C1-F24A-481F-8103-1847A11E8F55}"/>
    <dgm:cxn modelId="{A637E00E-BF5B-43BA-8129-0DA5EC6D52E7}" type="presOf" srcId="{1A264D42-5514-45AA-9C3D-DE51CA74CF95}" destId="{0753EDCE-36D2-46D4-BCF7-FDE287E96092}" srcOrd="0" destOrd="0" presId="urn:microsoft.com/office/officeart/2005/8/layout/chevron1"/>
    <dgm:cxn modelId="{84512A1C-5655-49EF-9028-22386F620033}" type="presOf" srcId="{44616C70-BEB3-4FBF-9D9A-17B6B07EA42A}" destId="{002240A3-2A50-4D65-84FF-0C4BB9AC9C5F}" srcOrd="0" destOrd="0" presId="urn:microsoft.com/office/officeart/2005/8/layout/chevron1"/>
    <dgm:cxn modelId="{3EB38480-BC24-499A-94A1-54C345ACC57B}" type="presOf" srcId="{DF463C06-DCB1-4B35-BA74-02D7BAD90DC3}" destId="{24387757-B9C7-4177-91BA-6C29A365360F}" srcOrd="0" destOrd="0" presId="urn:microsoft.com/office/officeart/2005/8/layout/chevron1"/>
    <dgm:cxn modelId="{A064E206-AA99-480E-926A-5749A783F90B}" srcId="{DF463C06-DCB1-4B35-BA74-02D7BAD90DC3}" destId="{44616C70-BEB3-4FBF-9D9A-17B6B07EA42A}" srcOrd="1" destOrd="0" parTransId="{2F8C92D4-8572-4D23-A77F-6F43881486C8}" sibTransId="{CE4D7BC2-312B-467B-8808-A10CFE6652A2}"/>
    <dgm:cxn modelId="{26E3ABA1-6EAE-4B00-A839-C9F7305AC7CC}" srcId="{DF463C06-DCB1-4B35-BA74-02D7BAD90DC3}" destId="{533C0154-C0AF-4BEA-8CCF-20937B4A73E8}" srcOrd="0" destOrd="0" parTransId="{C9A3D35C-784D-4EC5-B417-9A3B03616E73}" sibTransId="{92B8F357-8E56-4FDA-8886-03941C4B2BB6}"/>
    <dgm:cxn modelId="{F1BEE441-23C1-443D-9F04-390DA6545ED9}" srcId="{DF463C06-DCB1-4B35-BA74-02D7BAD90DC3}" destId="{45BA41AC-41BB-484D-9DBF-8F219F19CE1A}" srcOrd="3" destOrd="0" parTransId="{ADA315AF-6F02-4790-81E9-A020367E425E}" sibTransId="{DC29EDC6-CDF6-405E-AA9A-BBC58BA5052D}"/>
    <dgm:cxn modelId="{D7F4B606-3B92-4E05-ACE7-D62650309028}" type="presOf" srcId="{45BA41AC-41BB-484D-9DBF-8F219F19CE1A}" destId="{5E04E23A-367D-49C7-9506-6C762BA41A65}" srcOrd="0" destOrd="0" presId="urn:microsoft.com/office/officeart/2005/8/layout/chevron1"/>
    <dgm:cxn modelId="{252AAE39-62C7-4551-8E9E-D91EEAA3C83A}" type="presParOf" srcId="{24387757-B9C7-4177-91BA-6C29A365360F}" destId="{0079C7DC-9144-4EE6-98F6-4BD07B71194E}" srcOrd="0" destOrd="0" presId="urn:microsoft.com/office/officeart/2005/8/layout/chevron1"/>
    <dgm:cxn modelId="{7BD58FEE-11A9-48F4-8568-667D5EFEF420}" type="presParOf" srcId="{24387757-B9C7-4177-91BA-6C29A365360F}" destId="{0D6CCA9D-138B-40B8-B4B4-57B20F71D694}" srcOrd="1" destOrd="0" presId="urn:microsoft.com/office/officeart/2005/8/layout/chevron1"/>
    <dgm:cxn modelId="{1A1DC1AA-1943-427B-92E9-1842825B7537}" type="presParOf" srcId="{24387757-B9C7-4177-91BA-6C29A365360F}" destId="{002240A3-2A50-4D65-84FF-0C4BB9AC9C5F}" srcOrd="2" destOrd="0" presId="urn:microsoft.com/office/officeart/2005/8/layout/chevron1"/>
    <dgm:cxn modelId="{2209E28F-628E-4648-B67C-65C6F2B43A0D}" type="presParOf" srcId="{24387757-B9C7-4177-91BA-6C29A365360F}" destId="{B05491D9-C956-47B6-8B61-57C95C1F715A}" srcOrd="3" destOrd="0" presId="urn:microsoft.com/office/officeart/2005/8/layout/chevron1"/>
    <dgm:cxn modelId="{4122CB0F-6A89-49D7-9BFE-BDA353E760DF}" type="presParOf" srcId="{24387757-B9C7-4177-91BA-6C29A365360F}" destId="{0753EDCE-36D2-46D4-BCF7-FDE287E96092}" srcOrd="4" destOrd="0" presId="urn:microsoft.com/office/officeart/2005/8/layout/chevron1"/>
    <dgm:cxn modelId="{78E5BA3B-A9A6-43BB-931F-DC0C7AB99CCF}" type="presParOf" srcId="{24387757-B9C7-4177-91BA-6C29A365360F}" destId="{74518273-AC42-4295-A53C-48506DFD1021}" srcOrd="5" destOrd="0" presId="urn:microsoft.com/office/officeart/2005/8/layout/chevron1"/>
    <dgm:cxn modelId="{021C6663-D515-43DF-80AD-E5661712E452}" type="presParOf" srcId="{24387757-B9C7-4177-91BA-6C29A365360F}" destId="{5E04E23A-367D-49C7-9506-6C762BA41A65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463C06-DCB1-4B35-BA74-02D7BAD90DC3}" type="doc">
      <dgm:prSet loTypeId="urn:microsoft.com/office/officeart/2005/8/layout/chevron1" loCatId="process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es-DO"/>
        </a:p>
      </dgm:t>
    </dgm:pt>
    <dgm:pt modelId="{533C0154-C0AF-4BEA-8CCF-20937B4A73E8}">
      <dgm:prSet phldrT="[Texto]"/>
      <dgm:spPr/>
      <dgm:t>
        <a:bodyPr/>
        <a:lstStyle/>
        <a:p>
          <a:r>
            <a:rPr lang="es-DO" b="1" dirty="0" smtClean="0">
              <a:solidFill>
                <a:schemeClr val="tx1"/>
              </a:solidFill>
            </a:rPr>
            <a:t>MARCO TEÓRICO </a:t>
          </a:r>
          <a:endParaRPr lang="es-DO" b="1" dirty="0">
            <a:solidFill>
              <a:schemeClr val="tx1"/>
            </a:solidFill>
          </a:endParaRPr>
        </a:p>
      </dgm:t>
    </dgm:pt>
    <dgm:pt modelId="{C9A3D35C-784D-4EC5-B417-9A3B03616E73}" type="parTrans" cxnId="{26E3ABA1-6EAE-4B00-A839-C9F7305AC7CC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92B8F357-8E56-4FDA-8886-03941C4B2BB6}" type="sibTrans" cxnId="{26E3ABA1-6EAE-4B00-A839-C9F7305AC7CC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1A264D42-5514-45AA-9C3D-DE51CA74CF95}">
      <dgm:prSet phldrT="[Texto]"/>
      <dgm:spPr/>
      <dgm:t>
        <a:bodyPr/>
        <a:lstStyle/>
        <a:p>
          <a:r>
            <a:rPr lang="es-DO" b="1" dirty="0" smtClean="0">
              <a:solidFill>
                <a:schemeClr val="tx1"/>
              </a:solidFill>
            </a:rPr>
            <a:t>PRESENTACIÓN Y ANÁLISIS DE RESULTADOS </a:t>
          </a:r>
          <a:endParaRPr lang="es-DO" b="1" dirty="0">
            <a:solidFill>
              <a:schemeClr val="tx1"/>
            </a:solidFill>
          </a:endParaRPr>
        </a:p>
      </dgm:t>
    </dgm:pt>
    <dgm:pt modelId="{FF9FC3BD-88AF-4CB0-A5BA-3CDAC752033E}" type="parTrans" cxnId="{D7D2EB00-A170-496C-8205-835D70397BFD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C79761C1-F24A-481F-8103-1847A11E8F55}" type="sibTrans" cxnId="{D7D2EB00-A170-496C-8205-835D70397BFD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45BA41AC-41BB-484D-9DBF-8F219F19CE1A}">
      <dgm:prSet phldrT="[Texto]"/>
      <dgm:spPr/>
      <dgm:t>
        <a:bodyPr/>
        <a:lstStyle/>
        <a:p>
          <a:r>
            <a:rPr lang="es-DO" b="1" dirty="0" smtClean="0">
              <a:solidFill>
                <a:schemeClr val="tx1"/>
              </a:solidFill>
            </a:rPr>
            <a:t>CONCLUSIONES</a:t>
          </a:r>
          <a:endParaRPr lang="es-DO" b="1" dirty="0">
            <a:solidFill>
              <a:schemeClr val="tx1"/>
            </a:solidFill>
          </a:endParaRPr>
        </a:p>
      </dgm:t>
    </dgm:pt>
    <dgm:pt modelId="{ADA315AF-6F02-4790-81E9-A020367E425E}" type="parTrans" cxnId="{F1BEE441-23C1-443D-9F04-390DA6545ED9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DC29EDC6-CDF6-405E-AA9A-BBC58BA5052D}" type="sibTrans" cxnId="{F1BEE441-23C1-443D-9F04-390DA6545ED9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44616C70-BEB3-4FBF-9D9A-17B6B07EA42A}">
      <dgm:prSet phldrT="[Texto]"/>
      <dgm:spPr/>
      <dgm:t>
        <a:bodyPr/>
        <a:lstStyle/>
        <a:p>
          <a:r>
            <a:rPr lang="es-DO" b="1" dirty="0" smtClean="0">
              <a:solidFill>
                <a:schemeClr val="tx1"/>
              </a:solidFill>
            </a:rPr>
            <a:t>ASPECTOS METODOLÓGICOS </a:t>
          </a:r>
          <a:endParaRPr lang="es-DO" b="1" dirty="0">
            <a:solidFill>
              <a:schemeClr val="tx1"/>
            </a:solidFill>
          </a:endParaRPr>
        </a:p>
      </dgm:t>
    </dgm:pt>
    <dgm:pt modelId="{2F8C92D4-8572-4D23-A77F-6F43881486C8}" type="parTrans" cxnId="{A064E206-AA99-480E-926A-5749A783F90B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CE4D7BC2-312B-467B-8808-A10CFE6652A2}" type="sibTrans" cxnId="{A064E206-AA99-480E-926A-5749A783F90B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24387757-B9C7-4177-91BA-6C29A365360F}" type="pres">
      <dgm:prSet presAssocID="{DF463C06-DCB1-4B35-BA74-02D7BAD90D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0079C7DC-9144-4EE6-98F6-4BD07B71194E}" type="pres">
      <dgm:prSet presAssocID="{533C0154-C0AF-4BEA-8CCF-20937B4A73E8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0D6CCA9D-138B-40B8-B4B4-57B20F71D694}" type="pres">
      <dgm:prSet presAssocID="{92B8F357-8E56-4FDA-8886-03941C4B2BB6}" presName="parTxOnlySpace" presStyleCnt="0"/>
      <dgm:spPr/>
    </dgm:pt>
    <dgm:pt modelId="{002240A3-2A50-4D65-84FF-0C4BB9AC9C5F}" type="pres">
      <dgm:prSet presAssocID="{44616C70-BEB3-4FBF-9D9A-17B6B07EA42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B05491D9-C956-47B6-8B61-57C95C1F715A}" type="pres">
      <dgm:prSet presAssocID="{CE4D7BC2-312B-467B-8808-A10CFE6652A2}" presName="parTxOnlySpace" presStyleCnt="0"/>
      <dgm:spPr/>
    </dgm:pt>
    <dgm:pt modelId="{0753EDCE-36D2-46D4-BCF7-FDE287E96092}" type="pres">
      <dgm:prSet presAssocID="{1A264D42-5514-45AA-9C3D-DE51CA74CF95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74518273-AC42-4295-A53C-48506DFD1021}" type="pres">
      <dgm:prSet presAssocID="{C79761C1-F24A-481F-8103-1847A11E8F55}" presName="parTxOnlySpace" presStyleCnt="0"/>
      <dgm:spPr/>
    </dgm:pt>
    <dgm:pt modelId="{5E04E23A-367D-49C7-9506-6C762BA41A65}" type="pres">
      <dgm:prSet presAssocID="{45BA41AC-41BB-484D-9DBF-8F219F19CE1A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1BBDEE64-A0CE-404F-BAE2-340D09AA4ED8}" type="presOf" srcId="{45BA41AC-41BB-484D-9DBF-8F219F19CE1A}" destId="{5E04E23A-367D-49C7-9506-6C762BA41A65}" srcOrd="0" destOrd="0" presId="urn:microsoft.com/office/officeart/2005/8/layout/chevron1"/>
    <dgm:cxn modelId="{D9896DC6-AEA1-4B21-B5D5-00418B1AF300}" type="presOf" srcId="{1A264D42-5514-45AA-9C3D-DE51CA74CF95}" destId="{0753EDCE-36D2-46D4-BCF7-FDE287E96092}" srcOrd="0" destOrd="0" presId="urn:microsoft.com/office/officeart/2005/8/layout/chevron1"/>
    <dgm:cxn modelId="{D7D2EB00-A170-496C-8205-835D70397BFD}" srcId="{DF463C06-DCB1-4B35-BA74-02D7BAD90DC3}" destId="{1A264D42-5514-45AA-9C3D-DE51CA74CF95}" srcOrd="2" destOrd="0" parTransId="{FF9FC3BD-88AF-4CB0-A5BA-3CDAC752033E}" sibTransId="{C79761C1-F24A-481F-8103-1847A11E8F55}"/>
    <dgm:cxn modelId="{E53FFCD5-FBBB-4550-B922-38E5948F6EBC}" type="presOf" srcId="{533C0154-C0AF-4BEA-8CCF-20937B4A73E8}" destId="{0079C7DC-9144-4EE6-98F6-4BD07B71194E}" srcOrd="0" destOrd="0" presId="urn:microsoft.com/office/officeart/2005/8/layout/chevron1"/>
    <dgm:cxn modelId="{A064E206-AA99-480E-926A-5749A783F90B}" srcId="{DF463C06-DCB1-4B35-BA74-02D7BAD90DC3}" destId="{44616C70-BEB3-4FBF-9D9A-17B6B07EA42A}" srcOrd="1" destOrd="0" parTransId="{2F8C92D4-8572-4D23-A77F-6F43881486C8}" sibTransId="{CE4D7BC2-312B-467B-8808-A10CFE6652A2}"/>
    <dgm:cxn modelId="{26E3ABA1-6EAE-4B00-A839-C9F7305AC7CC}" srcId="{DF463C06-DCB1-4B35-BA74-02D7BAD90DC3}" destId="{533C0154-C0AF-4BEA-8CCF-20937B4A73E8}" srcOrd="0" destOrd="0" parTransId="{C9A3D35C-784D-4EC5-B417-9A3B03616E73}" sibTransId="{92B8F357-8E56-4FDA-8886-03941C4B2BB6}"/>
    <dgm:cxn modelId="{50670EF8-7922-4A36-A10B-CF88C753BB0B}" type="presOf" srcId="{44616C70-BEB3-4FBF-9D9A-17B6B07EA42A}" destId="{002240A3-2A50-4D65-84FF-0C4BB9AC9C5F}" srcOrd="0" destOrd="0" presId="urn:microsoft.com/office/officeart/2005/8/layout/chevron1"/>
    <dgm:cxn modelId="{F1BEE441-23C1-443D-9F04-390DA6545ED9}" srcId="{DF463C06-DCB1-4B35-BA74-02D7BAD90DC3}" destId="{45BA41AC-41BB-484D-9DBF-8F219F19CE1A}" srcOrd="3" destOrd="0" parTransId="{ADA315AF-6F02-4790-81E9-A020367E425E}" sibTransId="{DC29EDC6-CDF6-405E-AA9A-BBC58BA5052D}"/>
    <dgm:cxn modelId="{147DAE11-7C6E-4F54-9F27-6AA186348FD9}" type="presOf" srcId="{DF463C06-DCB1-4B35-BA74-02D7BAD90DC3}" destId="{24387757-B9C7-4177-91BA-6C29A365360F}" srcOrd="0" destOrd="0" presId="urn:microsoft.com/office/officeart/2005/8/layout/chevron1"/>
    <dgm:cxn modelId="{39ACE4C6-4BB5-4300-B3A4-7A608BED4D9F}" type="presParOf" srcId="{24387757-B9C7-4177-91BA-6C29A365360F}" destId="{0079C7DC-9144-4EE6-98F6-4BD07B71194E}" srcOrd="0" destOrd="0" presId="urn:microsoft.com/office/officeart/2005/8/layout/chevron1"/>
    <dgm:cxn modelId="{A3A863F8-4181-480B-83B7-994E5D19FFB2}" type="presParOf" srcId="{24387757-B9C7-4177-91BA-6C29A365360F}" destId="{0D6CCA9D-138B-40B8-B4B4-57B20F71D694}" srcOrd="1" destOrd="0" presId="urn:microsoft.com/office/officeart/2005/8/layout/chevron1"/>
    <dgm:cxn modelId="{0A7B548C-F296-4022-8D95-9A8D06D67F2D}" type="presParOf" srcId="{24387757-B9C7-4177-91BA-6C29A365360F}" destId="{002240A3-2A50-4D65-84FF-0C4BB9AC9C5F}" srcOrd="2" destOrd="0" presId="urn:microsoft.com/office/officeart/2005/8/layout/chevron1"/>
    <dgm:cxn modelId="{8D5BB3AE-CBD0-448B-AC17-9157EF8358E0}" type="presParOf" srcId="{24387757-B9C7-4177-91BA-6C29A365360F}" destId="{B05491D9-C956-47B6-8B61-57C95C1F715A}" srcOrd="3" destOrd="0" presId="urn:microsoft.com/office/officeart/2005/8/layout/chevron1"/>
    <dgm:cxn modelId="{7E6BF472-613C-4253-9A2E-B42F772FEDBD}" type="presParOf" srcId="{24387757-B9C7-4177-91BA-6C29A365360F}" destId="{0753EDCE-36D2-46D4-BCF7-FDE287E96092}" srcOrd="4" destOrd="0" presId="urn:microsoft.com/office/officeart/2005/8/layout/chevron1"/>
    <dgm:cxn modelId="{98C2BC55-1D0F-4CD2-B8F5-2F96E73080A6}" type="presParOf" srcId="{24387757-B9C7-4177-91BA-6C29A365360F}" destId="{74518273-AC42-4295-A53C-48506DFD1021}" srcOrd="5" destOrd="0" presId="urn:microsoft.com/office/officeart/2005/8/layout/chevron1"/>
    <dgm:cxn modelId="{F07D1B7B-A654-4ED5-BB7A-5B5F7C64611E}" type="presParOf" srcId="{24387757-B9C7-4177-91BA-6C29A365360F}" destId="{5E04E23A-367D-49C7-9506-6C762BA41A65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463C06-DCB1-4B35-BA74-02D7BAD90DC3}" type="doc">
      <dgm:prSet loTypeId="urn:microsoft.com/office/officeart/2005/8/layout/chevron1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DO"/>
        </a:p>
      </dgm:t>
    </dgm:pt>
    <dgm:pt modelId="{533C0154-C0AF-4BEA-8CCF-20937B4A73E8}">
      <dgm:prSet phldrT="[Texto]" custT="1"/>
      <dgm:spPr/>
      <dgm:t>
        <a:bodyPr/>
        <a:lstStyle/>
        <a:p>
          <a:r>
            <a:rPr lang="es-DO" sz="1150" b="1" cap="all" baseline="0" dirty="0" smtClean="0">
              <a:solidFill>
                <a:schemeClr val="tx1"/>
              </a:solidFill>
            </a:rPr>
            <a:t>Contextualización</a:t>
          </a:r>
          <a:endParaRPr lang="es-DO" sz="1150" b="1" cap="all" baseline="0" dirty="0">
            <a:solidFill>
              <a:schemeClr val="tx1"/>
            </a:solidFill>
          </a:endParaRPr>
        </a:p>
      </dgm:t>
    </dgm:pt>
    <dgm:pt modelId="{C9A3D35C-784D-4EC5-B417-9A3B03616E73}" type="parTrans" cxnId="{26E3ABA1-6EAE-4B00-A839-C9F7305AC7CC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92B8F357-8E56-4FDA-8886-03941C4B2BB6}" type="sibTrans" cxnId="{26E3ABA1-6EAE-4B00-A839-C9F7305AC7CC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1A264D42-5514-45AA-9C3D-DE51CA74CF95}">
      <dgm:prSet phldrT="[Texto]"/>
      <dgm:spPr/>
      <dgm:t>
        <a:bodyPr/>
        <a:lstStyle/>
        <a:p>
          <a:r>
            <a:rPr lang="es-DO" b="1" dirty="0" smtClean="0">
              <a:solidFill>
                <a:schemeClr val="tx1"/>
              </a:solidFill>
            </a:rPr>
            <a:t>OBJETIVO  GENERAL</a:t>
          </a:r>
          <a:endParaRPr lang="es-DO" b="1" dirty="0">
            <a:solidFill>
              <a:schemeClr val="tx1"/>
            </a:solidFill>
          </a:endParaRPr>
        </a:p>
      </dgm:t>
    </dgm:pt>
    <dgm:pt modelId="{FF9FC3BD-88AF-4CB0-A5BA-3CDAC752033E}" type="parTrans" cxnId="{D7D2EB00-A170-496C-8205-835D70397BFD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C79761C1-F24A-481F-8103-1847A11E8F55}" type="sibTrans" cxnId="{D7D2EB00-A170-496C-8205-835D70397BFD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45BA41AC-41BB-484D-9DBF-8F219F19CE1A}">
      <dgm:prSet phldrT="[Texto]"/>
      <dgm:spPr/>
      <dgm:t>
        <a:bodyPr/>
        <a:lstStyle/>
        <a:p>
          <a:r>
            <a:rPr lang="es-DO" b="1" cap="all" baseline="0" dirty="0" smtClean="0">
              <a:solidFill>
                <a:schemeClr val="tx1"/>
              </a:solidFill>
            </a:rPr>
            <a:t>OBJETIVOS Específicos</a:t>
          </a:r>
          <a:endParaRPr lang="es-DO" b="1" cap="all" baseline="0" dirty="0">
            <a:solidFill>
              <a:schemeClr val="tx1"/>
            </a:solidFill>
          </a:endParaRPr>
        </a:p>
      </dgm:t>
    </dgm:pt>
    <dgm:pt modelId="{ADA315AF-6F02-4790-81E9-A020367E425E}" type="parTrans" cxnId="{F1BEE441-23C1-443D-9F04-390DA6545ED9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DC29EDC6-CDF6-405E-AA9A-BBC58BA5052D}" type="sibTrans" cxnId="{F1BEE441-23C1-443D-9F04-390DA6545ED9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44616C70-BEB3-4FBF-9D9A-17B6B07EA42A}">
      <dgm:prSet phldrT="[Texto]"/>
      <dgm:spPr/>
      <dgm:t>
        <a:bodyPr/>
        <a:lstStyle/>
        <a:p>
          <a:r>
            <a:rPr lang="es-DO" b="1" cap="all" baseline="0" dirty="0" smtClean="0">
              <a:solidFill>
                <a:schemeClr val="tx1"/>
              </a:solidFill>
            </a:rPr>
            <a:t>Problematización</a:t>
          </a:r>
          <a:r>
            <a:rPr lang="es-DO" b="1" dirty="0" smtClean="0">
              <a:solidFill>
                <a:schemeClr val="tx1"/>
              </a:solidFill>
            </a:rPr>
            <a:t> </a:t>
          </a:r>
          <a:endParaRPr lang="es-DO" b="1" dirty="0">
            <a:solidFill>
              <a:schemeClr val="tx1"/>
            </a:solidFill>
          </a:endParaRPr>
        </a:p>
      </dgm:t>
    </dgm:pt>
    <dgm:pt modelId="{2F8C92D4-8572-4D23-A77F-6F43881486C8}" type="parTrans" cxnId="{A064E206-AA99-480E-926A-5749A783F90B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CE4D7BC2-312B-467B-8808-A10CFE6652A2}" type="sibTrans" cxnId="{A064E206-AA99-480E-926A-5749A783F90B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24387757-B9C7-4177-91BA-6C29A365360F}" type="pres">
      <dgm:prSet presAssocID="{DF463C06-DCB1-4B35-BA74-02D7BAD90D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0079C7DC-9144-4EE6-98F6-4BD07B71194E}" type="pres">
      <dgm:prSet presAssocID="{533C0154-C0AF-4BEA-8CCF-20937B4A73E8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0D6CCA9D-138B-40B8-B4B4-57B20F71D694}" type="pres">
      <dgm:prSet presAssocID="{92B8F357-8E56-4FDA-8886-03941C4B2BB6}" presName="parTxOnlySpace" presStyleCnt="0"/>
      <dgm:spPr/>
    </dgm:pt>
    <dgm:pt modelId="{002240A3-2A50-4D65-84FF-0C4BB9AC9C5F}" type="pres">
      <dgm:prSet presAssocID="{44616C70-BEB3-4FBF-9D9A-17B6B07EA42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B05491D9-C956-47B6-8B61-57C95C1F715A}" type="pres">
      <dgm:prSet presAssocID="{CE4D7BC2-312B-467B-8808-A10CFE6652A2}" presName="parTxOnlySpace" presStyleCnt="0"/>
      <dgm:spPr/>
    </dgm:pt>
    <dgm:pt modelId="{0753EDCE-36D2-46D4-BCF7-FDE287E96092}" type="pres">
      <dgm:prSet presAssocID="{1A264D42-5514-45AA-9C3D-DE51CA74CF95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74518273-AC42-4295-A53C-48506DFD1021}" type="pres">
      <dgm:prSet presAssocID="{C79761C1-F24A-481F-8103-1847A11E8F55}" presName="parTxOnlySpace" presStyleCnt="0"/>
      <dgm:spPr/>
    </dgm:pt>
    <dgm:pt modelId="{5E04E23A-367D-49C7-9506-6C762BA41A65}" type="pres">
      <dgm:prSet presAssocID="{45BA41AC-41BB-484D-9DBF-8F219F19CE1A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A151FAE2-05CB-4357-954F-C1AEEC9E5D0C}" type="presOf" srcId="{DF463C06-DCB1-4B35-BA74-02D7BAD90DC3}" destId="{24387757-B9C7-4177-91BA-6C29A365360F}" srcOrd="0" destOrd="0" presId="urn:microsoft.com/office/officeart/2005/8/layout/chevron1"/>
    <dgm:cxn modelId="{923CD637-2425-445E-BAC5-D7BA60A504BD}" type="presOf" srcId="{533C0154-C0AF-4BEA-8CCF-20937B4A73E8}" destId="{0079C7DC-9144-4EE6-98F6-4BD07B71194E}" srcOrd="0" destOrd="0" presId="urn:microsoft.com/office/officeart/2005/8/layout/chevron1"/>
    <dgm:cxn modelId="{D7D2EB00-A170-496C-8205-835D70397BFD}" srcId="{DF463C06-DCB1-4B35-BA74-02D7BAD90DC3}" destId="{1A264D42-5514-45AA-9C3D-DE51CA74CF95}" srcOrd="2" destOrd="0" parTransId="{FF9FC3BD-88AF-4CB0-A5BA-3CDAC752033E}" sibTransId="{C79761C1-F24A-481F-8103-1847A11E8F55}"/>
    <dgm:cxn modelId="{BF7E1028-F09C-44E0-9590-2C95571EC712}" type="presOf" srcId="{1A264D42-5514-45AA-9C3D-DE51CA74CF95}" destId="{0753EDCE-36D2-46D4-BCF7-FDE287E96092}" srcOrd="0" destOrd="0" presId="urn:microsoft.com/office/officeart/2005/8/layout/chevron1"/>
    <dgm:cxn modelId="{944F5303-0171-49BA-A0A2-1A9C179AFD1A}" type="presOf" srcId="{45BA41AC-41BB-484D-9DBF-8F219F19CE1A}" destId="{5E04E23A-367D-49C7-9506-6C762BA41A65}" srcOrd="0" destOrd="0" presId="urn:microsoft.com/office/officeart/2005/8/layout/chevron1"/>
    <dgm:cxn modelId="{788B23CA-2C83-4E74-94F0-77D5D0D0AF41}" type="presOf" srcId="{44616C70-BEB3-4FBF-9D9A-17B6B07EA42A}" destId="{002240A3-2A50-4D65-84FF-0C4BB9AC9C5F}" srcOrd="0" destOrd="0" presId="urn:microsoft.com/office/officeart/2005/8/layout/chevron1"/>
    <dgm:cxn modelId="{A064E206-AA99-480E-926A-5749A783F90B}" srcId="{DF463C06-DCB1-4B35-BA74-02D7BAD90DC3}" destId="{44616C70-BEB3-4FBF-9D9A-17B6B07EA42A}" srcOrd="1" destOrd="0" parTransId="{2F8C92D4-8572-4D23-A77F-6F43881486C8}" sibTransId="{CE4D7BC2-312B-467B-8808-A10CFE6652A2}"/>
    <dgm:cxn modelId="{26E3ABA1-6EAE-4B00-A839-C9F7305AC7CC}" srcId="{DF463C06-DCB1-4B35-BA74-02D7BAD90DC3}" destId="{533C0154-C0AF-4BEA-8CCF-20937B4A73E8}" srcOrd="0" destOrd="0" parTransId="{C9A3D35C-784D-4EC5-B417-9A3B03616E73}" sibTransId="{92B8F357-8E56-4FDA-8886-03941C4B2BB6}"/>
    <dgm:cxn modelId="{F1BEE441-23C1-443D-9F04-390DA6545ED9}" srcId="{DF463C06-DCB1-4B35-BA74-02D7BAD90DC3}" destId="{45BA41AC-41BB-484D-9DBF-8F219F19CE1A}" srcOrd="3" destOrd="0" parTransId="{ADA315AF-6F02-4790-81E9-A020367E425E}" sibTransId="{DC29EDC6-CDF6-405E-AA9A-BBC58BA5052D}"/>
    <dgm:cxn modelId="{DF1F1BC6-65F4-4E86-8A04-E6402AB35E6B}" type="presParOf" srcId="{24387757-B9C7-4177-91BA-6C29A365360F}" destId="{0079C7DC-9144-4EE6-98F6-4BD07B71194E}" srcOrd="0" destOrd="0" presId="urn:microsoft.com/office/officeart/2005/8/layout/chevron1"/>
    <dgm:cxn modelId="{A5FE9760-ECA3-4841-A72B-D02E2F0E83B3}" type="presParOf" srcId="{24387757-B9C7-4177-91BA-6C29A365360F}" destId="{0D6CCA9D-138B-40B8-B4B4-57B20F71D694}" srcOrd="1" destOrd="0" presId="urn:microsoft.com/office/officeart/2005/8/layout/chevron1"/>
    <dgm:cxn modelId="{EBC68A8B-A14B-4350-833D-50ABCD31A637}" type="presParOf" srcId="{24387757-B9C7-4177-91BA-6C29A365360F}" destId="{002240A3-2A50-4D65-84FF-0C4BB9AC9C5F}" srcOrd="2" destOrd="0" presId="urn:microsoft.com/office/officeart/2005/8/layout/chevron1"/>
    <dgm:cxn modelId="{77446002-8E05-4FFC-8CF0-A2B18BA9C582}" type="presParOf" srcId="{24387757-B9C7-4177-91BA-6C29A365360F}" destId="{B05491D9-C956-47B6-8B61-57C95C1F715A}" srcOrd="3" destOrd="0" presId="urn:microsoft.com/office/officeart/2005/8/layout/chevron1"/>
    <dgm:cxn modelId="{8F1A4E9B-7596-4A93-BAD4-A0A7F66CAD3F}" type="presParOf" srcId="{24387757-B9C7-4177-91BA-6C29A365360F}" destId="{0753EDCE-36D2-46D4-BCF7-FDE287E96092}" srcOrd="4" destOrd="0" presId="urn:microsoft.com/office/officeart/2005/8/layout/chevron1"/>
    <dgm:cxn modelId="{94E00992-4038-4126-96AC-B686ACAD9861}" type="presParOf" srcId="{24387757-B9C7-4177-91BA-6C29A365360F}" destId="{74518273-AC42-4295-A53C-48506DFD1021}" srcOrd="5" destOrd="0" presId="urn:microsoft.com/office/officeart/2005/8/layout/chevron1"/>
    <dgm:cxn modelId="{230F031B-7F22-45A2-8315-6427F46BBB0E}" type="presParOf" srcId="{24387757-B9C7-4177-91BA-6C29A365360F}" destId="{5E04E23A-367D-49C7-9506-6C762BA41A65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79C7DC-9144-4EE6-98F6-4BD07B71194E}">
      <dsp:nvSpPr>
        <dsp:cNvPr id="0" name=""/>
        <dsp:cNvSpPr/>
      </dsp:nvSpPr>
      <dsp:spPr>
        <a:xfrm>
          <a:off x="4041" y="1005630"/>
          <a:ext cx="2352671" cy="941068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100" b="1" kern="1200" dirty="0" smtClean="0">
              <a:solidFill>
                <a:schemeClr val="tx1"/>
              </a:solidFill>
            </a:rPr>
            <a:t>CONTEXTUALIZACION</a:t>
          </a:r>
          <a:endParaRPr lang="es-DO" sz="1100" b="1" kern="1200" dirty="0">
            <a:solidFill>
              <a:schemeClr val="tx1"/>
            </a:solidFill>
          </a:endParaRPr>
        </a:p>
      </dsp:txBody>
      <dsp:txXfrm>
        <a:off x="4041" y="1005630"/>
        <a:ext cx="2352671" cy="941068"/>
      </dsp:txXfrm>
    </dsp:sp>
    <dsp:sp modelId="{002240A3-2A50-4D65-84FF-0C4BB9AC9C5F}">
      <dsp:nvSpPr>
        <dsp:cNvPr id="0" name=""/>
        <dsp:cNvSpPr/>
      </dsp:nvSpPr>
      <dsp:spPr>
        <a:xfrm>
          <a:off x="2121446" y="1005630"/>
          <a:ext cx="2352671" cy="941068"/>
        </a:xfrm>
        <a:prstGeom prst="chevron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100" b="1" kern="1200" dirty="0" smtClean="0">
              <a:solidFill>
                <a:schemeClr val="tx1"/>
              </a:solidFill>
            </a:rPr>
            <a:t>PROBLEMATIZACION </a:t>
          </a:r>
          <a:endParaRPr lang="es-DO" sz="1100" b="1" kern="1200" dirty="0">
            <a:solidFill>
              <a:schemeClr val="tx1"/>
            </a:solidFill>
          </a:endParaRPr>
        </a:p>
      </dsp:txBody>
      <dsp:txXfrm>
        <a:off x="2121446" y="1005630"/>
        <a:ext cx="2352671" cy="941068"/>
      </dsp:txXfrm>
    </dsp:sp>
    <dsp:sp modelId="{0753EDCE-36D2-46D4-BCF7-FDE287E96092}">
      <dsp:nvSpPr>
        <dsp:cNvPr id="0" name=""/>
        <dsp:cNvSpPr/>
      </dsp:nvSpPr>
      <dsp:spPr>
        <a:xfrm>
          <a:off x="4238850" y="1005630"/>
          <a:ext cx="2352671" cy="941068"/>
        </a:xfrm>
        <a:prstGeom prst="chevron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100" b="1" kern="1200" dirty="0" smtClean="0">
              <a:solidFill>
                <a:schemeClr val="tx1"/>
              </a:solidFill>
            </a:rPr>
            <a:t>OBJETIVOS </a:t>
          </a:r>
          <a:endParaRPr lang="es-DO" sz="1100" b="1" kern="1200" dirty="0">
            <a:solidFill>
              <a:schemeClr val="tx1"/>
            </a:solidFill>
          </a:endParaRPr>
        </a:p>
      </dsp:txBody>
      <dsp:txXfrm>
        <a:off x="4238850" y="1005630"/>
        <a:ext cx="2352671" cy="941068"/>
      </dsp:txXfrm>
    </dsp:sp>
    <dsp:sp modelId="{5E04E23A-367D-49C7-9506-6C762BA41A65}">
      <dsp:nvSpPr>
        <dsp:cNvPr id="0" name=""/>
        <dsp:cNvSpPr/>
      </dsp:nvSpPr>
      <dsp:spPr>
        <a:xfrm>
          <a:off x="6356254" y="1005630"/>
          <a:ext cx="2352671" cy="941068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100" b="1" kern="1200" dirty="0" smtClean="0">
              <a:solidFill>
                <a:schemeClr val="tx1"/>
              </a:solidFill>
            </a:rPr>
            <a:t>JUSTIFICACION </a:t>
          </a:r>
          <a:endParaRPr lang="es-DO" sz="1100" b="1" kern="1200" dirty="0">
            <a:solidFill>
              <a:schemeClr val="tx1"/>
            </a:solidFill>
          </a:endParaRPr>
        </a:p>
      </dsp:txBody>
      <dsp:txXfrm>
        <a:off x="6356254" y="1005630"/>
        <a:ext cx="2352671" cy="9410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79C7DC-9144-4EE6-98F6-4BD07B71194E}">
      <dsp:nvSpPr>
        <dsp:cNvPr id="0" name=""/>
        <dsp:cNvSpPr/>
      </dsp:nvSpPr>
      <dsp:spPr>
        <a:xfrm>
          <a:off x="4542" y="1775390"/>
          <a:ext cx="2644325" cy="105773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500" b="1" kern="1200" dirty="0" smtClean="0">
              <a:solidFill>
                <a:schemeClr val="tx1"/>
              </a:solidFill>
            </a:rPr>
            <a:t>MARCO TEÓRICO </a:t>
          </a:r>
          <a:endParaRPr lang="es-DO" sz="1500" b="1" kern="1200" dirty="0">
            <a:solidFill>
              <a:schemeClr val="tx1"/>
            </a:solidFill>
          </a:endParaRPr>
        </a:p>
      </dsp:txBody>
      <dsp:txXfrm>
        <a:off x="4542" y="1775390"/>
        <a:ext cx="2644325" cy="1057730"/>
      </dsp:txXfrm>
    </dsp:sp>
    <dsp:sp modelId="{002240A3-2A50-4D65-84FF-0C4BB9AC9C5F}">
      <dsp:nvSpPr>
        <dsp:cNvPr id="0" name=""/>
        <dsp:cNvSpPr/>
      </dsp:nvSpPr>
      <dsp:spPr>
        <a:xfrm>
          <a:off x="2384435" y="1775390"/>
          <a:ext cx="2644325" cy="1057730"/>
        </a:xfrm>
        <a:prstGeom prst="chevron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500" b="1" kern="1200" dirty="0" smtClean="0">
              <a:solidFill>
                <a:schemeClr val="tx1"/>
              </a:solidFill>
            </a:rPr>
            <a:t>ASPECTOS METODOLÓGICOS </a:t>
          </a:r>
          <a:endParaRPr lang="es-DO" sz="1500" b="1" kern="1200" dirty="0">
            <a:solidFill>
              <a:schemeClr val="tx1"/>
            </a:solidFill>
          </a:endParaRPr>
        </a:p>
      </dsp:txBody>
      <dsp:txXfrm>
        <a:off x="2384435" y="1775390"/>
        <a:ext cx="2644325" cy="1057730"/>
      </dsp:txXfrm>
    </dsp:sp>
    <dsp:sp modelId="{0753EDCE-36D2-46D4-BCF7-FDE287E96092}">
      <dsp:nvSpPr>
        <dsp:cNvPr id="0" name=""/>
        <dsp:cNvSpPr/>
      </dsp:nvSpPr>
      <dsp:spPr>
        <a:xfrm>
          <a:off x="4764327" y="1775390"/>
          <a:ext cx="2644325" cy="1057730"/>
        </a:xfrm>
        <a:prstGeom prst="chevron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500" b="1" kern="1200" dirty="0" smtClean="0">
              <a:solidFill>
                <a:schemeClr val="tx1"/>
              </a:solidFill>
            </a:rPr>
            <a:t>PRESENTACIÓN Y ANÁLISIS DE RESULTADOS </a:t>
          </a:r>
          <a:endParaRPr lang="es-DO" sz="1500" b="1" kern="1200" dirty="0">
            <a:solidFill>
              <a:schemeClr val="tx1"/>
            </a:solidFill>
          </a:endParaRPr>
        </a:p>
      </dsp:txBody>
      <dsp:txXfrm>
        <a:off x="4764327" y="1775390"/>
        <a:ext cx="2644325" cy="1057730"/>
      </dsp:txXfrm>
    </dsp:sp>
    <dsp:sp modelId="{5E04E23A-367D-49C7-9506-6C762BA41A65}">
      <dsp:nvSpPr>
        <dsp:cNvPr id="0" name=""/>
        <dsp:cNvSpPr/>
      </dsp:nvSpPr>
      <dsp:spPr>
        <a:xfrm>
          <a:off x="7144220" y="1775390"/>
          <a:ext cx="2644325" cy="1057730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500" b="1" kern="1200" dirty="0" smtClean="0">
              <a:solidFill>
                <a:schemeClr val="tx1"/>
              </a:solidFill>
            </a:rPr>
            <a:t>CONCLUSIONES</a:t>
          </a:r>
          <a:endParaRPr lang="es-DO" sz="1500" b="1" kern="1200" dirty="0">
            <a:solidFill>
              <a:schemeClr val="tx1"/>
            </a:solidFill>
          </a:endParaRPr>
        </a:p>
      </dsp:txBody>
      <dsp:txXfrm>
        <a:off x="7144220" y="1775390"/>
        <a:ext cx="2644325" cy="105773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79C7DC-9144-4EE6-98F6-4BD07B71194E}">
      <dsp:nvSpPr>
        <dsp:cNvPr id="0" name=""/>
        <dsp:cNvSpPr/>
      </dsp:nvSpPr>
      <dsp:spPr>
        <a:xfrm>
          <a:off x="4041" y="1005630"/>
          <a:ext cx="2352671" cy="941068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150" b="1" kern="1200" cap="all" baseline="0" dirty="0" smtClean="0">
              <a:solidFill>
                <a:schemeClr val="tx1"/>
              </a:solidFill>
            </a:rPr>
            <a:t>Contextualización</a:t>
          </a:r>
          <a:endParaRPr lang="es-DO" sz="1150" b="1" kern="1200" cap="all" baseline="0" dirty="0">
            <a:solidFill>
              <a:schemeClr val="tx1"/>
            </a:solidFill>
          </a:endParaRPr>
        </a:p>
      </dsp:txBody>
      <dsp:txXfrm>
        <a:off x="4041" y="1005630"/>
        <a:ext cx="2352671" cy="941068"/>
      </dsp:txXfrm>
    </dsp:sp>
    <dsp:sp modelId="{002240A3-2A50-4D65-84FF-0C4BB9AC9C5F}">
      <dsp:nvSpPr>
        <dsp:cNvPr id="0" name=""/>
        <dsp:cNvSpPr/>
      </dsp:nvSpPr>
      <dsp:spPr>
        <a:xfrm>
          <a:off x="2121446" y="1005630"/>
          <a:ext cx="2352671" cy="941068"/>
        </a:xfrm>
        <a:prstGeom prst="chevron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200" b="1" kern="1200" cap="all" baseline="0" dirty="0" smtClean="0">
              <a:solidFill>
                <a:schemeClr val="tx1"/>
              </a:solidFill>
            </a:rPr>
            <a:t>Problematización</a:t>
          </a:r>
          <a:r>
            <a:rPr lang="es-DO" sz="1200" b="1" kern="1200" dirty="0" smtClean="0">
              <a:solidFill>
                <a:schemeClr val="tx1"/>
              </a:solidFill>
            </a:rPr>
            <a:t> </a:t>
          </a:r>
          <a:endParaRPr lang="es-DO" sz="1200" b="1" kern="1200" dirty="0">
            <a:solidFill>
              <a:schemeClr val="tx1"/>
            </a:solidFill>
          </a:endParaRPr>
        </a:p>
      </dsp:txBody>
      <dsp:txXfrm>
        <a:off x="2121446" y="1005630"/>
        <a:ext cx="2352671" cy="941068"/>
      </dsp:txXfrm>
    </dsp:sp>
    <dsp:sp modelId="{0753EDCE-36D2-46D4-BCF7-FDE287E96092}">
      <dsp:nvSpPr>
        <dsp:cNvPr id="0" name=""/>
        <dsp:cNvSpPr/>
      </dsp:nvSpPr>
      <dsp:spPr>
        <a:xfrm>
          <a:off x="4238850" y="1005630"/>
          <a:ext cx="2352671" cy="941068"/>
        </a:xfrm>
        <a:prstGeom prst="chevron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200" b="1" kern="1200" dirty="0" smtClean="0">
              <a:solidFill>
                <a:schemeClr val="tx1"/>
              </a:solidFill>
            </a:rPr>
            <a:t>OBJETIVO  GENERAL</a:t>
          </a:r>
          <a:endParaRPr lang="es-DO" sz="1200" b="1" kern="1200" dirty="0">
            <a:solidFill>
              <a:schemeClr val="tx1"/>
            </a:solidFill>
          </a:endParaRPr>
        </a:p>
      </dsp:txBody>
      <dsp:txXfrm>
        <a:off x="4238850" y="1005630"/>
        <a:ext cx="2352671" cy="941068"/>
      </dsp:txXfrm>
    </dsp:sp>
    <dsp:sp modelId="{5E04E23A-367D-49C7-9506-6C762BA41A65}">
      <dsp:nvSpPr>
        <dsp:cNvPr id="0" name=""/>
        <dsp:cNvSpPr/>
      </dsp:nvSpPr>
      <dsp:spPr>
        <a:xfrm>
          <a:off x="6356254" y="1005630"/>
          <a:ext cx="2352671" cy="941068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200" b="1" kern="1200" cap="all" baseline="0" dirty="0" smtClean="0">
              <a:solidFill>
                <a:schemeClr val="tx1"/>
              </a:solidFill>
            </a:rPr>
            <a:t>OBJETIVOS Específicos</a:t>
          </a:r>
          <a:endParaRPr lang="es-DO" sz="1200" b="1" kern="1200" cap="all" baseline="0" dirty="0">
            <a:solidFill>
              <a:schemeClr val="tx1"/>
            </a:solidFill>
          </a:endParaRPr>
        </a:p>
      </dsp:txBody>
      <dsp:txXfrm>
        <a:off x="6356254" y="1005630"/>
        <a:ext cx="2352671" cy="941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4C5243-651C-468F-9145-CCACDEECEFB3}" type="datetimeFigureOut">
              <a:rPr lang="es-DO"/>
              <a:pPr>
                <a:defRPr/>
              </a:pPr>
              <a:t>21/03/2014</a:t>
            </a:fld>
            <a:endParaRPr lang="es-D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D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D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C7CF24-D605-4DE8-B7DE-4D2F0874DD27}" type="slidenum">
              <a:rPr lang="es-DO"/>
              <a:pPr>
                <a:defRPr/>
              </a:pPr>
              <a:t>‹Nº›</a:t>
            </a:fld>
            <a:endParaRPr lang="es-DO"/>
          </a:p>
        </p:txBody>
      </p:sp>
    </p:spTree>
    <p:extLst>
      <p:ext uri="{BB962C8B-B14F-4D97-AF65-F5344CB8AC3E}">
        <p14:creationId xmlns="" xmlns:p14="http://schemas.microsoft.com/office/powerpoint/2010/main" val="1448511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81BF2D-BE6B-423A-BCF5-4A3A02FDE144}" type="slidenum">
              <a:rPr lang="es-DO" smtClean="0"/>
              <a:pPr>
                <a:defRPr/>
              </a:pPr>
              <a:t>1</a:t>
            </a:fld>
            <a:endParaRPr lang="es-D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2B621B-348E-47DC-81EE-E96DDD5EB527}" type="slidenum">
              <a:rPr lang="es-DO" smtClean="0"/>
              <a:pPr>
                <a:defRPr/>
              </a:pPr>
              <a:t>11</a:t>
            </a:fld>
            <a:endParaRPr lang="es-DO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2B621B-348E-47DC-81EE-E96DDD5EB527}" type="slidenum">
              <a:rPr lang="es-DO" smtClean="0"/>
              <a:pPr>
                <a:defRPr/>
              </a:pPr>
              <a:t>12</a:t>
            </a:fld>
            <a:endParaRPr lang="es-DO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2B621B-348E-47DC-81EE-E96DDD5EB527}" type="slidenum">
              <a:rPr lang="es-DO" smtClean="0"/>
              <a:pPr>
                <a:defRPr/>
              </a:pPr>
              <a:t>13</a:t>
            </a:fld>
            <a:endParaRPr lang="es-DO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2B621B-348E-47DC-81EE-E96DDD5EB527}" type="slidenum">
              <a:rPr lang="es-DO" smtClean="0"/>
              <a:pPr>
                <a:defRPr/>
              </a:pPr>
              <a:t>14</a:t>
            </a:fld>
            <a:endParaRPr lang="es-DO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2B621B-348E-47DC-81EE-E96DDD5EB527}" type="slidenum">
              <a:rPr lang="es-DO" smtClean="0"/>
              <a:pPr>
                <a:defRPr/>
              </a:pPr>
              <a:t>15</a:t>
            </a:fld>
            <a:endParaRPr lang="es-DO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2B621B-348E-47DC-81EE-E96DDD5EB527}" type="slidenum">
              <a:rPr lang="es-DO" smtClean="0"/>
              <a:pPr>
                <a:defRPr/>
              </a:pPr>
              <a:t>16</a:t>
            </a:fld>
            <a:endParaRPr lang="es-DO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2B621B-348E-47DC-81EE-E96DDD5EB527}" type="slidenum">
              <a:rPr lang="es-DO" smtClean="0"/>
              <a:pPr>
                <a:defRPr/>
              </a:pPr>
              <a:t>17</a:t>
            </a:fld>
            <a:endParaRPr lang="es-DO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2B621B-348E-47DC-81EE-E96DDD5EB527}" type="slidenum">
              <a:rPr lang="es-DO" smtClean="0"/>
              <a:pPr>
                <a:defRPr/>
              </a:pPr>
              <a:t>18</a:t>
            </a:fld>
            <a:endParaRPr lang="es-DO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2B621B-348E-47DC-81EE-E96DDD5EB527}" type="slidenum">
              <a:rPr lang="es-DO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s-DO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2B621B-348E-47DC-81EE-E96DDD5EB527}" type="slidenum">
              <a:rPr lang="es-DO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s-DO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2B621B-348E-47DC-81EE-E96DDD5EB527}" type="slidenum">
              <a:rPr lang="es-DO" smtClean="0"/>
              <a:pPr>
                <a:defRPr/>
              </a:pPr>
              <a:t>3</a:t>
            </a:fld>
            <a:endParaRPr lang="es-DO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2B621B-348E-47DC-81EE-E96DDD5EB527}" type="slidenum">
              <a:rPr lang="es-DO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s-DO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2B621B-348E-47DC-81EE-E96DDD5EB527}" type="slidenum">
              <a:rPr lang="es-DO" smtClean="0"/>
              <a:pPr>
                <a:defRPr/>
              </a:pPr>
              <a:t>4</a:t>
            </a:fld>
            <a:endParaRPr lang="es-DO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2B621B-348E-47DC-81EE-E96DDD5EB527}" type="slidenum">
              <a:rPr lang="es-DO" smtClean="0"/>
              <a:pPr>
                <a:defRPr/>
              </a:pPr>
              <a:t>5</a:t>
            </a:fld>
            <a:endParaRPr lang="es-DO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2B621B-348E-47DC-81EE-E96DDD5EB527}" type="slidenum">
              <a:rPr lang="es-DO" smtClean="0"/>
              <a:pPr>
                <a:defRPr/>
              </a:pPr>
              <a:t>6</a:t>
            </a:fld>
            <a:endParaRPr lang="es-DO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2B621B-348E-47DC-81EE-E96DDD5EB527}" type="slidenum">
              <a:rPr lang="es-DO" smtClean="0"/>
              <a:pPr>
                <a:defRPr/>
              </a:pPr>
              <a:t>7</a:t>
            </a:fld>
            <a:endParaRPr lang="es-DO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2B621B-348E-47DC-81EE-E96DDD5EB527}" type="slidenum">
              <a:rPr lang="es-DO" smtClean="0"/>
              <a:pPr>
                <a:defRPr/>
              </a:pPr>
              <a:t>8</a:t>
            </a:fld>
            <a:endParaRPr lang="es-DO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2B621B-348E-47DC-81EE-E96DDD5EB527}" type="slidenum">
              <a:rPr lang="es-DO" smtClean="0"/>
              <a:pPr>
                <a:defRPr/>
              </a:pPr>
              <a:t>9</a:t>
            </a:fld>
            <a:endParaRPr lang="es-DO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2B621B-348E-47DC-81EE-E96DDD5EB527}" type="slidenum">
              <a:rPr lang="es-DO" smtClean="0"/>
              <a:pPr>
                <a:defRPr/>
              </a:pPr>
              <a:t>10</a:t>
            </a:fld>
            <a:endParaRPr lang="es-D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938121-D9E3-4517-9127-620495A96FE4}" type="datetimeFigureOut">
              <a:rPr lang="es-DO" smtClean="0"/>
              <a:pPr>
                <a:defRPr/>
              </a:pPr>
              <a:t>21/03/2014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4D991-3364-40FD-95A5-1E807AF56BF6}" type="slidenum">
              <a:rPr lang="es-DO" smtClean="0"/>
              <a:pPr>
                <a:defRPr/>
              </a:pPr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938121-D9E3-4517-9127-620495A96FE4}" type="datetimeFigureOut">
              <a:rPr lang="es-DO" smtClean="0"/>
              <a:pPr>
                <a:defRPr/>
              </a:pPr>
              <a:t>21/03/2014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4D991-3364-40FD-95A5-1E807AF56BF6}" type="slidenum">
              <a:rPr lang="es-DO" smtClean="0"/>
              <a:pPr>
                <a:defRPr/>
              </a:pPr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938121-D9E3-4517-9127-620495A96FE4}" type="datetimeFigureOut">
              <a:rPr lang="es-DO" smtClean="0"/>
              <a:pPr>
                <a:defRPr/>
              </a:pPr>
              <a:t>21/03/2014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4D991-3364-40FD-95A5-1E807AF56BF6}" type="slidenum">
              <a:rPr lang="es-DO" smtClean="0"/>
              <a:pPr>
                <a:defRPr/>
              </a:pPr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938121-D9E3-4517-9127-620495A96FE4}" type="datetimeFigureOut">
              <a:rPr lang="es-DO" smtClean="0"/>
              <a:pPr>
                <a:defRPr/>
              </a:pPr>
              <a:t>21/03/2014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4D991-3364-40FD-95A5-1E807AF56BF6}" type="slidenum">
              <a:rPr lang="es-DO" smtClean="0"/>
              <a:pPr>
                <a:defRPr/>
              </a:pPr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938121-D9E3-4517-9127-620495A96FE4}" type="datetimeFigureOut">
              <a:rPr lang="es-DO" smtClean="0"/>
              <a:pPr>
                <a:defRPr/>
              </a:pPr>
              <a:t>21/03/2014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4D991-3364-40FD-95A5-1E807AF56BF6}" type="slidenum">
              <a:rPr lang="es-DO" smtClean="0"/>
              <a:pPr>
                <a:defRPr/>
              </a:pPr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938121-D9E3-4517-9127-620495A96FE4}" type="datetimeFigureOut">
              <a:rPr lang="es-DO" smtClean="0"/>
              <a:pPr>
                <a:defRPr/>
              </a:pPr>
              <a:t>21/03/2014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4D991-3364-40FD-95A5-1E807AF56BF6}" type="slidenum">
              <a:rPr lang="es-DO" smtClean="0"/>
              <a:pPr>
                <a:defRPr/>
              </a:pPr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938121-D9E3-4517-9127-620495A96FE4}" type="datetimeFigureOut">
              <a:rPr lang="es-DO" smtClean="0"/>
              <a:pPr>
                <a:defRPr/>
              </a:pPr>
              <a:t>21/03/2014</a:t>
            </a:fld>
            <a:endParaRPr lang="es-D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D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4D991-3364-40FD-95A5-1E807AF56BF6}" type="slidenum">
              <a:rPr lang="es-DO" smtClean="0"/>
              <a:pPr>
                <a:defRPr/>
              </a:pPr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938121-D9E3-4517-9127-620495A96FE4}" type="datetimeFigureOut">
              <a:rPr lang="es-DO" smtClean="0"/>
              <a:pPr>
                <a:defRPr/>
              </a:pPr>
              <a:t>21/03/2014</a:t>
            </a:fld>
            <a:endParaRPr lang="es-D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D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4D991-3364-40FD-95A5-1E807AF56BF6}" type="slidenum">
              <a:rPr lang="es-DO" smtClean="0"/>
              <a:pPr>
                <a:defRPr/>
              </a:pPr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938121-D9E3-4517-9127-620495A96FE4}" type="datetimeFigureOut">
              <a:rPr lang="es-DO" smtClean="0"/>
              <a:pPr>
                <a:defRPr/>
              </a:pPr>
              <a:t>21/03/2014</a:t>
            </a:fld>
            <a:endParaRPr lang="es-D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D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4D991-3364-40FD-95A5-1E807AF56BF6}" type="slidenum">
              <a:rPr lang="es-DO" smtClean="0"/>
              <a:pPr>
                <a:defRPr/>
              </a:pPr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938121-D9E3-4517-9127-620495A96FE4}" type="datetimeFigureOut">
              <a:rPr lang="es-DO" smtClean="0"/>
              <a:pPr>
                <a:defRPr/>
              </a:pPr>
              <a:t>21/03/2014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4D991-3364-40FD-95A5-1E807AF56BF6}" type="slidenum">
              <a:rPr lang="es-DO" smtClean="0"/>
              <a:pPr>
                <a:defRPr/>
              </a:pPr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938121-D9E3-4517-9127-620495A96FE4}" type="datetimeFigureOut">
              <a:rPr lang="es-DO" smtClean="0"/>
              <a:pPr>
                <a:defRPr/>
              </a:pPr>
              <a:t>21/03/2014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4D991-3364-40FD-95A5-1E807AF56BF6}" type="slidenum">
              <a:rPr lang="es-DO" smtClean="0"/>
              <a:pPr>
                <a:defRPr/>
              </a:pPr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938121-D9E3-4517-9127-620495A96FE4}" type="datetimeFigureOut">
              <a:rPr lang="es-DO" smtClean="0"/>
              <a:pPr>
                <a:defRPr/>
              </a:pPr>
              <a:t>21/03/2014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44D991-3364-40FD-95A5-1E807AF56BF6}" type="slidenum">
              <a:rPr lang="es-DO" smtClean="0"/>
              <a:pPr>
                <a:defRPr/>
              </a:pPr>
              <a:t>‹Nº›</a:t>
            </a:fld>
            <a:endParaRPr 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1 Rectángulo"/>
          <p:cNvSpPr>
            <a:spLocks noChangeArrowheads="1"/>
          </p:cNvSpPr>
          <p:nvPr/>
        </p:nvSpPr>
        <p:spPr bwMode="auto">
          <a:xfrm>
            <a:off x="928662" y="3071810"/>
            <a:ext cx="75724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DO" sz="2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Producción de textos expositivos para audiencias diferentes en la asignatura </a:t>
            </a:r>
            <a:r>
              <a:rPr lang="es-DO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Medicina </a:t>
            </a:r>
            <a:r>
              <a:rPr lang="es-DO" sz="2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Familiar y Comunitaria de la Carrera de Medicina de la PUCMM</a:t>
            </a:r>
          </a:p>
        </p:txBody>
      </p:sp>
      <p:sp>
        <p:nvSpPr>
          <p:cNvPr id="5" name="1 Rectángulo"/>
          <p:cNvSpPr>
            <a:spLocks noChangeArrowheads="1"/>
          </p:cNvSpPr>
          <p:nvPr/>
        </p:nvSpPr>
        <p:spPr bwMode="auto">
          <a:xfrm>
            <a:off x="1285852" y="1714488"/>
            <a:ext cx="67866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DO" sz="1600" b="1" cap="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PONTIFICIA UNIVERSIDAD Católica MADRE Y MAESTRA</a:t>
            </a:r>
          </a:p>
          <a:p>
            <a:pPr algn="ctr"/>
            <a:r>
              <a:rPr lang="es-DO" sz="1400" b="1" cap="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Centro de excelencia para la investigación y difusión de lectura y escritura (CEDILE)</a:t>
            </a:r>
            <a:endParaRPr lang="es-DO" sz="1400" b="1" cap="all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8673" name="Picture 1" descr="D:\backup\Servidor\LOGOS\Logos 2011-PUCMM\Logo PUCMM (full color).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357166"/>
            <a:ext cx="1214446" cy="1214446"/>
          </a:xfrm>
          <a:prstGeom prst="rect">
            <a:avLst/>
          </a:prstGeom>
          <a:noFill/>
        </p:spPr>
      </p:pic>
      <p:sp>
        <p:nvSpPr>
          <p:cNvPr id="7" name="1 Rectángulo"/>
          <p:cNvSpPr>
            <a:spLocks noChangeArrowheads="1"/>
          </p:cNvSpPr>
          <p:nvPr/>
        </p:nvSpPr>
        <p:spPr bwMode="auto">
          <a:xfrm>
            <a:off x="1214414" y="4500570"/>
            <a:ext cx="72866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DO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Por: Dra. Luz Rodríguez</a:t>
            </a:r>
            <a:endParaRPr lang="es-DO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1071538" y="1500174"/>
            <a:ext cx="6786610" cy="78581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24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Nivel global del discurso expositivo</a:t>
            </a:r>
            <a:endParaRPr lang="es-DO" sz="2400" b="1" dirty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2627784" y="3284984"/>
            <a:ext cx="3714776" cy="2928958"/>
          </a:xfrm>
          <a:prstGeom prst="round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b="1" cap="all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b="1" cap="all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b="1" cap="all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b="1" cap="all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b="1" cap="all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b="1" cap="all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Estructura o modo de organización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b="1" cap="all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Descripción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Seriación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Organización causal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Problema/solución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Comparación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s-DO" sz="20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s-DO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s-DO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4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MARCO </a:t>
            </a:r>
            <a:r>
              <a:rPr kumimoji="0" lang="es-DO" sz="4400" b="1" i="0" u="none" strike="noStrike" kern="1200" cap="all" spc="0" normalizeH="0" baseline="0" noProof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TEóRICO</a:t>
            </a:r>
            <a:endParaRPr kumimoji="0" lang="es-DO" sz="4400" b="1" i="0" u="none" strike="noStrike" kern="1200" cap="all" spc="0" normalizeH="0" baseline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Características de los textos expositivos</a:t>
            </a:r>
            <a:endParaRPr kumimoji="0" lang="es-DO" sz="24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4139952" y="2276872"/>
            <a:ext cx="500066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1071538" y="1500174"/>
            <a:ext cx="6786610" cy="78581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24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Nivel local del discurso expositivo</a:t>
            </a:r>
            <a:endParaRPr lang="es-DO" sz="2400" b="1" dirty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2627784" y="3284984"/>
            <a:ext cx="3714776" cy="2928958"/>
          </a:xfrm>
          <a:prstGeom prst="round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b="1" cap="all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b="1" cap="all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b="1" cap="all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b="1" cap="all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b="1" cap="all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b="1" cap="all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Recursos lingüísticos utilizados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b="1" cap="all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Impersonalidad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Atemporalidad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Coherencia y cohesión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Otros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s-DO" sz="20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s-DO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s-DO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4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MARCO </a:t>
            </a:r>
            <a:r>
              <a:rPr kumimoji="0" lang="es-DO" sz="4400" b="1" i="0" u="none" strike="noStrike" kern="1200" cap="all" spc="0" normalizeH="0" baseline="0" noProof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TEóRICO</a:t>
            </a:r>
            <a:endParaRPr kumimoji="0" lang="es-DO" sz="4400" b="1" i="0" u="none" strike="noStrike" kern="1200" cap="all" spc="0" normalizeH="0" baseline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Características de los textos expositivos</a:t>
            </a:r>
            <a:endParaRPr kumimoji="0" lang="es-DO" sz="24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4139952" y="2276872"/>
            <a:ext cx="500066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785786" y="1857364"/>
            <a:ext cx="7929618" cy="32147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s-DO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Mejorar la estructuración de los textos expositivos de Medicina Familiar y Comunitaria mediante su análisis y producción, teniendo en cuenta la intencionalidad y el contexto, para luego ser expuestos a tres audiencias diferentes.</a:t>
            </a:r>
            <a:endParaRPr lang="es-DO" sz="24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2910" y="357166"/>
            <a:ext cx="8229600" cy="1143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Objetivo general</a:t>
            </a:r>
            <a:endParaRPr kumimoji="0" lang="es-DO" sz="44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500034" y="1357298"/>
            <a:ext cx="8215370" cy="1357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just">
              <a:buFont typeface="+mj-lt"/>
              <a:buAutoNum type="arabicPeriod"/>
            </a:pPr>
            <a:r>
              <a:rPr lang="es-DO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Comprender la importancia de la intencionalidad y del contexto para la elaboración de textos expositivos según la audiencia a la que van dirigidos.</a:t>
            </a:r>
            <a:endParaRPr lang="es-DO" sz="24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2910" y="357166"/>
            <a:ext cx="8229600" cy="1143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Objetivos específicos</a:t>
            </a:r>
            <a:endParaRPr kumimoji="0" lang="es-DO" sz="44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12 Rectángulo redondeado"/>
          <p:cNvSpPr/>
          <p:nvPr/>
        </p:nvSpPr>
        <p:spPr>
          <a:xfrm>
            <a:off x="500034" y="2857496"/>
            <a:ext cx="8215370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Comprender la estructura de los textos expositivos y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aplicarla a la producción de borradores guiados.</a:t>
            </a:r>
            <a:endParaRPr lang="es-DO" sz="24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12 Rectángulo redondeado"/>
          <p:cNvSpPr/>
          <p:nvPr/>
        </p:nvSpPr>
        <p:spPr>
          <a:xfrm>
            <a:off x="500034" y="4214818"/>
            <a:ext cx="8215370" cy="10001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Editar los borradores según las realimentaciones 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recibidas.</a:t>
            </a:r>
          </a:p>
        </p:txBody>
      </p:sp>
      <p:sp>
        <p:nvSpPr>
          <p:cNvPr id="9" name="12 Rectángulo redondeado"/>
          <p:cNvSpPr/>
          <p:nvPr/>
        </p:nvSpPr>
        <p:spPr>
          <a:xfrm>
            <a:off x="500034" y="5357826"/>
            <a:ext cx="8215370" cy="10001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Realizar  una exposición oral siguiendo una guía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establecida.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4500562" y="642918"/>
            <a:ext cx="4429156" cy="54292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just"/>
            <a:endParaRPr lang="es-DO" sz="24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0" y="2571744"/>
            <a:ext cx="4572000" cy="2357454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Aspectos metodológicos</a:t>
            </a:r>
            <a:endParaRPr kumimoji="0" lang="es-DO" sz="40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4008" y="980728"/>
            <a:ext cx="424847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b="1" cap="all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División de la clase en 4 grupos.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DO" sz="20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Elección libre del tema a exponer.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DO" sz="20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través de una guía suministrada por la profesora, los estudiantes redactaron 3 borradores.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DO" sz="20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Los borradores fueron realimentados por la profesora.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DO" sz="20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 tercer borrador sirvió de pauta para la exposición oral.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DO" sz="24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DO" sz="24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8596" y="260648"/>
            <a:ext cx="8715404" cy="928694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Criterios para evaluar LOS TEXTOS ESCRITOS</a:t>
            </a:r>
            <a:endParaRPr kumimoji="0" lang="es-DO" sz="32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91680" y="1196752"/>
          <a:ext cx="5256584" cy="4907280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accent5">
                      <a:lumMod val="60000"/>
                      <a:lumOff val="40000"/>
                    </a:schemeClr>
                  </a:outerShdw>
                </a:effectLst>
              </a:tblPr>
              <a:tblGrid>
                <a:gridCol w="5256584"/>
              </a:tblGrid>
              <a:tr h="12443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Intencionalidad</a:t>
                      </a:r>
                      <a:r>
                        <a:rPr lang="en-US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 </a:t>
                      </a:r>
                      <a:r>
                        <a:rPr lang="en-US" sz="20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contexto</a:t>
                      </a:r>
                      <a:endParaRPr lang="en-US" sz="2000" b="1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ensayo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tiene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en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cuenta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audiencia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 el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contexto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Presenta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polifonía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por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lo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menos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una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voz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autorizada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en el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tema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).</a:t>
                      </a:r>
                      <a:endParaRPr lang="en-US" sz="2000" dirty="0" smtClean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67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Estructura</a:t>
                      </a:r>
                      <a:endParaRPr lang="en-US" sz="20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 </a:t>
                      </a:r>
                      <a:r>
                        <a:rPr lang="en-US" sz="2000" kern="120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ensayo</a:t>
                      </a:r>
                      <a:r>
                        <a:rPr lang="en-US" sz="2000" kern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presenta</a:t>
                      </a:r>
                      <a:r>
                        <a:rPr lang="en-US" sz="2000" kern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una</a:t>
                      </a:r>
                      <a:r>
                        <a:rPr lang="en-US" sz="2000" kern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superestructura</a:t>
                      </a:r>
                      <a:r>
                        <a:rPr lang="en-US" sz="2000" kern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canónica</a:t>
                      </a:r>
                      <a:r>
                        <a:rPr lang="en-US" sz="2000" kern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2000" kern="120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introducción-desarrollo</a:t>
                      </a:r>
                      <a:r>
                        <a:rPr lang="en-US" sz="2000" kern="12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conclusión</a:t>
                      </a:r>
                      <a:r>
                        <a:rPr lang="en-US" sz="2000" kern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).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 smtClean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3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Recursos</a:t>
                      </a:r>
                      <a:r>
                        <a:rPr lang="en-US" sz="20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linguisticos</a:t>
                      </a:r>
                      <a:endParaRPr lang="en-US" sz="20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3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Acentuación</a:t>
                      </a:r>
                      <a:r>
                        <a:rPr lang="en-US" sz="2000" kern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puntuación</a:t>
                      </a:r>
                      <a:r>
                        <a:rPr lang="en-US" sz="2000" kern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uso</a:t>
                      </a:r>
                      <a:r>
                        <a:rPr lang="en-US" sz="2000" kern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de </a:t>
                      </a:r>
                      <a:r>
                        <a:rPr lang="en-US" sz="2000" kern="120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conectores</a:t>
                      </a:r>
                      <a:r>
                        <a:rPr lang="en-US" sz="2000" kern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coherencia</a:t>
                      </a:r>
                      <a:r>
                        <a:rPr lang="en-US" sz="2000" kern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en </a:t>
                      </a:r>
                      <a:r>
                        <a:rPr lang="en-US" sz="2000" kern="120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las</a:t>
                      </a:r>
                      <a:r>
                        <a:rPr lang="en-US" sz="2000" kern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ideas.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8596" y="260648"/>
            <a:ext cx="8715404" cy="928694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Criterios para evaluar LA </a:t>
            </a:r>
            <a:r>
              <a:rPr lang="es-DO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EXPOSICIóN</a:t>
            </a:r>
            <a:r>
              <a:rPr lang="es-DO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 ORAL</a:t>
            </a:r>
            <a:endParaRPr kumimoji="0" lang="es-DO" sz="32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91680" y="1700808"/>
          <a:ext cx="5976664" cy="4206240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accent5">
                      <a:lumMod val="60000"/>
                      <a:lumOff val="40000"/>
                    </a:schemeClr>
                  </a:outerShdw>
                </a:effectLst>
              </a:tblPr>
              <a:tblGrid>
                <a:gridCol w="5976664"/>
              </a:tblGrid>
              <a:tr h="12850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Intencionalidad</a:t>
                      </a:r>
                      <a:r>
                        <a:rPr lang="en-US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 </a:t>
                      </a:r>
                      <a:r>
                        <a:rPr lang="en-US" sz="20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contexto</a:t>
                      </a:r>
                      <a:endParaRPr lang="en-US" sz="2000" b="1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Adecuar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presentación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las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necesidades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informativas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de la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audiencia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Generar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mantener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el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interés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en la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audiencia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67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Estructura</a:t>
                      </a:r>
                      <a:endParaRPr lang="en-US" sz="20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 </a:t>
                      </a:r>
                      <a:r>
                        <a:rPr lang="en-US" sz="2000" kern="120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exposición</a:t>
                      </a:r>
                      <a:r>
                        <a:rPr lang="en-US" sz="2000" kern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presenta</a:t>
                      </a:r>
                      <a:r>
                        <a:rPr lang="en-US" sz="2000" kern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una</a:t>
                      </a:r>
                      <a:r>
                        <a:rPr lang="en-US" sz="2000" kern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superestructura</a:t>
                      </a:r>
                      <a:r>
                        <a:rPr lang="en-US" sz="2000" kern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canónica</a:t>
                      </a:r>
                      <a:r>
                        <a:rPr lang="en-US" sz="2000" kern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2000" kern="120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introducción-desarrollo</a:t>
                      </a:r>
                      <a:r>
                        <a:rPr lang="en-US" sz="2000" kern="12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conclusión</a:t>
                      </a:r>
                      <a:r>
                        <a:rPr lang="en-US" sz="2000" kern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 smtClean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</a:t>
                      </a:r>
                      <a:r>
                        <a:rPr lang="en-US" sz="2000" kern="12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desarrollo</a:t>
                      </a:r>
                      <a:r>
                        <a:rPr lang="en-US" sz="2000" kern="12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del </a:t>
                      </a:r>
                      <a:r>
                        <a:rPr lang="en-US" sz="2000" kern="12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tema</a:t>
                      </a:r>
                      <a:r>
                        <a:rPr lang="en-US" sz="2000" kern="12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está</a:t>
                      </a:r>
                      <a:r>
                        <a:rPr lang="en-US" sz="2000" kern="12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bien</a:t>
                      </a:r>
                      <a:r>
                        <a:rPr lang="en-US" sz="2000" kern="12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fundamentado</a:t>
                      </a:r>
                      <a:r>
                        <a:rPr lang="en-US" sz="2000" kern="12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en-US" sz="2000" kern="1200" dirty="0" smtClean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3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Recursos</a:t>
                      </a:r>
                      <a:r>
                        <a:rPr lang="en-US" sz="20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linguisticos</a:t>
                      </a:r>
                      <a:endParaRPr lang="en-US" sz="20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3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Coherencia</a:t>
                      </a:r>
                      <a:r>
                        <a:rPr lang="en-US" sz="2000" kern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en </a:t>
                      </a:r>
                      <a:r>
                        <a:rPr lang="en-US" sz="2000" kern="1200" dirty="0" err="1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las</a:t>
                      </a:r>
                      <a:r>
                        <a:rPr lang="en-US" sz="2000" kern="1200" baseline="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ideas.</a:t>
                      </a:r>
                      <a:endParaRPr lang="en-US" sz="2000" kern="1200" dirty="0" smtClean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2852936"/>
            <a:ext cx="8715404" cy="928694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RESULTADOS</a:t>
            </a:r>
            <a:endParaRPr kumimoji="0" lang="es-DO" sz="40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285984" y="214290"/>
            <a:ext cx="5072098" cy="1000132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DO" sz="40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86480781"/>
              </p:ext>
            </p:extLst>
          </p:nvPr>
        </p:nvGraphicFramePr>
        <p:xfrm>
          <a:off x="251520" y="116632"/>
          <a:ext cx="8568952" cy="6402198"/>
        </p:xfrm>
        <a:graphic>
          <a:graphicData uri="http://schemas.openxmlformats.org/drawingml/2006/table">
            <a:tbl>
              <a:tblPr firstRow="1" firstCol="1" bandRow="1"/>
              <a:tblGrid>
                <a:gridCol w="1262838"/>
                <a:gridCol w="2193546"/>
                <a:gridCol w="2304256"/>
                <a:gridCol w="2808312"/>
              </a:tblGrid>
              <a:tr h="3120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</a:t>
                      </a:r>
                      <a:r>
                        <a:rPr lang="es-DO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s-DO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s-DO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s-DO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Resultados</a:t>
                      </a:r>
                      <a:r>
                        <a:rPr lang="es-DO" sz="1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de la producción escrita</a:t>
                      </a:r>
                      <a:endParaRPr lang="es-DO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</a:tr>
              <a:tr h="150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CRITERIOS</a:t>
                      </a: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PRIMER BORRADOR</a:t>
                      </a: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SEGUNDO BORRADOR</a:t>
                      </a: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TERCER BORRADOR</a:t>
                      </a: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Intencionalidad </a:t>
                      </a:r>
                      <a:r>
                        <a:rPr lang="es-DO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y </a:t>
                      </a:r>
                      <a:r>
                        <a:rPr lang="es-DO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Contexto</a:t>
                      </a: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 </a:t>
                      </a: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s-D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nunciador </a:t>
                      </a: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está bien </a:t>
                      </a:r>
                      <a:r>
                        <a:rPr lang="es-D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definido.</a:t>
                      </a:r>
                      <a:endParaRPr lang="es-D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 toma en cuenta el </a:t>
                      </a:r>
                      <a:r>
                        <a:rPr lang="es-D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destinatario.</a:t>
                      </a:r>
                      <a:endParaRPr lang="es-DO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 propósito no está </a:t>
                      </a:r>
                      <a:r>
                        <a:rPr lang="es-D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claro.</a:t>
                      </a:r>
                      <a:endParaRPr lang="es-D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 se tomaron en cuenta los intereses potenciales de los </a:t>
                      </a:r>
                      <a:r>
                        <a:rPr lang="es-D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destinatarios.</a:t>
                      </a:r>
                      <a:endParaRPr lang="es-D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 tomó en cuenta al </a:t>
                      </a:r>
                      <a:r>
                        <a:rPr lang="es-D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destinatario, sus</a:t>
                      </a:r>
                      <a:r>
                        <a:rPr lang="es-DO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necesidades y su rol social</a:t>
                      </a:r>
                      <a:r>
                        <a:rPr lang="es-D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s-D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7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Estructura</a:t>
                      </a: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 título no resume el texto.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Las ideas no están organizadas según la estructura.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Presentan copia de fragmentos de textos sin </a:t>
                      </a:r>
                      <a:r>
                        <a:rPr lang="es-D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internalizarlos.</a:t>
                      </a:r>
                      <a:endParaRPr lang="es-D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 se jerarquizaron los conceptos.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 propósito estaba claro.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Faltaba precisión en la introducción.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 conclusión no retomaba las ideas centrales del tema.</a:t>
                      </a: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 objetivo del ensayo </a:t>
                      </a:r>
                      <a:r>
                        <a:rPr lang="es-D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 delimitó y escribió</a:t>
                      </a:r>
                      <a:r>
                        <a:rPr lang="es-DO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D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 </a:t>
                      </a: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 párrafo.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Mayor precisión en  las ideas</a:t>
                      </a:r>
                      <a:r>
                        <a:rPr lang="es-D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DO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La conclusión  retomaba las ideas centrales del </a:t>
                      </a:r>
                      <a:r>
                        <a:rPr kumimoji="0" lang="es-DO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tema.</a:t>
                      </a:r>
                      <a:endParaRPr lang="es-D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Recursos Lingüísticos</a:t>
                      </a: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Ideas inconexas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Bibliografía incorrectamente </a:t>
                      </a:r>
                      <a:r>
                        <a:rPr lang="es-D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citada.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Abundancia</a:t>
                      </a:r>
                      <a:r>
                        <a:rPr lang="es-MX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de incorrecciones ortográficas.</a:t>
                      </a:r>
                      <a:endParaRPr lang="es-D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Faltaron elementos de cohesión y </a:t>
                      </a:r>
                      <a:r>
                        <a:rPr lang="es-D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claridad.</a:t>
                      </a:r>
                      <a:endParaRPr lang="es-D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Coherencia en las ideas presentadas.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Buen uso de conectores.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 </a:t>
                      </a:r>
                      <a:r>
                        <a:rPr lang="es-D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normativa. </a:t>
                      </a: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aunque todavía requiere mejoras, se presenta con más dominio.</a:t>
                      </a: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Reflexión sobre la práctica</a:t>
                      </a: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Los estudiantes se sentían inseguros, extrañados del acompañamiento por proceso.</a:t>
                      </a: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Los estudiantes fueron motivados a pensar en función del destinatario y se explicitaron los elementos que debían estar presentes en una introducción y conclusión.</a:t>
                      </a: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Como docente que acompaña </a:t>
                      </a:r>
                      <a:r>
                        <a:rPr lang="es-DO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se </a:t>
                      </a:r>
                      <a:r>
                        <a:rPr lang="es-D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cedió</a:t>
                      </a:r>
                      <a:r>
                        <a:rPr lang="es-DO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D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protagonismo </a:t>
                      </a:r>
                      <a:r>
                        <a:rPr lang="es-DO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 estudiante, se sintieron como autores.</a:t>
                      </a: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 sz="1400" b="1">
              <a:solidFill>
                <a:prstClr val="white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332656"/>
            <a:ext cx="8064895" cy="4811996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s-DO" sz="1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Calibri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47570859"/>
              </p:ext>
            </p:extLst>
          </p:nvPr>
        </p:nvGraphicFramePr>
        <p:xfrm>
          <a:off x="827584" y="368163"/>
          <a:ext cx="7369509" cy="6489837"/>
        </p:xfrm>
        <a:graphic>
          <a:graphicData uri="http://schemas.openxmlformats.org/drawingml/2006/table">
            <a:tbl>
              <a:tblPr firstRow="1" firstCol="1" bandRow="1"/>
              <a:tblGrid>
                <a:gridCol w="2664297"/>
                <a:gridCol w="1152128"/>
                <a:gridCol w="1296144"/>
                <a:gridCol w="1182506"/>
                <a:gridCol w="985781"/>
                <a:gridCol w="88653"/>
              </a:tblGrid>
              <a:tr h="211302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</a:t>
                      </a:r>
                      <a:r>
                        <a:rPr kumimoji="0" lang="es-DO" sz="1400" b="1" i="0" u="none" strike="noStrike" kern="1200" cap="all" spc="0" normalizeH="0" baseline="0" noProof="0" dirty="0" smtClean="0">
                          <a:ln w="9000" cmpd="sng">
                            <a:solidFill>
                              <a:srgbClr val="8064A2">
                                <a:shade val="50000"/>
                                <a:satMod val="120000"/>
                              </a:srgbClr>
                            </a:solidFill>
                            <a:prstDash val="solid"/>
                          </a:ln>
                          <a:solidFill>
                            <a:srgbClr val="00206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Evaluación de las ponencias orales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endParaRPr lang="es-D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</a:tr>
              <a:tr h="581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Puntos a evaluar</a:t>
                      </a:r>
                      <a:endParaRPr lang="es-DO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Escasamente logrado</a:t>
                      </a:r>
                      <a:endParaRPr lang="es-DO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Medianamente logrado</a:t>
                      </a:r>
                      <a:endParaRPr lang="es-DO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Mayormente </a:t>
                      </a:r>
                      <a:r>
                        <a:rPr lang="es-DO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logrado</a:t>
                      </a:r>
                      <a:endParaRPr lang="es-DO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Logrado</a:t>
                      </a:r>
                      <a:r>
                        <a:rPr lang="es-DO" sz="1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c</a:t>
                      </a:r>
                      <a:r>
                        <a:rPr lang="es-DO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on </a:t>
                      </a:r>
                      <a:r>
                        <a:rPr lang="es-DO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creces</a:t>
                      </a:r>
                      <a:endParaRPr lang="es-DO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81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es-DO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Genera</a:t>
                      </a:r>
                      <a:r>
                        <a:rPr lang="es-DO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y mantiene el interés de la audiencia.</a:t>
                      </a:r>
                      <a:endParaRPr lang="es-D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4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La </a:t>
                      </a:r>
                      <a:r>
                        <a:rPr lang="es-DO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presentación es </a:t>
                      </a:r>
                      <a:r>
                        <a:rPr lang="es-DO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adecuada a las necesidades informativas de la </a:t>
                      </a:r>
                      <a:r>
                        <a:rPr lang="es-DO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audiencia.</a:t>
                      </a:r>
                      <a:endParaRPr lang="es-D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3. La organización respeta</a:t>
                      </a:r>
                      <a:r>
                        <a:rPr lang="es-DO" sz="16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el orden canónico de los textos expositivos (introducción, desarrollo y conclusión).</a:t>
                      </a:r>
                      <a:endParaRPr lang="es-D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s-DO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s-DO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El desarrollo del tema está bien fundamentado.</a:t>
                      </a:r>
                      <a:endParaRPr lang="es-D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2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r>
                        <a:rPr lang="es-DO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Las ideas</a:t>
                      </a:r>
                      <a:r>
                        <a:rPr lang="es-DO" sz="16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se presentan con coherencia.</a:t>
                      </a:r>
                      <a:endParaRPr lang="es-D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9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6.Los expositores dan la imagen de buenos </a:t>
                      </a:r>
                      <a:r>
                        <a:rPr lang="es-DO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comunicadores.</a:t>
                      </a:r>
                      <a:endParaRPr lang="es-D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81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 Las respuestas a las preguntas fueron </a:t>
                      </a:r>
                      <a:r>
                        <a:rPr lang="es-DO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adecuadas.</a:t>
                      </a:r>
                      <a:endParaRPr lang="es-D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47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D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3" marR="6325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DO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0422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s-DO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índice DE LA PRESENTACIÓN </a:t>
            </a:r>
            <a:endParaRPr lang="es-DO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268760"/>
          <a:ext cx="8712968" cy="2952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4 Marcador de contenid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15512774"/>
              </p:ext>
            </p:extLst>
          </p:nvPr>
        </p:nvGraphicFramePr>
        <p:xfrm>
          <a:off x="-396552" y="2060848"/>
          <a:ext cx="979308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4 Marcador de contenid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30842592"/>
              </p:ext>
            </p:extLst>
          </p:nvPr>
        </p:nvGraphicFramePr>
        <p:xfrm>
          <a:off x="214282" y="1214422"/>
          <a:ext cx="8712968" cy="2952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 sz="1400" b="1">
              <a:solidFill>
                <a:prstClr val="white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052736"/>
            <a:ext cx="7992888" cy="4536504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Al guiar  a los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estudiantes  en el procesamiento de la información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escrita,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teniendo en cuenta la intencionalidad y el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contexto,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 obtiene un mejor rendimiento académico.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defRPr/>
            </a:pPr>
            <a:endParaRPr lang="es-DO" sz="2000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Acompañar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los estudiantes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en cómo se desarrolla una exposición según las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audiencias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solicitadas,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les facilita la jerarquización de las ideas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y su estructuración atendiendo a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los intereses potenciales del destinatario.</a:t>
            </a:r>
          </a:p>
          <a:p>
            <a:pPr marL="285750" indent="-285750"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DO" sz="2000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0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tilizar la metodología de borradores permite un procesamiento sistemático de la información y  ver el resultado de las realimentaciones.</a:t>
            </a:r>
          </a:p>
          <a:p>
            <a:pPr marL="285750" indent="-28575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DO" sz="2000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71500" indent="-571500"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DO" sz="4000" b="1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Calibri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28596" y="260648"/>
            <a:ext cx="8715404" cy="928694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CONCLUSIONES</a:t>
            </a:r>
            <a:endParaRPr kumimoji="0" lang="es-DO" sz="32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367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 sz="1400" b="1">
              <a:solidFill>
                <a:prstClr val="white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59024" y="980728"/>
            <a:ext cx="8461448" cy="4536504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DO" sz="2000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El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estudiante,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al conocer los criterios de evaluación de las exposiciones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orales,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pone mayor énfasis en mejorar su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desempeño.</a:t>
            </a:r>
            <a:endParaRPr lang="es-DO" sz="2000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DO" sz="2000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El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estudiante,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al producir un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texto,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siente autor y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protagonista,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lo que potencia sus conocimientos disciplinares y su autoestima.</a:t>
            </a:r>
          </a:p>
          <a:p>
            <a:pPr marL="285750" indent="-285750"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DO" sz="2000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lvl="0" indent="-285750"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Los resultados demuestran que el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rol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del docente para la preparación de textos </a:t>
            </a:r>
            <a:r>
              <a:rPr lang="es-DO" sz="200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expositivos es esencial si facilita los procesos y no sólo los evalúa.</a:t>
            </a:r>
            <a:endParaRPr lang="es-DO" sz="2000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ctr" fontAlgn="auto">
              <a:spcAft>
                <a:spcPts val="0"/>
              </a:spcAft>
              <a:defRPr/>
            </a:pPr>
            <a:endParaRPr lang="es-DO" sz="2000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71500" indent="-571500"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DO" sz="4000" b="1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Calibri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28596" y="260648"/>
            <a:ext cx="8715404" cy="928694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CONCLUSIONES</a:t>
            </a:r>
            <a:endParaRPr kumimoji="0" lang="es-DO" sz="32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367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31" name="Picture 1031" descr="http://chistesdiarios.files.wordpress.com/2007/01/cometa.jpg?w=4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710978"/>
            <a:ext cx="4071966" cy="54548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076" name="Text Box 1027"/>
          <p:cNvSpPr txBox="1">
            <a:spLocks noChangeArrowheads="1"/>
          </p:cNvSpPr>
          <p:nvPr/>
        </p:nvSpPr>
        <p:spPr bwMode="auto">
          <a:xfrm>
            <a:off x="4572000" y="928670"/>
            <a:ext cx="4143404" cy="4714908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20000">
                <a:srgbClr val="F7F7F7"/>
              </a:gs>
              <a:gs pos="100000">
                <a:srgbClr val="BDBDBD"/>
              </a:gs>
            </a:gsLst>
            <a:lin ang="5400000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81930" tIns="40965" rIns="81930" bIns="40965"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rgbClr val="336600"/>
              </a:solidFill>
              <a:latin typeface="Cooper Black" pitchFamily="18" charset="0"/>
              <a:cs typeface="+mn-cs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Ella </a:t>
            </a:r>
            <a:r>
              <a:rPr lang="es-ES" sz="2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está en el horizonte: me acerco dos pasos y ella se aleja dos pasos, por mucho que yo camine nunca la alcanzaré. 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¿Para qué </a:t>
            </a:r>
            <a:r>
              <a:rPr lang="es-ES" sz="2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sirve la </a:t>
            </a:r>
            <a:r>
              <a:rPr lang="es-ES" sz="2400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utopía</a:t>
            </a:r>
            <a:r>
              <a:rPr lang="es-ES" sz="2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Para </a:t>
            </a:r>
            <a:r>
              <a:rPr lang="es-ES" sz="2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eso sirve: 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</a:t>
            </a:r>
            <a:r>
              <a:rPr lang="es-E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ara </a:t>
            </a:r>
            <a:r>
              <a:rPr lang="es-ES" sz="2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caminar! 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" sz="2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(EDUARDO GALEANO)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1428728" y="2928934"/>
            <a:ext cx="6786610" cy="2643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2000" b="1" cap="all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Ubicación en el pensum: Cuarto año de la carrera de 	Medicina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DO" sz="20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Total de estudiantes participantes en la experiencia (2012-2013):  12 estudiantes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2910" y="357166"/>
            <a:ext cx="8229600" cy="1143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4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Contextualización</a:t>
            </a:r>
            <a:endParaRPr kumimoji="0" lang="es-DO" sz="44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0034" y="1857364"/>
            <a:ext cx="8429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2400" b="1" cap="all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Asignatura: Medicina Familiar y Comunitaria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1259632" y="1916832"/>
            <a:ext cx="6840760" cy="33123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 requiere la implementación de estrategias que ayuden a los estudiantes a mejorar sus competencias de comprensión y producción para llevar a cabo el trabajo de la asignatura Medicina Familiar y Comunitaria. </a:t>
            </a:r>
            <a:endParaRPr lang="es-DO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2910" y="357166"/>
            <a:ext cx="8229600" cy="1143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PROBlematización</a:t>
            </a:r>
            <a:endParaRPr kumimoji="0" lang="es-DO" sz="44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611560" y="1700808"/>
            <a:ext cx="8215370" cy="3600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24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24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24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¿Cómo lograr la transferencia del conocimiento a la práctica?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24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¿Cómo desarrollar las capacidades para la acción en contextos diversos y diferentes del aula?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24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¿Cómo enfrentar a los alumnos al dilema de las prácticas socialmente situadas?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24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2910" y="357166"/>
            <a:ext cx="8229600" cy="1143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PROBlematización</a:t>
            </a:r>
            <a:endParaRPr kumimoji="0" lang="es-DO" sz="44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2910" y="357166"/>
            <a:ext cx="8229600" cy="1143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Marco teórico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DO" sz="44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12 Rectángulo redondeado"/>
          <p:cNvSpPr/>
          <p:nvPr/>
        </p:nvSpPr>
        <p:spPr>
          <a:xfrm>
            <a:off x="611560" y="1772816"/>
            <a:ext cx="8286808" cy="42148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DO" sz="20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 Dra. Paula </a:t>
            </a:r>
            <a:r>
              <a:rPr lang="es-DO" sz="20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Carlino</a:t>
            </a: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(2013), en su reformulación del concepto de alfabetización académica, subraya la dimensión social situada de la escritura académica y puntualiza que ésta no puede fragmentarse de lo que se enseña. Apunta a la necesidad de atender a una educación prolongada que no se limita a una materia o un ciclo escolar, afirmando que “las alfabetizaciones académicas” incumben a todos los docentes a lo ancho y largo de la universidad y requieren, por lo tanto, de un apoyo institucional.</a:t>
            </a:r>
            <a:endParaRPr lang="es-DO" sz="24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24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2910" y="357166"/>
            <a:ext cx="8229600" cy="1143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Marco teórico</a:t>
            </a:r>
            <a:endParaRPr kumimoji="0" lang="es-DO" sz="44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12 Rectángulo redondeado"/>
          <p:cNvSpPr/>
          <p:nvPr/>
        </p:nvSpPr>
        <p:spPr>
          <a:xfrm>
            <a:off x="714348" y="2000240"/>
            <a:ext cx="8072494" cy="31432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24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“La enseñanza de la lectura y la escritura como herramientas para construir el conocimiento requiere de un compromiso profundo por parte de los docentes. Lo importante no es la lectura o la escritura per se, sino lo que los profesores y estudiantes hagan con ellas, la forma como se apropian y utilizan los textos para pensar y aprender mejor.” (</a:t>
            </a:r>
            <a:r>
              <a:rPr lang="es-DO" sz="20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Cassany</a:t>
            </a: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2007)</a:t>
            </a:r>
            <a:endParaRPr lang="es-DO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2910" y="357166"/>
            <a:ext cx="8229600" cy="1143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Marco teórico</a:t>
            </a:r>
            <a:endParaRPr kumimoji="0" lang="es-DO" sz="44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12 Rectángulo redondeado"/>
          <p:cNvSpPr/>
          <p:nvPr/>
        </p:nvSpPr>
        <p:spPr>
          <a:xfrm>
            <a:off x="714348" y="2000240"/>
            <a:ext cx="8072494" cy="31432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Los textos expositivos ayudan a los estudiantes de Medicina Familiar y Comunitaria a comprender y aprender conocimientos disciplinarios, para luego divulgarlos con claridad conceptual y expositiva.</a:t>
            </a:r>
            <a:endParaRPr lang="es-DO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500034" y="3286124"/>
            <a:ext cx="3929090" cy="2928958"/>
          </a:xfrm>
          <a:prstGeom prst="round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DO" b="1" cap="all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Intencionalidad</a:t>
            </a:r>
          </a:p>
          <a:p>
            <a:pPr algn="ctr">
              <a:defRPr/>
            </a:pPr>
            <a:endParaRPr lang="es-DO" b="1" cap="all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Cuál es el propósito.</a:t>
            </a:r>
          </a:p>
          <a:p>
            <a:pPr algn="just">
              <a:defRPr/>
            </a:pPr>
            <a:endParaRPr lang="es-DO" sz="20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Quién </a:t>
            </a:r>
            <a:r>
              <a:rPr lang="es-DO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elabora el </a:t>
            </a: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texto.</a:t>
            </a:r>
          </a:p>
          <a:p>
            <a:pPr algn="just">
              <a:defRPr/>
            </a:pPr>
            <a:endParaRPr lang="es-DO" sz="20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Desde </a:t>
            </a:r>
            <a:r>
              <a:rPr lang="es-DO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qué posición lo </a:t>
            </a: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hace.</a:t>
            </a:r>
            <a:endParaRPr lang="es-DO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ctr">
              <a:buFont typeface="Arial" pitchFamily="34" charset="0"/>
              <a:buChar char="•"/>
              <a:defRPr/>
            </a:pPr>
            <a:endParaRPr lang="es-DO" b="1" dirty="0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  <a:defRPr/>
            </a:pPr>
            <a:endParaRPr lang="es-DO" b="1" dirty="0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  <a:defRPr/>
            </a:pPr>
            <a:endParaRPr lang="es-DO" dirty="0">
              <a:solidFill>
                <a:schemeClr val="tx1"/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1071538" y="1500174"/>
            <a:ext cx="6786610" cy="78581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24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Nivel pragmático del discurso expositivo</a:t>
            </a:r>
            <a:endParaRPr lang="es-DO" sz="2400" b="1" dirty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4714876" y="3286124"/>
            <a:ext cx="3714776" cy="2928958"/>
          </a:xfrm>
          <a:prstGeom prst="round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b="1" cap="all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b="1" cap="all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b="1" cap="all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Contexto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20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Los </a:t>
            </a:r>
            <a:r>
              <a:rPr lang="es-DO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roles sociales de los </a:t>
            </a: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usuarios.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20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Los </a:t>
            </a:r>
            <a:r>
              <a:rPr lang="es-DO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canales más </a:t>
            </a:r>
            <a:r>
              <a:rPr lang="es-DO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habituales.</a:t>
            </a:r>
            <a:endParaRPr lang="es-DO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s-DO" sz="20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s-DO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s-DO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DO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4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MARCO </a:t>
            </a:r>
            <a:r>
              <a:rPr kumimoji="0" lang="es-DO" sz="4400" b="1" i="0" u="none" strike="noStrike" kern="1200" cap="all" spc="0" normalizeH="0" baseline="0" noProof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TEóRICO</a:t>
            </a:r>
            <a:endParaRPr kumimoji="0" lang="es-DO" sz="4400" b="1" i="0" u="none" strike="noStrike" kern="1200" cap="all" spc="0" normalizeH="0" baseline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Características de los textos expositivos</a:t>
            </a:r>
            <a:endParaRPr kumimoji="0" lang="es-DO" sz="24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2143108" y="2285992"/>
            <a:ext cx="500066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5929322" y="2285992"/>
            <a:ext cx="500066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E8A11ED9A9056468EB06BF2DDD8132B" ma:contentTypeVersion="2" ma:contentTypeDescription="Crear nuevo documento." ma:contentTypeScope="" ma:versionID="ea1ea9747d5e1c16d79f9e84215e0dd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d6bce56cd35acad97fd37550ee15fe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4D2E86-EEE7-41C1-B16E-71C8C009C0FC}"/>
</file>

<file path=customXml/itemProps2.xml><?xml version="1.0" encoding="utf-8"?>
<ds:datastoreItem xmlns:ds="http://schemas.openxmlformats.org/officeDocument/2006/customXml" ds:itemID="{FAF00AAA-F2A1-4A83-84DA-319F34A48991}"/>
</file>

<file path=customXml/itemProps3.xml><?xml version="1.0" encoding="utf-8"?>
<ds:datastoreItem xmlns:ds="http://schemas.openxmlformats.org/officeDocument/2006/customXml" ds:itemID="{C524F14F-101A-4DC2-8C73-44457645B815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6472</TotalTime>
  <Words>1287</Words>
  <Application>Microsoft Office PowerPoint</Application>
  <PresentationFormat>Presentación en pantalla (4:3)</PresentationFormat>
  <Paragraphs>265</Paragraphs>
  <Slides>22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Office Theme</vt:lpstr>
      <vt:lpstr>Diapositiva 1</vt:lpstr>
      <vt:lpstr>índice DE LA PRESENTACIÓN 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Peña</dc:creator>
  <cp:lastModifiedBy>CEDILE</cp:lastModifiedBy>
  <cp:revision>320</cp:revision>
  <dcterms:created xsi:type="dcterms:W3CDTF">2011-11-25T23:25:12Z</dcterms:created>
  <dcterms:modified xsi:type="dcterms:W3CDTF">2014-03-21T12:31:14Z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0x0101000E8A11ED9A9056468EB06BF2DDD8132B</vt:lpwstr>
  </property>
</Properties>
</file>