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0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20" r:id="rId1"/>
  </p:sldMasterIdLst>
  <p:notesMasterIdLst>
    <p:notesMasterId r:id="rId22"/>
  </p:notesMasterIdLst>
  <p:sldIdLst>
    <p:sldId id="256" r:id="rId2"/>
    <p:sldId id="257" r:id="rId3"/>
    <p:sldId id="280" r:id="rId4"/>
    <p:sldId id="283" r:id="rId5"/>
    <p:sldId id="277" r:id="rId6"/>
    <p:sldId id="279" r:id="rId7"/>
    <p:sldId id="258" r:id="rId8"/>
    <p:sldId id="289" r:id="rId9"/>
    <p:sldId id="259" r:id="rId10"/>
    <p:sldId id="260" r:id="rId11"/>
    <p:sldId id="261" r:id="rId12"/>
    <p:sldId id="262" r:id="rId13"/>
    <p:sldId id="263" r:id="rId14"/>
    <p:sldId id="266" r:id="rId15"/>
    <p:sldId id="27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1" autoAdjust="0"/>
    <p:restoredTop sz="94615" autoAdjust="0"/>
  </p:normalViewPr>
  <p:slideViewPr>
    <p:cSldViewPr>
      <p:cViewPr>
        <p:scale>
          <a:sx n="100" d="100"/>
          <a:sy n="100" d="100"/>
        </p:scale>
        <p:origin x="-8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0"/>
    </p:cViewPr>
  </p:sorterViewPr>
  <p:notesViewPr>
    <p:cSldViewPr>
      <p:cViewPr varScale="1">
        <p:scale>
          <a:sx n="36" d="100"/>
          <a:sy n="36" d="100"/>
        </p:scale>
        <p:origin x="-297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/>
            </a:pPr>
            <a:r>
              <a:rPr lang="es-DO" dirty="0" smtClean="0"/>
              <a:t> Pregunta</a:t>
            </a:r>
            <a:r>
              <a:rPr lang="es-DO" baseline="0" dirty="0" smtClean="0"/>
              <a:t> 1</a:t>
            </a:r>
            <a:endParaRPr lang="es-DO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 o no responde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10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Me favoreció</c:v>
                </c:pt>
                <c:pt idx="1">
                  <c:v>Ni me favoreció ni me perjudico</c:v>
                </c:pt>
                <c:pt idx="2">
                  <c:v>Me perjudico 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0.62500000000000144</c:v>
                </c:pt>
                <c:pt idx="1">
                  <c:v>0.37500000000000067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autoTitleDeleted val="1"/>
    <c:view3D>
      <c:rotX val="30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view3D>
      <c:rotX val="30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layout/>
    </c:title>
    <c:view3D>
      <c:rotX val="30"/>
      <c:perspective val="30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Calificaciones</c:v>
                </c:pt>
              </c:strCache>
            </c:strRef>
          </c:tx>
          <c:dLbls>
            <c:showVal val="1"/>
            <c:showLeaderLines val="1"/>
          </c:dLbls>
          <c:cat>
            <c:strRef>
              <c:f>Hoja1!$A$2:$A$6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Hoja1!$B$2:$B$6</c:f>
              <c:numCache>
                <c:formatCode>0.00%</c:formatCode>
                <c:ptCount val="5"/>
                <c:pt idx="0">
                  <c:v>0.22860000000000039</c:v>
                </c:pt>
                <c:pt idx="1">
                  <c:v>0.48570000000000002</c:v>
                </c:pt>
                <c:pt idx="2">
                  <c:v>0.28570000000000001</c:v>
                </c:pt>
                <c:pt idx="3" formatCode="0%">
                  <c:v>0</c:v>
                </c:pt>
                <c:pt idx="4" formatCode="0%">
                  <c:v>0</c:v>
                </c:pt>
              </c:numCache>
            </c:numRef>
          </c:val>
        </c:ser>
      </c:pie3DChart>
      <c:spPr>
        <a:ln w="25400">
          <a:noFill/>
        </a:ln>
      </c:spPr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/>
            </a:pPr>
            <a:r>
              <a:rPr lang="es-DO"/>
              <a:t>Pregunta 2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 o no responde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/>
            </a:pPr>
            <a:r>
              <a:rPr lang="es-DO"/>
              <a:t>Pregunta 3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 o no responde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/>
            </a:pPr>
            <a:r>
              <a:rPr lang="es-DO"/>
              <a:t>Pregunta 4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 o no responde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0.87500000000000155</c:v>
                </c:pt>
                <c:pt idx="1">
                  <c:v>0.125</c:v>
                </c:pt>
                <c:pt idx="2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/>
            </a:pPr>
            <a:r>
              <a:rPr lang="es-DO"/>
              <a:t>Pregunta 5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Muy satisfactoria</c:v>
                </c:pt>
                <c:pt idx="1">
                  <c:v>Satisfactoria</c:v>
                </c:pt>
                <c:pt idx="2">
                  <c:v>Poco satisfactoria</c:v>
                </c:pt>
                <c:pt idx="3">
                  <c:v>No satisfactoria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0.37500000000000083</c:v>
                </c:pt>
                <c:pt idx="1">
                  <c:v>0.62500000000000178</c:v>
                </c:pt>
                <c:pt idx="2" formatCode="0%">
                  <c:v>0</c:v>
                </c:pt>
                <c:pt idx="3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/>
            </a:pPr>
            <a:r>
              <a:rPr lang="es-DO"/>
              <a:t>Pregunta 6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Muy satisfactoria</c:v>
                </c:pt>
                <c:pt idx="1">
                  <c:v>Satisfactoria</c:v>
                </c:pt>
                <c:pt idx="2">
                  <c:v>Poco satisfactoria</c:v>
                </c:pt>
                <c:pt idx="3">
                  <c:v>No satisfactoria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0.75000000000000144</c:v>
                </c:pt>
                <c:pt idx="1">
                  <c:v>0.25</c:v>
                </c:pt>
                <c:pt idx="2" formatCode="0%">
                  <c:v>0</c:v>
                </c:pt>
                <c:pt idx="3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/>
            </a:pPr>
            <a:r>
              <a:rPr lang="es-DO"/>
              <a:t>Pregunta 7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Muy satisfactoria</c:v>
                </c:pt>
                <c:pt idx="1">
                  <c:v>Satisfactoria</c:v>
                </c:pt>
                <c:pt idx="2">
                  <c:v>Poco satisfactoria</c:v>
                </c:pt>
                <c:pt idx="3">
                  <c:v>No satisfactoria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 formatCode="0%">
                  <c:v>0</c:v>
                </c:pt>
                <c:pt idx="1">
                  <c:v>0.87500000000000144</c:v>
                </c:pt>
                <c:pt idx="2">
                  <c:v>0.125</c:v>
                </c:pt>
                <c:pt idx="3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layout>
        <c:manualLayout>
          <c:xMode val="edge"/>
          <c:yMode val="edge"/>
          <c:x val="0.23798785429069971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8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Resolución ejercicios y problemas</c:v>
                </c:pt>
                <c:pt idx="1">
                  <c:v>Trabajo en grupo</c:v>
                </c:pt>
                <c:pt idx="2">
                  <c:v>Escritura por proceso</c:v>
                </c:pt>
                <c:pt idx="3">
                  <c:v>Elaboración de monografías</c:v>
                </c:pt>
                <c:pt idx="4">
                  <c:v>Evaluación colaborativa</c:v>
                </c:pt>
              </c:strCache>
            </c:strRef>
          </c:cat>
          <c:val>
            <c:numRef>
              <c:f>Hoja1!$B$2:$B$6</c:f>
              <c:numCache>
                <c:formatCode>0.00%</c:formatCode>
                <c:ptCount val="5"/>
                <c:pt idx="0" formatCode="0%">
                  <c:v>0.25</c:v>
                </c:pt>
                <c:pt idx="1">
                  <c:v>0.25</c:v>
                </c:pt>
                <c:pt idx="2" formatCode="0%">
                  <c:v>0</c:v>
                </c:pt>
                <c:pt idx="3" formatCode="0%">
                  <c:v>0.5</c:v>
                </c:pt>
                <c:pt idx="4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23023917784927"/>
          <c:y val="0.1285045527666813"/>
          <c:w val="0.32516239695390264"/>
          <c:h val="0.74680336512188172"/>
        </c:manualLayout>
      </c:layout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9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Resolución ejercicios y problemas</c:v>
                </c:pt>
                <c:pt idx="1">
                  <c:v>Trabajo en grupo</c:v>
                </c:pt>
                <c:pt idx="2">
                  <c:v>Escritura por proceso</c:v>
                </c:pt>
                <c:pt idx="3">
                  <c:v>Elaboración de monografías</c:v>
                </c:pt>
                <c:pt idx="4">
                  <c:v>Evaluación colaborativa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0.33330000000000115</c:v>
                </c:pt>
                <c:pt idx="1">
                  <c:v>0.41660000000000008</c:v>
                </c:pt>
                <c:pt idx="2" formatCode="0.00%">
                  <c:v>0.16660000000000003</c:v>
                </c:pt>
                <c:pt idx="3">
                  <c:v>0</c:v>
                </c:pt>
                <c:pt idx="4" formatCode="0.00%">
                  <c:v>8.3300000000000068E-2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DO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97D99-8F5B-4648-9A44-26EA5A9F25AF}" type="datetimeFigureOut">
              <a:rPr lang="es-DO" smtClean="0"/>
              <a:pPr/>
              <a:t>20/04/2015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B291A-6D00-4E01-B100-44902699A9C3}" type="slidenum">
              <a:rPr lang="es-DO" smtClean="0"/>
              <a:pPr/>
              <a:t>‹#›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B291A-6D00-4E01-B100-44902699A9C3}" type="slidenum">
              <a:rPr lang="es-DO" smtClean="0"/>
              <a:pPr/>
              <a:t>1</a:t>
            </a:fld>
            <a:endParaRPr lang="es-D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B291A-6D00-4E01-B100-44902699A9C3}" type="slidenum">
              <a:rPr lang="es-DO" smtClean="0"/>
              <a:pPr/>
              <a:t>5</a:t>
            </a:fld>
            <a:endParaRPr lang="es-D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E99C64-B7ED-4741-90D3-4FD0A899385A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DO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17D49-3B79-466B-B675-E9BA530116D5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475B-08EB-4D7F-A990-502D35722733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DDF8-D707-4EB0-B40E-C35417157756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82E54-168E-4BC3-B7B8-715BC2FA63BB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4A774-BC06-4E4F-93F0-DBD8AF0E5825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7D3BA-BDCB-4DE3-81F4-05690A61BAD4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07C58-D6EC-46B8-92B2-D0D08A28E46E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151D9-CCDD-45BE-997E-F89E6BB1D5EB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66FFB9-A3E3-4788-A964-C62E659156BE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D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3AA56F-F02B-4C21-BA6C-865D8C90F185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D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50E2D1-EEA3-4A45-89C6-99F63F7322FB}" type="datetime1">
              <a:rPr lang="es-DO" smtClean="0"/>
              <a:pPr/>
              <a:t>20/04/2015</a:t>
            </a:fld>
            <a:endParaRPr lang="es-DO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DO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F70F78-9C0B-4DE4-B80D-3BA4B13730A4}" type="slidenum">
              <a:rPr lang="es-DO" smtClean="0"/>
              <a:pPr/>
              <a:t>‹#›</a:t>
            </a:fld>
            <a:endParaRPr lang="es-D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ransition>
    <p:diamond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936104"/>
          </a:xfrm>
        </p:spPr>
        <p:txBody>
          <a:bodyPr>
            <a:noAutofit/>
          </a:bodyPr>
          <a:lstStyle/>
          <a:p>
            <a:pPr algn="ctr"/>
            <a:r>
              <a:rPr lang="es-DO" sz="1600" b="1" dirty="0" smtClean="0">
                <a:solidFill>
                  <a:schemeClr val="tx1"/>
                </a:solidFill>
                <a:effectLst/>
                <a:latin typeface="Arial Black" pitchFamily="34" charset="0"/>
                <a:cs typeface="Times New Roman" pitchFamily="18" charset="0"/>
              </a:rPr>
              <a:t>PONTIFICIA UNIVERSIDAD CATÓLICA MADRE Y MAESTRA</a:t>
            </a:r>
            <a:br>
              <a:rPr lang="es-DO" sz="1600" b="1" dirty="0" smtClean="0">
                <a:solidFill>
                  <a:schemeClr val="tx1"/>
                </a:solidFill>
                <a:effectLst/>
                <a:latin typeface="Arial Black" pitchFamily="34" charset="0"/>
                <a:cs typeface="Times New Roman" pitchFamily="18" charset="0"/>
              </a:rPr>
            </a:br>
            <a:r>
              <a:rPr lang="es-DO" sz="1600" b="1" dirty="0" smtClean="0">
                <a:solidFill>
                  <a:schemeClr val="tx1"/>
                </a:solidFill>
                <a:effectLst/>
                <a:latin typeface="Arial Black" pitchFamily="34" charset="0"/>
                <a:cs typeface="Times New Roman" pitchFamily="18" charset="0"/>
              </a:rPr>
              <a:t>FACULTAD DE CIENCIAS Y HUMANIDADES</a:t>
            </a:r>
            <a:br>
              <a:rPr lang="es-DO" sz="1600" b="1" dirty="0" smtClean="0">
                <a:solidFill>
                  <a:schemeClr val="tx1"/>
                </a:solidFill>
                <a:effectLst/>
                <a:latin typeface="Arial Black" pitchFamily="34" charset="0"/>
                <a:cs typeface="Times New Roman" pitchFamily="18" charset="0"/>
              </a:rPr>
            </a:br>
            <a:r>
              <a:rPr lang="es-DO" sz="1600" b="1" dirty="0" smtClean="0">
                <a:solidFill>
                  <a:schemeClr val="tx1"/>
                </a:solidFill>
                <a:effectLst/>
                <a:latin typeface="Arial Black" pitchFamily="34" charset="0"/>
                <a:cs typeface="Times New Roman" pitchFamily="18" charset="0"/>
              </a:rPr>
              <a:t>CENTRO DE EXCELENCIA PARA LA DIFUSIÓN  DE LA LECTURA Y LA ESCRITURA (CEDILE)</a:t>
            </a:r>
            <a:endParaRPr lang="es-DO" sz="1600" b="1" dirty="0"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1700808"/>
            <a:ext cx="5864696" cy="4464496"/>
          </a:xfrm>
        </p:spPr>
        <p:txBody>
          <a:bodyPr>
            <a:normAutofit fontScale="40000" lnSpcReduction="20000"/>
          </a:bodyPr>
          <a:lstStyle/>
          <a:p>
            <a:pPr algn="ctr"/>
            <a:endParaRPr lang="es-DO" sz="16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DO" sz="3500" dirty="0" smtClean="0">
                <a:solidFill>
                  <a:schemeClr val="tx1"/>
                </a:solidFill>
                <a:latin typeface="Arial Black" pitchFamily="34" charset="0"/>
              </a:rPr>
              <a:t>PROGRAMA DE ALFABETIZACIÓN </a:t>
            </a:r>
            <a:r>
              <a:rPr lang="es-DO" sz="3500" dirty="0" smtClean="0">
                <a:solidFill>
                  <a:schemeClr val="tx1"/>
                </a:solidFill>
                <a:latin typeface="Arial Black" pitchFamily="34" charset="0"/>
              </a:rPr>
              <a:t>ACADÉMICA</a:t>
            </a:r>
          </a:p>
          <a:p>
            <a:pPr algn="ctr"/>
            <a:endParaRPr lang="es-DO" sz="35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s-DO" sz="3500" dirty="0" smtClean="0">
                <a:solidFill>
                  <a:schemeClr val="tx1"/>
                </a:solidFill>
                <a:latin typeface="Arial Black" pitchFamily="34" charset="0"/>
              </a:rPr>
              <a:t>DIPLOMADO EN LECTURA Y ESCRITURA A TRAVÉS DEL CURRÍCULO EN EL NIVEL SUPERIOR</a:t>
            </a:r>
          </a:p>
          <a:p>
            <a:pPr algn="ctr"/>
            <a:endParaRPr lang="es-DO" sz="35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s-DO" sz="3500" dirty="0" smtClean="0">
                <a:solidFill>
                  <a:schemeClr val="tx1"/>
                </a:solidFill>
                <a:latin typeface="Arial Black" pitchFamily="34" charset="0"/>
              </a:rPr>
              <a:t>PROYECTO DE INVESTIGACIÓN ACCIÓN EN EL AULA</a:t>
            </a:r>
          </a:p>
          <a:p>
            <a:pPr algn="ctr"/>
            <a:endParaRPr lang="es-DO" sz="35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DO" sz="35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“PRODUCCIÓN DE INFORMES Y MONOGRAFÍAS Y</a:t>
            </a:r>
          </a:p>
          <a:p>
            <a:pPr algn="ctr"/>
            <a:r>
              <a:rPr lang="es-DO" sz="35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SU EVALUACIÓN COLABORATIVA  EN LA ASIGNATURA DE</a:t>
            </a:r>
          </a:p>
          <a:p>
            <a:pPr algn="ctr"/>
            <a:r>
              <a:rPr lang="es-DO" sz="35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QUÍMICA GENERAL”</a:t>
            </a:r>
          </a:p>
          <a:p>
            <a:pPr algn="ctr"/>
            <a:endParaRPr lang="es-DO" sz="35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DO" sz="35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LIC. MARGARITA ROSA AQUINO MARACALLO</a:t>
            </a:r>
          </a:p>
          <a:p>
            <a:pPr algn="ctr"/>
            <a:endParaRPr lang="es-DO" sz="35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DO" sz="35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CAMPUS SANTO TOMÁS DE AQUINO (CSTA)</a:t>
            </a:r>
          </a:p>
          <a:p>
            <a:pPr algn="ctr"/>
            <a:endParaRPr lang="es-DO" sz="35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DO" sz="35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SANTO DOMINGO,  14 DE ABRIL DE 2015</a:t>
            </a:r>
            <a:endParaRPr lang="es-DO" sz="35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3 Imagen" descr="LogoPUCMM_150PX_RGB_300DPI_F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060848"/>
            <a:ext cx="1368152" cy="1296144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7776864" cy="4896544"/>
          </a:xfr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es-DO" sz="2400" dirty="0" smtClean="0">
                <a:latin typeface="Arial Black" pitchFamily="34" charset="0"/>
              </a:rPr>
              <a:t>4. Realizar la revisión procesual de los informes y monografías, desde los borradores individuales hasta las entregas finales.</a:t>
            </a:r>
          </a:p>
          <a:p>
            <a:pPr marL="457200" indent="-457200" algn="just">
              <a:buNone/>
            </a:pPr>
            <a:endParaRPr lang="es-DO" sz="2400" dirty="0" smtClean="0">
              <a:latin typeface="Arial Black" pitchFamily="34" charset="0"/>
            </a:endParaRPr>
          </a:p>
          <a:p>
            <a:pPr marL="457200" indent="-457200" algn="just">
              <a:buNone/>
            </a:pPr>
            <a:r>
              <a:rPr lang="es-DO" sz="2400" dirty="0" smtClean="0">
                <a:latin typeface="Arial Black" pitchFamily="34" charset="0"/>
              </a:rPr>
              <a:t>5. Realizar la evaluación colaborativa de los informes finales mediante listas de cotejo y rúbricas.</a:t>
            </a:r>
          </a:p>
          <a:p>
            <a:pPr marL="457200" indent="-457200" algn="just">
              <a:buNone/>
            </a:pPr>
            <a:endParaRPr lang="es-DO" sz="2400" dirty="0" smtClean="0">
              <a:latin typeface="Arial Black" pitchFamily="34" charset="0"/>
            </a:endParaRPr>
          </a:p>
          <a:p>
            <a:pPr marL="457200" indent="-457200" algn="just">
              <a:buNone/>
            </a:pPr>
            <a:r>
              <a:rPr lang="es-DO" sz="2400" dirty="0" smtClean="0">
                <a:latin typeface="Arial Black" pitchFamily="34" charset="0"/>
              </a:rPr>
              <a:t>6. Evaluar las dos etapas del proyecto al finalizar el curso mediante cuestionario.</a:t>
            </a:r>
          </a:p>
          <a:p>
            <a:pPr marL="457200" indent="-457200" algn="just">
              <a:buNone/>
            </a:pPr>
            <a:endParaRPr lang="es-DO" sz="20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10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634082"/>
          </a:xfrm>
        </p:spPr>
        <p:txBody>
          <a:bodyPr>
            <a:noAutofit/>
          </a:bodyPr>
          <a:lstStyle/>
          <a:p>
            <a:r>
              <a:rPr lang="es-DO" sz="3200" dirty="0" smtClean="0">
                <a:solidFill>
                  <a:schemeClr val="tx1"/>
                </a:solidFill>
                <a:effectLst/>
              </a:rPr>
              <a:t>Continuación de Objetivos </a:t>
            </a:r>
            <a:r>
              <a:rPr lang="es-DO" sz="3200" dirty="0" smtClean="0">
                <a:solidFill>
                  <a:schemeClr val="tx1"/>
                </a:solidFill>
                <a:effectLst/>
              </a:rPr>
              <a:t>Específicos</a:t>
            </a:r>
            <a:endParaRPr lang="es-DO" sz="3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4680520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DO" sz="2800" dirty="0" smtClean="0">
                <a:latin typeface="Arial Black" pitchFamily="34" charset="0"/>
              </a:rPr>
              <a:t> Según Marta Marín (2006):</a:t>
            </a:r>
          </a:p>
          <a:p>
            <a:pPr algn="just"/>
            <a:r>
              <a:rPr lang="es-DO" sz="2800" dirty="0" smtClean="0">
                <a:latin typeface="Arial Black" pitchFamily="34" charset="0"/>
              </a:rPr>
              <a:t> La alfabetización es un desarrollo que dura toda la vida del individuo. </a:t>
            </a:r>
          </a:p>
          <a:p>
            <a:pPr algn="just">
              <a:buNone/>
            </a:pPr>
            <a:endParaRPr lang="es-DO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s-DO" sz="2800" dirty="0" smtClean="0">
                <a:latin typeface="Arial Black" pitchFamily="34" charset="0"/>
              </a:rPr>
              <a:t>Para Paula </a:t>
            </a:r>
            <a:r>
              <a:rPr lang="es-DO" sz="2800" dirty="0" err="1" smtClean="0">
                <a:latin typeface="Arial Black" pitchFamily="34" charset="0"/>
              </a:rPr>
              <a:t>Carlino</a:t>
            </a:r>
            <a:r>
              <a:rPr lang="es-DO" sz="2800" dirty="0" smtClean="0">
                <a:latin typeface="Arial Black" pitchFamily="34" charset="0"/>
              </a:rPr>
              <a:t> (2003):</a:t>
            </a:r>
          </a:p>
          <a:p>
            <a:pPr algn="just"/>
            <a:r>
              <a:rPr lang="es-DO" sz="2800" dirty="0" smtClean="0">
                <a:latin typeface="Arial Black" pitchFamily="34" charset="0"/>
              </a:rPr>
              <a:t>“La diversidad de temas, tipos de textos, propósitos, destinatarios, reflexión implicada y contextos en los que se lee y escribe plantean siempre en quien se inicia en ellos nuevos desafíos y exigen continuar aprendiendo a leer y escribir”.</a:t>
            </a:r>
          </a:p>
          <a:p>
            <a:pPr algn="just"/>
            <a:endParaRPr lang="es-DO" sz="20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11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es-DO" sz="2800" dirty="0" smtClean="0">
                <a:effectLst/>
                <a:latin typeface="Arial Black" pitchFamily="34" charset="0"/>
              </a:rPr>
              <a:t>MARCO TEÓRICO</a:t>
            </a:r>
            <a:endParaRPr lang="es-DO" sz="2800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075240" cy="4248472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es-DO" sz="44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s-DO" sz="4400" dirty="0" smtClean="0">
                <a:latin typeface="Arial Black" pitchFamily="34" charset="0"/>
              </a:rPr>
              <a:t>De acuerdo con </a:t>
            </a:r>
            <a:r>
              <a:rPr lang="es-DO" sz="4400" dirty="0" err="1" smtClean="0">
                <a:latin typeface="Arial Black" pitchFamily="34" charset="0"/>
              </a:rPr>
              <a:t>Botta</a:t>
            </a:r>
            <a:r>
              <a:rPr lang="es-DO" sz="4400" dirty="0" smtClean="0">
                <a:latin typeface="Arial Black" pitchFamily="34" charset="0"/>
              </a:rPr>
              <a:t> (2002):</a:t>
            </a:r>
          </a:p>
          <a:p>
            <a:pPr algn="just">
              <a:buNone/>
            </a:pPr>
            <a:r>
              <a:rPr lang="es-DO" sz="4400" dirty="0" smtClean="0">
                <a:latin typeface="Arial Black" pitchFamily="34" charset="0"/>
              </a:rPr>
              <a:t>   </a:t>
            </a:r>
            <a:r>
              <a:rPr lang="es-DO" sz="4400" dirty="0" smtClean="0">
                <a:latin typeface="Arial Black" pitchFamily="34" charset="0"/>
              </a:rPr>
              <a:t>El </a:t>
            </a:r>
            <a:r>
              <a:rPr lang="es-DO" sz="4400" dirty="0" smtClean="0">
                <a:latin typeface="Arial Black" pitchFamily="34" charset="0"/>
              </a:rPr>
              <a:t>informe consiste esencialmente en una descripción de los fenómenos observados y una interpretación de ellos en términos del conocimiento teórico con que cuenta el alumno. </a:t>
            </a:r>
          </a:p>
          <a:p>
            <a:pPr algn="just">
              <a:buNone/>
            </a:pPr>
            <a:r>
              <a:rPr lang="es-DO" sz="4400" dirty="0" smtClean="0">
                <a:latin typeface="Arial Black" pitchFamily="34" charset="0"/>
              </a:rPr>
              <a:t>   </a:t>
            </a:r>
          </a:p>
          <a:p>
            <a:pPr algn="just">
              <a:buNone/>
            </a:pPr>
            <a:r>
              <a:rPr lang="es-DO" sz="4400" dirty="0" smtClean="0">
                <a:latin typeface="Arial Black" pitchFamily="34" charset="0"/>
              </a:rPr>
              <a:t>  </a:t>
            </a:r>
            <a:r>
              <a:rPr lang="es-DO" sz="4400" dirty="0" smtClean="0">
                <a:latin typeface="Arial Black" pitchFamily="34" charset="0"/>
              </a:rPr>
              <a:t> </a:t>
            </a:r>
            <a:r>
              <a:rPr lang="es-DO" sz="4400" dirty="0" smtClean="0">
                <a:latin typeface="Arial Black" pitchFamily="34" charset="0"/>
              </a:rPr>
              <a:t>La monografía es el tratamiento por escrito de un tema especifico estudiado e investigado. Con este nombre se conoce en la vida universitaria el primer intento de escribir un articulo científico.</a:t>
            </a:r>
          </a:p>
          <a:p>
            <a:pPr algn="just">
              <a:buNone/>
            </a:pPr>
            <a:endParaRPr lang="es-DO" sz="2000" dirty="0" smtClean="0">
              <a:latin typeface="Arial Black" pitchFamily="34" charset="0"/>
            </a:endParaRPr>
          </a:p>
          <a:p>
            <a:pPr algn="just">
              <a:buNone/>
            </a:pPr>
            <a:endParaRPr lang="es-DO" sz="20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s-DO" sz="2000" dirty="0" smtClean="0">
                <a:latin typeface="Arial Black" pitchFamily="34" charset="0"/>
              </a:rPr>
              <a:t>    </a:t>
            </a:r>
          </a:p>
          <a:p>
            <a:pPr algn="just"/>
            <a:endParaRPr lang="es-DO" sz="20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12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Continuación del Marco Teórico</a:t>
            </a:r>
            <a:endParaRPr lang="es-DO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3176" y="980728"/>
            <a:ext cx="7529264" cy="5184576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DO" sz="2000" dirty="0" smtClean="0">
                <a:latin typeface="Arial Black" pitchFamily="34" charset="0"/>
              </a:rPr>
              <a:t>Elección del tema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DO" sz="2000" dirty="0" smtClean="0">
                <a:latin typeface="Arial Black" pitchFamily="34" charset="0"/>
              </a:rPr>
              <a:t>Búsqueda de información.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DO" sz="2000" dirty="0" smtClean="0">
                <a:latin typeface="Arial Black" pitchFamily="34" charset="0"/>
              </a:rPr>
              <a:t>Planificación de la investigación documental.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DO" sz="2000" dirty="0" smtClean="0">
                <a:latin typeface="Arial Black" pitchFamily="34" charset="0"/>
              </a:rPr>
              <a:t>Organización e </a:t>
            </a:r>
            <a:r>
              <a:rPr lang="es-DO" sz="2000" dirty="0" smtClean="0">
                <a:latin typeface="Arial Black" pitchFamily="34" charset="0"/>
              </a:rPr>
              <a:t>interpretación de </a:t>
            </a:r>
            <a:r>
              <a:rPr lang="es-DO" sz="2000" dirty="0" smtClean="0">
                <a:latin typeface="Arial Black" pitchFamily="34" charset="0"/>
              </a:rPr>
              <a:t>la información</a:t>
            </a:r>
            <a:r>
              <a:rPr lang="es-DO" sz="2000" dirty="0" smtClean="0">
                <a:latin typeface="Arial Black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DO" sz="2000" dirty="0" smtClean="0">
                <a:latin typeface="Arial Black" pitchFamily="34" charset="0"/>
              </a:rPr>
              <a:t>Composición y redacción.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DO" sz="2000" dirty="0" smtClean="0">
                <a:latin typeface="Arial Black" pitchFamily="34" charset="0"/>
              </a:rPr>
              <a:t>Comunicación de resultados.</a:t>
            </a:r>
          </a:p>
          <a:p>
            <a:pPr marL="457200" indent="-457200" algn="just">
              <a:buNone/>
            </a:pPr>
            <a:endParaRPr lang="es-DO" sz="20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s-DO" sz="2400" dirty="0" smtClean="0">
                <a:latin typeface="Arial Black" pitchFamily="34" charset="0"/>
              </a:rPr>
              <a:t>  </a:t>
            </a:r>
            <a:r>
              <a:rPr lang="es-DO" sz="2400" dirty="0" smtClean="0">
                <a:latin typeface="Arial Black" pitchFamily="34" charset="0"/>
              </a:rPr>
              <a:t>En </a:t>
            </a:r>
            <a:r>
              <a:rPr lang="es-DO" sz="2400" dirty="0" smtClean="0">
                <a:latin typeface="Arial Black" pitchFamily="34" charset="0"/>
              </a:rPr>
              <a:t>la redacción de informes y monografías por proceso se aplica el modelo de </a:t>
            </a:r>
            <a:r>
              <a:rPr lang="es-DO" sz="2400" dirty="0" err="1" smtClean="0">
                <a:latin typeface="Arial Black" pitchFamily="34" charset="0"/>
              </a:rPr>
              <a:t>Flower</a:t>
            </a:r>
            <a:r>
              <a:rPr lang="es-DO" sz="2400" dirty="0" smtClean="0">
                <a:latin typeface="Arial Black" pitchFamily="34" charset="0"/>
              </a:rPr>
              <a:t> y Hayes (1981). Ellos dividen el proceso de redacción en tres etapas: planificación, traducción  y revisión. </a:t>
            </a:r>
            <a:endParaRPr lang="es-DO" sz="24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13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DO" sz="4400" dirty="0" smtClean="0">
                <a:latin typeface="Arial Black" pitchFamily="34" charset="0"/>
              </a:rPr>
              <a:t> </a:t>
            </a:r>
            <a:r>
              <a:rPr lang="es-D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s-D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s-DO" sz="4400" dirty="0" smtClean="0">
                <a:effectLst/>
                <a:latin typeface="Arial Black" pitchFamily="34" charset="0"/>
              </a:rPr>
              <a:t>Etapas de la monografía:</a:t>
            </a:r>
            <a:r>
              <a:rPr lang="es-DO" sz="4400" dirty="0" smtClean="0">
                <a:latin typeface="Arial Black" pitchFamily="34" charset="0"/>
              </a:rPr>
              <a:t/>
            </a:r>
            <a:br>
              <a:rPr lang="es-DO" sz="4400" dirty="0" smtClean="0">
                <a:latin typeface="Arial Black" pitchFamily="34" charset="0"/>
              </a:rPr>
            </a:br>
            <a:endParaRPr lang="es-DO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4752528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s-DO" sz="2400" dirty="0" smtClean="0">
                <a:latin typeface="Arial Black" pitchFamily="34" charset="0"/>
              </a:rPr>
              <a:t>Resolución de ejercicios</a:t>
            </a:r>
          </a:p>
          <a:p>
            <a:r>
              <a:rPr lang="es-DO" sz="2400" dirty="0" smtClean="0">
                <a:latin typeface="Arial Black" pitchFamily="34" charset="0"/>
              </a:rPr>
              <a:t>Redacción informes y </a:t>
            </a:r>
            <a:r>
              <a:rPr lang="es-DO" sz="2400" dirty="0" smtClean="0">
                <a:latin typeface="Arial Black" pitchFamily="34" charset="0"/>
              </a:rPr>
              <a:t>monografías</a:t>
            </a:r>
            <a:endParaRPr lang="es-DO" sz="2400" dirty="0" smtClean="0">
              <a:latin typeface="Arial Black" pitchFamily="34" charset="0"/>
            </a:endParaRPr>
          </a:p>
          <a:p>
            <a:r>
              <a:rPr lang="es-DO" sz="2400" dirty="0" smtClean="0">
                <a:latin typeface="Arial Black" pitchFamily="34" charset="0"/>
              </a:rPr>
              <a:t>Escritura por proceso</a:t>
            </a:r>
          </a:p>
          <a:p>
            <a:r>
              <a:rPr lang="es-DO" sz="2400" dirty="0" smtClean="0">
                <a:latin typeface="Arial Black" pitchFamily="34" charset="0"/>
              </a:rPr>
              <a:t>Revisión y reescritura</a:t>
            </a:r>
          </a:p>
          <a:p>
            <a:r>
              <a:rPr lang="es-DO" sz="2400" dirty="0" smtClean="0">
                <a:latin typeface="Arial Black" pitchFamily="34" charset="0"/>
              </a:rPr>
              <a:t>Exposición trabajo </a:t>
            </a:r>
            <a:r>
              <a:rPr lang="es-DO" sz="2400" dirty="0" smtClean="0">
                <a:latin typeface="Arial Black" pitchFamily="34" charset="0"/>
              </a:rPr>
              <a:t>grupal</a:t>
            </a:r>
            <a:endParaRPr lang="es-DO" sz="2400" dirty="0" smtClean="0">
              <a:latin typeface="Arial Black" pitchFamily="34" charset="0"/>
            </a:endParaRPr>
          </a:p>
          <a:p>
            <a:r>
              <a:rPr lang="es-DO" sz="2400" dirty="0" smtClean="0">
                <a:latin typeface="Arial Black" pitchFamily="34" charset="0"/>
              </a:rPr>
              <a:t>Evaluación colaborativa con rúbricas</a:t>
            </a:r>
          </a:p>
          <a:p>
            <a:r>
              <a:rPr lang="es-DO" sz="2400" dirty="0" smtClean="0">
                <a:latin typeface="Arial Black" pitchFamily="34" charset="0"/>
              </a:rPr>
              <a:t>Evaluación intervención pedagógica con cuestionario</a:t>
            </a:r>
          </a:p>
          <a:p>
            <a:endParaRPr lang="es-DO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es-DO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buNone/>
            </a:pPr>
            <a:endParaRPr lang="es-DO" sz="20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14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DO" sz="2700" dirty="0" smtClean="0">
                <a:effectLst/>
                <a:latin typeface="Arial Black" pitchFamily="34" charset="0"/>
              </a:rPr>
              <a:t/>
            </a:r>
            <a:br>
              <a:rPr lang="es-DO" sz="2700" dirty="0" smtClean="0">
                <a:effectLst/>
                <a:latin typeface="Arial Black" pitchFamily="34" charset="0"/>
              </a:rPr>
            </a:br>
            <a:r>
              <a:rPr lang="es-DO" sz="2700" dirty="0" smtClean="0">
                <a:effectLst/>
                <a:latin typeface="Arial Black" pitchFamily="34" charset="0"/>
              </a:rPr>
              <a:t>METODOLOGÍA</a:t>
            </a:r>
            <a:br>
              <a:rPr lang="es-DO" sz="2700" dirty="0" smtClean="0">
                <a:effectLst/>
                <a:latin typeface="Arial Black" pitchFamily="34" charset="0"/>
              </a:rPr>
            </a:br>
            <a:r>
              <a:rPr lang="es-DO" sz="2700" dirty="0" smtClean="0">
                <a:effectLst/>
                <a:latin typeface="Arial Black" pitchFamily="34" charset="0"/>
              </a:rPr>
              <a:t>Estrategias y procedimientos metodológicos</a:t>
            </a:r>
            <a:r>
              <a:rPr lang="es-DO" sz="2400" dirty="0" smtClean="0">
                <a:effectLst/>
                <a:latin typeface="Arial Black" pitchFamily="34" charset="0"/>
              </a:rPr>
              <a:t/>
            </a:r>
            <a:br>
              <a:rPr lang="es-DO" sz="2400" dirty="0" smtClean="0">
                <a:effectLst/>
                <a:latin typeface="Arial Black" pitchFamily="34" charset="0"/>
              </a:rPr>
            </a:br>
            <a:endParaRPr lang="es-DO" sz="2400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899592" y="1556792"/>
          <a:ext cx="74676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Indicadores</a:t>
                      </a:r>
                      <a:endParaRPr lang="es-DO" sz="1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Presentan</a:t>
                      </a:r>
                      <a:r>
                        <a:rPr lang="es-DO" sz="1400" baseline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mejoras significativas</a:t>
                      </a:r>
                      <a:endParaRPr lang="es-DO" sz="1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latin typeface="Arial Black" pitchFamily="34" charset="0"/>
                        </a:rPr>
                        <a:t>No presentan mejoras significativas</a:t>
                      </a:r>
                      <a:endParaRPr lang="es-DO" sz="1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latin typeface="Arial Black" pitchFamily="34" charset="0"/>
                        </a:rPr>
                        <a:t>Destrezas</a:t>
                      </a:r>
                      <a:r>
                        <a:rPr lang="es-DO" sz="1400" baseline="0" dirty="0" smtClean="0">
                          <a:latin typeface="Arial Black" pitchFamily="34" charset="0"/>
                        </a:rPr>
                        <a:t> en redacción de informes</a:t>
                      </a:r>
                      <a:endParaRPr lang="es-DO" sz="1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dirty="0" smtClean="0"/>
                        <a:t>                 </a:t>
                      </a:r>
                      <a:r>
                        <a:rPr lang="es-DO" sz="1200" dirty="0" smtClean="0">
                          <a:latin typeface="Arial Black" pitchFamily="34" charset="0"/>
                        </a:rPr>
                        <a:t>Si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D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latin typeface="Arial Black" pitchFamily="34" charset="0"/>
                        </a:rPr>
                        <a:t>Aprender</a:t>
                      </a:r>
                      <a:r>
                        <a:rPr lang="es-DO" sz="1400" baseline="0" dirty="0" smtClean="0">
                          <a:latin typeface="Arial Black" pitchFamily="34" charset="0"/>
                        </a:rPr>
                        <a:t> a citar al estilo APA</a:t>
                      </a:r>
                      <a:endParaRPr lang="es-DO" sz="1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dirty="0" smtClean="0"/>
                        <a:t>                 </a:t>
                      </a:r>
                      <a:r>
                        <a:rPr lang="es-DO" sz="1200" dirty="0" smtClean="0">
                          <a:latin typeface="Arial Black" pitchFamily="34" charset="0"/>
                        </a:rPr>
                        <a:t>Si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err="1" smtClean="0">
                          <a:latin typeface="Arial Black" pitchFamily="34" charset="0"/>
                        </a:rPr>
                        <a:t>Introyectaron</a:t>
                      </a:r>
                      <a:r>
                        <a:rPr lang="es-DO" sz="1400" dirty="0" smtClean="0">
                          <a:latin typeface="Arial Black" pitchFamily="34" charset="0"/>
                        </a:rPr>
                        <a:t> el </a:t>
                      </a:r>
                      <a:r>
                        <a:rPr lang="es-DO" sz="1400" dirty="0" smtClean="0">
                          <a:latin typeface="Arial Black" pitchFamily="34" charset="0"/>
                        </a:rPr>
                        <a:t>discurso científico de la asignatura</a:t>
                      </a:r>
                      <a:endParaRPr lang="es-DO" sz="1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200" dirty="0" smtClean="0">
                          <a:latin typeface="Arial Black" pitchFamily="34" charset="0"/>
                        </a:rPr>
                        <a:t>                         </a:t>
                      </a:r>
                      <a:r>
                        <a:rPr lang="es-DO" sz="1200" u="none" dirty="0" smtClean="0">
                          <a:latin typeface="Arial Black" pitchFamily="34" charset="0"/>
                        </a:rPr>
                        <a:t>Si</a:t>
                      </a:r>
                      <a:endParaRPr lang="es-DO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latin typeface="Arial Black" pitchFamily="34" charset="0"/>
                        </a:rPr>
                        <a:t>Desempeño</a:t>
                      </a:r>
                      <a:r>
                        <a:rPr lang="es-DO" sz="1400" baseline="0" dirty="0" smtClean="0">
                          <a:latin typeface="Arial Black" pitchFamily="34" charset="0"/>
                        </a:rPr>
                        <a:t> en escritura de fórmulas, ecuaciones químicas y uso de nomenclatura</a:t>
                      </a:r>
                      <a:endParaRPr lang="es-DO" sz="1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dirty="0" smtClean="0"/>
                        <a:t>                 </a:t>
                      </a:r>
                      <a:r>
                        <a:rPr lang="es-DO" sz="1200" dirty="0" smtClean="0">
                          <a:latin typeface="Arial Black" pitchFamily="34" charset="0"/>
                        </a:rPr>
                        <a:t>Si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latin typeface="Arial Black" pitchFamily="34" charset="0"/>
                        </a:rPr>
                        <a:t>Evaluación colaborativa coherente y responsable</a:t>
                      </a:r>
                      <a:endParaRPr lang="es-DO" sz="1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200" dirty="0" smtClean="0">
                          <a:latin typeface="Arial Black" pitchFamily="34" charset="0"/>
                        </a:rPr>
                        <a:t>                         Si</a:t>
                      </a:r>
                      <a:endParaRPr lang="es-DO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400" dirty="0" smtClean="0">
                          <a:latin typeface="Arial Black" pitchFamily="34" charset="0"/>
                        </a:rPr>
                        <a:t>Aprobación asignatura</a:t>
                      </a:r>
                      <a:endParaRPr lang="es-DO" sz="1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dirty="0" smtClean="0"/>
                        <a:t>                 </a:t>
                      </a:r>
                      <a:r>
                        <a:rPr lang="es-DO" sz="1200" dirty="0" smtClean="0">
                          <a:latin typeface="Arial Black" pitchFamily="34" charset="0"/>
                        </a:rPr>
                        <a:t>Si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D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15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es-DO" sz="2400" dirty="0" smtClean="0">
                <a:latin typeface="Arial Black" pitchFamily="34" charset="0"/>
              </a:rPr>
              <a:t>Resultados de la investigación</a:t>
            </a:r>
            <a:endParaRPr lang="es-DO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899592" y="908720"/>
          <a:ext cx="30243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0F78-9C0B-4DE4-B80D-3BA4B13730A4}" type="slidenum">
              <a:rPr lang="es-DO" smtClean="0"/>
              <a:pPr/>
              <a:t>16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0800000" flipV="1">
            <a:off x="457200" y="228919"/>
            <a:ext cx="7467600" cy="391769"/>
          </a:xfrm>
        </p:spPr>
        <p:txBody>
          <a:bodyPr>
            <a:noAutofit/>
          </a:bodyPr>
          <a:lstStyle/>
          <a:p>
            <a:pPr algn="ctr"/>
            <a:r>
              <a:rPr lang="es-DO" sz="2400" dirty="0" smtClean="0">
                <a:latin typeface="Arial Black" pitchFamily="34" charset="0"/>
              </a:rPr>
              <a:t>Respuestas al cuestionario</a:t>
            </a:r>
            <a:endParaRPr lang="es-DO" sz="2400" dirty="0">
              <a:latin typeface="Arial Black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4932040" y="908720"/>
          <a:ext cx="316835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1115616" y="4077072"/>
          <a:ext cx="33123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5004048" y="3933056"/>
          <a:ext cx="316835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260648"/>
          <a:ext cx="36724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0F78-9C0B-4DE4-B80D-3BA4B13730A4}" type="slidenum">
              <a:rPr lang="es-DO" smtClean="0"/>
              <a:pPr/>
              <a:t>17</a:t>
            </a:fld>
            <a:endParaRPr lang="es-DO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539552" y="3212976"/>
          <a:ext cx="3816423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4716016" y="4221088"/>
          <a:ext cx="37444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4788024" y="260648"/>
          <a:ext cx="37444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788024" y="260648"/>
          <a:ext cx="38884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0F78-9C0B-4DE4-B80D-3BA4B13730A4}" type="slidenum">
              <a:rPr lang="es-DO" smtClean="0"/>
              <a:pPr/>
              <a:t>18</a:t>
            </a:fld>
            <a:endParaRPr lang="es-DO" dirty="0"/>
          </a:p>
        </p:txBody>
      </p:sp>
      <p:graphicFrame>
        <p:nvGraphicFramePr>
          <p:cNvPr id="5" name="4 Gráfico"/>
          <p:cNvGraphicFramePr/>
          <p:nvPr/>
        </p:nvGraphicFramePr>
        <p:xfrm>
          <a:off x="323529" y="692696"/>
          <a:ext cx="396044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2719387" y="2252663"/>
          <a:ext cx="3705225" cy="2328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611561" y="2996952"/>
          <a:ext cx="6696743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251521" y="3573016"/>
          <a:ext cx="403244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9208" y="836712"/>
            <a:ext cx="7931224" cy="5112568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s-DO" sz="2000" dirty="0" smtClean="0">
                <a:latin typeface="Arial Black" pitchFamily="34" charset="0"/>
              </a:rPr>
              <a:t>Los estudiantes mejoraron en la comprensión de los  temas de los contenidos curriculares de la asignatura.</a:t>
            </a:r>
          </a:p>
          <a:p>
            <a:pPr algn="just"/>
            <a:r>
              <a:rPr lang="es-DO" sz="2000" dirty="0" smtClean="0">
                <a:latin typeface="Arial Black" pitchFamily="34" charset="0"/>
              </a:rPr>
              <a:t>Mostraron mejoras cualitativas en sus producciones escritas de informes y monografías y en el uso del discurso propio de la Química al aplicar las estrategias metodológicas  propuestas.</a:t>
            </a:r>
          </a:p>
          <a:p>
            <a:pPr algn="just"/>
            <a:r>
              <a:rPr lang="es-DO" sz="2000" dirty="0" smtClean="0">
                <a:latin typeface="Arial Black" pitchFamily="34" charset="0"/>
              </a:rPr>
              <a:t>Lograron escribir fórmulas y ecuaciones químicas correctamente.</a:t>
            </a:r>
          </a:p>
          <a:p>
            <a:pPr algn="just"/>
            <a:r>
              <a:rPr lang="es-DO" sz="2000" dirty="0" smtClean="0">
                <a:latin typeface="Arial Black" pitchFamily="34" charset="0"/>
              </a:rPr>
              <a:t>Explicaron de manera correcta y coherente la resolución de los problemas planteados.</a:t>
            </a:r>
          </a:p>
          <a:p>
            <a:pPr algn="just"/>
            <a:r>
              <a:rPr lang="es-DO" sz="2000" dirty="0" smtClean="0">
                <a:latin typeface="Arial Black" pitchFamily="34" charset="0"/>
              </a:rPr>
              <a:t>Los resultados obtenidos del cuestionario aplicado a los estudiantes son coherentes con los resultados generales de la investigación y se cumplieron los objetivos propuestos. </a:t>
            </a:r>
          </a:p>
          <a:p>
            <a:pPr algn="just"/>
            <a:endParaRPr lang="es-DO" sz="1800" dirty="0" smtClean="0">
              <a:latin typeface="Arial Black" pitchFamily="34" charset="0"/>
            </a:endParaRPr>
          </a:p>
          <a:p>
            <a:pPr algn="just"/>
            <a:endParaRPr lang="es-DO" sz="1800" dirty="0" smtClean="0">
              <a:latin typeface="Arial Black" pitchFamily="34" charset="0"/>
            </a:endParaRPr>
          </a:p>
          <a:p>
            <a:pPr>
              <a:buNone/>
            </a:pPr>
            <a:endParaRPr lang="es-DO" sz="18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0F78-9C0B-4DE4-B80D-3BA4B13730A4}" type="slidenum">
              <a:rPr lang="es-DO" smtClean="0"/>
              <a:pPr/>
              <a:t>19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es-DO" sz="2400" dirty="0" smtClean="0">
                <a:latin typeface="Arial Black" pitchFamily="34" charset="0"/>
              </a:rPr>
              <a:t>C</a:t>
            </a:r>
            <a:r>
              <a:rPr lang="es-DO" sz="2400" dirty="0" smtClean="0">
                <a:latin typeface="Arial Black" pitchFamily="34" charset="0"/>
              </a:rPr>
              <a:t>onclusiones</a:t>
            </a:r>
            <a:endParaRPr lang="es-DO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048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s-DO" sz="2400" dirty="0" smtClean="0">
                <a:latin typeface="Arial Black" pitchFamily="34" charset="0"/>
              </a:rPr>
              <a:t>QUÍMICA GENERAL I (QMA-201)</a:t>
            </a:r>
          </a:p>
          <a:p>
            <a:pPr algn="just"/>
            <a:r>
              <a:rPr lang="es-DO" sz="2400" dirty="0" smtClean="0">
                <a:latin typeface="Arial Black" pitchFamily="34" charset="0"/>
              </a:rPr>
              <a:t>Asignatura teórica impartida en las carreras de Ingeniería Industrial (primer período del segundo año) y en Ingeniería Civil (segundo período del  primer año).</a:t>
            </a:r>
          </a:p>
          <a:p>
            <a:r>
              <a:rPr lang="es-DO" sz="2400" dirty="0" smtClean="0">
                <a:latin typeface="Arial Black" pitchFamily="34" charset="0"/>
              </a:rPr>
              <a:t>Grupo formado por 35 estudiantes de ambas carreras.</a:t>
            </a:r>
          </a:p>
          <a:p>
            <a:r>
              <a:rPr lang="es-DO" sz="2400" dirty="0" smtClean="0">
                <a:latin typeface="Arial Black" pitchFamily="34" charset="0"/>
              </a:rPr>
              <a:t>Se dividieron en 7 grupos de 5 estudiantes cada uno para el proyecto.</a:t>
            </a:r>
          </a:p>
          <a:p>
            <a:pPr algn="just"/>
            <a:r>
              <a:rPr lang="es-DO" sz="2400" dirty="0" smtClean="0">
                <a:latin typeface="Arial Black" pitchFamily="34" charset="0"/>
              </a:rPr>
              <a:t>Cuatrimestre agosto – diciembre de 2014.</a:t>
            </a:r>
          </a:p>
          <a:p>
            <a:pPr>
              <a:buNone/>
            </a:pPr>
            <a:endParaRPr lang="es-DO" sz="2000" dirty="0" smtClean="0">
              <a:latin typeface="Arial Black" pitchFamily="34" charset="0"/>
            </a:endParaRPr>
          </a:p>
          <a:p>
            <a:pPr algn="just">
              <a:buNone/>
            </a:pPr>
            <a:endParaRPr lang="es-DO" sz="2000" dirty="0" smtClean="0">
              <a:latin typeface="Arial Black" pitchFamily="34" charset="0"/>
            </a:endParaRPr>
          </a:p>
          <a:p>
            <a:endParaRPr lang="es-DO" sz="1600" dirty="0">
              <a:latin typeface="Arial Black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475432" cy="431254"/>
          </a:xfrm>
        </p:spPr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2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s-DO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CONTEXTUALIZACIÓN</a:t>
            </a:r>
            <a:endParaRPr lang="es-DO" sz="24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2792" y="1844824"/>
            <a:ext cx="7467600" cy="4104456"/>
          </a:xfr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s-DO" dirty="0" smtClean="0"/>
              <a:t>  </a:t>
            </a:r>
            <a:r>
              <a:rPr lang="es-DO" sz="2600" dirty="0" smtClean="0">
                <a:latin typeface="Arial Black" pitchFamily="34" charset="0"/>
              </a:rPr>
              <a:t> A la luz de los resultados obtenidos en el presente proyecto de investigación – acción en el aula, podemos afirmar que el aprendizaje de la Química General se mejora al combinarse con el rigor lingüístico de las prácticas de lectura </a:t>
            </a:r>
            <a:r>
              <a:rPr lang="es-DO" sz="2600" smtClean="0">
                <a:latin typeface="Arial Black" pitchFamily="34" charset="0"/>
              </a:rPr>
              <a:t>y escritura.</a:t>
            </a:r>
            <a:endParaRPr lang="es-DO" sz="2600" dirty="0" smtClean="0">
              <a:latin typeface="Arial Black" pitchFamily="34" charset="0"/>
            </a:endParaRPr>
          </a:p>
          <a:p>
            <a:pPr algn="just">
              <a:buNone/>
            </a:pPr>
            <a:endParaRPr lang="es-DO" dirty="0" smtClean="0"/>
          </a:p>
          <a:p>
            <a:pPr algn="just">
              <a:buNone/>
            </a:pPr>
            <a:r>
              <a:rPr lang="es-DO" dirty="0" smtClean="0"/>
              <a:t>                          </a:t>
            </a:r>
            <a:r>
              <a:rPr lang="es-DO" sz="2400" dirty="0" smtClean="0">
                <a:latin typeface="Arial Black" pitchFamily="34" charset="0"/>
              </a:rPr>
              <a:t>¡MUCHAS GRACIAS</a:t>
            </a:r>
            <a:r>
              <a:rPr lang="es-DO" dirty="0" smtClean="0">
                <a:latin typeface="Arial Black"/>
              </a:rPr>
              <a:t>!</a:t>
            </a:r>
            <a:endParaRPr lang="es-DO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0F78-9C0B-4DE4-B80D-3BA4B13730A4}" type="slidenum">
              <a:rPr lang="es-DO" smtClean="0"/>
              <a:pPr/>
              <a:t>20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DO" sz="3200" dirty="0" smtClean="0">
                <a:latin typeface="Arial Black" pitchFamily="34" charset="0"/>
              </a:rPr>
              <a:t>REFLEXIÓN FINAL</a:t>
            </a:r>
            <a:endParaRPr lang="es-DO" sz="3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DO" sz="2400" dirty="0" smtClean="0">
                <a:latin typeface="Arial Black" pitchFamily="34" charset="0"/>
              </a:rPr>
              <a:t>  </a:t>
            </a:r>
            <a:r>
              <a:rPr lang="es-DO" sz="2400" dirty="0" smtClean="0">
                <a:latin typeface="Arial Black" pitchFamily="34" charset="0"/>
              </a:rPr>
              <a:t>La </a:t>
            </a:r>
            <a:r>
              <a:rPr lang="es-DO" sz="2400" dirty="0" smtClean="0">
                <a:latin typeface="Arial Black" pitchFamily="34" charset="0"/>
              </a:rPr>
              <a:t>Química </a:t>
            </a:r>
            <a:r>
              <a:rPr lang="es-DO" sz="2400" dirty="0" smtClean="0">
                <a:latin typeface="Arial Black" pitchFamily="34" charset="0"/>
              </a:rPr>
              <a:t>es </a:t>
            </a:r>
            <a:r>
              <a:rPr lang="es-DO" sz="2400" dirty="0" smtClean="0">
                <a:latin typeface="Arial Black" pitchFamily="34" charset="0"/>
              </a:rPr>
              <a:t>una ciencia teórica y experimental que moviliza las actividades cognitivas de los alumnos de manera creativa. Para aprender ciencia y aplicar los conocimientos adquiridos en situaciones y contextos distintos se requiere tener dominio en cuanto a hablar y escribir ciencia. A través de la lectura y escritura de textos académicos en la asignatura de Química General, los estudiantes de Ingeniería Industrial e Ingeniería Civil tienen acceso a su conocimiento, adoptan las prácticas </a:t>
            </a:r>
            <a:r>
              <a:rPr lang="es-DO" sz="2400" dirty="0" smtClean="0">
                <a:latin typeface="Arial Black" pitchFamily="34" charset="0"/>
              </a:rPr>
              <a:t>profesionales, se </a:t>
            </a:r>
            <a:r>
              <a:rPr lang="es-DO" sz="2400" dirty="0" smtClean="0">
                <a:latin typeface="Arial Black" pitchFamily="34" charset="0"/>
              </a:rPr>
              <a:t>actualizan y pueden hacer sus aportes personales.</a:t>
            </a:r>
          </a:p>
          <a:p>
            <a:pPr algn="just">
              <a:buNone/>
            </a:pPr>
            <a:endParaRPr lang="es-DO" sz="18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3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DO" sz="2400" b="1" dirty="0" smtClean="0">
                <a:latin typeface="Arial Black" pitchFamily="34" charset="0"/>
              </a:rPr>
              <a:t>INTRODUCCIÓN</a:t>
            </a:r>
            <a:endParaRPr lang="es-DO" sz="24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556792"/>
            <a:ext cx="7467600" cy="4464496"/>
          </a:xfr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DO" sz="2800" dirty="0" smtClean="0">
                <a:latin typeface="Arial Black" pitchFamily="34" charset="0"/>
              </a:rPr>
              <a:t>   </a:t>
            </a:r>
            <a:endParaRPr lang="es-DO" sz="2800" b="1" dirty="0" smtClean="0">
              <a:latin typeface="+mj-lt"/>
            </a:endParaRPr>
          </a:p>
          <a:p>
            <a:r>
              <a:rPr lang="es-DO" sz="2800" b="1" dirty="0" smtClean="0">
                <a:latin typeface="+mj-lt"/>
              </a:rPr>
              <a:t>Comunicarse efectivamente</a:t>
            </a:r>
          </a:p>
          <a:p>
            <a:r>
              <a:rPr lang="es-DO" sz="2800" b="1" dirty="0" smtClean="0">
                <a:latin typeface="+mj-lt"/>
              </a:rPr>
              <a:t>Recibir órdenes de sus superiores y dar órdenes a sus subalternos</a:t>
            </a:r>
          </a:p>
          <a:p>
            <a:r>
              <a:rPr lang="es-DO" sz="2800" b="1" dirty="0" smtClean="0">
                <a:latin typeface="+mj-lt"/>
              </a:rPr>
              <a:t>Leer, interpretar y redactar informes técnicos</a:t>
            </a:r>
          </a:p>
          <a:p>
            <a:r>
              <a:rPr lang="es-DO" sz="2800" b="1" dirty="0" smtClean="0">
                <a:latin typeface="+mj-lt"/>
              </a:rPr>
              <a:t>Negociar con suplidores y clientes</a:t>
            </a:r>
          </a:p>
          <a:p>
            <a:r>
              <a:rPr lang="es-DO" sz="2800" b="1" dirty="0" smtClean="0">
                <a:latin typeface="+mj-lt"/>
              </a:rPr>
              <a:t>Comunicar decisiones</a:t>
            </a:r>
          </a:p>
          <a:p>
            <a:r>
              <a:rPr lang="es-DO" sz="2800" b="1" dirty="0" smtClean="0">
                <a:latin typeface="+mj-lt"/>
              </a:rPr>
              <a:t>Realizar consultas</a:t>
            </a:r>
          </a:p>
          <a:p>
            <a:r>
              <a:rPr lang="es-DO" sz="2800" b="1" dirty="0" smtClean="0">
                <a:latin typeface="+mj-lt"/>
              </a:rPr>
              <a:t>Tomar control de situaciones</a:t>
            </a:r>
          </a:p>
          <a:p>
            <a:r>
              <a:rPr lang="es-DO" sz="2800" b="1" dirty="0" smtClean="0">
                <a:latin typeface="+mj-lt"/>
              </a:rPr>
              <a:t>Producir conocimiento</a:t>
            </a:r>
          </a:p>
          <a:p>
            <a:endParaRPr lang="es-DO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es-DO" sz="2000" dirty="0" smtClean="0">
                <a:latin typeface="Arial Black" pitchFamily="34" charset="0"/>
              </a:rPr>
              <a:t> </a:t>
            </a:r>
            <a:endParaRPr lang="es-DO" sz="20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4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DO" sz="28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El profesional de la ingeniería debe tener buen dominio del lenguaje oral y escrito para:</a:t>
            </a:r>
            <a:endParaRPr lang="es-DO" sz="28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787208" cy="4608512"/>
          </a:xfr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s-DO" sz="2400" dirty="0" smtClean="0">
                <a:latin typeface="Arial Black" pitchFamily="34" charset="0"/>
              </a:rPr>
              <a:t>Las dificultades </a:t>
            </a:r>
            <a:r>
              <a:rPr lang="es-DO" sz="2400" dirty="0" smtClean="0">
                <a:latin typeface="Arial Black" pitchFamily="34" charset="0"/>
              </a:rPr>
              <a:t>de </a:t>
            </a:r>
            <a:r>
              <a:rPr lang="es-DO" sz="2400" dirty="0" smtClean="0">
                <a:latin typeface="Arial Black" pitchFamily="34" charset="0"/>
              </a:rPr>
              <a:t>estudiantes para la comprensión y aplicación de temas propios de la Química General. </a:t>
            </a:r>
          </a:p>
          <a:p>
            <a:pPr algn="just">
              <a:buNone/>
            </a:pPr>
            <a:endParaRPr lang="es-DO" sz="2400" dirty="0" smtClean="0">
              <a:latin typeface="Arial Black" pitchFamily="34" charset="0"/>
            </a:endParaRPr>
          </a:p>
          <a:p>
            <a:pPr algn="just"/>
            <a:r>
              <a:rPr lang="es-DO" sz="2400" dirty="0" smtClean="0">
                <a:latin typeface="Arial Black" pitchFamily="34" charset="0"/>
              </a:rPr>
              <a:t>Los estudiantes que ingresan a las universidades tienen deficiencias en las competencias de ciencias y en las comunicativas, por no  tener una eficaz comprensión lectora ni una buena base de la educación básica y media en el aprendizaje de las ciencias.</a:t>
            </a:r>
          </a:p>
          <a:p>
            <a:pPr algn="just"/>
            <a:endParaRPr lang="es-DO" sz="1800" dirty="0" smtClean="0">
              <a:latin typeface="Arial Black" pitchFamily="34" charset="0"/>
            </a:endParaRPr>
          </a:p>
          <a:p>
            <a:pPr algn="just"/>
            <a:endParaRPr lang="es-DO" sz="1800" dirty="0" smtClean="0">
              <a:latin typeface="Arial Black" pitchFamily="34" charset="0"/>
            </a:endParaRPr>
          </a:p>
          <a:p>
            <a:pPr algn="just"/>
            <a:endParaRPr lang="es-DO" sz="18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5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28384" cy="648072"/>
          </a:xfrm>
        </p:spPr>
        <p:txBody>
          <a:bodyPr>
            <a:normAutofit/>
          </a:bodyPr>
          <a:lstStyle/>
          <a:p>
            <a:pPr algn="ctr"/>
            <a:r>
              <a:rPr lang="es-DO" sz="28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JUSTIFICACIÓN</a:t>
            </a:r>
            <a:endParaRPr lang="es-DO" sz="28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/>
            <a:r>
              <a:rPr lang="es-DO" sz="2400" dirty="0" smtClean="0">
                <a:latin typeface="Arial Black" pitchFamily="34" charset="0"/>
              </a:rPr>
              <a:t>¿Por qué  presentan los estudiantes limitaciones para escribir fórmulas, ecuaciones, resolver problemas y redactar informes usando el discurso científico propio de la Química General?</a:t>
            </a:r>
          </a:p>
          <a:p>
            <a:pPr marL="457200" indent="-457200" algn="just">
              <a:buAutoNum type="arabicPlain"/>
            </a:pPr>
            <a:endParaRPr lang="es-DO" sz="2400" dirty="0" smtClean="0">
              <a:latin typeface="Arial Black" pitchFamily="34" charset="0"/>
            </a:endParaRPr>
          </a:p>
          <a:p>
            <a:pPr marL="457200" indent="-457200" algn="just"/>
            <a:r>
              <a:rPr lang="es-DO" sz="2400" dirty="0" smtClean="0">
                <a:latin typeface="Arial Black" pitchFamily="34" charset="0"/>
              </a:rPr>
              <a:t>¿Podrán los estudiantes de Química General I superar las limitaciones que les impiden entender y aplicar de manera correcta los temas de química utilizando estrategias de escritura por proceso y evaluación colaborativa para presentar la resolución de ejercicios y problemas?</a:t>
            </a:r>
          </a:p>
          <a:p>
            <a:pPr marL="457200" indent="-457200" algn="just">
              <a:buNone/>
            </a:pPr>
            <a:endParaRPr lang="es-DO" sz="2000" dirty="0" smtClean="0">
              <a:latin typeface="Arial Black" pitchFamily="34" charset="0"/>
            </a:endParaRPr>
          </a:p>
          <a:p>
            <a:pPr marL="457200" indent="-457200" algn="just"/>
            <a:endParaRPr lang="es-DO" sz="2000" dirty="0" smtClean="0">
              <a:latin typeface="Arial Black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DO" sz="20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6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DO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 PREGUNTAS DE INVESTIGACIÓN</a:t>
            </a:r>
            <a:endParaRPr lang="es-DO" sz="24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DO" sz="3200" dirty="0" smtClean="0">
                <a:latin typeface="Arial Black" pitchFamily="34" charset="0"/>
              </a:rPr>
              <a:t>	La aplicación de la estrategia de escritura por proceso de informes y monografías junto a la resolución de ejercicios y problemas hará que los estudiantes superen sus limitaciones en el aprendizaje de la Química General y logren un aprendizaje significativo.</a:t>
            </a:r>
          </a:p>
          <a:p>
            <a:pPr algn="just">
              <a:buNone/>
            </a:pPr>
            <a:endParaRPr lang="es-DO" sz="1600" dirty="0" smtClean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7</a:t>
            </a:fld>
            <a:endParaRPr lang="es-D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s-DO" sz="40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HIPÓTESIS:</a:t>
            </a:r>
            <a:r>
              <a:rPr lang="es-DO" sz="31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/>
            </a:r>
            <a:br>
              <a:rPr lang="es-DO" sz="3100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endParaRPr lang="es-DO" sz="24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DO" sz="3200" dirty="0" smtClean="0">
                <a:latin typeface="Arial Black" pitchFamily="34" charset="0"/>
              </a:rPr>
              <a:t>  Inscribir a los estudiantes en el discurso científico propio de la </a:t>
            </a:r>
            <a:r>
              <a:rPr lang="es-DO" sz="3200" dirty="0" smtClean="0">
                <a:latin typeface="Arial Black" pitchFamily="34" charset="0"/>
              </a:rPr>
              <a:t>Química General </a:t>
            </a:r>
            <a:r>
              <a:rPr lang="es-DO" sz="3200" dirty="0" smtClean="0">
                <a:latin typeface="Arial Black" pitchFamily="34" charset="0"/>
              </a:rPr>
              <a:t>mediante la producción escrita de informes y </a:t>
            </a:r>
            <a:r>
              <a:rPr lang="es-DO" sz="3200" dirty="0" smtClean="0">
                <a:latin typeface="Arial Black" pitchFamily="34" charset="0"/>
              </a:rPr>
              <a:t>monografías utilizando </a:t>
            </a:r>
            <a:r>
              <a:rPr lang="es-DO" sz="3200" dirty="0" smtClean="0">
                <a:latin typeface="Arial Black" pitchFamily="34" charset="0"/>
              </a:rPr>
              <a:t>las estrategias de la escritura por proceso y la resolución de ejercicios y problemas.</a:t>
            </a:r>
          </a:p>
          <a:p>
            <a:endParaRPr lang="es-DO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0F78-9C0B-4DE4-B80D-3BA4B13730A4}" type="slidenum">
              <a:rPr lang="es-DO" smtClean="0"/>
              <a:pPr/>
              <a:t>8</a:t>
            </a:fld>
            <a:endParaRPr lang="es-D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>
                <a:solidFill>
                  <a:schemeClr val="tx1"/>
                </a:solidFill>
                <a:effectLst/>
              </a:rPr>
              <a:t>Objetivo General</a:t>
            </a:r>
            <a:endParaRPr lang="es-DO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96544"/>
          </a:xfr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s-DO" sz="2400" dirty="0" smtClean="0">
                <a:latin typeface="Arial Black" pitchFamily="34" charset="0"/>
              </a:rPr>
              <a:t>Implementar el proceso de escritura de informes y monografías teniendo en cuenta las diversas etapas de selección de temas, planificación, organización, redacción, examen, revisión y corrección de los escritos. </a:t>
            </a:r>
          </a:p>
          <a:p>
            <a:pPr marL="457200" indent="-457200" algn="just">
              <a:buAutoNum type="arabicPeriod"/>
            </a:pPr>
            <a:r>
              <a:rPr lang="es-DO" sz="2400" dirty="0" smtClean="0">
                <a:latin typeface="Arial Black" pitchFamily="34" charset="0"/>
              </a:rPr>
              <a:t>Implementar estrategias didácticas que permitan al estudiante ser protagonista de su proceso de aprendizaje. </a:t>
            </a:r>
          </a:p>
          <a:p>
            <a:pPr marL="457200" indent="-457200" algn="just">
              <a:buAutoNum type="arabicPeriod"/>
            </a:pPr>
            <a:r>
              <a:rPr lang="es-DO" sz="2400" dirty="0" smtClean="0">
                <a:latin typeface="Arial Black" pitchFamily="34" charset="0"/>
              </a:rPr>
              <a:t>Incorporar voces en el discurso usando citas y referencias bibliográficas según el estilo APA.</a:t>
            </a:r>
          </a:p>
          <a:p>
            <a:pPr marL="457200" indent="-457200" algn="just">
              <a:buAutoNum type="arabicPeriod"/>
            </a:pPr>
            <a:endParaRPr lang="es-DO" sz="2000" dirty="0" smtClean="0">
              <a:latin typeface="Arial Black" pitchFamily="34" charset="0"/>
            </a:endParaRPr>
          </a:p>
          <a:p>
            <a:pPr marL="457200" indent="-457200" algn="just">
              <a:buNone/>
            </a:pPr>
            <a:endParaRPr lang="es-DO" sz="2000" dirty="0" smtClean="0">
              <a:latin typeface="Arial Black" pitchFamily="34" charset="0"/>
            </a:endParaRPr>
          </a:p>
          <a:p>
            <a:pPr marL="457200" indent="-457200" algn="just">
              <a:buAutoNum type="arabicPeriod"/>
            </a:pPr>
            <a:endParaRPr lang="es-DO" sz="2000" dirty="0">
              <a:latin typeface="Arial Black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F70F78-9C0B-4DE4-B80D-3BA4B13730A4}" type="slidenum">
              <a:rPr lang="es-DO" smtClean="0"/>
              <a:pPr/>
              <a:t>9</a:t>
            </a:fld>
            <a:endParaRPr lang="es-DO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es-DO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OBJETIVOS ESPECÍFICOS</a:t>
            </a:r>
            <a:endParaRPr lang="es-DO" sz="24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65A3D72-8135-4307-8581-CB68C7620752}"/>
</file>

<file path=customXml/itemProps2.xml><?xml version="1.0" encoding="utf-8"?>
<ds:datastoreItem xmlns:ds="http://schemas.openxmlformats.org/officeDocument/2006/customXml" ds:itemID="{A3E53454-BA94-4261-8E28-2FC38ACA0835}"/>
</file>

<file path=customXml/itemProps3.xml><?xml version="1.0" encoding="utf-8"?>
<ds:datastoreItem xmlns:ds="http://schemas.openxmlformats.org/officeDocument/2006/customXml" ds:itemID="{D58DE5E2-70DF-4A97-953D-F1507998B02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1072</Words>
  <Application>Microsoft Office PowerPoint</Application>
  <PresentationFormat>On-screen Show (4:3)</PresentationFormat>
  <Paragraphs>156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Concurrencia</vt:lpstr>
      <vt:lpstr>PONTIFICIA UNIVERSIDAD CATÓLICA MADRE Y MAESTRA FACULTAD DE CIENCIAS Y HUMANIDADES CENTRO DE EXCELENCIA PARA LA DIFUSIÓN  DE LA LECTURA Y LA ESCRITURA (CEDILE)</vt:lpstr>
      <vt:lpstr>CONTEXTUALIZACIÓN</vt:lpstr>
      <vt:lpstr>INTRODUCCIÓN</vt:lpstr>
      <vt:lpstr>El profesional de la ingeniería debe tener buen dominio del lenguaje oral y escrito para:</vt:lpstr>
      <vt:lpstr>JUSTIFICACIÓN</vt:lpstr>
      <vt:lpstr> PREGUNTAS DE INVESTIGACIÓN</vt:lpstr>
      <vt:lpstr>HIPÓTESIS: </vt:lpstr>
      <vt:lpstr>Objetivo General</vt:lpstr>
      <vt:lpstr>OBJETIVOS ESPECÍFICOS</vt:lpstr>
      <vt:lpstr>Continuación de Objetivos Específicos</vt:lpstr>
      <vt:lpstr>MARCO TEÓRICO</vt:lpstr>
      <vt:lpstr>Continuación del Marco Teórico</vt:lpstr>
      <vt:lpstr>  Etapas de la monografía: </vt:lpstr>
      <vt:lpstr> METODOLOGÍA Estrategias y procedimientos metodológicos </vt:lpstr>
      <vt:lpstr>Resultados de la investigación</vt:lpstr>
      <vt:lpstr>Respuestas al cuestionario</vt:lpstr>
      <vt:lpstr>Slide 17</vt:lpstr>
      <vt:lpstr>Slide 18</vt:lpstr>
      <vt:lpstr>Conclusiones</vt:lpstr>
      <vt:lpstr>REFLEXIÓN FINAL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>mvelazquez</cp:lastModifiedBy>
  <cp:revision>256</cp:revision>
  <dcterms:created xsi:type="dcterms:W3CDTF">2015-04-05T01:49:04Z</dcterms:created>
  <dcterms:modified xsi:type="dcterms:W3CDTF">2015-04-20T13:53:16Z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