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69" r:id="rId5"/>
    <p:sldId id="258" r:id="rId6"/>
    <p:sldId id="270" r:id="rId7"/>
    <p:sldId id="259" r:id="rId8"/>
    <p:sldId id="271" r:id="rId9"/>
    <p:sldId id="261" r:id="rId10"/>
    <p:sldId id="266" r:id="rId11"/>
    <p:sldId id="260" r:id="rId12"/>
    <p:sldId id="275" r:id="rId13"/>
    <p:sldId id="262" r:id="rId14"/>
    <p:sldId id="272" r:id="rId15"/>
    <p:sldId id="276" r:id="rId16"/>
    <p:sldId id="264" r:id="rId17"/>
    <p:sldId id="277" r:id="rId18"/>
    <p:sldId id="265" r:id="rId19"/>
    <p:sldId id="268" r:id="rId20"/>
    <p:sldId id="273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1.xml"/><Relationship Id="rId24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F333A-3992-4496-BA9C-88D6E9D318D0}" type="datetimeFigureOut">
              <a:rPr lang="es-DO" smtClean="0"/>
              <a:pPr/>
              <a:t>3/26/14</a:t>
            </a:fld>
            <a:endParaRPr lang="es-D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E996F-E49C-4C56-9523-5831245AFEDF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3476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996F-E49C-4C56-9523-5831245AFEDF}" type="slidenum">
              <a:rPr lang="es-DO" smtClean="0"/>
              <a:pPr/>
              <a:t>7</a:t>
            </a:fld>
            <a:endParaRPr lang="es-D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996F-E49C-4C56-9523-5831245AFEDF}" type="slidenum">
              <a:rPr lang="es-DO" smtClean="0"/>
              <a:pPr/>
              <a:t>8</a:t>
            </a:fld>
            <a:endParaRPr lang="es-D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7E81-B793-014A-9D22-7BC8CFFACD3E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D93-29F6-EC4E-B27B-EA0A2DC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2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7E81-B793-014A-9D22-7BC8CFFACD3E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D93-29F6-EC4E-B27B-EA0A2DC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7E81-B793-014A-9D22-7BC8CFFACD3E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D93-29F6-EC4E-B27B-EA0A2DC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7E81-B793-014A-9D22-7BC8CFFACD3E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D93-29F6-EC4E-B27B-EA0A2DC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1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7E81-B793-014A-9D22-7BC8CFFACD3E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D93-29F6-EC4E-B27B-EA0A2DC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3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7E81-B793-014A-9D22-7BC8CFFACD3E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D93-29F6-EC4E-B27B-EA0A2DC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4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7E81-B793-014A-9D22-7BC8CFFACD3E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D93-29F6-EC4E-B27B-EA0A2DC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2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7E81-B793-014A-9D22-7BC8CFFACD3E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D93-29F6-EC4E-B27B-EA0A2DC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2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7E81-B793-014A-9D22-7BC8CFFACD3E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D93-29F6-EC4E-B27B-EA0A2DC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7E81-B793-014A-9D22-7BC8CFFACD3E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D93-29F6-EC4E-B27B-EA0A2DC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7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7E81-B793-014A-9D22-7BC8CFFACD3E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D93-29F6-EC4E-B27B-EA0A2DC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3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C7E81-B793-014A-9D22-7BC8CFFACD3E}" type="datetimeFigureOut">
              <a:rPr lang="en-US" smtClean="0"/>
              <a:pPr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D93-29F6-EC4E-B27B-EA0A2DC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PUCMM_full_color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8" y="2895099"/>
            <a:ext cx="1310080" cy="1310080"/>
          </a:xfrm>
          <a:prstGeom prst="rect">
            <a:avLst/>
          </a:prstGeom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2081603" y="3250416"/>
            <a:ext cx="6290045" cy="16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_tradnl" sz="2200" b="1" dirty="0" smtClean="0">
                <a:latin typeface="Century Gothic" charset="0"/>
                <a:cs typeface="Century Gothic" charset="0"/>
                <a:sym typeface="Century Gothic" charset="0"/>
              </a:rPr>
              <a:t>El proceso de producción escrita de la tesis de grado en Arquitectura: una vía para transformar a los estudiantes de pregrado en escritores académicos</a:t>
            </a:r>
            <a:endParaRPr lang="es-ES_tradnl" sz="2200" b="1" dirty="0">
              <a:solidFill>
                <a:schemeClr val="tx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1678354" y="985000"/>
            <a:ext cx="6925095" cy="176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  <a:t>Pontificia Universidad Católica Madre y Maestra </a:t>
            </a:r>
          </a:p>
          <a:p>
            <a:pPr algn="ctr"/>
            <a:r>
              <a:rPr lang="es-ES_tradnl" sz="2000" dirty="0" smtClean="0">
                <a:latin typeface="Century Gothic" charset="0"/>
                <a:cs typeface="Century Gothic" charset="0"/>
                <a:sym typeface="Century Gothic" charset="0"/>
              </a:rPr>
              <a:t>Centro de Excelencia para la Investigación y Difusión de la Lectura y la Escritura</a:t>
            </a:r>
          </a:p>
          <a:p>
            <a:pPr algn="ctr"/>
            <a:endParaRPr lang="es-ES_tradnl" sz="2000" dirty="0" smtClean="0">
              <a:latin typeface="Century Gothic" charset="0"/>
              <a:cs typeface="Century Gothic" charset="0"/>
              <a:sym typeface="Century Gothic" charset="0"/>
            </a:endParaRPr>
          </a:p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  <a:t>Programa de Alfabetización </a:t>
            </a:r>
            <a:r>
              <a:rPr lang="es-ES_tradnl" sz="2000" dirty="0">
                <a:latin typeface="Century Gothic" charset="0"/>
                <a:cs typeface="Century Gothic" charset="0"/>
                <a:sym typeface="Century Gothic" charset="0"/>
              </a:rPr>
              <a:t>A</a:t>
            </a:r>
            <a:r>
              <a:rPr lang="es-ES_tradnl" sz="2000" dirty="0" smtClean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  <a:t>cadémica</a:t>
            </a:r>
          </a:p>
          <a:p>
            <a:pPr algn="ctr"/>
            <a:r>
              <a:rPr lang="es-ES_tradnl" sz="2000" dirty="0" smtClean="0">
                <a:latin typeface="Century Gothic" charset="0"/>
                <a:cs typeface="Century Gothic" charset="0"/>
                <a:sym typeface="Century Gothic" charset="0"/>
              </a:rPr>
              <a:t>Diplomado de Lectura y Escritura en el Nivel Superior</a:t>
            </a:r>
            <a:endParaRPr lang="es-ES_tradnl" sz="2000" dirty="0">
              <a:solidFill>
                <a:schemeClr val="tx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2081603" y="5357594"/>
            <a:ext cx="635552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entury Gothic" charset="0"/>
                <a:cs typeface="Century Gothic" charset="0"/>
                <a:sym typeface="Century Gothic" charset="0"/>
              </a:rPr>
              <a:t>Arq. Orisell Medina Lagrange, MA, PhD (c)</a:t>
            </a:r>
          </a:p>
          <a:p>
            <a:pPr algn="ctr"/>
            <a:r>
              <a:rPr lang="es-ES_tradnl" sz="2000" dirty="0" smtClean="0">
                <a:latin typeface="Century Gothic" charset="0"/>
                <a:cs typeface="Century Gothic" charset="0"/>
                <a:sym typeface="Century Gothic" charset="0"/>
              </a:rPr>
              <a:t>Marzo 2014</a:t>
            </a:r>
            <a:endParaRPr lang="es-ES_tradnl" sz="2000" dirty="0" smtClean="0">
              <a:solidFill>
                <a:schemeClr val="tx1"/>
              </a:solidFill>
              <a:latin typeface="Century Gothic" charset="0"/>
              <a:cs typeface="Century Gothic" charset="0"/>
              <a:sym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6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s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22578" y="6113134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s-ES_tradnl" sz="3200" dirty="0" smtClean="0">
                <a:latin typeface="Gill Sans"/>
                <a:cs typeface="Gill Sans"/>
              </a:rPr>
              <a:t>10</a:t>
            </a:r>
            <a:endParaRPr lang="e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465" y="299897"/>
            <a:ext cx="3847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" sz="2400" b="1" dirty="0" smtClean="0">
                <a:latin typeface="Century Gothic"/>
                <a:cs typeface="Century Gothic"/>
              </a:rPr>
              <a:t>¿Cómo se llevó a cabo?</a:t>
            </a:r>
            <a:endParaRPr lang="es" sz="2400" b="1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397" y="6087980"/>
            <a:ext cx="8351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Gráfico </a:t>
            </a:r>
            <a:r>
              <a:rPr lang="es-ES_tradnl" sz="1600" dirty="0">
                <a:latin typeface="Arial"/>
                <a:cs typeface="Arial"/>
              </a:rPr>
              <a:t>3</a:t>
            </a:r>
            <a:r>
              <a:rPr lang="es-ES_tradnl" sz="1600" dirty="0" smtClean="0">
                <a:latin typeface="Arial"/>
                <a:cs typeface="Arial"/>
              </a:rPr>
              <a:t>. </a:t>
            </a:r>
            <a:r>
              <a:rPr lang="es-ES_tradnl" sz="1600" dirty="0">
                <a:latin typeface="Arial"/>
                <a:cs typeface="Arial"/>
              </a:rPr>
              <a:t>Línea de tiempo donde se presenta el momento de inclusión de las </a:t>
            </a:r>
            <a:r>
              <a:rPr lang="es-ES_tradnl" sz="1600" dirty="0" smtClean="0">
                <a:latin typeface="Arial"/>
                <a:cs typeface="Arial"/>
              </a:rPr>
              <a:t>estrategias. </a:t>
            </a:r>
          </a:p>
          <a:p>
            <a:r>
              <a:rPr lang="es-ES_tradnl" sz="1600" dirty="0" smtClean="0">
                <a:latin typeface="Arial"/>
                <a:cs typeface="Arial"/>
              </a:rPr>
              <a:t>En </a:t>
            </a:r>
            <a:r>
              <a:rPr lang="es-ES_tradnl" sz="1600" dirty="0">
                <a:latin typeface="Arial"/>
                <a:cs typeface="Arial"/>
              </a:rPr>
              <a:t>el año </a:t>
            </a:r>
            <a:r>
              <a:rPr lang="es-ES_tradnl" sz="1600" dirty="0" smtClean="0">
                <a:latin typeface="Arial"/>
                <a:cs typeface="Arial"/>
              </a:rPr>
              <a:t>2013, </a:t>
            </a:r>
            <a:r>
              <a:rPr lang="es-ES_tradnl" sz="1600" dirty="0">
                <a:latin typeface="Arial"/>
                <a:cs typeface="Arial"/>
              </a:rPr>
              <a:t>se refiere al período agosto-diciembre. Fuente: Medina, O. (2013)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  <p:pic>
        <p:nvPicPr>
          <p:cNvPr id="8" name="Picture 7" descr="time line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14" y="761561"/>
            <a:ext cx="5103089" cy="53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3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s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52818" y="6113134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s-ES_tradnl" sz="3200" dirty="0" smtClean="0">
                <a:latin typeface="Gill Sans"/>
                <a:cs typeface="Gill Sans"/>
              </a:rPr>
              <a:t>11</a:t>
            </a:r>
            <a:endParaRPr lang="e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465" y="299897"/>
            <a:ext cx="3847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" sz="2400" b="1" dirty="0" smtClean="0">
                <a:latin typeface="Century Gothic"/>
                <a:cs typeface="Century Gothic"/>
              </a:rPr>
              <a:t>¿Cómo se llevó a cabo?</a:t>
            </a:r>
            <a:endParaRPr lang="es" sz="2400" b="1" dirty="0">
              <a:latin typeface="Century Gothic"/>
              <a:cs typeface="Century Gothic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26398"/>
              </p:ext>
            </p:extLst>
          </p:nvPr>
        </p:nvGraphicFramePr>
        <p:xfrm>
          <a:off x="828465" y="725577"/>
          <a:ext cx="7578423" cy="6002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2021"/>
                <a:gridCol w="3094892"/>
                <a:gridCol w="1091884"/>
                <a:gridCol w="1209626"/>
              </a:tblGrid>
              <a:tr h="576589">
                <a:tc>
                  <a:txBody>
                    <a:bodyPr/>
                    <a:lstStyle/>
                    <a:p>
                      <a:r>
                        <a:rPr lang="es-ES_tradnl" b="1" noProof="0" dirty="0" smtClean="0">
                          <a:latin typeface="Century Gothic"/>
                          <a:cs typeface="Century Gothic"/>
                        </a:rPr>
                        <a:t>¿Qué?</a:t>
                      </a:r>
                      <a:endParaRPr lang="es-ES_tradnl" b="1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noProof="0" smtClean="0">
                          <a:latin typeface="Century Gothic"/>
                          <a:cs typeface="Century Gothic"/>
                        </a:rPr>
                        <a:t>¿Cómo?</a:t>
                      </a:r>
                      <a:endParaRPr lang="es-ES_tradnl" b="1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/>
                          <a:cs typeface="Century Gothic"/>
                        </a:rPr>
                        <a:t>Resultado</a:t>
                      </a:r>
                      <a:endParaRPr lang="en-US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589">
                <a:tc>
                  <a:txBody>
                    <a:bodyPr/>
                    <a:lstStyle/>
                    <a:p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Tabla de la inquietud</a:t>
                      </a:r>
                      <a:r>
                        <a:rPr lang="es-ES_tradnl" sz="1600" baseline="0" noProof="0" dirty="0" smtClean="0">
                          <a:latin typeface="Century Gothic"/>
                          <a:cs typeface="Century Gothic"/>
                        </a:rPr>
                        <a:t> (Vicente, 2011)</a:t>
                      </a:r>
                      <a:endParaRPr lang="es-ES_tradnl" sz="16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Escribir inquietudes de investigación y </a:t>
                      </a:r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seleccionar</a:t>
                      </a:r>
                      <a:r>
                        <a:rPr lang="es-ES_tradnl" sz="1600" baseline="0" noProof="0" dirty="0" smtClean="0">
                          <a:latin typeface="Century Gothic"/>
                          <a:cs typeface="Century Gothic"/>
                        </a:rPr>
                        <a:t> el tema a investigar.</a:t>
                      </a:r>
                      <a:endParaRPr lang="es-ES_tradnl" sz="16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589">
                <a:tc>
                  <a:txBody>
                    <a:bodyPr/>
                    <a:lstStyle/>
                    <a:p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La lista (Golde,</a:t>
                      </a:r>
                      <a:r>
                        <a:rPr lang="es-ES_tradnl" sz="1600" baseline="0" noProof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2010)</a:t>
                      </a:r>
                      <a:endParaRPr lang="es-ES_tradnl" sz="16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Indagar y presentar el estado del arte del tema.</a:t>
                      </a:r>
                      <a:endParaRPr lang="es-ES_tradnl" sz="16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589">
                <a:tc>
                  <a:txBody>
                    <a:bodyPr/>
                    <a:lstStyle/>
                    <a:p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La ficha bibliográfica (Cifuentes, 2010)</a:t>
                      </a:r>
                      <a:endParaRPr lang="es-ES_tradnl" sz="16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Analizar</a:t>
                      </a:r>
                      <a:r>
                        <a:rPr lang="es-ES_tradnl" sz="1600" baseline="0" noProof="0" dirty="0" smtClean="0">
                          <a:latin typeface="Century Gothic"/>
                          <a:cs typeface="Century Gothic"/>
                        </a:rPr>
                        <a:t> y sintetizar textos y autores referentes.</a:t>
                      </a:r>
                      <a:endParaRPr lang="es-ES_tradnl" sz="16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6589">
                <a:tc>
                  <a:txBody>
                    <a:bodyPr/>
                    <a:lstStyle/>
                    <a:p>
                      <a:r>
                        <a:rPr lang="es-ES_tradnl" sz="1600" noProof="0" smtClean="0">
                          <a:latin typeface="Century Gothic"/>
                          <a:cs typeface="Century Gothic"/>
                        </a:rPr>
                        <a:t>Organizadores gráficos (Padilla y Douglas, 2010)</a:t>
                      </a:r>
                      <a:endParaRPr lang="es-ES_tradnl" sz="1600" noProof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Analizar</a:t>
                      </a:r>
                      <a:r>
                        <a:rPr lang="es-ES_tradnl" sz="1600" baseline="0" noProof="0" dirty="0" smtClean="0">
                          <a:latin typeface="Century Gothic"/>
                          <a:cs typeface="Century Gothic"/>
                        </a:rPr>
                        <a:t> y presentar textos de manera gráfica.</a:t>
                      </a:r>
                      <a:endParaRPr lang="es-ES_tradnl" sz="16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5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Transformar el conocimiento en discurso acad</a:t>
                      </a:r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émico-</a:t>
                      </a:r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Operadores </a:t>
                      </a:r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del</a:t>
                      </a:r>
                      <a:r>
                        <a:rPr lang="es-ES_tradnl" sz="1600" baseline="0" noProof="0" dirty="0" smtClean="0">
                          <a:latin typeface="Century Gothic"/>
                          <a:cs typeface="Century Gothic"/>
                        </a:rPr>
                        <a:t> discurso </a:t>
                      </a:r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(Padilla y Douglas, 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Analizar</a:t>
                      </a:r>
                      <a:r>
                        <a:rPr lang="es-ES_tradnl" sz="1600" baseline="0" noProof="0" dirty="0" smtClean="0">
                          <a:latin typeface="Century Gothic"/>
                          <a:cs typeface="Century Gothic"/>
                        </a:rPr>
                        <a:t> textualmente lo escrito, introducir citas de autoridad.</a:t>
                      </a:r>
                      <a:endParaRPr lang="es-ES_tradnl" sz="16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8745">
                <a:tc>
                  <a:txBody>
                    <a:bodyPr/>
                    <a:lstStyle/>
                    <a:p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Paratexto</a:t>
                      </a:r>
                      <a:endParaRPr lang="es-ES_tradnl" sz="16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Comprender los elementos</a:t>
                      </a:r>
                      <a:r>
                        <a:rPr lang="es-ES_tradnl" sz="1600" baseline="0" noProof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ES_tradnl" sz="1600" noProof="0" dirty="0" smtClean="0">
                          <a:latin typeface="Century Gothic"/>
                          <a:cs typeface="Century Gothic"/>
                        </a:rPr>
                        <a:t>paratextuales.</a:t>
                      </a:r>
                      <a:endParaRPr lang="es-ES_tradnl" sz="1600" noProof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400378" y="1556426"/>
            <a:ext cx="1855378" cy="4948679"/>
            <a:chOff x="6400378" y="1556426"/>
            <a:chExt cx="1855378" cy="4948679"/>
          </a:xfrm>
        </p:grpSpPr>
        <p:sp>
          <p:nvSpPr>
            <p:cNvPr id="37" name="L-Shape 36"/>
            <p:cNvSpPr/>
            <p:nvPr/>
          </p:nvSpPr>
          <p:spPr>
            <a:xfrm rot="19517682">
              <a:off x="6981453" y="1556426"/>
              <a:ext cx="797014" cy="283058"/>
            </a:xfrm>
            <a:prstGeom prst="corner">
              <a:avLst/>
            </a:prstGeom>
            <a:solidFill>
              <a:srgbClr val="FFBA09"/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-Shape 37"/>
            <p:cNvSpPr/>
            <p:nvPr/>
          </p:nvSpPr>
          <p:spPr>
            <a:xfrm rot="19517682">
              <a:off x="6961018" y="2149721"/>
              <a:ext cx="797014" cy="354835"/>
            </a:xfrm>
            <a:prstGeom prst="corner">
              <a:avLst/>
            </a:prstGeom>
            <a:solidFill>
              <a:srgbClr val="FFBA09"/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-Shape 38"/>
            <p:cNvSpPr/>
            <p:nvPr/>
          </p:nvSpPr>
          <p:spPr>
            <a:xfrm rot="19517682">
              <a:off x="7464053" y="2941030"/>
              <a:ext cx="748677" cy="316535"/>
            </a:xfrm>
            <a:prstGeom prst="corner">
              <a:avLst/>
            </a:prstGeom>
            <a:solidFill>
              <a:srgbClr val="FFBA09"/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-Shape 39"/>
            <p:cNvSpPr/>
            <p:nvPr/>
          </p:nvSpPr>
          <p:spPr>
            <a:xfrm rot="19517682">
              <a:off x="6981451" y="3803747"/>
              <a:ext cx="797014" cy="283058"/>
            </a:xfrm>
            <a:prstGeom prst="corner">
              <a:avLst/>
            </a:prstGeom>
            <a:solidFill>
              <a:srgbClr val="FFBA09"/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-Shape 40"/>
            <p:cNvSpPr/>
            <p:nvPr/>
          </p:nvSpPr>
          <p:spPr>
            <a:xfrm rot="19517682">
              <a:off x="7458742" y="5048339"/>
              <a:ext cx="797014" cy="283058"/>
            </a:xfrm>
            <a:prstGeom prst="corner">
              <a:avLst/>
            </a:prstGeom>
            <a:solidFill>
              <a:srgbClr val="FFBA09"/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-Shape 45"/>
            <p:cNvSpPr/>
            <p:nvPr/>
          </p:nvSpPr>
          <p:spPr>
            <a:xfrm rot="19517682">
              <a:off x="6940586" y="6222047"/>
              <a:ext cx="797014" cy="283058"/>
            </a:xfrm>
            <a:prstGeom prst="corner">
              <a:avLst/>
            </a:prstGeom>
            <a:solidFill>
              <a:srgbClr val="FFBA09"/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400378" y="2876887"/>
              <a:ext cx="530524" cy="565654"/>
              <a:chOff x="6320284" y="3123190"/>
              <a:chExt cx="530524" cy="56565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320284" y="3123190"/>
                <a:ext cx="530524" cy="5656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6320284" y="3123190"/>
                <a:ext cx="530524" cy="5656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6441246" y="5074541"/>
              <a:ext cx="530524" cy="565654"/>
              <a:chOff x="6320284" y="4998951"/>
              <a:chExt cx="530524" cy="565654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6320284" y="4998951"/>
                <a:ext cx="530524" cy="5656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6320284" y="4998951"/>
                <a:ext cx="530524" cy="5656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Left Bracket 1"/>
          <p:cNvSpPr/>
          <p:nvPr/>
        </p:nvSpPr>
        <p:spPr>
          <a:xfrm>
            <a:off x="262769" y="3591418"/>
            <a:ext cx="565696" cy="2047000"/>
          </a:xfrm>
          <a:prstGeom prst="leftBracket">
            <a:avLst/>
          </a:prstGeom>
          <a:ln w="38100" cmpd="sng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ket 20"/>
          <p:cNvSpPr/>
          <p:nvPr/>
        </p:nvSpPr>
        <p:spPr>
          <a:xfrm>
            <a:off x="488163" y="2897062"/>
            <a:ext cx="361320" cy="884146"/>
          </a:xfrm>
          <a:prstGeom prst="leftBracket">
            <a:avLst/>
          </a:prstGeom>
          <a:ln w="38100" cmpd="sng">
            <a:solidFill>
              <a:schemeClr val="accent6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s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52818" y="6113134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s-ES_tradnl" sz="3200" dirty="0" smtClean="0">
                <a:latin typeface="Gill Sans"/>
                <a:cs typeface="Gill Sans"/>
              </a:rPr>
              <a:t>12</a:t>
            </a:r>
            <a:endParaRPr lang="e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465" y="299897"/>
            <a:ext cx="3847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" sz="2400" b="1" dirty="0" smtClean="0">
                <a:latin typeface="Century Gothic"/>
                <a:cs typeface="Century Gothic"/>
              </a:rPr>
              <a:t>¿Cómo se llevó a cabo?</a:t>
            </a:r>
            <a:endParaRPr lang="es" sz="2400" b="1" dirty="0">
              <a:latin typeface="Century Gothic"/>
              <a:cs typeface="Century Gothic"/>
            </a:endParaRPr>
          </a:p>
        </p:txBody>
      </p:sp>
      <p:pic>
        <p:nvPicPr>
          <p:cNvPr id="7" name="Picture 6" descr="F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381"/>
            <a:ext cx="9144000" cy="40298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6397" y="6087980"/>
            <a:ext cx="80163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Arial"/>
                <a:cs typeface="Arial"/>
              </a:rPr>
              <a:t>Imagen </a:t>
            </a:r>
            <a:r>
              <a:rPr lang="es-ES_tradnl" sz="1600" dirty="0" smtClean="0">
                <a:latin typeface="Arial"/>
                <a:cs typeface="Arial"/>
              </a:rPr>
              <a:t>2</a:t>
            </a:r>
            <a:r>
              <a:rPr lang="es-ES_tradnl" sz="1600" dirty="0" smtClean="0">
                <a:latin typeface="Arial"/>
                <a:cs typeface="Arial"/>
              </a:rPr>
              <a:t>. Ficha bibliográfica modificada a partir de Vicente (2010) y Cifuentes (2010).</a:t>
            </a:r>
          </a:p>
          <a:p>
            <a:r>
              <a:rPr lang="es-ES_tradnl" sz="1600" dirty="0" smtClean="0">
                <a:latin typeface="Arial"/>
                <a:cs typeface="Arial"/>
              </a:rPr>
              <a:t>Fuente</a:t>
            </a:r>
            <a:r>
              <a:rPr lang="es-ES_tradnl" sz="1600" dirty="0">
                <a:latin typeface="Arial"/>
                <a:cs typeface="Arial"/>
              </a:rPr>
              <a:t>: Medina, O. (2013</a:t>
            </a:r>
            <a:r>
              <a:rPr lang="es-ES_tradnl" sz="1600" dirty="0" smtClean="0">
                <a:latin typeface="Arial"/>
                <a:cs typeface="Arial"/>
              </a:rPr>
              <a:t>),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2962" y="2434033"/>
            <a:ext cx="2389007" cy="1043156"/>
          </a:xfrm>
          <a:prstGeom prst="rect">
            <a:avLst/>
          </a:prstGeom>
          <a:noFill/>
          <a:ln w="38100" cmpd="sng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23197" y="4553020"/>
            <a:ext cx="2886779" cy="813946"/>
          </a:xfrm>
          <a:prstGeom prst="rect">
            <a:avLst/>
          </a:prstGeom>
          <a:noFill/>
          <a:ln w="38100" cmpd="sng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37698" y="6113134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 smtClean="0">
                <a:latin typeface="Gill Sans"/>
                <a:cs typeface="Gill Sans"/>
              </a:rPr>
              <a:t>13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34" y="572083"/>
            <a:ext cx="7053350" cy="4903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6734" y="5748675"/>
            <a:ext cx="7053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Imágenes </a:t>
            </a:r>
            <a:r>
              <a:rPr lang="es-ES_tradnl" dirty="0" smtClean="0"/>
              <a:t>2 </a:t>
            </a:r>
            <a:r>
              <a:rPr lang="es-ES_tradnl" dirty="0" smtClean="0"/>
              <a:t>y </a:t>
            </a:r>
            <a:r>
              <a:rPr lang="es-ES_tradnl" dirty="0" smtClean="0"/>
              <a:t>3. </a:t>
            </a:r>
            <a:r>
              <a:rPr lang="es-ES_tradnl" dirty="0"/>
              <a:t>Trabajo en el aula con los organizadores </a:t>
            </a:r>
            <a:r>
              <a:rPr lang="es-ES_tradnl" dirty="0" smtClean="0"/>
              <a:t>gráficos y trabajo en equipo con los operadores del discurso. </a:t>
            </a:r>
            <a:r>
              <a:rPr lang="es-ES_tradnl" dirty="0"/>
              <a:t>Fuente: Medina, O. (2013)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08" y="426980"/>
            <a:ext cx="7620000" cy="529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8465" y="299897"/>
            <a:ext cx="3847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latin typeface="Century Gothic"/>
                <a:cs typeface="Century Gothic"/>
              </a:rPr>
              <a:t>Los procesos cognitivos</a:t>
            </a:r>
            <a:endParaRPr lang="e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559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37698" y="6113134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 smtClean="0">
                <a:latin typeface="Gill Sans"/>
                <a:cs typeface="Gill Sans"/>
              </a:rPr>
              <a:t>14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6734" y="5748675"/>
            <a:ext cx="7053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Imagen 4. </a:t>
            </a:r>
            <a:r>
              <a:rPr lang="es-ES_tradnl" dirty="0" smtClean="0"/>
              <a:t>Ejemplo de organizador </a:t>
            </a:r>
            <a:r>
              <a:rPr lang="es-ES_tradnl" dirty="0" smtClean="0"/>
              <a:t>gráfico generado por un estudiante en el aula. </a:t>
            </a:r>
            <a:r>
              <a:rPr lang="es-ES_tradnl" dirty="0"/>
              <a:t>Fuente: Medina, O. (2013)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8465" y="299897"/>
            <a:ext cx="3847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latin typeface="Century Gothic"/>
                <a:cs typeface="Century Gothic"/>
              </a:rPr>
              <a:t>Los procesos cognitivos</a:t>
            </a:r>
            <a:endParaRPr lang="es" sz="2400" b="1" dirty="0">
              <a:latin typeface="Century Gothic"/>
              <a:cs typeface="Century Gothic"/>
            </a:endParaRPr>
          </a:p>
        </p:txBody>
      </p:sp>
      <p:pic>
        <p:nvPicPr>
          <p:cNvPr id="8" name="Picture 7" descr="bfrancas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0" y="802377"/>
            <a:ext cx="7287983" cy="49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37698" y="6113134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 smtClean="0">
                <a:latin typeface="Gill Sans"/>
                <a:cs typeface="Gill Sans"/>
              </a:rPr>
              <a:t>15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6734" y="5748675"/>
            <a:ext cx="7053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Imagen 5. </a:t>
            </a:r>
            <a:r>
              <a:rPr lang="es-ES_tradnl" dirty="0" smtClean="0"/>
              <a:t>Composici</a:t>
            </a:r>
            <a:r>
              <a:rPr lang="es-ES_tradnl" dirty="0" smtClean="0"/>
              <a:t>ón del documento de tesis utilizando los elementos de Paratexto. Fuente</a:t>
            </a:r>
            <a:r>
              <a:rPr lang="es-ES_tradnl" dirty="0" smtClean="0"/>
              <a:t>: Rodríguez, </a:t>
            </a:r>
            <a:r>
              <a:rPr lang="es-ES_tradnl" dirty="0"/>
              <a:t>M</a:t>
            </a:r>
            <a:r>
              <a:rPr lang="es-ES_tradnl" dirty="0" smtClean="0"/>
              <a:t>. </a:t>
            </a:r>
            <a:r>
              <a:rPr lang="es-ES_tradnl" dirty="0"/>
              <a:t>(2013)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8465" y="299897"/>
            <a:ext cx="3847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latin typeface="Century Gothic"/>
                <a:cs typeface="Century Gothic"/>
              </a:rPr>
              <a:t>Los procesos cognitivos</a:t>
            </a:r>
            <a:endParaRPr lang="es" sz="2400" b="1" dirty="0">
              <a:latin typeface="Century Gothic"/>
              <a:cs typeface="Century Gothic"/>
            </a:endParaRPr>
          </a:p>
        </p:txBody>
      </p:sp>
      <p:pic>
        <p:nvPicPr>
          <p:cNvPr id="2" name="Picture 1" descr="graf 2.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672"/>
            <a:ext cx="9144000" cy="30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5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22578" y="6113134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 smtClean="0">
                <a:latin typeface="Gill Sans"/>
                <a:cs typeface="Gill Sans"/>
              </a:rPr>
              <a:t>16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637" y="334083"/>
            <a:ext cx="391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Century Gothic"/>
                <a:cs typeface="Century Gothic"/>
              </a:rPr>
              <a:t>Análisis de resultados</a:t>
            </a:r>
            <a:endParaRPr lang="es-ES_tradnl" sz="2800" b="1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9148" y="1345521"/>
            <a:ext cx="603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" dirty="0" smtClean="0">
                <a:latin typeface="Century Gothic"/>
                <a:cs typeface="Century Gothic"/>
              </a:rPr>
              <a:t>Valoraci</a:t>
            </a:r>
            <a:r>
              <a:rPr lang="es" dirty="0" smtClean="0">
                <a:latin typeface="Century Gothic"/>
                <a:cs typeface="Century Gothic"/>
              </a:rPr>
              <a:t>ón de los conocimientos adquiridos en la</a:t>
            </a:r>
          </a:p>
          <a:p>
            <a:r>
              <a:rPr lang="es" dirty="0" smtClean="0">
                <a:latin typeface="Century Gothic"/>
                <a:cs typeface="Century Gothic"/>
              </a:rPr>
              <a:t>      asignatura.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0348" y="2141718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s" dirty="0" smtClean="0">
                <a:latin typeface="Century Gothic"/>
                <a:cs typeface="Century Gothic"/>
              </a:rPr>
              <a:t>Valoraci</a:t>
            </a:r>
            <a:r>
              <a:rPr lang="es" dirty="0" smtClean="0">
                <a:latin typeface="Century Gothic"/>
                <a:cs typeface="Century Gothic"/>
              </a:rPr>
              <a:t>ón de </a:t>
            </a:r>
            <a:r>
              <a:rPr lang="es-ES_tradnl" dirty="0" smtClean="0">
                <a:latin typeface="Century Gothic"/>
                <a:cs typeface="Century Gothic"/>
              </a:rPr>
              <a:t>las estrategias utilizadas en clase.</a:t>
            </a:r>
            <a:endParaRPr lang="es" dirty="0" smtClean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1309" y="2663450"/>
            <a:ext cx="6916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s-ES_tradnl" dirty="0" smtClean="0">
                <a:latin typeface="Century Gothic"/>
                <a:cs typeface="Century Gothic"/>
              </a:rPr>
              <a:t>Seleccionar y valorar la estrateg</a:t>
            </a:r>
            <a:r>
              <a:rPr lang="es-ES_tradnl" dirty="0" smtClean="0">
                <a:latin typeface="Century Gothic"/>
                <a:cs typeface="Century Gothic"/>
              </a:rPr>
              <a:t>ia que más le ayudó</a:t>
            </a:r>
          </a:p>
          <a:p>
            <a:r>
              <a:rPr lang="es-ES_tradnl" dirty="0" smtClean="0">
                <a:latin typeface="Century Gothic"/>
                <a:cs typeface="Century Gothic"/>
              </a:rPr>
              <a:t>     a mejorar su nivel de comprensión de textos y la escritura </a:t>
            </a:r>
          </a:p>
          <a:p>
            <a:r>
              <a:rPr lang="es-ES_tradnl" dirty="0">
                <a:latin typeface="Century Gothic"/>
                <a:cs typeface="Century Gothic"/>
              </a:rPr>
              <a:t> </a:t>
            </a:r>
            <a:r>
              <a:rPr lang="es-ES_tradnl" dirty="0" smtClean="0">
                <a:latin typeface="Century Gothic"/>
                <a:cs typeface="Century Gothic"/>
              </a:rPr>
              <a:t>    del documento de tesis.</a:t>
            </a:r>
            <a:endParaRPr lang="es" dirty="0" smtClean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7915" y="3739180"/>
            <a:ext cx="7115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s-ES_tradnl" dirty="0" smtClean="0">
                <a:latin typeface="Century Gothic"/>
                <a:cs typeface="Century Gothic"/>
              </a:rPr>
              <a:t>Valorar la utilidad de los conocimientos adquiridos en</a:t>
            </a:r>
          </a:p>
          <a:p>
            <a:r>
              <a:rPr lang="es-ES_tradnl" dirty="0">
                <a:latin typeface="Century Gothic"/>
                <a:cs typeface="Century Gothic"/>
              </a:rPr>
              <a:t> </a:t>
            </a:r>
            <a:r>
              <a:rPr lang="es-ES_tradnl" dirty="0" smtClean="0">
                <a:latin typeface="Century Gothic"/>
                <a:cs typeface="Century Gothic"/>
              </a:rPr>
              <a:t>     Propuesta de Proyecto para la escritura y comprensi</a:t>
            </a:r>
            <a:r>
              <a:rPr lang="es-ES_tradnl" dirty="0" smtClean="0">
                <a:latin typeface="Century Gothic"/>
                <a:cs typeface="Century Gothic"/>
              </a:rPr>
              <a:t>ón de </a:t>
            </a:r>
          </a:p>
          <a:p>
            <a:r>
              <a:rPr lang="es-ES_tradnl" dirty="0">
                <a:latin typeface="Century Gothic"/>
                <a:cs typeface="Century Gothic"/>
              </a:rPr>
              <a:t> </a:t>
            </a:r>
            <a:r>
              <a:rPr lang="es-ES_tradnl" dirty="0" smtClean="0">
                <a:latin typeface="Century Gothic"/>
                <a:cs typeface="Century Gothic"/>
              </a:rPr>
              <a:t>     textos académicos.</a:t>
            </a:r>
            <a:endParaRPr lang="es" dirty="0" smtClean="0"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1549" y="4722982"/>
            <a:ext cx="7811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s-ES_tradnl" dirty="0" smtClean="0">
                <a:latin typeface="Century Gothic"/>
                <a:cs typeface="Century Gothic"/>
              </a:rPr>
              <a:t>Valorar la utilidad de la plataforma Moodle en la organizaci</a:t>
            </a:r>
            <a:r>
              <a:rPr lang="es-ES_tradnl" dirty="0" smtClean="0">
                <a:latin typeface="Century Gothic"/>
                <a:cs typeface="Century Gothic"/>
              </a:rPr>
              <a:t>ón</a:t>
            </a:r>
          </a:p>
          <a:p>
            <a:r>
              <a:rPr lang="es-ES_tradnl" dirty="0">
                <a:latin typeface="Century Gothic"/>
                <a:cs typeface="Century Gothic"/>
              </a:rPr>
              <a:t> </a:t>
            </a:r>
            <a:r>
              <a:rPr lang="es-ES_tradnl" dirty="0" smtClean="0">
                <a:latin typeface="Century Gothic"/>
                <a:cs typeface="Century Gothic"/>
              </a:rPr>
              <a:t>     del curso, acopio de documentos e intercambio de información.</a:t>
            </a:r>
            <a:endParaRPr lang="e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000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22578" y="6113134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 smtClean="0">
                <a:latin typeface="Gill Sans"/>
                <a:cs typeface="Gill Sans"/>
              </a:rPr>
              <a:t>16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pic>
        <p:nvPicPr>
          <p:cNvPr id="2" name="Picture 1" descr="7.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9" y="857303"/>
            <a:ext cx="6668048" cy="5001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637" y="334083"/>
            <a:ext cx="391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Century Gothic"/>
                <a:cs typeface="Century Gothic"/>
              </a:rPr>
              <a:t>Análisis de resultados</a:t>
            </a:r>
            <a:endParaRPr lang="es-ES_tradnl" sz="2800" b="1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821" y="5813979"/>
            <a:ext cx="84395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Gráfico 3</a:t>
            </a:r>
            <a:r>
              <a:rPr lang="es-ES_tradnl" sz="1600" dirty="0" smtClean="0"/>
              <a:t>. </a:t>
            </a:r>
            <a:r>
              <a:rPr lang="es-ES_tradnl" sz="1600" dirty="0"/>
              <a:t>Preferencia </a:t>
            </a:r>
            <a:r>
              <a:rPr lang="es-ES_tradnl" sz="1600" dirty="0" smtClean="0"/>
              <a:t>de </a:t>
            </a:r>
            <a:r>
              <a:rPr lang="es-ES_tradnl" sz="1600" dirty="0"/>
              <a:t>las estrategias implementadas en la asignatura. Fuente: Medina, O. (2013)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403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40690" y="6113134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ill Sans"/>
                <a:cs typeface="Gill Sans"/>
              </a:rPr>
              <a:t>17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637" y="857303"/>
            <a:ext cx="781719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2000" dirty="0" smtClean="0">
                <a:latin typeface="Century Gothic"/>
                <a:cs typeface="Century Gothic"/>
              </a:rPr>
              <a:t>“ </a:t>
            </a:r>
            <a:r>
              <a:rPr lang="es-ES_tradnl" sz="2200" dirty="0" smtClean="0">
                <a:latin typeface="Century Gothic"/>
                <a:cs typeface="Century Gothic"/>
              </a:rPr>
              <a:t>Me </a:t>
            </a:r>
            <a:r>
              <a:rPr lang="es-ES_tradnl" sz="2200" dirty="0">
                <a:latin typeface="Century Gothic"/>
                <a:cs typeface="Century Gothic"/>
              </a:rPr>
              <a:t>convirtió en otro estudiante, es </a:t>
            </a:r>
            <a:r>
              <a:rPr lang="es-ES_tradnl" sz="2200" dirty="0" smtClean="0">
                <a:latin typeface="Century Gothic"/>
                <a:cs typeface="Century Gothic"/>
              </a:rPr>
              <a:t>decir, </a:t>
            </a:r>
            <a:r>
              <a:rPr lang="es-ES_tradnl" sz="2200" dirty="0">
                <a:latin typeface="Century Gothic"/>
                <a:cs typeface="Century Gothic"/>
              </a:rPr>
              <a:t>me siento confiado </a:t>
            </a:r>
            <a:r>
              <a:rPr lang="es-ES_tradnl" sz="2200" dirty="0" smtClean="0">
                <a:latin typeface="Century Gothic"/>
                <a:cs typeface="Century Gothic"/>
              </a:rPr>
              <a:t>para </a:t>
            </a:r>
            <a:r>
              <a:rPr lang="es-ES_tradnl" sz="2200" dirty="0">
                <a:latin typeface="Century Gothic"/>
                <a:cs typeface="Century Gothic"/>
              </a:rPr>
              <a:t>hacer otra </a:t>
            </a:r>
            <a:r>
              <a:rPr lang="es-ES_tradnl" sz="2200" dirty="0" smtClean="0">
                <a:latin typeface="Century Gothic"/>
                <a:cs typeface="Century Gothic"/>
              </a:rPr>
              <a:t>investigación. </a:t>
            </a:r>
            <a:r>
              <a:rPr lang="es-ES_tradnl" sz="2200" dirty="0">
                <a:latin typeface="Century Gothic"/>
                <a:cs typeface="Century Gothic"/>
              </a:rPr>
              <a:t>I</a:t>
            </a:r>
            <a:r>
              <a:rPr lang="es-ES_tradnl" sz="2200" dirty="0" smtClean="0">
                <a:latin typeface="Century Gothic"/>
                <a:cs typeface="Century Gothic"/>
              </a:rPr>
              <a:t>ncluso profesionalmente la </a:t>
            </a:r>
            <a:r>
              <a:rPr lang="es-ES_tradnl" sz="2200" dirty="0">
                <a:latin typeface="Century Gothic"/>
                <a:cs typeface="Century Gothic"/>
              </a:rPr>
              <a:t>investigación siempre es determinante y base firme para la elaboración de cualquier proyecto </a:t>
            </a:r>
            <a:r>
              <a:rPr lang="es-ES_tradnl" sz="2200" dirty="0" smtClean="0">
                <a:latin typeface="Century Gothic"/>
                <a:cs typeface="Century Gothic"/>
              </a:rPr>
              <a:t>arquitectónico u </a:t>
            </a:r>
            <a:r>
              <a:rPr lang="es-ES_tradnl" sz="2200" dirty="0">
                <a:latin typeface="Century Gothic"/>
                <a:cs typeface="Century Gothic"/>
              </a:rPr>
              <a:t>otro. </a:t>
            </a:r>
            <a:endParaRPr lang="es-ES_tradnl" sz="2200" dirty="0" smtClean="0">
              <a:latin typeface="Century Gothic"/>
              <a:cs typeface="Century Gothic"/>
            </a:endParaRPr>
          </a:p>
          <a:p>
            <a:endParaRPr lang="es-ES_tradnl" sz="2200" dirty="0" smtClean="0">
              <a:latin typeface="Century Gothic"/>
              <a:cs typeface="Century Gothic"/>
            </a:endParaRPr>
          </a:p>
          <a:p>
            <a:r>
              <a:rPr lang="es-ES_tradnl" sz="2200" dirty="0" smtClean="0">
                <a:latin typeface="Century Gothic"/>
                <a:cs typeface="Century Gothic"/>
              </a:rPr>
              <a:t>Me </a:t>
            </a:r>
            <a:r>
              <a:rPr lang="es-ES_tradnl" sz="2200" dirty="0">
                <a:latin typeface="Century Gothic"/>
                <a:cs typeface="Century Gothic"/>
              </a:rPr>
              <a:t>he comparado disimuladamente con amigos en </a:t>
            </a:r>
            <a:r>
              <a:rPr lang="es-ES_tradnl" sz="2200" dirty="0" smtClean="0">
                <a:latin typeface="Century Gothic"/>
                <a:cs typeface="Century Gothic"/>
              </a:rPr>
              <a:t>término </a:t>
            </a:r>
            <a:r>
              <a:rPr lang="es-ES_tradnl" sz="2200" dirty="0">
                <a:latin typeface="Century Gothic"/>
                <a:cs typeface="Century Gothic"/>
              </a:rPr>
              <a:t>y con compañeros de otras carreras como </a:t>
            </a:r>
            <a:r>
              <a:rPr lang="es-ES_tradnl" sz="2200" dirty="0" smtClean="0">
                <a:latin typeface="Century Gothic"/>
                <a:cs typeface="Century Gothic"/>
              </a:rPr>
              <a:t>Mercadeo</a:t>
            </a:r>
            <a:r>
              <a:rPr lang="es-ES_tradnl" sz="2200" dirty="0">
                <a:latin typeface="Century Gothic"/>
                <a:cs typeface="Century Gothic"/>
              </a:rPr>
              <a:t>, </a:t>
            </a:r>
            <a:r>
              <a:rPr lang="es-ES_tradnl" sz="2200" dirty="0" smtClean="0">
                <a:latin typeface="Century Gothic"/>
                <a:cs typeface="Century Gothic"/>
              </a:rPr>
              <a:t>Economía</a:t>
            </a:r>
            <a:r>
              <a:rPr lang="es-ES_tradnl" sz="2200" dirty="0">
                <a:latin typeface="Century Gothic"/>
                <a:cs typeface="Century Gothic"/>
              </a:rPr>
              <a:t>, que los fuertes son la </a:t>
            </a:r>
            <a:r>
              <a:rPr lang="es-ES_tradnl" sz="2200" dirty="0" smtClean="0">
                <a:latin typeface="Century Gothic"/>
                <a:cs typeface="Century Gothic"/>
              </a:rPr>
              <a:t>investigación, </a:t>
            </a:r>
            <a:r>
              <a:rPr lang="es-ES_tradnl" sz="2200" dirty="0">
                <a:latin typeface="Century Gothic"/>
                <a:cs typeface="Century Gothic"/>
              </a:rPr>
              <a:t>y puedo decir que estamos a un nivel superior en este ámbito. </a:t>
            </a:r>
            <a:endParaRPr lang="es-ES_tradnl" sz="2200" dirty="0" smtClean="0">
              <a:latin typeface="Century Gothic"/>
              <a:cs typeface="Century Gothic"/>
            </a:endParaRPr>
          </a:p>
          <a:p>
            <a:endParaRPr lang="es-ES_tradnl" sz="2200" dirty="0" smtClean="0">
              <a:latin typeface="Century Gothic"/>
              <a:cs typeface="Century Gothic"/>
            </a:endParaRPr>
          </a:p>
          <a:p>
            <a:r>
              <a:rPr lang="es-ES_tradnl" sz="2200" dirty="0" smtClean="0">
                <a:latin typeface="Century Gothic"/>
                <a:cs typeface="Century Gothic"/>
              </a:rPr>
              <a:t>Además, </a:t>
            </a:r>
            <a:r>
              <a:rPr lang="es-ES_tradnl" sz="2200" dirty="0">
                <a:latin typeface="Century Gothic"/>
                <a:cs typeface="Century Gothic"/>
              </a:rPr>
              <a:t>aprendí una manera diferente al saber  capturar  lo relevante de un libro para la </a:t>
            </a:r>
            <a:r>
              <a:rPr lang="es-ES_tradnl" sz="2200" dirty="0" smtClean="0">
                <a:latin typeface="Century Gothic"/>
                <a:cs typeface="Century Gothic"/>
              </a:rPr>
              <a:t>investigación</a:t>
            </a:r>
            <a:r>
              <a:rPr lang="es" sz="2000" dirty="0" smtClean="0">
                <a:latin typeface="Century Gothic"/>
                <a:cs typeface="Century Gothic"/>
              </a:rPr>
              <a:t>”</a:t>
            </a:r>
            <a:r>
              <a:rPr lang="es-ES_tradnl" sz="2200" dirty="0" smtClean="0">
                <a:latin typeface="Century Gothic"/>
                <a:cs typeface="Century Gothic"/>
              </a:rPr>
              <a:t>.</a:t>
            </a:r>
            <a:endParaRPr lang="en-US" sz="2200" dirty="0" smtClean="0">
              <a:effectLst/>
              <a:latin typeface="Century Gothic"/>
              <a:cs typeface="Century Gothic"/>
            </a:endParaRPr>
          </a:p>
          <a:p>
            <a:r>
              <a:rPr lang="es-ES_tradnl" dirty="0">
                <a:latin typeface="Century Gothic"/>
                <a:cs typeface="Century Gothic"/>
              </a:rPr>
              <a:t> </a:t>
            </a:r>
            <a:endParaRPr lang="en-US" dirty="0" smtClean="0">
              <a:effectLst/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0637" y="334083"/>
            <a:ext cx="5204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Century Gothic"/>
                <a:cs typeface="Century Gothic"/>
              </a:rPr>
              <a:t>La opini</a:t>
            </a:r>
            <a:r>
              <a:rPr lang="es-ES_tradnl" sz="2800" b="1" dirty="0" smtClean="0">
                <a:latin typeface="Century Gothic"/>
                <a:cs typeface="Century Gothic"/>
              </a:rPr>
              <a:t>ón de los estudiantes</a:t>
            </a:r>
            <a:endParaRPr lang="es-ES_tradnl" sz="2800" b="1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637" y="5994896"/>
            <a:ext cx="5016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aseline="30000" dirty="0" smtClean="0">
                <a:latin typeface="Arial"/>
                <a:cs typeface="Arial"/>
              </a:rPr>
              <a:t>Extraído </a:t>
            </a:r>
            <a:r>
              <a:rPr lang="es-ES_tradnl" sz="2000" baseline="30000" dirty="0">
                <a:latin typeface="Arial"/>
                <a:cs typeface="Arial"/>
              </a:rPr>
              <a:t>del </a:t>
            </a:r>
            <a:r>
              <a:rPr lang="es-ES_tradnl" sz="2000" baseline="30000" dirty="0" smtClean="0">
                <a:latin typeface="Arial"/>
                <a:cs typeface="Arial"/>
              </a:rPr>
              <a:t>cuestionario no. 5 de evaluación de la experiencia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54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40690" y="6113134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ill Sans"/>
                <a:cs typeface="Gill Sans"/>
              </a:rPr>
              <a:t>18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6633" y="1115326"/>
            <a:ext cx="7817194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200" dirty="0">
                <a:latin typeface="Century Gothic"/>
                <a:cs typeface="Century Gothic"/>
              </a:rPr>
              <a:t> </a:t>
            </a:r>
            <a:endParaRPr lang="en-US" sz="2200" dirty="0" smtClean="0">
              <a:effectLst/>
              <a:latin typeface="Century Gothic"/>
              <a:cs typeface="Century Gothic"/>
            </a:endParaRPr>
          </a:p>
          <a:p>
            <a:r>
              <a:rPr lang="es" sz="2000" dirty="0" smtClean="0">
                <a:latin typeface="Century Gothic"/>
                <a:cs typeface="Century Gothic"/>
              </a:rPr>
              <a:t>“A</a:t>
            </a:r>
            <a:r>
              <a:rPr lang="es-ES_tradnl" sz="2200" dirty="0" smtClean="0">
                <a:latin typeface="Century Gothic"/>
                <a:cs typeface="Century Gothic"/>
              </a:rPr>
              <a:t> </a:t>
            </a:r>
            <a:r>
              <a:rPr lang="es-ES_tradnl" sz="2200" dirty="0">
                <a:latin typeface="Century Gothic"/>
                <a:cs typeface="Century Gothic"/>
              </a:rPr>
              <a:t>partir de esta materia, los verbos investigar y escribir </a:t>
            </a:r>
            <a:r>
              <a:rPr lang="es-ES_tradnl" sz="2200" dirty="0" smtClean="0">
                <a:latin typeface="Century Gothic"/>
                <a:cs typeface="Century Gothic"/>
              </a:rPr>
              <a:t>cambiaron; </a:t>
            </a:r>
            <a:r>
              <a:rPr lang="es-ES_tradnl" sz="2200" dirty="0">
                <a:latin typeface="Century Gothic"/>
                <a:cs typeface="Century Gothic"/>
              </a:rPr>
              <a:t>ya no son verbos de rutina para la ejecución de esa </a:t>
            </a:r>
            <a:r>
              <a:rPr lang="es-ES_tradnl" sz="2200" dirty="0" smtClean="0">
                <a:latin typeface="Century Gothic"/>
                <a:cs typeface="Century Gothic"/>
              </a:rPr>
              <a:t>acción, se </a:t>
            </a:r>
            <a:r>
              <a:rPr lang="es-ES_tradnl" sz="2200" dirty="0">
                <a:latin typeface="Century Gothic"/>
                <a:cs typeface="Century Gothic"/>
              </a:rPr>
              <a:t>han convertido en herramientas expresivas de conocimientos, hechos desde procesos y metodologías sistemáticas y organizadas que garantizan la calidad de estas </a:t>
            </a:r>
            <a:r>
              <a:rPr lang="es-ES_tradnl" sz="2200" dirty="0" smtClean="0">
                <a:latin typeface="Century Gothic"/>
                <a:cs typeface="Century Gothic"/>
              </a:rPr>
              <a:t>acciones</a:t>
            </a:r>
            <a:r>
              <a:rPr lang="es" sz="2000" dirty="0" smtClean="0">
                <a:latin typeface="Century Gothic"/>
                <a:cs typeface="Century Gothic"/>
              </a:rPr>
              <a:t>”</a:t>
            </a:r>
            <a:r>
              <a:rPr lang="es-ES_tradnl" sz="2200" dirty="0" smtClean="0">
                <a:latin typeface="Century Gothic"/>
                <a:cs typeface="Century Gothic"/>
              </a:rPr>
              <a:t>.</a:t>
            </a:r>
            <a:endParaRPr lang="en-US" sz="22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633" y="6102912"/>
            <a:ext cx="4937398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aseline="30000" dirty="0" smtClean="0">
                <a:latin typeface="Arial"/>
                <a:cs typeface="Arial"/>
              </a:rPr>
              <a:t>Extraído </a:t>
            </a:r>
            <a:r>
              <a:rPr lang="es-ES_tradnl" sz="2000" baseline="30000" dirty="0">
                <a:latin typeface="Arial"/>
                <a:cs typeface="Arial"/>
              </a:rPr>
              <a:t>del </a:t>
            </a:r>
            <a:r>
              <a:rPr lang="es-ES_tradnl" sz="2000" baseline="30000" dirty="0" smtClean="0">
                <a:latin typeface="Arial"/>
                <a:cs typeface="Arial"/>
              </a:rPr>
              <a:t>cuestionario no. 5 de evaluación de la experiencia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0637" y="334083"/>
            <a:ext cx="5204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Century Gothic"/>
                <a:cs typeface="Century Gothic"/>
              </a:rPr>
              <a:t>La opini</a:t>
            </a:r>
            <a:r>
              <a:rPr lang="es-ES_tradnl" sz="2800" b="1" dirty="0" smtClean="0">
                <a:latin typeface="Century Gothic"/>
                <a:cs typeface="Century Gothic"/>
              </a:rPr>
              <a:t>ón de los estudiantes</a:t>
            </a:r>
            <a:endParaRPr lang="es-ES_tradnl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554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6479" y="1049970"/>
            <a:ext cx="1283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Century Gothic"/>
                <a:cs typeface="Century Gothic"/>
              </a:rPr>
              <a:t>Índice</a:t>
            </a:r>
            <a:endParaRPr lang="es-ES_tradnl" sz="2800" b="1" dirty="0"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0981" y="1437128"/>
            <a:ext cx="207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dirty="0" smtClean="0">
                <a:latin typeface="Century Gothic"/>
                <a:cs typeface="Century Gothic"/>
              </a:rPr>
              <a:t>El problema</a:t>
            </a:r>
            <a:endParaRPr lang="es" sz="2400" dirty="0"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2181" y="1895127"/>
            <a:ext cx="207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Century Gothic"/>
                <a:cs typeface="Century Gothic"/>
              </a:rPr>
              <a:t>Contexto</a:t>
            </a:r>
            <a:endParaRPr lang="es" sz="2400" dirty="0">
              <a:latin typeface="Century Gothic"/>
              <a:cs typeface="Century Gothic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310981" y="2388682"/>
            <a:ext cx="4657416" cy="0"/>
          </a:xfrm>
          <a:prstGeom prst="line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41221" y="2632686"/>
            <a:ext cx="450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Century Gothic"/>
                <a:cs typeface="Century Gothic"/>
              </a:rPr>
              <a:t>Objetivo general</a:t>
            </a:r>
            <a:endParaRPr lang="es" sz="2400" dirty="0">
              <a:latin typeface="Century Gothic"/>
              <a:cs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2421" y="3090685"/>
            <a:ext cx="45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Century Gothic"/>
                <a:cs typeface="Century Gothic"/>
              </a:rPr>
              <a:t>Objetivos espec</a:t>
            </a:r>
            <a:r>
              <a:rPr lang="es-ES_tradnl" sz="2400" dirty="0" smtClean="0">
                <a:latin typeface="Century Gothic"/>
                <a:cs typeface="Century Gothic"/>
              </a:rPr>
              <a:t>íficos</a:t>
            </a:r>
            <a:endParaRPr lang="es" sz="2400" dirty="0">
              <a:latin typeface="Century Gothic"/>
              <a:cs typeface="Century Gothic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341221" y="3584240"/>
            <a:ext cx="4657416" cy="0"/>
          </a:xfrm>
          <a:prstGeom prst="line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57541" y="3767147"/>
            <a:ext cx="450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Century Gothic"/>
                <a:cs typeface="Century Gothic"/>
              </a:rPr>
              <a:t>Marco te</a:t>
            </a:r>
            <a:r>
              <a:rPr lang="es-ES_tradnl" sz="2400" dirty="0" smtClean="0">
                <a:latin typeface="Century Gothic"/>
                <a:cs typeface="Century Gothic"/>
              </a:rPr>
              <a:t>órico</a:t>
            </a:r>
            <a:endParaRPr lang="es" sz="2400" dirty="0">
              <a:latin typeface="Century Gothic"/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8742" y="4225146"/>
            <a:ext cx="228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Century Gothic"/>
                <a:cs typeface="Century Gothic"/>
              </a:rPr>
              <a:t>Metodolog</a:t>
            </a:r>
            <a:r>
              <a:rPr lang="es-ES_tradnl" sz="2400" dirty="0" smtClean="0">
                <a:latin typeface="Century Gothic"/>
                <a:cs typeface="Century Gothic"/>
              </a:rPr>
              <a:t>ía</a:t>
            </a:r>
            <a:endParaRPr lang="es" sz="2400" dirty="0">
              <a:latin typeface="Century Gothic"/>
              <a:cs typeface="Century Gothic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357541" y="5232720"/>
            <a:ext cx="4657416" cy="0"/>
          </a:xfrm>
          <a:prstGeom prst="line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56344" y="4675027"/>
            <a:ext cx="450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Century Gothic"/>
                <a:cs typeface="Century Gothic"/>
              </a:rPr>
              <a:t>An</a:t>
            </a:r>
            <a:r>
              <a:rPr lang="es-ES_tradnl" sz="2400" dirty="0" smtClean="0">
                <a:latin typeface="Century Gothic"/>
                <a:cs typeface="Century Gothic"/>
              </a:rPr>
              <a:t>álisis de resultados</a:t>
            </a:r>
            <a:endParaRPr lang="es" sz="2400" dirty="0">
              <a:latin typeface="Century Gothic"/>
              <a:cs typeface="Century Gothic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88981" y="5929377"/>
            <a:ext cx="4657416" cy="0"/>
          </a:xfrm>
          <a:prstGeom prst="line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87784" y="5371684"/>
            <a:ext cx="450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Century Gothic"/>
                <a:cs typeface="Century Gothic"/>
              </a:rPr>
              <a:t>Conclusiones</a:t>
            </a:r>
            <a:endParaRPr lang="e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120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40690" y="6113134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ill Sans"/>
                <a:cs typeface="Gill Sans"/>
              </a:rPr>
              <a:t>19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7353" y="2853915"/>
            <a:ext cx="781719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" sz="2200" dirty="0" smtClean="0">
                <a:latin typeface="Century Gothic"/>
                <a:cs typeface="Century Gothic"/>
              </a:rPr>
              <a:t>Es posible </a:t>
            </a:r>
            <a:r>
              <a:rPr lang="es" sz="2400" dirty="0" smtClean="0">
                <a:latin typeface="Century Gothic"/>
                <a:cs typeface="Century Gothic"/>
              </a:rPr>
              <a:t>replicar</a:t>
            </a:r>
            <a:r>
              <a:rPr lang="es" sz="2200" dirty="0" smtClean="0">
                <a:latin typeface="Century Gothic"/>
                <a:cs typeface="Century Gothic"/>
              </a:rPr>
              <a:t> </a:t>
            </a:r>
            <a:r>
              <a:rPr lang="es" sz="2200" dirty="0" smtClean="0">
                <a:latin typeface="Century Gothic"/>
                <a:cs typeface="Century Gothic"/>
              </a:rPr>
              <a:t>é</a:t>
            </a:r>
            <a:r>
              <a:rPr lang="es" sz="2200" dirty="0" smtClean="0">
                <a:latin typeface="Century Gothic"/>
                <a:cs typeface="Century Gothic"/>
              </a:rPr>
              <a:t>sta experiencia</a:t>
            </a:r>
            <a:r>
              <a:rPr lang="es-ES_tradnl" sz="2200" dirty="0" smtClean="0">
                <a:latin typeface="Century Gothic"/>
                <a:cs typeface="Century Gothic"/>
              </a:rPr>
              <a:t> (fundamentándose en los procesos de lectura y escritura en el nivel superior)</a:t>
            </a:r>
            <a:endParaRPr lang="es" sz="2200" dirty="0" smtClean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0637" y="334083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Century Gothic"/>
                <a:cs typeface="Century Gothic"/>
              </a:rPr>
              <a:t>Conclusiones</a:t>
            </a:r>
            <a:endParaRPr lang="es-ES_tradnl" sz="2800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7353" y="4204181"/>
            <a:ext cx="70094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" sz="2200" dirty="0">
                <a:latin typeface="Century Gothic"/>
                <a:cs typeface="Century Gothic"/>
              </a:rPr>
              <a:t>Hemos sentado las bases seguras para avalar </a:t>
            </a:r>
            <a:endParaRPr lang="es-ES_tradnl" sz="2200" dirty="0">
              <a:latin typeface="Century Gothic"/>
              <a:cs typeface="Century Gothic"/>
            </a:endParaRPr>
          </a:p>
          <a:p>
            <a:r>
              <a:rPr lang="es-ES_tradnl" sz="2200" dirty="0" smtClean="0">
                <a:latin typeface="Century Gothic"/>
                <a:cs typeface="Century Gothic"/>
              </a:rPr>
              <a:t>    </a:t>
            </a:r>
            <a:r>
              <a:rPr lang="es" sz="2200" dirty="0" smtClean="0">
                <a:latin typeface="Century Gothic"/>
                <a:cs typeface="Century Gothic"/>
              </a:rPr>
              <a:t>la </a:t>
            </a:r>
            <a:r>
              <a:rPr lang="es" sz="2200" dirty="0">
                <a:latin typeface="Century Gothic"/>
                <a:cs typeface="Century Gothic"/>
              </a:rPr>
              <a:t>sistematización de Propuesta de Proyecto en </a:t>
            </a:r>
            <a:endParaRPr lang="es-ES_tradnl" sz="2200" dirty="0" smtClean="0">
              <a:latin typeface="Century Gothic"/>
              <a:cs typeface="Century Gothic"/>
            </a:endParaRPr>
          </a:p>
          <a:p>
            <a:r>
              <a:rPr lang="es-ES_tradnl" sz="2200" dirty="0">
                <a:latin typeface="Century Gothic"/>
                <a:cs typeface="Century Gothic"/>
              </a:rPr>
              <a:t> </a:t>
            </a:r>
            <a:r>
              <a:rPr lang="es-ES_tradnl" sz="2200" dirty="0" smtClean="0">
                <a:latin typeface="Century Gothic"/>
                <a:cs typeface="Century Gothic"/>
              </a:rPr>
              <a:t>   </a:t>
            </a:r>
            <a:r>
              <a:rPr lang="es" sz="2200" dirty="0" smtClean="0">
                <a:latin typeface="Century Gothic"/>
                <a:cs typeface="Century Gothic"/>
              </a:rPr>
              <a:t>fundamentos científicos</a:t>
            </a:r>
            <a:r>
              <a:rPr lang="es" sz="2200" dirty="0">
                <a:latin typeface="Century Gothic"/>
                <a:cs typeface="Century Gothic"/>
              </a:rPr>
              <a:t>.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98793" y="1175791"/>
            <a:ext cx="74938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2200" dirty="0" smtClean="0">
                <a:latin typeface="Century Gothic"/>
                <a:cs typeface="Century Gothic"/>
              </a:rPr>
              <a:t>El estudiante al comprender el proceso de la</a:t>
            </a:r>
          </a:p>
          <a:p>
            <a:r>
              <a:rPr lang="es-ES_tradnl" sz="2200" dirty="0" smtClean="0">
                <a:latin typeface="Century Gothic"/>
                <a:cs typeface="Century Gothic"/>
              </a:rPr>
              <a:t>    producci</a:t>
            </a:r>
            <a:r>
              <a:rPr lang="es-ES_tradnl" sz="2200" dirty="0" smtClean="0">
                <a:latin typeface="Century Gothic"/>
                <a:cs typeface="Century Gothic"/>
              </a:rPr>
              <a:t>ón escrita y los elementos que componen </a:t>
            </a:r>
          </a:p>
          <a:p>
            <a:r>
              <a:rPr lang="es-ES_tradnl" sz="2200" dirty="0">
                <a:latin typeface="Century Gothic"/>
                <a:cs typeface="Century Gothic"/>
              </a:rPr>
              <a:t> </a:t>
            </a:r>
            <a:r>
              <a:rPr lang="es-ES_tradnl" sz="2200" dirty="0" smtClean="0">
                <a:latin typeface="Century Gothic"/>
                <a:cs typeface="Century Gothic"/>
              </a:rPr>
              <a:t>   el discurso se sienten capaces y preparados para </a:t>
            </a:r>
          </a:p>
          <a:p>
            <a:r>
              <a:rPr lang="es-ES_tradnl" sz="2200" dirty="0" smtClean="0">
                <a:latin typeface="Century Gothic"/>
                <a:cs typeface="Century Gothic"/>
              </a:rPr>
              <a:t>    abordar la escritura de textos académicos.</a:t>
            </a:r>
            <a:endParaRPr lang="es" sz="2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028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425570" y="6174689"/>
            <a:ext cx="4616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Gill Sans"/>
                <a:cs typeface="Gill Sans"/>
              </a:rPr>
              <a:t>FIN</a:t>
            </a:r>
            <a:endParaRPr lang="en-US" sz="24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187" y="1404809"/>
            <a:ext cx="867555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" sz="2400" dirty="0" smtClean="0">
                <a:latin typeface="Century Gothic"/>
                <a:cs typeface="Century Gothic"/>
              </a:rPr>
              <a:t>“</a:t>
            </a:r>
            <a:r>
              <a:rPr lang="es-ES_tradnl" sz="2400" dirty="0" smtClean="0">
                <a:latin typeface="Century Gothic"/>
                <a:cs typeface="Century Gothic"/>
              </a:rPr>
              <a:t>¿</a:t>
            </a:r>
            <a:r>
              <a:rPr lang="es" sz="2400" dirty="0" smtClean="0">
                <a:latin typeface="Century Gothic"/>
                <a:cs typeface="Century Gothic"/>
              </a:rPr>
              <a:t>Cómo </a:t>
            </a:r>
            <a:r>
              <a:rPr lang="es" sz="2400" dirty="0" smtClean="0">
                <a:latin typeface="Century Gothic"/>
                <a:cs typeface="Century Gothic"/>
              </a:rPr>
              <a:t>esperas cambios si siempre haces lo </a:t>
            </a:r>
            <a:r>
              <a:rPr lang="es" sz="2400" dirty="0" smtClean="0">
                <a:latin typeface="Century Gothic"/>
                <a:cs typeface="Century Gothic"/>
              </a:rPr>
              <a:t>mismo</a:t>
            </a:r>
            <a:r>
              <a:rPr lang="es-ES_tradnl" sz="2400" dirty="0" smtClean="0">
                <a:latin typeface="Century Gothic"/>
                <a:cs typeface="Century Gothic"/>
              </a:rPr>
              <a:t>?</a:t>
            </a:r>
            <a:r>
              <a:rPr lang="es" sz="2400" dirty="0" smtClean="0">
                <a:latin typeface="Century Gothic"/>
                <a:cs typeface="Century Gothic"/>
              </a:rPr>
              <a:t>”.</a:t>
            </a:r>
            <a:endParaRPr lang="es" sz="2400" dirty="0" smtClean="0">
              <a:latin typeface="Century Gothic"/>
              <a:cs typeface="Century Gothic"/>
            </a:endParaRPr>
          </a:p>
          <a:p>
            <a:pPr algn="r"/>
            <a:r>
              <a:rPr lang="es" sz="2400" dirty="0" smtClean="0">
                <a:latin typeface="Century Gothic"/>
                <a:cs typeface="Century Gothic"/>
              </a:rPr>
              <a:t>Albert Einstein</a:t>
            </a:r>
          </a:p>
          <a:p>
            <a:pPr algn="r"/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2" name="Picture 1" descr="cambi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0" y="2302773"/>
            <a:ext cx="6345871" cy="356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2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543538" y="6113134"/>
            <a:ext cx="2051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>
                <a:latin typeface="Gill Sans"/>
                <a:cs typeface="Gill Sans"/>
              </a:rPr>
              <a:t>3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479" y="1049970"/>
            <a:ext cx="226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Century Gothic"/>
                <a:cs typeface="Century Gothic"/>
              </a:rPr>
              <a:t>El problema</a:t>
            </a:r>
            <a:endParaRPr lang="es-ES_tradnl" sz="2800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295" y="1995335"/>
            <a:ext cx="7712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 smtClean="0">
                <a:latin typeface="Century Gothic"/>
                <a:cs typeface="Century Gothic"/>
              </a:rPr>
              <a:t>La dificultad de los estudiantes al afrontar la fase de escritura de sus proyectos de grado constituye una situación que entorpece el desarrollo de la investigación de dichos proyectos </a:t>
            </a:r>
            <a:r>
              <a:rPr lang="es-ES_tradnl" sz="28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y la calidad académica de sus resultados.</a:t>
            </a:r>
            <a:endParaRPr lang="es-ES_tradnl" sz="2800" b="1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67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543538" y="6113134"/>
            <a:ext cx="2051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>
                <a:latin typeface="Gill Sans"/>
                <a:cs typeface="Gill Sans"/>
              </a:rPr>
              <a:t>4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798" y="1879430"/>
            <a:ext cx="72949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" sz="2400" dirty="0" smtClean="0">
                <a:latin typeface="Gill Sans"/>
                <a:cs typeface="Gill Sans"/>
              </a:rPr>
              <a:t>La lectura hace al hombre completo; la conversación, ágil, </a:t>
            </a:r>
          </a:p>
          <a:p>
            <a:pPr algn="r"/>
            <a:r>
              <a:rPr lang="es" sz="2400" dirty="0" smtClean="0">
                <a:latin typeface="Gill Sans"/>
                <a:cs typeface="Gill Sans"/>
              </a:rPr>
              <a:t>y el escribir, preciso”.</a:t>
            </a:r>
          </a:p>
          <a:p>
            <a:pPr algn="r"/>
            <a:r>
              <a:rPr lang="es" sz="2400" dirty="0" smtClean="0">
                <a:latin typeface="Gill Sans"/>
                <a:cs typeface="Gill Sans"/>
              </a:rPr>
              <a:t>Francis Bacon</a:t>
            </a:r>
            <a:r>
              <a:rPr lang="en-US" sz="2400" dirty="0" smtClean="0">
                <a:latin typeface="Gill Sans"/>
                <a:cs typeface="Gill Sans"/>
              </a:rPr>
              <a:t>.</a:t>
            </a:r>
            <a:endParaRPr lang="en-US" sz="2400" dirty="0">
              <a:latin typeface="Gill Sans"/>
              <a:cs typeface="Gill Sans"/>
            </a:endParaRPr>
          </a:p>
        </p:txBody>
      </p:sp>
      <p:pic>
        <p:nvPicPr>
          <p:cNvPr id="2" name="Picture 1" descr="l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3" y="2802372"/>
            <a:ext cx="3906621" cy="3033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463" y="5916243"/>
            <a:ext cx="3906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latin typeface="Arial"/>
                <a:cs typeface="Arial"/>
              </a:rPr>
              <a:t>Imagen 1</a:t>
            </a:r>
            <a:r>
              <a:rPr lang="es-ES_tradnl" sz="1600" dirty="0">
                <a:latin typeface="Arial"/>
                <a:cs typeface="Arial"/>
              </a:rPr>
              <a:t>. </a:t>
            </a:r>
            <a:r>
              <a:rPr lang="es-ES_tradnl" sz="1600" dirty="0" smtClean="0">
                <a:latin typeface="Arial"/>
                <a:cs typeface="Arial"/>
              </a:rPr>
              <a:t>Leer, escribir, comprender</a:t>
            </a:r>
            <a:r>
              <a:rPr lang="es-ES_tradnl" sz="1600" dirty="0" smtClean="0">
                <a:latin typeface="Arial"/>
                <a:cs typeface="Arial"/>
              </a:rPr>
              <a:t>. </a:t>
            </a:r>
            <a:r>
              <a:rPr lang="es-ES_tradnl" sz="1600" dirty="0">
                <a:latin typeface="Arial"/>
                <a:cs typeface="Arial"/>
              </a:rPr>
              <a:t>Fuente: </a:t>
            </a:r>
            <a:r>
              <a:rPr lang="es-ES_tradnl" sz="1600" dirty="0" smtClean="0">
                <a:latin typeface="Arial"/>
                <a:cs typeface="Arial"/>
              </a:rPr>
              <a:t>Google </a:t>
            </a:r>
            <a:r>
              <a:rPr lang="es-ES_tradnl" sz="1600" dirty="0" err="1" smtClean="0">
                <a:latin typeface="Arial"/>
                <a:cs typeface="Arial"/>
              </a:rPr>
              <a:t>Images</a:t>
            </a:r>
            <a:r>
              <a:rPr lang="es-ES_tradnl" sz="1600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89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543538" y="6113134"/>
            <a:ext cx="2051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 smtClean="0">
                <a:latin typeface="Gill Sans"/>
                <a:cs typeface="Gill Sans"/>
              </a:rPr>
              <a:t>5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479" y="788360"/>
            <a:ext cx="2109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Century Gothic"/>
                <a:cs typeface="Century Gothic"/>
              </a:rPr>
              <a:t>El contexto</a:t>
            </a:r>
            <a:endParaRPr lang="es-ES_tradnl" sz="2800" b="1" dirty="0"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6564" y="1404161"/>
            <a:ext cx="7917157" cy="4100299"/>
            <a:chOff x="710600" y="1814550"/>
            <a:chExt cx="7822475" cy="3981700"/>
          </a:xfrm>
        </p:grpSpPr>
        <p:sp>
          <p:nvSpPr>
            <p:cNvPr id="8" name="Shape 54"/>
            <p:cNvSpPr/>
            <p:nvPr/>
          </p:nvSpPr>
          <p:spPr>
            <a:xfrm>
              <a:off x="2098000" y="2797375"/>
              <a:ext cx="1455000" cy="1353600"/>
            </a:xfrm>
            <a:prstGeom prst="flowChartConnector">
              <a:avLst/>
            </a:prstGeom>
            <a:solidFill>
              <a:schemeClr val="lt2"/>
            </a:solidFill>
            <a:ln w="19050" cap="flat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buNone/>
              </a:pPr>
              <a:r>
                <a:rPr lang="es" sz="1400" dirty="0">
                  <a:latin typeface="Impact"/>
                  <a:ea typeface="Impact"/>
                  <a:cs typeface="Impact"/>
                  <a:sym typeface="Impact"/>
                </a:rPr>
                <a:t>Propuesta de Proyecto</a:t>
              </a:r>
            </a:p>
          </p:txBody>
        </p:sp>
        <p:sp>
          <p:nvSpPr>
            <p:cNvPr id="9" name="Shape 55"/>
            <p:cNvSpPr/>
            <p:nvPr/>
          </p:nvSpPr>
          <p:spPr>
            <a:xfrm>
              <a:off x="7078075" y="2853600"/>
              <a:ext cx="1455000" cy="1353600"/>
            </a:xfrm>
            <a:prstGeom prst="flowChartConnector">
              <a:avLst/>
            </a:prstGeom>
            <a:solidFill>
              <a:schemeClr val="lt2"/>
            </a:solidFill>
            <a:ln w="19050" cap="flat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s">
                  <a:latin typeface="Impact"/>
                  <a:ea typeface="Impact"/>
                  <a:cs typeface="Impact"/>
                  <a:sym typeface="Impact"/>
                </a:rPr>
                <a:t>Proyecto  II</a:t>
              </a:r>
            </a:p>
          </p:txBody>
        </p:sp>
        <p:sp>
          <p:nvSpPr>
            <p:cNvPr id="10" name="Shape 56"/>
            <p:cNvSpPr/>
            <p:nvPr/>
          </p:nvSpPr>
          <p:spPr>
            <a:xfrm>
              <a:off x="4563100" y="2906950"/>
              <a:ext cx="1455000" cy="1353600"/>
            </a:xfrm>
            <a:prstGeom prst="flowChartConnector">
              <a:avLst/>
            </a:prstGeom>
            <a:solidFill>
              <a:schemeClr val="lt2"/>
            </a:solidFill>
            <a:ln w="19050" cap="flat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s" dirty="0">
                  <a:latin typeface="Impact"/>
                  <a:ea typeface="Impact"/>
                  <a:cs typeface="Impact"/>
                  <a:sym typeface="Impact"/>
                </a:rPr>
                <a:t>Proyecto  I</a:t>
              </a:r>
            </a:p>
          </p:txBody>
        </p:sp>
        <p:sp>
          <p:nvSpPr>
            <p:cNvPr id="11" name="Shape 57"/>
            <p:cNvSpPr/>
            <p:nvPr/>
          </p:nvSpPr>
          <p:spPr>
            <a:xfrm>
              <a:off x="3677050" y="3160650"/>
              <a:ext cx="762000" cy="739500"/>
            </a:xfrm>
            <a:prstGeom prst="mathPlus">
              <a:avLst>
                <a:gd name="adj1" fmla="val 23520"/>
              </a:avLst>
            </a:prstGeom>
            <a:noFill/>
            <a:ln w="19050" cap="flat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Shape 58"/>
            <p:cNvSpPr txBox="1"/>
            <p:nvPr/>
          </p:nvSpPr>
          <p:spPr>
            <a:xfrm>
              <a:off x="710600" y="3042600"/>
              <a:ext cx="1182599" cy="949199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buNone/>
              </a:pPr>
              <a:r>
                <a:rPr lang="es" sz="4800" dirty="0">
                  <a:latin typeface="Impact"/>
                  <a:ea typeface="Impact"/>
                  <a:cs typeface="Impact"/>
                  <a:sym typeface="Impact"/>
                </a:rPr>
                <a:t>PG</a:t>
              </a:r>
            </a:p>
          </p:txBody>
        </p:sp>
        <p:sp>
          <p:nvSpPr>
            <p:cNvPr id="13" name="Shape 59"/>
            <p:cNvSpPr/>
            <p:nvPr/>
          </p:nvSpPr>
          <p:spPr>
            <a:xfrm>
              <a:off x="1460025" y="3321600"/>
              <a:ext cx="504900" cy="417600"/>
            </a:xfrm>
            <a:prstGeom prst="mathEqual">
              <a:avLst>
                <a:gd name="adj1" fmla="val 23520"/>
                <a:gd name="adj2" fmla="val 11760"/>
              </a:avLst>
            </a:prstGeom>
            <a:noFill/>
            <a:ln w="19050" cap="flat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4" name="Shape 60"/>
            <p:cNvSpPr/>
            <p:nvPr/>
          </p:nvSpPr>
          <p:spPr>
            <a:xfrm>
              <a:off x="6142150" y="3160650"/>
              <a:ext cx="762000" cy="739500"/>
            </a:xfrm>
            <a:prstGeom prst="mathPlus">
              <a:avLst>
                <a:gd name="adj1" fmla="val 23520"/>
              </a:avLst>
            </a:prstGeom>
            <a:noFill/>
            <a:ln w="19050" cap="flat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Shape 61"/>
            <p:cNvSpPr/>
            <p:nvPr/>
          </p:nvSpPr>
          <p:spPr>
            <a:xfrm flipH="1">
              <a:off x="3256450" y="4653250"/>
              <a:ext cx="4068299" cy="1143000"/>
            </a:xfrm>
            <a:prstGeom prst="curvedUpArrow">
              <a:avLst>
                <a:gd name="adj1" fmla="val 50000"/>
                <a:gd name="adj2" fmla="val 87207"/>
                <a:gd name="adj3" fmla="val 26530"/>
              </a:avLst>
            </a:prstGeom>
            <a:solidFill>
              <a:srgbClr val="F79646"/>
            </a:solidFill>
            <a:ln w="1905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" name="Shape 62"/>
            <p:cNvSpPr/>
            <p:nvPr/>
          </p:nvSpPr>
          <p:spPr>
            <a:xfrm>
              <a:off x="3501775" y="1814550"/>
              <a:ext cx="3932999" cy="949199"/>
            </a:xfrm>
            <a:prstGeom prst="curvedDownArrow">
              <a:avLst>
                <a:gd name="adj1" fmla="val 50000"/>
                <a:gd name="adj2" fmla="val 83588"/>
                <a:gd name="adj3" fmla="val 31989"/>
              </a:avLst>
            </a:prstGeom>
            <a:solidFill>
              <a:schemeClr val="accent6"/>
            </a:solidFill>
            <a:ln w="19050" cap="flat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1707" y="5699729"/>
            <a:ext cx="81075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Gráfico 1. Estructura del Proyecto de Grado de Arquitectura. Fuente: Medina, O. (2013).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1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543538" y="6113134"/>
            <a:ext cx="2051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>
                <a:latin typeface="Gill Sans"/>
                <a:cs typeface="Gill Sans"/>
              </a:rPr>
              <a:t>6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948" y="788360"/>
            <a:ext cx="2432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Century Gothic"/>
                <a:cs typeface="Century Gothic"/>
              </a:rPr>
              <a:t>Participantes</a:t>
            </a:r>
            <a:endParaRPr lang="es-ES_tradnl" sz="2800" b="1" dirty="0"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0948" y="1311580"/>
            <a:ext cx="779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latin typeface="Century Gothic"/>
                <a:cs typeface="Century Gothic"/>
              </a:rPr>
              <a:t>En esta experiencia participaron dos grupos de cinco estudiantes cada </a:t>
            </a:r>
            <a:r>
              <a:rPr lang="es-ES_tradnl" sz="2000" dirty="0" smtClean="0">
                <a:latin typeface="Century Gothic"/>
                <a:cs typeface="Century Gothic"/>
              </a:rPr>
              <a:t>uno: </a:t>
            </a:r>
            <a:r>
              <a:rPr lang="es-ES_tradnl" sz="2000" dirty="0" smtClean="0">
                <a:latin typeface="Century Gothic"/>
                <a:cs typeface="Century Gothic"/>
              </a:rPr>
              <a:t>siete mujeres y tres hombres.</a:t>
            </a:r>
            <a:endParaRPr lang="es-ES_tradnl" sz="2000" dirty="0">
              <a:latin typeface="Century Gothic"/>
              <a:cs typeface="Century Gothic"/>
            </a:endParaRPr>
          </a:p>
        </p:txBody>
      </p:sp>
      <p:pic>
        <p:nvPicPr>
          <p:cNvPr id="18" name="Picture 17" descr="IMAGE CEDILE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84" y="2326019"/>
            <a:ext cx="5478454" cy="34778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6017" y="5886867"/>
            <a:ext cx="8107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Gráfico </a:t>
            </a:r>
            <a:r>
              <a:rPr lang="es-ES_tradnl" sz="1600" dirty="0" smtClean="0">
                <a:latin typeface="Arial"/>
                <a:cs typeface="Arial"/>
              </a:rPr>
              <a:t>2. Porcentaj</a:t>
            </a:r>
            <a:r>
              <a:rPr lang="es-ES_tradnl" sz="1600" dirty="0" smtClean="0">
                <a:latin typeface="Arial"/>
                <a:cs typeface="Arial"/>
              </a:rPr>
              <a:t>e </a:t>
            </a:r>
            <a:r>
              <a:rPr lang="es-ES_tradnl" sz="1600" dirty="0" smtClean="0">
                <a:latin typeface="Arial"/>
                <a:cs typeface="Arial"/>
              </a:rPr>
              <a:t>total de estudiantes participantes,  por sexo. </a:t>
            </a:r>
            <a:r>
              <a:rPr lang="es-ES_tradnl" sz="1600" dirty="0">
                <a:latin typeface="Arial"/>
                <a:cs typeface="Arial"/>
              </a:rPr>
              <a:t>Fuente: Medina, O. (2013).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06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543538" y="6113134"/>
            <a:ext cx="2051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>
                <a:latin typeface="Gill Sans"/>
                <a:cs typeface="Gill Sans"/>
              </a:rPr>
              <a:t>7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983" y="637178"/>
            <a:ext cx="3186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Century Gothic"/>
                <a:cs typeface="Century Gothic"/>
              </a:rPr>
              <a:t>Objetivo General</a:t>
            </a:r>
            <a:endParaRPr lang="es-ES_tradnl" sz="2800" b="1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0983" y="2015385"/>
            <a:ext cx="7858227" cy="2372625"/>
          </a:xfrm>
          <a:prstGeom prst="rect">
            <a:avLst/>
          </a:prstGeom>
          <a:solidFill>
            <a:srgbClr val="FF9C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0000"/>
              </a:lnSpc>
              <a:defRPr/>
            </a:pPr>
            <a:r>
              <a:rPr lang="es-ES_tradnl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Mejorar </a:t>
            </a:r>
            <a:r>
              <a:rPr lang="es-ES_tradnl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el desempeño acad</a:t>
            </a:r>
            <a:r>
              <a:rPr lang="es-ES_tradnl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émico de los estudiantes de término de Arquitectura mediante el desarrollo de procesos cognitivos y metacognitivos en la producción escrita de la tesis de grado.</a:t>
            </a:r>
            <a:endParaRPr lang="es-ES_tradnl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434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543538" y="6113134"/>
            <a:ext cx="2051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>
                <a:latin typeface="Gill Sans"/>
                <a:cs typeface="Gill Sans"/>
              </a:rPr>
              <a:t>8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333" y="637178"/>
            <a:ext cx="390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Century Gothic"/>
                <a:cs typeface="Century Gothic"/>
              </a:rPr>
              <a:t>Objetivos espec</a:t>
            </a:r>
            <a:r>
              <a:rPr lang="es-ES_tradnl" sz="2800" b="1" dirty="0" smtClean="0">
                <a:latin typeface="Century Gothic"/>
                <a:cs typeface="Century Gothic"/>
              </a:rPr>
              <a:t>íficos</a:t>
            </a:r>
            <a:endParaRPr lang="es-ES_tradnl" sz="2800" b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0495" y="1350185"/>
            <a:ext cx="7858227" cy="982684"/>
          </a:xfrm>
          <a:prstGeom prst="rect">
            <a:avLst/>
          </a:prstGeom>
          <a:solidFill>
            <a:srgbClr val="FF9C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0000"/>
              </a:lnSpc>
              <a:defRPr/>
            </a:pPr>
            <a:r>
              <a:rPr lang="es-ES_tradnl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Investigar</a:t>
            </a:r>
            <a:r>
              <a:rPr lang="es-ES_tradnl" dirty="0" smtClean="0">
                <a:solidFill>
                  <a:srgbClr val="000000"/>
                </a:solidFill>
                <a:latin typeface="Century Gothic"/>
                <a:cs typeface="Century Gothic"/>
              </a:rPr>
              <a:t> sobre los procesos de lectura y escritura en el nivel superior en el ámbito de las tesis de Grado.</a:t>
            </a:r>
            <a:endParaRPr lang="es-ES_tradnl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0494" y="2386791"/>
            <a:ext cx="7858227" cy="1277835"/>
          </a:xfrm>
          <a:prstGeom prst="rect">
            <a:avLst/>
          </a:prstGeom>
          <a:solidFill>
            <a:srgbClr val="FF9C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0000"/>
              </a:lnSpc>
              <a:defRPr/>
            </a:pPr>
            <a:r>
              <a:rPr lang="es-ES_tradnl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Implementar</a:t>
            </a:r>
            <a:r>
              <a:rPr lang="es-ES_tradnl" dirty="0" smtClean="0">
                <a:solidFill>
                  <a:srgbClr val="000000"/>
                </a:solidFill>
                <a:latin typeface="Century Gothic"/>
                <a:cs typeface="Century Gothic"/>
              </a:rPr>
              <a:t> estrategias de enseñanza-aprendizaje adaptadas al proceso de investigación, lectura y escritura del Proyecto de Grado.</a:t>
            </a:r>
            <a:endParaRPr lang="es-ES_tradnl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0495" y="3723165"/>
            <a:ext cx="7858226" cy="1337109"/>
          </a:xfrm>
          <a:prstGeom prst="rect">
            <a:avLst/>
          </a:prstGeom>
          <a:solidFill>
            <a:srgbClr val="FF9C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0000"/>
              </a:lnSpc>
              <a:defRPr/>
            </a:pPr>
            <a:r>
              <a:rPr lang="es-ES_tradnl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Argumentar </a:t>
            </a:r>
            <a:r>
              <a:rPr lang="es-ES_tradnl" dirty="0" smtClean="0">
                <a:solidFill>
                  <a:srgbClr val="000000"/>
                </a:solidFill>
                <a:latin typeface="Century Gothic"/>
                <a:cs typeface="Century Gothic"/>
              </a:rPr>
              <a:t> sobre las estrategias de enseñanza-aprendizaje que permitan transformar el proceso de producción escrita de los estudiantes hacia la escritura académica metacognitiva</a:t>
            </a:r>
            <a:r>
              <a:rPr lang="es-ES_tradnl" sz="1600" dirty="0" smtClean="0">
                <a:solidFill>
                  <a:srgbClr val="000000"/>
                </a:solidFill>
                <a:latin typeface="Century Gothic"/>
                <a:cs typeface="Century Gothic"/>
              </a:rPr>
              <a:t>.</a:t>
            </a:r>
            <a:endParaRPr lang="es-ES_tradnl" sz="1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0494" y="5128199"/>
            <a:ext cx="7858227" cy="1024916"/>
          </a:xfrm>
          <a:prstGeom prst="rect">
            <a:avLst/>
          </a:prstGeom>
          <a:solidFill>
            <a:srgbClr val="FF9C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0000"/>
              </a:lnSpc>
              <a:defRPr/>
            </a:pPr>
            <a:r>
              <a:rPr lang="es-ES_tradnl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Sistematizar </a:t>
            </a:r>
            <a:r>
              <a:rPr lang="es-ES_tradnl" dirty="0" smtClean="0">
                <a:solidFill>
                  <a:srgbClr val="000000"/>
                </a:solidFill>
                <a:latin typeface="Century Gothic"/>
                <a:cs typeface="Century Gothic"/>
              </a:rPr>
              <a:t>las estrategias implementadas para que sirvan de vehículo conductor de esta asignatura a nivel departamental.</a:t>
            </a:r>
            <a:endParaRPr lang="es-ES_tradnl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182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" y="6395006"/>
            <a:ext cx="9144000" cy="4629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06888" y="6153114"/>
            <a:ext cx="483850" cy="4989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543538" y="6113134"/>
            <a:ext cx="2051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 smtClean="0">
                <a:latin typeface="Gill Sans"/>
                <a:cs typeface="Gill Sans"/>
              </a:rPr>
              <a:t>9</a:t>
            </a:r>
            <a:endParaRPr lang="en-US" sz="3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479" y="788360"/>
            <a:ext cx="3034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latin typeface="Century Gothic"/>
                <a:cs typeface="Century Gothic"/>
              </a:rPr>
              <a:t>El marco teórico</a:t>
            </a:r>
            <a:endParaRPr lang="es-ES_tradnl" sz="2800" b="1" dirty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111" y="1659757"/>
            <a:ext cx="813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Century Gothic"/>
                <a:cs typeface="Century Gothic"/>
              </a:rPr>
              <a:t>“La escritura </a:t>
            </a:r>
            <a:r>
              <a:rPr lang="es-ES_tradnl" sz="2000" b="1" dirty="0" smtClean="0">
                <a:latin typeface="Century Gothic"/>
                <a:cs typeface="Century Gothic"/>
              </a:rPr>
              <a:t>no es un proceso espontáneo</a:t>
            </a:r>
            <a:r>
              <a:rPr lang="es-ES_tradnl" sz="2000" dirty="0" smtClean="0">
                <a:latin typeface="Century Gothic"/>
                <a:cs typeface="Century Gothic"/>
              </a:rPr>
              <a:t>, sino  anticipado </a:t>
            </a:r>
          </a:p>
          <a:p>
            <a:r>
              <a:rPr lang="es-ES_tradnl" sz="2000" dirty="0" smtClean="0">
                <a:latin typeface="Century Gothic"/>
                <a:cs typeface="Century Gothic"/>
              </a:rPr>
              <a:t>y reconsiderado”.  Carlino (2012</a:t>
            </a:r>
            <a:r>
              <a:rPr lang="es-ES_tradnl" sz="2000" dirty="0" smtClean="0">
                <a:latin typeface="Century Gothic"/>
                <a:cs typeface="Century Gothic"/>
              </a:rPr>
              <a:t>: 26</a:t>
            </a:r>
            <a:r>
              <a:rPr lang="es-ES_tradnl" sz="2000" dirty="0" smtClean="0">
                <a:latin typeface="Century Gothic"/>
                <a:cs typeface="Century Gothic"/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667" y="2447230"/>
            <a:ext cx="7927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dirty="0" smtClean="0">
              <a:latin typeface="Century Gothic"/>
              <a:cs typeface="Century Gothic"/>
            </a:endParaRPr>
          </a:p>
          <a:p>
            <a:r>
              <a:rPr lang="es-ES_tradnl" sz="2000" dirty="0" smtClean="0">
                <a:latin typeface="Century Gothic"/>
                <a:cs typeface="Century Gothic"/>
              </a:rPr>
              <a:t>Es importante “contrarrestar el espontaneísmo de la escritura y, en  consecuencia,  su falta de revisión”. </a:t>
            </a:r>
            <a:r>
              <a:rPr lang="es-ES_tradnl" sz="2000" dirty="0" smtClean="0">
                <a:latin typeface="Century Gothic"/>
                <a:cs typeface="Century Gothic"/>
              </a:rPr>
              <a:t>Esteban, </a:t>
            </a:r>
            <a:r>
              <a:rPr lang="es-ES_tradnl" sz="2000" dirty="0" err="1" smtClean="0">
                <a:latin typeface="Century Gothic"/>
                <a:cs typeface="Century Gothic"/>
              </a:rPr>
              <a:t>Mantelli</a:t>
            </a:r>
            <a:r>
              <a:rPr lang="es-ES_tradnl" sz="2000" dirty="0" smtClean="0">
                <a:latin typeface="Century Gothic"/>
                <a:cs typeface="Century Gothic"/>
              </a:rPr>
              <a:t> y </a:t>
            </a:r>
            <a:r>
              <a:rPr lang="es-ES_tradnl" sz="2000" dirty="0" err="1" smtClean="0">
                <a:latin typeface="Century Gothic"/>
                <a:cs typeface="Century Gothic"/>
              </a:rPr>
              <a:t>Sivori</a:t>
            </a:r>
            <a:r>
              <a:rPr lang="es-ES_tradnl" sz="2000" dirty="0" smtClean="0">
                <a:latin typeface="Century Gothic"/>
                <a:cs typeface="Century Gothic"/>
              </a:rPr>
              <a:t> (2009: 289)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3111" y="3838105"/>
            <a:ext cx="8133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dirty="0" smtClean="0">
              <a:latin typeface="Century Gothic"/>
              <a:cs typeface="Century Gothic"/>
            </a:endParaRPr>
          </a:p>
          <a:p>
            <a:r>
              <a:rPr lang="es-ES_tradnl" sz="2000" dirty="0">
                <a:latin typeface="Century Gothic"/>
                <a:cs typeface="Century Gothic"/>
              </a:rPr>
              <a:t>E</a:t>
            </a:r>
            <a:r>
              <a:rPr lang="es-ES_tradnl" sz="2000" dirty="0" smtClean="0">
                <a:latin typeface="Century Gothic"/>
                <a:cs typeface="Century Gothic"/>
              </a:rPr>
              <a:t>l proceso de lectura y escritura </a:t>
            </a:r>
            <a:r>
              <a:rPr lang="es-ES_tradnl" sz="2000" b="1" dirty="0" smtClean="0">
                <a:latin typeface="Century Gothic"/>
                <a:cs typeface="Century Gothic"/>
              </a:rPr>
              <a:t>debe ser enseñado dentro de las mismas disciplinas </a:t>
            </a:r>
            <a:r>
              <a:rPr lang="es-ES_tradnl" sz="2000" dirty="0" smtClean="0">
                <a:latin typeface="Century Gothic"/>
                <a:cs typeface="Century Gothic"/>
              </a:rPr>
              <a:t>y sus contextos, para “potenciar la experiencia desde </a:t>
            </a:r>
            <a:r>
              <a:rPr lang="es-ES_tradnl" sz="2000" dirty="0">
                <a:latin typeface="Century Gothic"/>
                <a:cs typeface="Century Gothic"/>
              </a:rPr>
              <a:t>e</a:t>
            </a:r>
            <a:r>
              <a:rPr lang="es-ES_tradnl" sz="2000" dirty="0" smtClean="0">
                <a:latin typeface="Century Gothic"/>
                <a:cs typeface="Century Gothic"/>
              </a:rPr>
              <a:t>l mismo campo disciplinar”. Carlino y Martínez (2009: 14 -15)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86482" y="5777097"/>
            <a:ext cx="2984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Century Gothic"/>
                <a:cs typeface="Century Gothic"/>
              </a:rPr>
              <a:t>El proceso </a:t>
            </a:r>
            <a:r>
              <a:rPr lang="es-ES_tradnl" sz="2000" b="1" dirty="0" smtClean="0">
                <a:latin typeface="Century Gothic"/>
                <a:cs typeface="Century Gothic"/>
              </a:rPr>
              <a:t>perfectible</a:t>
            </a:r>
          </a:p>
        </p:txBody>
      </p:sp>
    </p:spTree>
    <p:extLst>
      <p:ext uri="{BB962C8B-B14F-4D97-AF65-F5344CB8AC3E}">
        <p14:creationId xmlns:p14="http://schemas.microsoft.com/office/powerpoint/2010/main" val="7923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8A11ED9A9056468EB06BF2DDD8132B" ma:contentTypeVersion="2" ma:contentTypeDescription="Crear nuevo documento." ma:contentTypeScope="" ma:versionID="ea1ea9747d5e1c16d79f9e84215e0dd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d6bce56cd35acad97fd37550ee15fe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7F534F-5106-4A81-8CE8-B3AC1CA5D275}"/>
</file>

<file path=customXml/itemProps2.xml><?xml version="1.0" encoding="utf-8"?>
<ds:datastoreItem xmlns:ds="http://schemas.openxmlformats.org/officeDocument/2006/customXml" ds:itemID="{16A9B0A2-7CE1-46C7-96C4-0277BDD143AF}"/>
</file>

<file path=customXml/itemProps3.xml><?xml version="1.0" encoding="utf-8"?>
<ds:datastoreItem xmlns:ds="http://schemas.openxmlformats.org/officeDocument/2006/customXml" ds:itemID="{9B5A4752-2100-47C3-BADE-47DAA4A02398}"/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1084</Words>
  <Application>Microsoft Macintosh PowerPoint</Application>
  <PresentationFormat>On-screen Show (4:3)</PresentationFormat>
  <Paragraphs>133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Orisell Medina Lagrange</dc:creator>
  <cp:lastModifiedBy>Orisell Medina Lagrange</cp:lastModifiedBy>
  <cp:revision>105</cp:revision>
  <dcterms:created xsi:type="dcterms:W3CDTF">2014-03-25T13:03:27Z</dcterms:created>
  <dcterms:modified xsi:type="dcterms:W3CDTF">2014-03-27T15:38:27Z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0x0101000E8A11ED9A9056468EB06BF2DDD8132B</vt:lpwstr>
  </property>
</Properties>
</file>