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72" r:id="rId6"/>
    <p:sldId id="261" r:id="rId7"/>
    <p:sldId id="273" r:id="rId8"/>
    <p:sldId id="262" r:id="rId9"/>
    <p:sldId id="263" r:id="rId10"/>
    <p:sldId id="264" r:id="rId11"/>
    <p:sldId id="274" r:id="rId12"/>
    <p:sldId id="267" r:id="rId13"/>
    <p:sldId id="269" r:id="rId14"/>
    <p:sldId id="270" r:id="rId15"/>
    <p:sldId id="271" r:id="rId16"/>
  </p:sldIdLst>
  <p:sldSz cx="9144000" cy="6858000" type="screen4x3"/>
  <p:notesSz cx="6858000" cy="9144000"/>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F8E1282-8BF6-41DC-A126-1C541DD0C8F2}" type="slidenum">
              <a:rPr lang="es-DO" smtClean="0"/>
              <a:pPr/>
              <a:t>‹#›</a:t>
            </a:fld>
            <a:endParaRPr lang="es-DO"/>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F8E1282-8BF6-41DC-A126-1C541DD0C8F2}" type="slidenum">
              <a:rPr lang="es-DO" smtClean="0"/>
              <a:pPr/>
              <a:t>‹#›</a:t>
            </a:fld>
            <a:endParaRPr lang="es-DO"/>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F8E1282-8BF6-41DC-A126-1C541DD0C8F2}" type="slidenum">
              <a:rPr lang="es-DO" smtClean="0"/>
              <a:pPr/>
              <a:t>‹#›</a:t>
            </a:fld>
            <a:endParaRPr lang="es-DO"/>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F8E1282-8BF6-41DC-A126-1C541DD0C8F2}" type="slidenum">
              <a:rPr lang="es-DO" smtClean="0"/>
              <a:pPr/>
              <a:t>‹#›</a:t>
            </a:fld>
            <a:endParaRPr lang="es-DO"/>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F8E1282-8BF6-41DC-A126-1C541DD0C8F2}" type="slidenum">
              <a:rPr lang="es-DO" smtClean="0"/>
              <a:pPr/>
              <a:t>‹#›</a:t>
            </a:fld>
            <a:endParaRPr lang="es-DO"/>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DF8E1282-8BF6-41DC-A126-1C541DD0C8F2}" type="slidenum">
              <a:rPr lang="es-DO" smtClean="0"/>
              <a:pPr/>
              <a:t>‹#›</a:t>
            </a:fld>
            <a:endParaRPr lang="es-DO"/>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DF8E1282-8BF6-41DC-A126-1C541DD0C8F2}" type="slidenum">
              <a:rPr lang="es-DO" smtClean="0"/>
              <a:pPr/>
              <a:t>‹#›</a:t>
            </a:fld>
            <a:endParaRPr lang="es-DO"/>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4" name="Footer Placeholder 3"/>
          <p:cNvSpPr>
            <a:spLocks noGrp="1"/>
          </p:cNvSpPr>
          <p:nvPr>
            <p:ph type="ftr" sz="quarter" idx="11"/>
          </p:nvPr>
        </p:nvSpPr>
        <p:spPr/>
        <p:txBody>
          <a:bodyPr/>
          <a:lstStyle/>
          <a:p>
            <a:endParaRPr lang="es-DO"/>
          </a:p>
        </p:txBody>
      </p:sp>
      <p:sp>
        <p:nvSpPr>
          <p:cNvPr id="5" name="Slide Number Placeholder 4"/>
          <p:cNvSpPr>
            <a:spLocks noGrp="1"/>
          </p:cNvSpPr>
          <p:nvPr>
            <p:ph type="sldNum" sz="quarter" idx="12"/>
          </p:nvPr>
        </p:nvSpPr>
        <p:spPr/>
        <p:txBody>
          <a:bodyPr/>
          <a:lstStyle/>
          <a:p>
            <a:fld id="{DF8E1282-8BF6-41DC-A126-1C541DD0C8F2}" type="slidenum">
              <a:rPr lang="es-DO" smtClean="0"/>
              <a:pPr/>
              <a:t>‹#›</a:t>
            </a:fld>
            <a:endParaRPr lang="es-DO"/>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3" name="Footer Placeholder 2"/>
          <p:cNvSpPr>
            <a:spLocks noGrp="1"/>
          </p:cNvSpPr>
          <p:nvPr>
            <p:ph type="ftr" sz="quarter" idx="11"/>
          </p:nvPr>
        </p:nvSpPr>
        <p:spPr/>
        <p:txBody>
          <a:bodyPr/>
          <a:lstStyle/>
          <a:p>
            <a:endParaRPr lang="es-DO"/>
          </a:p>
        </p:txBody>
      </p:sp>
      <p:sp>
        <p:nvSpPr>
          <p:cNvPr id="4" name="Slide Number Placeholder 3"/>
          <p:cNvSpPr>
            <a:spLocks noGrp="1"/>
          </p:cNvSpPr>
          <p:nvPr>
            <p:ph type="sldNum" sz="quarter" idx="12"/>
          </p:nvPr>
        </p:nvSpPr>
        <p:spPr/>
        <p:txBody>
          <a:bodyPr/>
          <a:lstStyle/>
          <a:p>
            <a:fld id="{DF8E1282-8BF6-41DC-A126-1C541DD0C8F2}" type="slidenum">
              <a:rPr lang="es-DO" smtClean="0"/>
              <a:pPr/>
              <a:t>‹#›</a:t>
            </a:fld>
            <a:endParaRPr lang="es-DO"/>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DF8E1282-8BF6-41DC-A126-1C541DD0C8F2}" type="slidenum">
              <a:rPr lang="es-DO" smtClean="0"/>
              <a:pPr/>
              <a:t>‹#›</a:t>
            </a:fld>
            <a:endParaRPr lang="es-DO"/>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710F3-7493-4FCB-AFB3-1A3E4757788E}" type="datetimeFigureOut">
              <a:rPr lang="es-DO" smtClean="0"/>
              <a:pPr/>
              <a:t>06/04/2016</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DF8E1282-8BF6-41DC-A126-1C541DD0C8F2}" type="slidenum">
              <a:rPr lang="es-DO" smtClean="0"/>
              <a:pPr/>
              <a:t>‹#›</a:t>
            </a:fld>
            <a:endParaRPr lang="es-DO"/>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9E710F3-7493-4FCB-AFB3-1A3E4757788E}" type="datetimeFigureOut">
              <a:rPr lang="es-DO" smtClean="0"/>
              <a:pPr/>
              <a:t>06/04/2016</a:t>
            </a:fld>
            <a:endParaRPr lang="es-DO"/>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DO"/>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F8E1282-8BF6-41DC-A126-1C541DD0C8F2}" type="slidenum">
              <a:rPr lang="es-DO" smtClean="0"/>
              <a:pPr/>
              <a:t>‹#›</a:t>
            </a:fld>
            <a:endParaRPr lang="es-D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0648"/>
            <a:ext cx="8208912" cy="5693866"/>
          </a:xfrm>
          <a:prstGeom prst="rect">
            <a:avLst/>
          </a:prstGeom>
          <a:noFill/>
        </p:spPr>
        <p:txBody>
          <a:bodyPr wrap="square" rtlCol="0">
            <a:spAutoFit/>
          </a:bodyPr>
          <a:lstStyle/>
          <a:p>
            <a:pPr algn="ctr"/>
            <a:r>
              <a:rPr lang="es-DO" sz="2400" b="1" dirty="0" smtClean="0">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PONTIFICIA UNIVERSIDAD CATÓLICA MADRE Y MAESTRA –CSTA</a:t>
            </a:r>
          </a:p>
          <a:p>
            <a:pPr lvl="0" algn="ctr"/>
            <a:r>
              <a:rPr lang="es-DO" b="1" cap="all" dirty="0">
                <a:solidFill>
                  <a:prstClr val="black"/>
                </a:solidFill>
                <a:latin typeface="Calibri" panose="020F0502020204030204" pitchFamily="34" charset="0"/>
                <a:cs typeface="Times New Roman" panose="02020603050405020304" pitchFamily="18" charset="0"/>
              </a:rPr>
              <a:t>CENTRO DE EXCELENCIA PARA LA INVESTIGACIÓN Y Difusión DE </a:t>
            </a:r>
          </a:p>
          <a:p>
            <a:pPr lvl="0" algn="ctr"/>
            <a:r>
              <a:rPr lang="es-DO" b="1" cap="all" dirty="0">
                <a:solidFill>
                  <a:prstClr val="black"/>
                </a:solidFill>
                <a:latin typeface="Calibri" panose="020F0502020204030204" pitchFamily="34" charset="0"/>
                <a:cs typeface="Times New Roman" panose="02020603050405020304" pitchFamily="18" charset="0"/>
              </a:rPr>
              <a:t>LA LECTURA Y ESCRITURA (CEDILE)</a:t>
            </a:r>
          </a:p>
          <a:p>
            <a:pPr algn="ctr"/>
            <a:endParaRPr lang="es-DO" sz="1200" dirty="0" smtClean="0">
              <a:solidFill>
                <a:srgbClr val="FF0000"/>
              </a:solidFill>
              <a:latin typeface="Calibri" panose="020F0502020204030204" pitchFamily="34" charset="0"/>
              <a:cs typeface="Times New Roman" panose="02020603050405020304" pitchFamily="18" charset="0"/>
            </a:endParaRPr>
          </a:p>
          <a:p>
            <a:pPr algn="ctr"/>
            <a:endParaRPr lang="es-DO" sz="1200" dirty="0" smtClean="0">
              <a:solidFill>
                <a:srgbClr val="FF0000"/>
              </a:solidFill>
              <a:latin typeface="Calibri" panose="020F0502020204030204" pitchFamily="34" charset="0"/>
              <a:cs typeface="Times New Roman" panose="02020603050405020304" pitchFamily="18" charset="0"/>
            </a:endParaRPr>
          </a:p>
          <a:p>
            <a:pPr algn="ctr"/>
            <a:endParaRPr lang="es-DO" sz="1200" dirty="0">
              <a:solidFill>
                <a:srgbClr val="FF0000"/>
              </a:solidFill>
              <a:latin typeface="Calibri" panose="020F0502020204030204" pitchFamily="34" charset="0"/>
              <a:cs typeface="Times New Roman" panose="02020603050405020304" pitchFamily="18" charset="0"/>
            </a:endParaRPr>
          </a:p>
          <a:p>
            <a:pPr algn="ctr"/>
            <a:endParaRPr lang="es-DO" sz="1200" dirty="0" smtClean="0">
              <a:solidFill>
                <a:srgbClr val="FF0000"/>
              </a:solidFill>
              <a:latin typeface="Calibri" panose="020F0502020204030204" pitchFamily="34" charset="0"/>
              <a:cs typeface="Times New Roman" panose="02020603050405020304" pitchFamily="18" charset="0"/>
            </a:endParaRPr>
          </a:p>
          <a:p>
            <a:pPr algn="ctr"/>
            <a:endParaRPr lang="es-DO" sz="1200" dirty="0">
              <a:solidFill>
                <a:srgbClr val="FF0000"/>
              </a:solidFill>
              <a:latin typeface="Calibri" panose="020F0502020204030204" pitchFamily="34" charset="0"/>
              <a:cs typeface="Times New Roman" panose="02020603050405020304" pitchFamily="18" charset="0"/>
            </a:endParaRPr>
          </a:p>
          <a:p>
            <a:pPr algn="ctr"/>
            <a:endParaRPr lang="es-DO" sz="1200" dirty="0">
              <a:solidFill>
                <a:srgbClr val="FF0000"/>
              </a:solidFill>
              <a:latin typeface="Calibri" panose="020F0502020204030204" pitchFamily="34" charset="0"/>
              <a:cs typeface="Times New Roman" panose="02020603050405020304" pitchFamily="18" charset="0"/>
            </a:endParaRPr>
          </a:p>
          <a:p>
            <a:pPr algn="ctr"/>
            <a:endParaRPr lang="es-DO" sz="1200" dirty="0" smtClean="0">
              <a:solidFill>
                <a:srgbClr val="FF0000"/>
              </a:solidFill>
              <a:latin typeface="Calibri" panose="020F0502020204030204" pitchFamily="34" charset="0"/>
              <a:cs typeface="Times New Roman" panose="02020603050405020304" pitchFamily="18" charset="0"/>
            </a:endParaRPr>
          </a:p>
          <a:p>
            <a:pPr algn="ctr"/>
            <a:endParaRPr lang="es-DO" sz="1200" dirty="0" smtClean="0">
              <a:solidFill>
                <a:srgbClr val="FF0000"/>
              </a:solidFill>
              <a:latin typeface="Calibri" panose="020F0502020204030204" pitchFamily="34" charset="0"/>
              <a:cs typeface="Times New Roman" panose="02020603050405020304" pitchFamily="18" charset="0"/>
            </a:endParaRPr>
          </a:p>
          <a:p>
            <a:pPr algn="ctr"/>
            <a:endParaRPr lang="es-DO" sz="1200" dirty="0">
              <a:solidFill>
                <a:srgbClr val="FF0000"/>
              </a:solidFill>
              <a:latin typeface="Calibri" panose="020F0502020204030204" pitchFamily="34" charset="0"/>
              <a:cs typeface="Times New Roman" panose="02020603050405020304" pitchFamily="18" charset="0"/>
            </a:endParaRPr>
          </a:p>
          <a:p>
            <a:pPr algn="ctr"/>
            <a:r>
              <a:rPr lang="es-DO" b="1" i="1" dirty="0" smtClean="0">
                <a:solidFill>
                  <a:schemeClr val="accent1">
                    <a:lumMod val="75000"/>
                  </a:schemeClr>
                </a:solidFill>
                <a:latin typeface="Calibri" panose="020F0502020204030204" pitchFamily="34" charset="0"/>
                <a:cs typeface="Times New Roman" panose="02020603050405020304" pitchFamily="18" charset="0"/>
              </a:rPr>
              <a:t>La lectura y la redacción de textos argumentativos: informes, ensayos y foros, una estrategia didáctica eficiente que favorece la comprensión de los procesos históricos en la asignatura Fundamentos de la Cultura Occidental</a:t>
            </a:r>
          </a:p>
          <a:p>
            <a:pPr algn="ctr"/>
            <a:endParaRPr lang="es-DO" sz="1200" dirty="0">
              <a:latin typeface="Calibri" panose="020F0502020204030204" pitchFamily="34" charset="0"/>
              <a:cs typeface="Times New Roman" panose="02020603050405020304" pitchFamily="18" charset="0"/>
            </a:endParaRPr>
          </a:p>
          <a:p>
            <a:pPr algn="ctr"/>
            <a:r>
              <a:rPr lang="es-DO" sz="2000" dirty="0" smtClean="0">
                <a:latin typeface="Calibri" panose="020F0502020204030204" pitchFamily="34" charset="0"/>
                <a:cs typeface="Times New Roman" panose="02020603050405020304" pitchFamily="18" charset="0"/>
              </a:rPr>
              <a:t>Prof. Elpidio Antonio Canela Amarante</a:t>
            </a:r>
          </a:p>
          <a:p>
            <a:pPr algn="ctr"/>
            <a:endParaRPr lang="es-DO" sz="1200" dirty="0" smtClean="0">
              <a:latin typeface="Calibri" panose="020F0502020204030204" pitchFamily="34" charset="0"/>
              <a:cs typeface="Times New Roman" panose="02020603050405020304" pitchFamily="18" charset="0"/>
            </a:endParaRPr>
          </a:p>
          <a:p>
            <a:pPr algn="ctr"/>
            <a:r>
              <a:rPr lang="es-DO" sz="2000" dirty="0" smtClean="0">
                <a:latin typeface="Calibri" panose="020F0502020204030204" pitchFamily="34" charset="0"/>
                <a:cs typeface="Times New Roman" panose="02020603050405020304" pitchFamily="18" charset="0"/>
              </a:rPr>
              <a:t>Departamento de Humanidades</a:t>
            </a:r>
          </a:p>
          <a:p>
            <a:pPr algn="ctr"/>
            <a:endParaRPr lang="es-DO" sz="1200" dirty="0">
              <a:latin typeface="Calibri" panose="020F0502020204030204" pitchFamily="34" charset="0"/>
              <a:cs typeface="Times New Roman" panose="02020603050405020304" pitchFamily="18" charset="0"/>
            </a:endParaRPr>
          </a:p>
          <a:p>
            <a:pPr algn="ctr"/>
            <a:r>
              <a:rPr lang="es-DO" b="1" dirty="0" smtClean="0">
                <a:latin typeface="Calibri" panose="020F0502020204030204" pitchFamily="34" charset="0"/>
                <a:cs typeface="Times New Roman" panose="02020603050405020304" pitchFamily="18" charset="0"/>
              </a:rPr>
              <a:t>III SEMINARIO LEER Y ESCRIBIR A TRAVÉS DEL CURRÍCULO</a:t>
            </a:r>
          </a:p>
          <a:p>
            <a:pPr algn="ctr"/>
            <a:r>
              <a:rPr lang="es-DO" b="1" dirty="0" smtClean="0">
                <a:latin typeface="Calibri" panose="020F0502020204030204" pitchFamily="34" charset="0"/>
                <a:cs typeface="Times New Roman" panose="02020603050405020304" pitchFamily="18" charset="0"/>
              </a:rPr>
              <a:t>EN LA EDUCACIÓN SUPERIOR</a:t>
            </a:r>
          </a:p>
          <a:p>
            <a:pPr algn="ctr"/>
            <a:endParaRPr lang="es-DO" sz="1200" dirty="0">
              <a:latin typeface="Calibri" panose="020F0502020204030204" pitchFamily="34" charset="0"/>
              <a:cs typeface="Times New Roman" panose="02020603050405020304" pitchFamily="18" charset="0"/>
            </a:endParaRPr>
          </a:p>
          <a:p>
            <a:pPr algn="ctr"/>
            <a:r>
              <a:rPr lang="es-DO" dirty="0" smtClean="0">
                <a:latin typeface="Calibri" panose="020F0502020204030204" pitchFamily="34" charset="0"/>
                <a:cs typeface="Times New Roman" panose="02020603050405020304" pitchFamily="18" charset="0"/>
              </a:rPr>
              <a:t>Santo Domingo, DN. 07 de abril de 2016</a:t>
            </a:r>
            <a:endParaRPr lang="es-DO" dirty="0">
              <a:latin typeface="Calibri" panose="020F0502020204030204" pitchFamily="34" charset="0"/>
              <a:cs typeface="Times New Roman" panose="02020603050405020304" pitchFamily="18" charset="0"/>
            </a:endParaRPr>
          </a:p>
        </p:txBody>
      </p:sp>
      <p:pic>
        <p:nvPicPr>
          <p:cNvPr id="3" name="Picture 2" descr="http://www.pucmm.edu.do/recursos/PublishingImages/Paginas/logos/Logo%20PUCMM%20(Color).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78510" y="1436374"/>
            <a:ext cx="986979" cy="1008112"/>
          </a:xfrm>
          <a:prstGeom prst="rect">
            <a:avLst/>
          </a:prstGeom>
          <a:noFill/>
          <a:ln>
            <a:noFill/>
          </a:ln>
        </p:spPr>
      </p:pic>
    </p:spTree>
    <p:extLst>
      <p:ext uri="{BB962C8B-B14F-4D97-AF65-F5344CB8AC3E}">
        <p14:creationId xmlns:p14="http://schemas.microsoft.com/office/powerpoint/2010/main" xmlns="" val="942215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7280" y="188640"/>
            <a:ext cx="8568952" cy="6001643"/>
          </a:xfrm>
          <a:prstGeom prst="rect">
            <a:avLst/>
          </a:prstGeom>
          <a:noFill/>
        </p:spPr>
        <p:txBody>
          <a:bodyPr wrap="square" rtlCol="0">
            <a:spAutoFit/>
          </a:bodyPr>
          <a:lstStyle/>
          <a:p>
            <a:r>
              <a:rPr lang="es-DO" sz="2400" b="1" dirty="0" smtClean="0"/>
              <a:t>Instrumentos de orientación y medición de logros:</a:t>
            </a:r>
          </a:p>
          <a:p>
            <a:endParaRPr lang="es-DO" sz="2400" dirty="0"/>
          </a:p>
          <a:p>
            <a:pPr marL="342900" indent="-342900">
              <a:buFont typeface="Arial" panose="020B0604020202020204" pitchFamily="34" charset="0"/>
              <a:buChar char="•"/>
            </a:pPr>
            <a:r>
              <a:rPr lang="es-DO" sz="2400" b="1" dirty="0" smtClean="0"/>
              <a:t>La rúbrica</a:t>
            </a:r>
            <a:r>
              <a:rPr lang="es-DO" sz="2400" dirty="0" smtClean="0"/>
              <a:t>: </a:t>
            </a:r>
          </a:p>
          <a:p>
            <a:pPr marL="354013"/>
            <a:endParaRPr lang="es-DO" sz="2400" dirty="0" smtClean="0"/>
          </a:p>
          <a:p>
            <a:pPr marL="354013"/>
            <a:r>
              <a:rPr lang="es-DO" sz="2400" dirty="0" smtClean="0"/>
              <a:t>Tiene la doble finalidad de orientar a los estudiantes en la elaboración de los ensayos y de indicarle al profesor la medida en que se van logrando los criterios.</a:t>
            </a:r>
          </a:p>
          <a:p>
            <a:endParaRPr lang="es-DO" sz="2400" dirty="0"/>
          </a:p>
          <a:p>
            <a:pPr marL="342900" indent="-342900">
              <a:buFont typeface="Arial" panose="020B0604020202020204" pitchFamily="34" charset="0"/>
              <a:buChar char="•"/>
            </a:pPr>
            <a:r>
              <a:rPr lang="es-DO" sz="2400" b="1" dirty="0"/>
              <a:t>Instructivo para la participación en los Foros de Debate en la </a:t>
            </a:r>
            <a:r>
              <a:rPr lang="es-DO" sz="2400" b="1" dirty="0" smtClean="0"/>
              <a:t>PVA:</a:t>
            </a:r>
            <a:endParaRPr lang="es-DO" sz="2400" b="1" dirty="0"/>
          </a:p>
          <a:p>
            <a:endParaRPr lang="es-DO" sz="2400" b="1" dirty="0"/>
          </a:p>
          <a:p>
            <a:pPr marL="354013"/>
            <a:r>
              <a:rPr lang="es-DO" sz="2400" dirty="0"/>
              <a:t>Al igual que la rúbrica, el instructivo tiene la doble finalidad de orientar al estudiante en su participación en los foros de debate, al tiempo que le indica al profesor sobre la adecuación de </a:t>
            </a:r>
            <a:r>
              <a:rPr lang="es-DO" sz="2400" dirty="0" smtClean="0"/>
              <a:t>dicha participación. </a:t>
            </a:r>
            <a:r>
              <a:rPr lang="es-DO" sz="2400" dirty="0" smtClean="0"/>
              <a:t>P</a:t>
            </a:r>
            <a:r>
              <a:rPr lang="es-DO" sz="2400" dirty="0" smtClean="0"/>
              <a:t>redomina </a:t>
            </a:r>
            <a:r>
              <a:rPr lang="es-DO" sz="2400" dirty="0"/>
              <a:t>el criterio cualitativo</a:t>
            </a:r>
            <a:r>
              <a:rPr lang="es-DO" sz="2400" dirty="0" smtClean="0"/>
              <a:t>.</a:t>
            </a:r>
          </a:p>
        </p:txBody>
      </p:sp>
    </p:spTree>
    <p:extLst>
      <p:ext uri="{BB962C8B-B14F-4D97-AF65-F5344CB8AC3E}">
        <p14:creationId xmlns:p14="http://schemas.microsoft.com/office/powerpoint/2010/main" xmlns="" val="2064717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83" y="931367"/>
            <a:ext cx="7776864" cy="769441"/>
          </a:xfrm>
          <a:prstGeom prst="rect">
            <a:avLst/>
          </a:prstGeom>
          <a:noFill/>
        </p:spPr>
        <p:txBody>
          <a:bodyPr wrap="square" rtlCol="0">
            <a:spAutoFit/>
          </a:bodyPr>
          <a:lstStyle/>
          <a:p>
            <a:r>
              <a:rPr lang="es-DO" sz="2200" b="1" dirty="0" smtClean="0"/>
              <a:t>Comparación entre la prueba diagnóstica y las demás actividades implementadas como parte del proyecto:</a:t>
            </a:r>
            <a:endParaRPr lang="es-DO" sz="2200" b="1" dirty="0"/>
          </a:p>
        </p:txBody>
      </p:sp>
      <p:graphicFrame>
        <p:nvGraphicFramePr>
          <p:cNvPr id="3" name="Table 2"/>
          <p:cNvGraphicFramePr>
            <a:graphicFrameLocks noGrp="1"/>
          </p:cNvGraphicFramePr>
          <p:nvPr>
            <p:extLst>
              <p:ext uri="{D42A27DB-BD31-4B8C-83A1-F6EECF244321}">
                <p14:modId xmlns:p14="http://schemas.microsoft.com/office/powerpoint/2010/main" xmlns="" val="1580442527"/>
              </p:ext>
            </p:extLst>
          </p:nvPr>
        </p:nvGraphicFramePr>
        <p:xfrm>
          <a:off x="376194" y="1988840"/>
          <a:ext cx="8352928" cy="2790056"/>
        </p:xfrm>
        <a:graphic>
          <a:graphicData uri="http://schemas.openxmlformats.org/drawingml/2006/table">
            <a:tbl>
              <a:tblPr firstRow="1" bandRow="1">
                <a:tableStyleId>{5C22544A-7EE6-4342-B048-85BDC9FD1C3A}</a:tableStyleId>
              </a:tblPr>
              <a:tblGrid>
                <a:gridCol w="3230564"/>
                <a:gridCol w="5122364"/>
              </a:tblGrid>
              <a:tr h="443494">
                <a:tc>
                  <a:txBody>
                    <a:bodyPr/>
                    <a:lstStyle/>
                    <a:p>
                      <a:pPr algn="ctr"/>
                      <a:r>
                        <a:rPr lang="es-DO" dirty="0" smtClean="0"/>
                        <a:t>PRUEBA DIAGNÓSTICA</a:t>
                      </a:r>
                      <a:endParaRPr lang="es-DO" dirty="0"/>
                    </a:p>
                  </a:txBody>
                  <a:tcP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tcPr>
                </a:tc>
                <a:tc>
                  <a:txBody>
                    <a:bodyPr/>
                    <a:lstStyle/>
                    <a:p>
                      <a:pPr algn="ctr"/>
                      <a:r>
                        <a:rPr lang="es-DO" dirty="0" smtClean="0"/>
                        <a:t>FOROS, REPORTES,</a:t>
                      </a:r>
                      <a:r>
                        <a:rPr lang="es-DO" baseline="0" dirty="0" smtClean="0"/>
                        <a:t> ENSAYOS</a:t>
                      </a:r>
                      <a:endParaRPr lang="es-DO" dirty="0"/>
                    </a:p>
                  </a:txBody>
                  <a:tcPr>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tcPr>
                </a:tc>
              </a:tr>
              <a:tr h="2346562">
                <a:tc>
                  <a:txBody>
                    <a:bodyPr/>
                    <a:lstStyle/>
                    <a:p>
                      <a:r>
                        <a:rPr lang="es-DO" dirty="0" smtClean="0"/>
                        <a:t>La</a:t>
                      </a:r>
                      <a:r>
                        <a:rPr lang="es-DO" baseline="0" dirty="0" smtClean="0"/>
                        <a:t> totalidad de los estudiantes (21) respondió al mandato de la prueba aportando datos y dando su parecer sin emplear recursos argumentativos ni en la estructura de la prueba ni en los contenidos.</a:t>
                      </a:r>
                      <a:endParaRPr lang="es-DO" dirty="0"/>
                    </a:p>
                  </a:txBody>
                  <a:tcPr>
                    <a:lnL w="76200" cap="flat" cmpd="sng" algn="ctr">
                      <a:solidFill>
                        <a:schemeClr val="tx1"/>
                      </a:solidFill>
                      <a:prstDash val="solid"/>
                      <a:round/>
                      <a:headEnd type="none" w="med" len="med"/>
                      <a:tailEnd type="none" w="med" len="med"/>
                    </a:lnL>
                    <a:lnB w="76200" cap="flat" cmpd="sng" algn="ctr">
                      <a:solidFill>
                        <a:schemeClr val="tx1"/>
                      </a:solidFill>
                      <a:prstDash val="solid"/>
                      <a:round/>
                      <a:headEnd type="none" w="med" len="med"/>
                      <a:tailEnd type="none" w="med" len="med"/>
                    </a:lnB>
                  </a:tcPr>
                </a:tc>
                <a:tc>
                  <a:txBody>
                    <a:bodyPr/>
                    <a:lstStyle/>
                    <a:p>
                      <a:r>
                        <a:rPr lang="es-DO" dirty="0" smtClean="0"/>
                        <a:t>Las diferencias con respecto a la prueba diagnóstica son más</a:t>
                      </a:r>
                      <a:r>
                        <a:rPr lang="es-DO" baseline="0" dirty="0" smtClean="0"/>
                        <a:t> de forma que de fondo.</a:t>
                      </a:r>
                    </a:p>
                    <a:p>
                      <a:pPr marL="182563" indent="-182563">
                        <a:buFont typeface="Arial" panose="020B0604020202020204" pitchFamily="34" charset="0"/>
                        <a:buChar char="•"/>
                      </a:pPr>
                      <a:r>
                        <a:rPr lang="es-DO" baseline="0" dirty="0" smtClean="0"/>
                        <a:t>11 de los 21 estudiantes emplea regularmente la estructura argumentativa, la cual se corresponde con los contenidos.</a:t>
                      </a:r>
                    </a:p>
                    <a:p>
                      <a:pPr marL="182563" indent="-182563">
                        <a:buFont typeface="Arial" panose="020B0604020202020204" pitchFamily="34" charset="0"/>
                        <a:buChar char="•"/>
                      </a:pPr>
                      <a:r>
                        <a:rPr lang="es-DO" baseline="0" dirty="0" smtClean="0"/>
                        <a:t>10 de los 21 estudiantes emplea la estructura argumentativa, pero no se corresponde con los contenidos. </a:t>
                      </a:r>
                      <a:endParaRPr lang="es-DO" dirty="0"/>
                    </a:p>
                  </a:txBody>
                  <a:tcPr>
                    <a:lnR w="76200" cap="flat" cmpd="sng" algn="ctr">
                      <a:solidFill>
                        <a:schemeClr val="tx1"/>
                      </a:solidFill>
                      <a:prstDash val="solid"/>
                      <a:round/>
                      <a:headEnd type="none" w="med" len="med"/>
                      <a:tailEnd type="none" w="med" len="med"/>
                    </a:lnR>
                    <a:lnB w="762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323558" y="5013176"/>
            <a:ext cx="8496914" cy="353943"/>
          </a:xfrm>
          <a:prstGeom prst="rect">
            <a:avLst/>
          </a:prstGeom>
          <a:noFill/>
        </p:spPr>
        <p:txBody>
          <a:bodyPr wrap="square" rtlCol="0">
            <a:spAutoFit/>
          </a:bodyPr>
          <a:lstStyle/>
          <a:p>
            <a:r>
              <a:rPr lang="es-DO" sz="1700" dirty="0" smtClean="0"/>
              <a:t>Gráfico 1: Diferencias entre la prueba diagnóstica y las demás pruebas del proyecto</a:t>
            </a:r>
            <a:endParaRPr lang="es-DO" sz="1700" dirty="0"/>
          </a:p>
        </p:txBody>
      </p:sp>
      <p:sp>
        <p:nvSpPr>
          <p:cNvPr id="5" name="Rectangle 4"/>
          <p:cNvSpPr/>
          <p:nvPr/>
        </p:nvSpPr>
        <p:spPr>
          <a:xfrm>
            <a:off x="2627784" y="404664"/>
            <a:ext cx="3168352" cy="523220"/>
          </a:xfrm>
          <a:prstGeom prst="rect">
            <a:avLst/>
          </a:prstGeom>
        </p:spPr>
        <p:txBody>
          <a:bodyPr wrap="square">
            <a:spAutoFit/>
          </a:bodyPr>
          <a:lstStyle/>
          <a:p>
            <a:pPr algn="ctr"/>
            <a:r>
              <a:rPr lang="es-DO" sz="2800" b="1" dirty="0" smtClean="0">
                <a:solidFill>
                  <a:srgbClr val="FF0000"/>
                </a:solidFill>
                <a:effectLst>
                  <a:outerShdw blurRad="38100" dist="38100" dir="2700000" algn="tl">
                    <a:srgbClr val="000000">
                      <a:alpha val="43137"/>
                    </a:srgbClr>
                  </a:outerShdw>
                </a:effectLst>
              </a:rPr>
              <a:t>RESULTADOS</a:t>
            </a:r>
          </a:p>
        </p:txBody>
      </p:sp>
    </p:spTree>
    <p:extLst>
      <p:ext uri="{BB962C8B-B14F-4D97-AF65-F5344CB8AC3E}">
        <p14:creationId xmlns:p14="http://schemas.microsoft.com/office/powerpoint/2010/main" xmlns="" val="3405055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90" y="292130"/>
            <a:ext cx="7848872" cy="430887"/>
          </a:xfrm>
          <a:prstGeom prst="rect">
            <a:avLst/>
          </a:prstGeom>
          <a:noFill/>
        </p:spPr>
        <p:txBody>
          <a:bodyPr wrap="square" rtlCol="0">
            <a:spAutoFit/>
          </a:bodyPr>
          <a:lstStyle/>
          <a:p>
            <a:r>
              <a:rPr lang="es-DO" sz="2200" b="1" dirty="0" smtClean="0">
                <a:solidFill>
                  <a:srgbClr val="FF0000"/>
                </a:solidFill>
              </a:rPr>
              <a:t>RESULTADOS</a:t>
            </a:r>
            <a:r>
              <a:rPr lang="es-DO" sz="2200" b="1" dirty="0" smtClean="0"/>
              <a:t>- Logros en </a:t>
            </a:r>
            <a:r>
              <a:rPr lang="es-DO" sz="2200" b="1" dirty="0" smtClean="0"/>
              <a:t>la elaboración del ensayo final:</a:t>
            </a:r>
          </a:p>
        </p:txBody>
      </p:sp>
      <p:graphicFrame>
        <p:nvGraphicFramePr>
          <p:cNvPr id="3" name="Table 2"/>
          <p:cNvGraphicFramePr>
            <a:graphicFrameLocks noGrp="1"/>
          </p:cNvGraphicFramePr>
          <p:nvPr>
            <p:extLst>
              <p:ext uri="{D42A27DB-BD31-4B8C-83A1-F6EECF244321}">
                <p14:modId xmlns:p14="http://schemas.microsoft.com/office/powerpoint/2010/main" xmlns="" val="4086489390"/>
              </p:ext>
            </p:extLst>
          </p:nvPr>
        </p:nvGraphicFramePr>
        <p:xfrm>
          <a:off x="467545" y="1052733"/>
          <a:ext cx="8136907" cy="4909140"/>
        </p:xfrm>
        <a:graphic>
          <a:graphicData uri="http://schemas.openxmlformats.org/drawingml/2006/table">
            <a:tbl>
              <a:tblPr firstRow="1" bandRow="1">
                <a:tableStyleId>{5C22544A-7EE6-4342-B048-85BDC9FD1C3A}</a:tableStyleId>
              </a:tblPr>
              <a:tblGrid>
                <a:gridCol w="2664295"/>
                <a:gridCol w="1224136"/>
                <a:gridCol w="1656184"/>
                <a:gridCol w="1368152"/>
                <a:gridCol w="1224140"/>
              </a:tblGrid>
              <a:tr h="689220">
                <a:tc rowSpan="2">
                  <a:txBody>
                    <a:bodyPr/>
                    <a:lstStyle/>
                    <a:p>
                      <a:pPr algn="ctr"/>
                      <a:r>
                        <a:rPr lang="es-DO" sz="1600" dirty="0" smtClean="0"/>
                        <a:t>CRITERIOS A LOGRAR COMO RESULTADO FINAL</a:t>
                      </a:r>
                      <a:endParaRPr lang="es-DO" sz="1600" dirty="0"/>
                    </a:p>
                  </a:txBody>
                  <a:tcPr anchor="ct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tcPr>
                </a:tc>
                <a:tc gridSpan="4">
                  <a:txBody>
                    <a:bodyPr/>
                    <a:lstStyle/>
                    <a:p>
                      <a:pPr algn="ctr"/>
                      <a:r>
                        <a:rPr lang="es-DO" sz="1600" dirty="0" smtClean="0"/>
                        <a:t>CANTIDAD DE ALUMNOS QUE LOGRARON</a:t>
                      </a:r>
                    </a:p>
                    <a:p>
                      <a:pPr algn="ctr"/>
                      <a:r>
                        <a:rPr lang="es-DO" sz="1600" dirty="0" smtClean="0"/>
                        <a:t>ALCANZAR LOS CRITERIOS</a:t>
                      </a:r>
                      <a:endParaRPr lang="es-DO" sz="1600" dirty="0"/>
                    </a:p>
                  </a:txBody>
                  <a:tcPr anchor="ctr">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tcPr>
                </a:tc>
                <a:tc hMerge="1">
                  <a:txBody>
                    <a:bodyPr/>
                    <a:lstStyle/>
                    <a:p>
                      <a:endParaRPr lang="es-DO" dirty="0"/>
                    </a:p>
                  </a:txBody>
                  <a:tcPr/>
                </a:tc>
                <a:tc hMerge="1">
                  <a:txBody>
                    <a:bodyPr/>
                    <a:lstStyle/>
                    <a:p>
                      <a:endParaRPr lang="es-DO" dirty="0"/>
                    </a:p>
                  </a:txBody>
                  <a:tcPr/>
                </a:tc>
                <a:tc hMerge="1">
                  <a:txBody>
                    <a:bodyPr/>
                    <a:lstStyle/>
                    <a:p>
                      <a:endParaRPr lang="es-DO" dirty="0"/>
                    </a:p>
                  </a:txBody>
                  <a:tcPr/>
                </a:tc>
              </a:tr>
              <a:tr h="689220">
                <a:tc vMerge="1">
                  <a:txBody>
                    <a:bodyPr/>
                    <a:lstStyle/>
                    <a:p>
                      <a:endParaRPr lang="es-DO" dirty="0"/>
                    </a:p>
                  </a:txBody>
                  <a:tcPr/>
                </a:tc>
                <a:tc>
                  <a:txBody>
                    <a:bodyPr/>
                    <a:lstStyle/>
                    <a:p>
                      <a:pPr algn="ctr"/>
                      <a:r>
                        <a:rPr lang="es-DO" sz="1600" dirty="0" smtClean="0"/>
                        <a:t>Totalmente logrado</a:t>
                      </a:r>
                      <a:endParaRPr lang="es-DO" sz="1600" dirty="0"/>
                    </a:p>
                  </a:txBody>
                  <a:tcPr anchor="ctr"/>
                </a:tc>
                <a:tc>
                  <a:txBody>
                    <a:bodyPr/>
                    <a:lstStyle/>
                    <a:p>
                      <a:pPr algn="ctr"/>
                      <a:r>
                        <a:rPr lang="es-DO" sz="1600" dirty="0" smtClean="0"/>
                        <a:t>Medianamente</a:t>
                      </a:r>
                      <a:r>
                        <a:rPr lang="es-DO" sz="1600" baseline="0" dirty="0" smtClean="0"/>
                        <a:t> logrado</a:t>
                      </a:r>
                      <a:endParaRPr lang="es-DO" sz="1600" dirty="0"/>
                    </a:p>
                  </a:txBody>
                  <a:tcPr anchor="ctr"/>
                </a:tc>
                <a:tc>
                  <a:txBody>
                    <a:bodyPr/>
                    <a:lstStyle/>
                    <a:p>
                      <a:pPr algn="ctr"/>
                      <a:r>
                        <a:rPr lang="es-DO" sz="1600" dirty="0" smtClean="0"/>
                        <a:t>Débilmente logrado</a:t>
                      </a:r>
                      <a:endParaRPr lang="es-DO" sz="1600" dirty="0"/>
                    </a:p>
                  </a:txBody>
                  <a:tcPr anchor="ctr"/>
                </a:tc>
                <a:tc>
                  <a:txBody>
                    <a:bodyPr/>
                    <a:lstStyle/>
                    <a:p>
                      <a:pPr algn="ctr"/>
                      <a:r>
                        <a:rPr lang="es-DO" sz="1600" dirty="0" smtClean="0"/>
                        <a:t>No logrado</a:t>
                      </a:r>
                      <a:endParaRPr lang="es-DO" sz="1600" dirty="0"/>
                    </a:p>
                  </a:txBody>
                  <a:tcPr anchor="ctr">
                    <a:lnR w="76200" cap="flat" cmpd="sng" algn="ctr">
                      <a:solidFill>
                        <a:schemeClr val="tx1"/>
                      </a:solidFill>
                      <a:prstDash val="solid"/>
                      <a:round/>
                      <a:headEnd type="none" w="med" len="med"/>
                      <a:tailEnd type="none" w="med" len="med"/>
                    </a:lnR>
                  </a:tcPr>
                </a:tc>
              </a:tr>
              <a:tr h="689220">
                <a:tc>
                  <a:txBody>
                    <a:bodyPr/>
                    <a:lstStyle/>
                    <a:p>
                      <a:pPr algn="ctr"/>
                      <a:r>
                        <a:rPr lang="es-DO" sz="1400" dirty="0" smtClean="0"/>
                        <a:t>Adecuación</a:t>
                      </a:r>
                    </a:p>
                    <a:p>
                      <a:pPr algn="ctr"/>
                      <a:r>
                        <a:rPr lang="es-DO" sz="1400" dirty="0" smtClean="0"/>
                        <a:t>(Portada</a:t>
                      </a:r>
                      <a:r>
                        <a:rPr lang="es-DO" sz="1400" baseline="0" dirty="0" smtClean="0"/>
                        <a:t> y organización)</a:t>
                      </a:r>
                      <a:endParaRPr lang="es-DO" sz="1400" dirty="0"/>
                    </a:p>
                  </a:txBody>
                  <a:tcPr anchor="ctr">
                    <a:lnL w="76200" cap="flat" cmpd="sng" algn="ctr">
                      <a:solidFill>
                        <a:schemeClr val="tx1"/>
                      </a:solidFill>
                      <a:prstDash val="solid"/>
                      <a:round/>
                      <a:headEnd type="none" w="med" len="med"/>
                      <a:tailEnd type="none" w="med" len="med"/>
                    </a:lnL>
                  </a:tcPr>
                </a:tc>
                <a:tc>
                  <a:txBody>
                    <a:bodyPr/>
                    <a:lstStyle/>
                    <a:p>
                      <a:pPr algn="ctr"/>
                      <a:r>
                        <a:rPr lang="es-DO" dirty="0" smtClean="0"/>
                        <a:t>21</a:t>
                      </a:r>
                      <a:endParaRPr lang="es-DO" dirty="0"/>
                    </a:p>
                  </a:txBody>
                  <a:tcPr anchor="ctr"/>
                </a:tc>
                <a:tc>
                  <a:txBody>
                    <a:bodyPr/>
                    <a:lstStyle/>
                    <a:p>
                      <a:pPr algn="ctr"/>
                      <a:r>
                        <a:rPr lang="es-DO" dirty="0" smtClean="0"/>
                        <a:t>00</a:t>
                      </a:r>
                      <a:endParaRPr lang="es-DO" dirty="0"/>
                    </a:p>
                  </a:txBody>
                  <a:tcPr anchor="ctr"/>
                </a:tc>
                <a:tc>
                  <a:txBody>
                    <a:bodyPr/>
                    <a:lstStyle/>
                    <a:p>
                      <a:pPr algn="ctr"/>
                      <a:r>
                        <a:rPr lang="es-DO" dirty="0" smtClean="0"/>
                        <a:t>00</a:t>
                      </a:r>
                      <a:endParaRPr lang="es-DO" dirty="0"/>
                    </a:p>
                  </a:txBody>
                  <a:tcPr anchor="ctr"/>
                </a:tc>
                <a:tc>
                  <a:txBody>
                    <a:bodyPr/>
                    <a:lstStyle/>
                    <a:p>
                      <a:pPr algn="ctr"/>
                      <a:r>
                        <a:rPr lang="es-DO" dirty="0" smtClean="0"/>
                        <a:t>00</a:t>
                      </a:r>
                      <a:endParaRPr lang="es-DO" dirty="0"/>
                    </a:p>
                  </a:txBody>
                  <a:tcPr anchor="ctr">
                    <a:lnR w="76200" cap="flat" cmpd="sng" algn="ctr">
                      <a:solidFill>
                        <a:schemeClr val="tx1"/>
                      </a:solidFill>
                      <a:prstDash val="solid"/>
                      <a:round/>
                      <a:headEnd type="none" w="med" len="med"/>
                      <a:tailEnd type="none" w="med" len="med"/>
                    </a:lnR>
                  </a:tcPr>
                </a:tc>
              </a:tr>
              <a:tr h="689220">
                <a:tc>
                  <a:txBody>
                    <a:bodyPr/>
                    <a:lstStyle/>
                    <a:p>
                      <a:pPr algn="ctr"/>
                      <a:r>
                        <a:rPr lang="es-DO" sz="1400" dirty="0" smtClean="0"/>
                        <a:t>Estructura</a:t>
                      </a:r>
                    </a:p>
                    <a:p>
                      <a:pPr algn="ctr"/>
                      <a:r>
                        <a:rPr lang="es-DO" sz="1400" dirty="0" smtClean="0"/>
                        <a:t>(Introducción, desarrollo, conclusión)</a:t>
                      </a:r>
                      <a:endParaRPr lang="es-DO" sz="1400" dirty="0"/>
                    </a:p>
                  </a:txBody>
                  <a:tcPr anchor="ctr">
                    <a:lnL w="76200" cap="flat" cmpd="sng" algn="ctr">
                      <a:solidFill>
                        <a:schemeClr val="tx1"/>
                      </a:solidFill>
                      <a:prstDash val="solid"/>
                      <a:round/>
                      <a:headEnd type="none" w="med" len="med"/>
                      <a:tailEnd type="none" w="med" len="med"/>
                    </a:lnL>
                  </a:tcPr>
                </a:tc>
                <a:tc>
                  <a:txBody>
                    <a:bodyPr/>
                    <a:lstStyle/>
                    <a:p>
                      <a:pPr algn="ctr"/>
                      <a:r>
                        <a:rPr lang="es-DO" dirty="0" smtClean="0"/>
                        <a:t>18</a:t>
                      </a:r>
                      <a:endParaRPr lang="es-DO" dirty="0"/>
                    </a:p>
                  </a:txBody>
                  <a:tcPr anchor="ctr"/>
                </a:tc>
                <a:tc>
                  <a:txBody>
                    <a:bodyPr/>
                    <a:lstStyle/>
                    <a:p>
                      <a:pPr algn="ctr"/>
                      <a:r>
                        <a:rPr lang="es-DO" dirty="0" smtClean="0"/>
                        <a:t>02</a:t>
                      </a:r>
                      <a:endParaRPr lang="es-DO" dirty="0"/>
                    </a:p>
                  </a:txBody>
                  <a:tcPr anchor="ctr"/>
                </a:tc>
                <a:tc>
                  <a:txBody>
                    <a:bodyPr/>
                    <a:lstStyle/>
                    <a:p>
                      <a:pPr algn="ctr"/>
                      <a:r>
                        <a:rPr lang="es-DO" dirty="0" smtClean="0"/>
                        <a:t>01</a:t>
                      </a:r>
                      <a:endParaRPr lang="es-DO" dirty="0"/>
                    </a:p>
                  </a:txBody>
                  <a:tcPr anchor="ctr"/>
                </a:tc>
                <a:tc>
                  <a:txBody>
                    <a:bodyPr/>
                    <a:lstStyle/>
                    <a:p>
                      <a:pPr algn="ctr"/>
                      <a:r>
                        <a:rPr lang="es-DO" dirty="0" smtClean="0"/>
                        <a:t>00</a:t>
                      </a:r>
                      <a:endParaRPr lang="es-DO" dirty="0"/>
                    </a:p>
                  </a:txBody>
                  <a:tcPr anchor="ctr">
                    <a:lnR w="76200" cap="flat" cmpd="sng" algn="ctr">
                      <a:solidFill>
                        <a:schemeClr val="tx1"/>
                      </a:solidFill>
                      <a:prstDash val="solid"/>
                      <a:round/>
                      <a:headEnd type="none" w="med" len="med"/>
                      <a:tailEnd type="none" w="med" len="med"/>
                    </a:lnR>
                  </a:tcPr>
                </a:tc>
              </a:tr>
              <a:tr h="689220">
                <a:tc>
                  <a:txBody>
                    <a:bodyPr/>
                    <a:lstStyle/>
                    <a:p>
                      <a:pPr algn="ctr"/>
                      <a:r>
                        <a:rPr lang="es-DO" sz="1400" dirty="0" smtClean="0"/>
                        <a:t>Tema</a:t>
                      </a:r>
                    </a:p>
                    <a:p>
                      <a:pPr algn="ctr"/>
                      <a:r>
                        <a:rPr lang="es-DO" sz="1400" dirty="0" smtClean="0"/>
                        <a:t>(Relación</a:t>
                      </a:r>
                      <a:r>
                        <a:rPr lang="es-DO" sz="1400" baseline="0" dirty="0" smtClean="0"/>
                        <a:t> tema y evolución del concepto burguesía)</a:t>
                      </a:r>
                      <a:endParaRPr lang="es-DO" sz="1400" dirty="0"/>
                    </a:p>
                  </a:txBody>
                  <a:tcPr anchor="ctr">
                    <a:lnL w="76200" cap="flat" cmpd="sng" algn="ctr">
                      <a:solidFill>
                        <a:schemeClr val="tx1"/>
                      </a:solidFill>
                      <a:prstDash val="solid"/>
                      <a:round/>
                      <a:headEnd type="none" w="med" len="med"/>
                      <a:tailEnd type="none" w="med" len="med"/>
                    </a:lnL>
                  </a:tcPr>
                </a:tc>
                <a:tc>
                  <a:txBody>
                    <a:bodyPr/>
                    <a:lstStyle/>
                    <a:p>
                      <a:pPr algn="ctr"/>
                      <a:r>
                        <a:rPr lang="es-DO" dirty="0" smtClean="0"/>
                        <a:t>14</a:t>
                      </a:r>
                      <a:endParaRPr lang="es-DO" dirty="0"/>
                    </a:p>
                  </a:txBody>
                  <a:tcPr anchor="ctr"/>
                </a:tc>
                <a:tc>
                  <a:txBody>
                    <a:bodyPr/>
                    <a:lstStyle/>
                    <a:p>
                      <a:pPr algn="ctr"/>
                      <a:r>
                        <a:rPr lang="es-DO" dirty="0" smtClean="0"/>
                        <a:t>03</a:t>
                      </a:r>
                      <a:endParaRPr lang="es-DO" dirty="0"/>
                    </a:p>
                  </a:txBody>
                  <a:tcPr anchor="ctr"/>
                </a:tc>
                <a:tc>
                  <a:txBody>
                    <a:bodyPr/>
                    <a:lstStyle/>
                    <a:p>
                      <a:pPr algn="ctr"/>
                      <a:r>
                        <a:rPr lang="es-DO" dirty="0" smtClean="0"/>
                        <a:t>04</a:t>
                      </a:r>
                      <a:endParaRPr lang="es-DO" dirty="0"/>
                    </a:p>
                  </a:txBody>
                  <a:tcPr anchor="ctr"/>
                </a:tc>
                <a:tc>
                  <a:txBody>
                    <a:bodyPr/>
                    <a:lstStyle/>
                    <a:p>
                      <a:pPr algn="ctr"/>
                      <a:r>
                        <a:rPr lang="es-DO" dirty="0" smtClean="0"/>
                        <a:t>00</a:t>
                      </a:r>
                      <a:endParaRPr lang="es-DO" dirty="0"/>
                    </a:p>
                  </a:txBody>
                  <a:tcPr anchor="ctr">
                    <a:lnR w="76200" cap="flat" cmpd="sng" algn="ctr">
                      <a:solidFill>
                        <a:schemeClr val="tx1"/>
                      </a:solidFill>
                      <a:prstDash val="solid"/>
                      <a:round/>
                      <a:headEnd type="none" w="med" len="med"/>
                      <a:tailEnd type="none" w="med" len="med"/>
                    </a:lnR>
                  </a:tcPr>
                </a:tc>
              </a:tr>
              <a:tr h="689220">
                <a:tc>
                  <a:txBody>
                    <a:bodyPr/>
                    <a:lstStyle/>
                    <a:p>
                      <a:pPr algn="ctr"/>
                      <a:r>
                        <a:rPr lang="es-DO" sz="1400" dirty="0" smtClean="0"/>
                        <a:t>Uso de fuentes normativas</a:t>
                      </a:r>
                      <a:endParaRPr lang="es-DO" sz="1400" dirty="0"/>
                    </a:p>
                  </a:txBody>
                  <a:tcPr anchor="ctr">
                    <a:lnL w="76200" cap="flat" cmpd="sng" algn="ctr">
                      <a:solidFill>
                        <a:schemeClr val="tx1"/>
                      </a:solidFill>
                      <a:prstDash val="solid"/>
                      <a:round/>
                      <a:headEnd type="none" w="med" len="med"/>
                      <a:tailEnd type="none" w="med" len="med"/>
                    </a:lnL>
                  </a:tcPr>
                </a:tc>
                <a:tc>
                  <a:txBody>
                    <a:bodyPr/>
                    <a:lstStyle/>
                    <a:p>
                      <a:pPr algn="ctr"/>
                      <a:r>
                        <a:rPr lang="es-DO" dirty="0" smtClean="0"/>
                        <a:t>13</a:t>
                      </a:r>
                      <a:endParaRPr lang="es-DO" dirty="0"/>
                    </a:p>
                  </a:txBody>
                  <a:tcPr anchor="ctr"/>
                </a:tc>
                <a:tc>
                  <a:txBody>
                    <a:bodyPr/>
                    <a:lstStyle/>
                    <a:p>
                      <a:pPr algn="ctr"/>
                      <a:r>
                        <a:rPr lang="es-DO" dirty="0" smtClean="0"/>
                        <a:t>03</a:t>
                      </a:r>
                      <a:endParaRPr lang="es-DO" dirty="0"/>
                    </a:p>
                  </a:txBody>
                  <a:tcPr anchor="ctr"/>
                </a:tc>
                <a:tc>
                  <a:txBody>
                    <a:bodyPr/>
                    <a:lstStyle/>
                    <a:p>
                      <a:pPr algn="ctr"/>
                      <a:r>
                        <a:rPr lang="es-DO" dirty="0" smtClean="0"/>
                        <a:t>05</a:t>
                      </a:r>
                      <a:endParaRPr lang="es-DO" dirty="0"/>
                    </a:p>
                  </a:txBody>
                  <a:tcPr anchor="ctr"/>
                </a:tc>
                <a:tc>
                  <a:txBody>
                    <a:bodyPr/>
                    <a:lstStyle/>
                    <a:p>
                      <a:pPr algn="ctr"/>
                      <a:r>
                        <a:rPr lang="es-DO" dirty="0" smtClean="0"/>
                        <a:t>00</a:t>
                      </a:r>
                      <a:endParaRPr lang="es-DO" dirty="0"/>
                    </a:p>
                  </a:txBody>
                  <a:tcPr anchor="ctr">
                    <a:lnR w="76200" cap="flat" cmpd="sng" algn="ctr">
                      <a:solidFill>
                        <a:schemeClr val="tx1"/>
                      </a:solidFill>
                      <a:prstDash val="solid"/>
                      <a:round/>
                      <a:headEnd type="none" w="med" len="med"/>
                      <a:tailEnd type="none" w="med" len="med"/>
                    </a:lnR>
                  </a:tcPr>
                </a:tc>
              </a:tr>
              <a:tr h="689220">
                <a:tc>
                  <a:txBody>
                    <a:bodyPr/>
                    <a:lstStyle/>
                    <a:p>
                      <a:pPr algn="ctr"/>
                      <a:r>
                        <a:rPr lang="es-DO" sz="1400" dirty="0" smtClean="0"/>
                        <a:t>Cohesión,</a:t>
                      </a:r>
                      <a:r>
                        <a:rPr lang="es-DO" sz="1400" baseline="0" dirty="0" smtClean="0"/>
                        <a:t> gramaticalidad</a:t>
                      </a:r>
                      <a:endParaRPr lang="es-DO" sz="1400" dirty="0"/>
                    </a:p>
                  </a:txBody>
                  <a:tcPr anchor="ctr">
                    <a:lnL w="76200" cap="flat" cmpd="sng" algn="ctr">
                      <a:solidFill>
                        <a:schemeClr val="tx1"/>
                      </a:solidFill>
                      <a:prstDash val="solid"/>
                      <a:round/>
                      <a:headEnd type="none" w="med" len="med"/>
                      <a:tailEnd type="none" w="med" len="med"/>
                    </a:lnL>
                    <a:lnB w="76200" cap="flat" cmpd="sng" algn="ctr">
                      <a:solidFill>
                        <a:schemeClr val="tx1"/>
                      </a:solidFill>
                      <a:prstDash val="solid"/>
                      <a:round/>
                      <a:headEnd type="none" w="med" len="med"/>
                      <a:tailEnd type="none" w="med" len="med"/>
                    </a:lnB>
                  </a:tcPr>
                </a:tc>
                <a:tc>
                  <a:txBody>
                    <a:bodyPr/>
                    <a:lstStyle/>
                    <a:p>
                      <a:pPr algn="ctr"/>
                      <a:r>
                        <a:rPr lang="es-DO" dirty="0" smtClean="0"/>
                        <a:t>17</a:t>
                      </a:r>
                      <a:endParaRPr lang="es-DO" dirty="0"/>
                    </a:p>
                  </a:txBody>
                  <a:tcPr anchor="ctr">
                    <a:lnB w="76200" cap="flat" cmpd="sng" algn="ctr">
                      <a:solidFill>
                        <a:schemeClr val="tx1"/>
                      </a:solidFill>
                      <a:prstDash val="solid"/>
                      <a:round/>
                      <a:headEnd type="none" w="med" len="med"/>
                      <a:tailEnd type="none" w="med" len="med"/>
                    </a:lnB>
                  </a:tcPr>
                </a:tc>
                <a:tc>
                  <a:txBody>
                    <a:bodyPr/>
                    <a:lstStyle/>
                    <a:p>
                      <a:pPr algn="ctr"/>
                      <a:r>
                        <a:rPr lang="es-DO" dirty="0" smtClean="0"/>
                        <a:t>02</a:t>
                      </a:r>
                      <a:endParaRPr lang="es-DO" dirty="0"/>
                    </a:p>
                  </a:txBody>
                  <a:tcPr anchor="ctr">
                    <a:lnB w="76200" cap="flat" cmpd="sng" algn="ctr">
                      <a:solidFill>
                        <a:schemeClr val="tx1"/>
                      </a:solidFill>
                      <a:prstDash val="solid"/>
                      <a:round/>
                      <a:headEnd type="none" w="med" len="med"/>
                      <a:tailEnd type="none" w="med" len="med"/>
                    </a:lnB>
                  </a:tcPr>
                </a:tc>
                <a:tc>
                  <a:txBody>
                    <a:bodyPr/>
                    <a:lstStyle/>
                    <a:p>
                      <a:pPr algn="ctr"/>
                      <a:r>
                        <a:rPr lang="es-DO" dirty="0" smtClean="0"/>
                        <a:t>02</a:t>
                      </a:r>
                      <a:endParaRPr lang="es-DO" dirty="0"/>
                    </a:p>
                  </a:txBody>
                  <a:tcPr anchor="ctr">
                    <a:lnB w="76200" cap="flat" cmpd="sng" algn="ctr">
                      <a:solidFill>
                        <a:schemeClr val="tx1"/>
                      </a:solidFill>
                      <a:prstDash val="solid"/>
                      <a:round/>
                      <a:headEnd type="none" w="med" len="med"/>
                      <a:tailEnd type="none" w="med" len="med"/>
                    </a:lnB>
                  </a:tcPr>
                </a:tc>
                <a:tc>
                  <a:txBody>
                    <a:bodyPr/>
                    <a:lstStyle/>
                    <a:p>
                      <a:pPr algn="ctr"/>
                      <a:r>
                        <a:rPr lang="es-DO" dirty="0" smtClean="0"/>
                        <a:t>00</a:t>
                      </a:r>
                      <a:endParaRPr lang="es-DO" dirty="0"/>
                    </a:p>
                  </a:txBody>
                  <a:tcPr anchor="ctr">
                    <a:lnR w="76200" cap="flat" cmpd="sng" algn="ctr">
                      <a:solidFill>
                        <a:schemeClr val="tx1"/>
                      </a:solidFill>
                      <a:prstDash val="solid"/>
                      <a:round/>
                      <a:headEnd type="none" w="med" len="med"/>
                      <a:tailEnd type="none" w="med" len="med"/>
                    </a:lnR>
                    <a:lnB w="762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251520" y="6096635"/>
            <a:ext cx="8496944" cy="615553"/>
          </a:xfrm>
          <a:prstGeom prst="rect">
            <a:avLst/>
          </a:prstGeom>
          <a:noFill/>
        </p:spPr>
        <p:txBody>
          <a:bodyPr wrap="square" rtlCol="0">
            <a:spAutoFit/>
          </a:bodyPr>
          <a:lstStyle/>
          <a:p>
            <a:r>
              <a:rPr lang="es-DO" sz="1700" dirty="0"/>
              <a:t>Gráfico </a:t>
            </a:r>
            <a:r>
              <a:rPr lang="es-DO" sz="1700" dirty="0" smtClean="0"/>
              <a:t>2: Cantidad de alumnos que lograron los criterios propuestos, adaptación de la tabla elaborada </a:t>
            </a:r>
            <a:r>
              <a:rPr lang="es-DO" sz="1700" dirty="0"/>
              <a:t>por el profesor Wilson Genao</a:t>
            </a:r>
            <a:r>
              <a:rPr lang="es-DO" sz="1700" dirty="0" smtClean="0"/>
              <a:t>.</a:t>
            </a:r>
            <a:endParaRPr lang="es-DO" sz="1700" dirty="0"/>
          </a:p>
        </p:txBody>
      </p:sp>
    </p:spTree>
    <p:extLst>
      <p:ext uri="{BB962C8B-B14F-4D97-AF65-F5344CB8AC3E}">
        <p14:creationId xmlns:p14="http://schemas.microsoft.com/office/powerpoint/2010/main" xmlns="" val="2731943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5302" y="404664"/>
            <a:ext cx="8496944" cy="815608"/>
          </a:xfrm>
          <a:prstGeom prst="rect">
            <a:avLst/>
          </a:prstGeom>
          <a:noFill/>
        </p:spPr>
        <p:txBody>
          <a:bodyPr wrap="square" rtlCol="0">
            <a:spAutoFit/>
          </a:bodyPr>
          <a:lstStyle/>
          <a:p>
            <a:r>
              <a:rPr lang="es-DO" sz="2400" b="1" dirty="0" smtClean="0">
                <a:solidFill>
                  <a:srgbClr val="FF0000"/>
                </a:solidFill>
              </a:rPr>
              <a:t>RESULTADOS- </a:t>
            </a:r>
            <a:r>
              <a:rPr lang="es-DO" sz="2300" b="1" dirty="0" smtClean="0"/>
              <a:t>Relación </a:t>
            </a:r>
            <a:r>
              <a:rPr lang="es-DO" sz="2300" b="1" dirty="0" smtClean="0"/>
              <a:t>del ensayo final con las expectativas, y el presupuesto teórico</a:t>
            </a:r>
            <a:endParaRPr lang="es-DO" sz="2300" b="1" dirty="0"/>
          </a:p>
        </p:txBody>
      </p:sp>
      <p:sp>
        <p:nvSpPr>
          <p:cNvPr id="3" name="TextBox 2"/>
          <p:cNvSpPr txBox="1"/>
          <p:nvPr/>
        </p:nvSpPr>
        <p:spPr>
          <a:xfrm>
            <a:off x="503548" y="1412776"/>
            <a:ext cx="8388932" cy="4647426"/>
          </a:xfrm>
          <a:prstGeom prst="rect">
            <a:avLst/>
          </a:prstGeom>
          <a:noFill/>
        </p:spPr>
        <p:txBody>
          <a:bodyPr wrap="square" rtlCol="0">
            <a:spAutoFit/>
          </a:bodyPr>
          <a:lstStyle/>
          <a:p>
            <a:r>
              <a:rPr lang="es-DO" sz="2200" b="1" i="1" dirty="0" smtClean="0"/>
              <a:t>Expectativas al inicio de la investigación</a:t>
            </a:r>
            <a:r>
              <a:rPr lang="es-DO" sz="2200" dirty="0" smtClean="0"/>
              <a:t>:</a:t>
            </a:r>
          </a:p>
          <a:p>
            <a:pPr marL="342900" indent="-342900">
              <a:buFont typeface="Arial" panose="020B0604020202020204" pitchFamily="34" charset="0"/>
              <a:buChar char="•"/>
            </a:pPr>
            <a:r>
              <a:rPr lang="es-DO" sz="2200" dirty="0" smtClean="0"/>
              <a:t>Dadas las características específicas del grupo HG-101-009, con mayoría de sexo masculino y </a:t>
            </a:r>
            <a:r>
              <a:rPr lang="es-DO" sz="2200" dirty="0" smtClean="0"/>
              <a:t>estudiantes de </a:t>
            </a:r>
            <a:r>
              <a:rPr lang="es-DO" sz="2200" dirty="0" smtClean="0"/>
              <a:t>Ingeniería Industrial, se esperaban logros satisfactorios del 85 % o 90 %.</a:t>
            </a:r>
          </a:p>
          <a:p>
            <a:pPr marL="342900" indent="-342900">
              <a:buFont typeface="Arial" panose="020B0604020202020204" pitchFamily="34" charset="0"/>
              <a:buChar char="•"/>
            </a:pPr>
            <a:r>
              <a:rPr lang="es-DO" sz="2200" dirty="0" smtClean="0"/>
              <a:t>Al final del proceso, los logros satisfactorios alcanzados son del 60 %.</a:t>
            </a:r>
          </a:p>
          <a:p>
            <a:endParaRPr lang="es-DO" sz="1000" dirty="0" smtClean="0"/>
          </a:p>
          <a:p>
            <a:r>
              <a:rPr lang="es-DO" sz="2200" b="1" i="1" dirty="0" smtClean="0"/>
              <a:t>Presupuesto teórico:</a:t>
            </a:r>
          </a:p>
          <a:p>
            <a:pPr marL="342900" indent="-342900">
              <a:buFont typeface="Arial" panose="020B0604020202020204" pitchFamily="34" charset="0"/>
              <a:buChar char="•"/>
            </a:pPr>
            <a:r>
              <a:rPr lang="es-DO" sz="2200" dirty="0" smtClean="0"/>
              <a:t>Partimos del supuesto, según el cual la historia tiene un sentido que se evidencia con la comprensión de los procesos históricos.</a:t>
            </a:r>
          </a:p>
          <a:p>
            <a:pPr marL="342900" indent="-342900">
              <a:buFont typeface="Arial" panose="020B0604020202020204" pitchFamily="34" charset="0"/>
              <a:buChar char="•"/>
            </a:pPr>
            <a:r>
              <a:rPr lang="es-DO" sz="2200" dirty="0" smtClean="0"/>
              <a:t>El total de los estudiantes (21/21) reconocen que la historia tiene un sentido, pero sólo 11 de 21 aportan las razones de su afirmación.</a:t>
            </a:r>
            <a:endParaRPr lang="es-DO" sz="2200" dirty="0"/>
          </a:p>
        </p:txBody>
      </p:sp>
    </p:spTree>
    <p:extLst>
      <p:ext uri="{BB962C8B-B14F-4D97-AF65-F5344CB8AC3E}">
        <p14:creationId xmlns:p14="http://schemas.microsoft.com/office/powerpoint/2010/main" xmlns="" val="1911156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8208912" cy="4585871"/>
          </a:xfrm>
          <a:prstGeom prst="rect">
            <a:avLst/>
          </a:prstGeom>
          <a:noFill/>
        </p:spPr>
        <p:txBody>
          <a:bodyPr wrap="square" rtlCol="0">
            <a:spAutoFit/>
          </a:bodyPr>
          <a:lstStyle/>
          <a:p>
            <a:pPr algn="ctr"/>
            <a:r>
              <a:rPr lang="es-DO" sz="2300" b="1" dirty="0" smtClean="0">
                <a:solidFill>
                  <a:srgbClr val="FF0000"/>
                </a:solidFill>
                <a:effectLst>
                  <a:outerShdw blurRad="38100" dist="38100" dir="2700000" algn="tl">
                    <a:srgbClr val="000000">
                      <a:alpha val="43137"/>
                    </a:srgbClr>
                  </a:outerShdw>
                </a:effectLst>
              </a:rPr>
              <a:t>CONCLUSIÓN</a:t>
            </a:r>
            <a:endParaRPr lang="es-DO" sz="2300" b="1" dirty="0" smtClean="0">
              <a:solidFill>
                <a:srgbClr val="FF0000"/>
              </a:solidFill>
              <a:effectLst>
                <a:outerShdw blurRad="38100" dist="38100" dir="2700000" algn="tl">
                  <a:srgbClr val="000000">
                    <a:alpha val="43137"/>
                  </a:srgbClr>
                </a:outerShdw>
              </a:effectLst>
            </a:endParaRPr>
          </a:p>
          <a:p>
            <a:endParaRPr lang="es-DO" sz="800" dirty="0"/>
          </a:p>
          <a:p>
            <a:endParaRPr lang="es-DO" sz="2200" b="1" i="1" dirty="0" smtClean="0"/>
          </a:p>
          <a:p>
            <a:r>
              <a:rPr lang="es-DO" sz="2200" b="1" i="1" dirty="0" smtClean="0"/>
              <a:t>Ratificación </a:t>
            </a:r>
            <a:r>
              <a:rPr lang="es-DO" sz="2200" b="1" i="1" dirty="0"/>
              <a:t>de la hipótesis</a:t>
            </a:r>
            <a:r>
              <a:rPr lang="es-DO" sz="2200" b="1" i="1" dirty="0" smtClean="0"/>
              <a:t>:</a:t>
            </a:r>
          </a:p>
          <a:p>
            <a:endParaRPr lang="es-DO" sz="900" b="1" i="1" dirty="0"/>
          </a:p>
          <a:p>
            <a:pPr marL="342900" indent="-342900">
              <a:buFont typeface="Arial" panose="020B0604020202020204" pitchFamily="34" charset="0"/>
              <a:buChar char="•"/>
            </a:pPr>
            <a:r>
              <a:rPr lang="es-DO" sz="2200" dirty="0"/>
              <a:t>Nuestra hipótesis de investigación planteaba que </a:t>
            </a:r>
            <a:r>
              <a:rPr lang="es-DO" sz="2200" i="1" dirty="0"/>
              <a:t>la lectura y la redacción de textos argumentativos es una estrategia didáctica que favorece la comprensión de los procesos históricos</a:t>
            </a:r>
            <a:r>
              <a:rPr lang="es-DO" sz="2200" i="1" dirty="0" smtClean="0"/>
              <a:t>.</a:t>
            </a:r>
          </a:p>
          <a:p>
            <a:pPr marL="342900" indent="-342900"/>
            <a:endParaRPr lang="es-DO" sz="2200" i="1" dirty="0"/>
          </a:p>
          <a:p>
            <a:pPr marL="342900" indent="-342900">
              <a:buFont typeface="Arial" panose="020B0604020202020204" pitchFamily="34" charset="0"/>
              <a:buChar char="•"/>
            </a:pPr>
            <a:r>
              <a:rPr lang="es-DO" sz="2200" dirty="0"/>
              <a:t>Al final del proceso, consideramos que deben ponderarse </a:t>
            </a:r>
            <a:r>
              <a:rPr lang="es-DO" sz="2200" dirty="0" smtClean="0"/>
              <a:t>también otras </a:t>
            </a:r>
            <a:r>
              <a:rPr lang="es-DO" sz="2200" dirty="0"/>
              <a:t>variables como la actitud de los estudiantes y la implementación de otras estrategias didácticas complementarias</a:t>
            </a:r>
            <a:r>
              <a:rPr lang="es-DO" sz="2200" dirty="0" smtClean="0"/>
              <a:t>.</a:t>
            </a:r>
          </a:p>
          <a:p>
            <a:endParaRPr lang="es-DO" sz="1000" dirty="0"/>
          </a:p>
        </p:txBody>
      </p:sp>
    </p:spTree>
    <p:extLst>
      <p:ext uri="{BB962C8B-B14F-4D97-AF65-F5344CB8AC3E}">
        <p14:creationId xmlns:p14="http://schemas.microsoft.com/office/powerpoint/2010/main" xmlns="" val="13728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s-media-cache-ak0.pinimg.com/736x/96/40/a1/9640a1bf056d6967ef263faee35c83e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26754" y="1196752"/>
            <a:ext cx="4762500" cy="340042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3059832" y="4941168"/>
            <a:ext cx="3096344" cy="523220"/>
          </a:xfrm>
          <a:prstGeom prst="rect">
            <a:avLst/>
          </a:prstGeom>
          <a:noFill/>
        </p:spPr>
        <p:txBody>
          <a:bodyPr wrap="square" rtlCol="0">
            <a:spAutoFit/>
          </a:bodyPr>
          <a:lstStyle/>
          <a:p>
            <a:r>
              <a:rPr lang="es-DO" sz="2800" b="1" i="1" dirty="0" smtClean="0">
                <a:solidFill>
                  <a:srgbClr val="FF0000"/>
                </a:solidFill>
              </a:rPr>
              <a:t>Muchas gracias…</a:t>
            </a:r>
            <a:endParaRPr lang="es-DO" sz="2800" b="1" i="1" dirty="0">
              <a:solidFill>
                <a:srgbClr val="FF0000"/>
              </a:solidFill>
            </a:endParaRPr>
          </a:p>
        </p:txBody>
      </p:sp>
    </p:spTree>
    <p:extLst>
      <p:ext uri="{BB962C8B-B14F-4D97-AF65-F5344CB8AC3E}">
        <p14:creationId xmlns:p14="http://schemas.microsoft.com/office/powerpoint/2010/main" xmlns="" val="370115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660" y="476672"/>
            <a:ext cx="8496944" cy="6263253"/>
          </a:xfrm>
          <a:prstGeom prst="rect">
            <a:avLst/>
          </a:prstGeom>
          <a:noFill/>
        </p:spPr>
        <p:txBody>
          <a:bodyPr wrap="square" rtlCol="0">
            <a:spAutoFit/>
          </a:bodyPr>
          <a:lstStyle/>
          <a:p>
            <a:pPr algn="ctr"/>
            <a:r>
              <a:rPr lang="es-DO" sz="2400" b="1" dirty="0" smtClean="0">
                <a:solidFill>
                  <a:srgbClr val="FF0000"/>
                </a:solidFill>
                <a:effectLst>
                  <a:outerShdw blurRad="38100" dist="38100" dir="2700000" algn="tl">
                    <a:srgbClr val="000000">
                      <a:alpha val="43137"/>
                    </a:srgbClr>
                  </a:outerShdw>
                </a:effectLst>
                <a:cs typeface="Arial" panose="020B0604020202020204" pitchFamily="34" charset="0"/>
              </a:rPr>
              <a:t>INTRODUCCIÓN</a:t>
            </a:r>
          </a:p>
          <a:p>
            <a:endParaRPr lang="es-DO" sz="900" b="1" dirty="0" smtClean="0">
              <a:cs typeface="Arial" panose="020B0604020202020204" pitchFamily="34" charset="0"/>
            </a:endParaRPr>
          </a:p>
          <a:p>
            <a:pPr algn="just"/>
            <a:r>
              <a:rPr lang="es-DO" sz="2300" b="1" dirty="0" smtClean="0">
                <a:cs typeface="Arial" panose="020B0604020202020204" pitchFamily="34" charset="0"/>
              </a:rPr>
              <a:t>Un tema investigado como parte del Diplomado Lectura y Escritura a través  del Currículo en el Nivel Superior (2015):</a:t>
            </a:r>
            <a:endParaRPr lang="es-DO" sz="2300" dirty="0" smtClean="0">
              <a:cs typeface="Arial" panose="020B0604020202020204" pitchFamily="34" charset="0"/>
            </a:endParaRPr>
          </a:p>
          <a:p>
            <a:pPr algn="just"/>
            <a:endParaRPr lang="es-DO" sz="900" b="1" dirty="0" smtClean="0">
              <a:cs typeface="Arial" panose="020B0604020202020204" pitchFamily="34" charset="0"/>
            </a:endParaRPr>
          </a:p>
          <a:p>
            <a:pPr marL="285750" indent="-285750" algn="just">
              <a:buFont typeface="Arial" panose="020B0604020202020204" pitchFamily="34" charset="0"/>
              <a:buChar char="•"/>
            </a:pPr>
            <a:r>
              <a:rPr lang="es-DO" sz="2400" b="1" dirty="0" smtClean="0">
                <a:cs typeface="Arial" panose="020B0604020202020204" pitchFamily="34" charset="0"/>
              </a:rPr>
              <a:t>Compromiso</a:t>
            </a:r>
            <a:r>
              <a:rPr lang="es-DO" sz="2400" dirty="0" smtClean="0">
                <a:cs typeface="Arial" panose="020B0604020202020204" pitchFamily="34" charset="0"/>
              </a:rPr>
              <a:t>: </a:t>
            </a:r>
            <a:r>
              <a:rPr lang="es-DO" sz="2400" dirty="0" smtClean="0">
                <a:cs typeface="Arial" panose="020B0604020202020204" pitchFamily="34" charset="0"/>
              </a:rPr>
              <a:t>Buscar </a:t>
            </a:r>
            <a:r>
              <a:rPr lang="es-DO" sz="2400" dirty="0" smtClean="0">
                <a:cs typeface="Arial" panose="020B0604020202020204" pitchFamily="34" charset="0"/>
              </a:rPr>
              <a:t>la utilidad de las teorías y las estrategias didácticas estudiadas para mejorar nuestra práctica </a:t>
            </a:r>
            <a:r>
              <a:rPr lang="es-DO" sz="2400" dirty="0" smtClean="0">
                <a:cs typeface="Arial" panose="020B0604020202020204" pitchFamily="34" charset="0"/>
              </a:rPr>
              <a:t>docente e impactar en el desempeño de los estudiantes.</a:t>
            </a:r>
            <a:endParaRPr lang="es-DO" sz="2400" dirty="0" smtClean="0">
              <a:cs typeface="Arial" panose="020B0604020202020204" pitchFamily="34" charset="0"/>
            </a:endParaRPr>
          </a:p>
          <a:p>
            <a:pPr algn="just"/>
            <a:endParaRPr lang="es-DO" sz="900" dirty="0" smtClean="0">
              <a:cs typeface="Arial" panose="020B0604020202020204" pitchFamily="34" charset="0"/>
            </a:endParaRPr>
          </a:p>
          <a:p>
            <a:pPr marL="285750" indent="-285750" algn="just"/>
            <a:r>
              <a:rPr lang="es-DO" sz="2400" b="1" dirty="0" smtClean="0">
                <a:cs typeface="Arial" panose="020B0604020202020204" pitchFamily="34" charset="0"/>
              </a:rPr>
              <a:t>Bibliografía más significativa</a:t>
            </a:r>
            <a:r>
              <a:rPr lang="es-DO" sz="2400" dirty="0" smtClean="0">
                <a:cs typeface="Arial" panose="020B0604020202020204" pitchFamily="34" charset="0"/>
              </a:rPr>
              <a:t>:</a:t>
            </a:r>
          </a:p>
          <a:p>
            <a:pPr marL="628650" lvl="1" indent="-274638" algn="just">
              <a:buFont typeface="Arial" pitchFamily="34" charset="0"/>
              <a:buChar char="•"/>
              <a:tabLst>
                <a:tab pos="628650" algn="l"/>
              </a:tabLst>
            </a:pPr>
            <a:r>
              <a:rPr lang="es-ES_tradnl" sz="2300" i="1" dirty="0" smtClean="0">
                <a:solidFill>
                  <a:schemeClr val="accent1">
                    <a:lumMod val="50000"/>
                  </a:schemeClr>
                </a:solidFill>
                <a:cs typeface="Arial" panose="020B0604020202020204" pitchFamily="34" charset="0"/>
              </a:rPr>
              <a:t>Yo </a:t>
            </a:r>
            <a:r>
              <a:rPr lang="es-ES_tradnl" sz="2300" i="1" dirty="0" smtClean="0">
                <a:solidFill>
                  <a:schemeClr val="accent1">
                    <a:lumMod val="50000"/>
                  </a:schemeClr>
                </a:solidFill>
                <a:cs typeface="Arial" panose="020B0604020202020204" pitchFamily="34" charset="0"/>
              </a:rPr>
              <a:t>expongo </a:t>
            </a:r>
            <a:r>
              <a:rPr lang="es-ES_tradnl" sz="2300" dirty="0" smtClean="0">
                <a:cs typeface="Arial" panose="020B0604020202020204" pitchFamily="34" charset="0"/>
              </a:rPr>
              <a:t>y </a:t>
            </a:r>
            <a:r>
              <a:rPr lang="es-ES_tradnl" sz="2300" i="1" dirty="0" smtClean="0">
                <a:solidFill>
                  <a:schemeClr val="accent1">
                    <a:lumMod val="50000"/>
                  </a:schemeClr>
                </a:solidFill>
                <a:cs typeface="Arial" panose="020B0604020202020204" pitchFamily="34" charset="0"/>
              </a:rPr>
              <a:t>Yo argumento</a:t>
            </a:r>
            <a:r>
              <a:rPr lang="es-ES_tradnl" sz="2300" i="1" dirty="0" smtClean="0">
                <a:cs typeface="Arial" panose="020B0604020202020204" pitchFamily="34" charset="0"/>
              </a:rPr>
              <a:t>, </a:t>
            </a:r>
            <a:r>
              <a:rPr lang="es-ES_tradnl" sz="2300" dirty="0" smtClean="0">
                <a:cs typeface="Arial" panose="020B0604020202020204" pitchFamily="34" charset="0"/>
              </a:rPr>
              <a:t>(Padilla</a:t>
            </a:r>
            <a:r>
              <a:rPr lang="es-ES_tradnl" sz="2300" dirty="0">
                <a:cs typeface="Arial" panose="020B0604020202020204" pitchFamily="34" charset="0"/>
              </a:rPr>
              <a:t>, Douglas y </a:t>
            </a:r>
            <a:r>
              <a:rPr lang="es-ES_tradnl" sz="2300" dirty="0" smtClean="0">
                <a:cs typeface="Arial" panose="020B0604020202020204" pitchFamily="34" charset="0"/>
              </a:rPr>
              <a:t>López, 2014).</a:t>
            </a:r>
          </a:p>
          <a:p>
            <a:pPr marL="536575" lvl="1" indent="-182563" algn="just">
              <a:buFont typeface="Arial" pitchFamily="34" charset="0"/>
              <a:buChar char="•"/>
              <a:tabLst>
                <a:tab pos="536575" algn="l"/>
              </a:tabLst>
            </a:pPr>
            <a:r>
              <a:rPr lang="es-ES_tradnl" sz="2300" i="1" dirty="0" smtClean="0">
                <a:solidFill>
                  <a:schemeClr val="accent1">
                    <a:lumMod val="50000"/>
                  </a:schemeClr>
                </a:solidFill>
                <a:cs typeface="Arial" panose="020B0604020202020204" pitchFamily="34" charset="0"/>
              </a:rPr>
              <a:t> La </a:t>
            </a:r>
            <a:r>
              <a:rPr lang="es-ES_tradnl" sz="2300" i="1" dirty="0" smtClean="0">
                <a:solidFill>
                  <a:schemeClr val="accent1">
                    <a:lumMod val="50000"/>
                  </a:schemeClr>
                </a:solidFill>
                <a:cs typeface="Arial" panose="020B0604020202020204" pitchFamily="34" charset="0"/>
              </a:rPr>
              <a:t>escritura por proceso para mejorar la producción de ensayos expositivos académicos en la asignatura Historia de las Ideas Políticas</a:t>
            </a:r>
            <a:r>
              <a:rPr lang="es-ES_tradnl" sz="2300" dirty="0" smtClean="0">
                <a:cs typeface="Arial" panose="020B0604020202020204" pitchFamily="34" charset="0"/>
              </a:rPr>
              <a:t>, </a:t>
            </a:r>
            <a:r>
              <a:rPr lang="es-ES_tradnl" sz="2300" dirty="0">
                <a:cs typeface="Arial" panose="020B0604020202020204" pitchFamily="34" charset="0"/>
              </a:rPr>
              <a:t>(</a:t>
            </a:r>
            <a:r>
              <a:rPr lang="es-ES_tradnl" sz="2300" dirty="0" smtClean="0">
                <a:cs typeface="Arial" panose="020B0604020202020204" pitchFamily="34" charset="0"/>
              </a:rPr>
              <a:t>Genao, 2014).</a:t>
            </a:r>
          </a:p>
          <a:p>
            <a:pPr marL="536575" lvl="1" indent="-182563" algn="just">
              <a:buFont typeface="Arial" pitchFamily="34" charset="0"/>
              <a:buChar char="•"/>
              <a:tabLst>
                <a:tab pos="536575" algn="l"/>
              </a:tabLst>
            </a:pPr>
            <a:r>
              <a:rPr lang="es-ES_tradnl" sz="2300" dirty="0" smtClean="0">
                <a:cs typeface="Arial" panose="020B0604020202020204" pitchFamily="34" charset="0"/>
              </a:rPr>
              <a:t> </a:t>
            </a:r>
            <a:r>
              <a:rPr lang="es-ES_tradnl" sz="2300" i="1" dirty="0">
                <a:solidFill>
                  <a:schemeClr val="accent1">
                    <a:lumMod val="50000"/>
                  </a:schemeClr>
                </a:solidFill>
                <a:cs typeface="Arial" panose="020B0604020202020204" pitchFamily="34" charset="0"/>
              </a:rPr>
              <a:t>Manual de historia de la </a:t>
            </a:r>
            <a:r>
              <a:rPr lang="es-ES_tradnl" sz="2300" i="1" dirty="0" smtClean="0">
                <a:solidFill>
                  <a:schemeClr val="accent1">
                    <a:lumMod val="50000"/>
                  </a:schemeClr>
                </a:solidFill>
                <a:cs typeface="Arial" panose="020B0604020202020204" pitchFamily="34" charset="0"/>
              </a:rPr>
              <a:t>cultura</a:t>
            </a:r>
            <a:r>
              <a:rPr lang="es-ES_tradnl" sz="2300" i="1" dirty="0" smtClean="0">
                <a:cs typeface="Arial" panose="020B0604020202020204" pitchFamily="34" charset="0"/>
              </a:rPr>
              <a:t>, </a:t>
            </a:r>
            <a:r>
              <a:rPr lang="es-ES_tradnl" sz="2300" dirty="0" smtClean="0">
                <a:cs typeface="Arial" panose="020B0604020202020204" pitchFamily="34" charset="0"/>
              </a:rPr>
              <a:t>(Alvear, 2000).</a:t>
            </a:r>
          </a:p>
          <a:p>
            <a:pPr marL="536575" lvl="1" indent="-182563" algn="just">
              <a:buFont typeface="Arial" pitchFamily="34" charset="0"/>
              <a:buChar char="•"/>
              <a:tabLst>
                <a:tab pos="536575" algn="l"/>
              </a:tabLst>
            </a:pPr>
            <a:r>
              <a:rPr lang="es-ES_tradnl" sz="2300" i="1" dirty="0" smtClean="0">
                <a:solidFill>
                  <a:schemeClr val="accent1">
                    <a:lumMod val="50000"/>
                  </a:schemeClr>
                </a:solidFill>
                <a:cs typeface="Arial" panose="020B0604020202020204" pitchFamily="34" charset="0"/>
              </a:rPr>
              <a:t>Competencias cognitivas en la educación superior </a:t>
            </a:r>
            <a:r>
              <a:rPr lang="es-ES_tradnl" sz="2300" dirty="0" smtClean="0">
                <a:cs typeface="Arial" panose="020B0604020202020204" pitchFamily="34" charset="0"/>
              </a:rPr>
              <a:t>(Sanz, 2010).</a:t>
            </a:r>
          </a:p>
        </p:txBody>
      </p:sp>
    </p:spTree>
    <p:extLst>
      <p:ext uri="{BB962C8B-B14F-4D97-AF65-F5344CB8AC3E}">
        <p14:creationId xmlns:p14="http://schemas.microsoft.com/office/powerpoint/2010/main" xmlns="" val="1371241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2412" y="328582"/>
            <a:ext cx="8352928" cy="6309420"/>
          </a:xfrm>
          <a:prstGeom prst="rect">
            <a:avLst/>
          </a:prstGeom>
          <a:noFill/>
        </p:spPr>
        <p:txBody>
          <a:bodyPr wrap="square" rtlCol="0">
            <a:spAutoFit/>
          </a:bodyPr>
          <a:lstStyle/>
          <a:p>
            <a:pPr marL="342900" lvl="1" indent="-342900" algn="just">
              <a:buFont typeface="Arial" panose="020B0604020202020204" pitchFamily="34" charset="0"/>
              <a:buChar char="•"/>
            </a:pPr>
            <a:r>
              <a:rPr lang="es-ES_tradnl" sz="2300" b="1" dirty="0" smtClean="0">
                <a:cs typeface="Arial" panose="020B0604020202020204" pitchFamily="34" charset="0"/>
              </a:rPr>
              <a:t>Situaciones específicas </a:t>
            </a:r>
            <a:r>
              <a:rPr lang="es-ES_tradnl" sz="2300" b="1" dirty="0">
                <a:cs typeface="Arial" panose="020B0604020202020204" pitchFamily="34" charset="0"/>
              </a:rPr>
              <a:t>a mejorar en nuestra práctica docente</a:t>
            </a:r>
            <a:r>
              <a:rPr lang="es-ES_tradnl" sz="2300" dirty="0" smtClean="0">
                <a:cs typeface="Arial" panose="020B0604020202020204" pitchFamily="34" charset="0"/>
              </a:rPr>
              <a:t>:</a:t>
            </a:r>
          </a:p>
          <a:p>
            <a:pPr marL="0" lvl="1" algn="just"/>
            <a:endParaRPr lang="es-ES_tradnl" sz="1200" dirty="0">
              <a:cs typeface="Arial" panose="020B0604020202020204" pitchFamily="34" charset="0"/>
            </a:endParaRPr>
          </a:p>
          <a:p>
            <a:pPr marL="536575" lvl="1" indent="-182563" algn="just">
              <a:buFont typeface="Trebuchet MS" panose="020B0603020202020204" pitchFamily="34" charset="0"/>
              <a:buChar char="‐"/>
            </a:pPr>
            <a:r>
              <a:rPr lang="es-ES_tradnl" sz="2300" dirty="0" smtClean="0">
                <a:cs typeface="Arial" panose="020B0604020202020204" pitchFamily="34" charset="0"/>
              </a:rPr>
              <a:t>En la búsqueda de información para la elaboración de trabajos de historia, prevalece como criterio la preferencia de textos expositivos, descriptivos y superficiales, en la web y </a:t>
            </a:r>
            <a:r>
              <a:rPr lang="es-ES_tradnl" sz="2300" dirty="0">
                <a:cs typeface="Arial" panose="020B0604020202020204" pitchFamily="34" charset="0"/>
              </a:rPr>
              <a:t>e</a:t>
            </a:r>
            <a:r>
              <a:rPr lang="es-ES_tradnl" sz="2300" dirty="0" smtClean="0">
                <a:cs typeface="Arial" panose="020B0604020202020204" pitchFamily="34" charset="0"/>
              </a:rPr>
              <a:t>nciclopedias digitales.</a:t>
            </a:r>
          </a:p>
          <a:p>
            <a:pPr marL="354012" lvl="1" algn="just"/>
            <a:endParaRPr lang="es-ES_tradnl" sz="2300" dirty="0" smtClean="0">
              <a:cs typeface="Arial" panose="020B0604020202020204" pitchFamily="34" charset="0"/>
            </a:endParaRPr>
          </a:p>
          <a:p>
            <a:pPr marL="536575" lvl="1" indent="-182563" algn="just">
              <a:buFont typeface="Trebuchet MS" panose="020B0603020202020204" pitchFamily="34" charset="0"/>
              <a:buChar char="‐"/>
            </a:pPr>
            <a:r>
              <a:rPr lang="es-ES_tradnl" sz="2300" dirty="0" smtClean="0">
                <a:cs typeface="Arial" panose="020B0604020202020204" pitchFamily="34" charset="0"/>
              </a:rPr>
              <a:t>Los </a:t>
            </a:r>
            <a:r>
              <a:rPr lang="es-ES_tradnl" sz="2300" dirty="0">
                <a:cs typeface="Arial" panose="020B0604020202020204" pitchFamily="34" charset="0"/>
              </a:rPr>
              <a:t>personajes y los hechos de la historia no son aprendidos de forma </a:t>
            </a:r>
            <a:r>
              <a:rPr lang="es-ES_tradnl" sz="2300" dirty="0" smtClean="0">
                <a:cs typeface="Arial" panose="020B0604020202020204" pitchFamily="34" charset="0"/>
              </a:rPr>
              <a:t>integral y articulada, </a:t>
            </a:r>
            <a:r>
              <a:rPr lang="es-ES_tradnl" sz="2300" dirty="0">
                <a:cs typeface="Arial" panose="020B0604020202020204" pitchFamily="34" charset="0"/>
              </a:rPr>
              <a:t>sino episódica y </a:t>
            </a:r>
            <a:r>
              <a:rPr lang="es-ES_tradnl" sz="2300" dirty="0" smtClean="0">
                <a:cs typeface="Arial" panose="020B0604020202020204" pitchFamily="34" charset="0"/>
              </a:rPr>
              <a:t>fragmentada, dando lugar a imprecisiones y anacronismos.</a:t>
            </a:r>
            <a:endParaRPr lang="es-ES_tradnl" sz="2300" dirty="0">
              <a:cs typeface="Arial" panose="020B0604020202020204" pitchFamily="34" charset="0"/>
            </a:endParaRPr>
          </a:p>
          <a:p>
            <a:pPr marL="0" lvl="1" algn="just"/>
            <a:endParaRPr lang="es-ES_tradnl" sz="1200" b="1" dirty="0">
              <a:cs typeface="Arial" panose="020B0604020202020204" pitchFamily="34" charset="0"/>
            </a:endParaRPr>
          </a:p>
          <a:p>
            <a:pPr marL="342900" lvl="1" indent="-342900" algn="just">
              <a:buFont typeface="Arial" panose="020B0604020202020204" pitchFamily="34" charset="0"/>
              <a:buChar char="•"/>
            </a:pPr>
            <a:r>
              <a:rPr lang="es-ES_tradnl" sz="2300" b="1" dirty="0" smtClean="0">
                <a:cs typeface="Arial" panose="020B0604020202020204" pitchFamily="34" charset="0"/>
              </a:rPr>
              <a:t>Problema de investigación:</a:t>
            </a:r>
          </a:p>
          <a:p>
            <a:pPr marL="0" lvl="1" algn="just"/>
            <a:endParaRPr lang="es-ES_tradnl" sz="1200" dirty="0" smtClean="0">
              <a:cs typeface="Arial" panose="020B0604020202020204" pitchFamily="34" charset="0"/>
            </a:endParaRPr>
          </a:p>
          <a:p>
            <a:pPr marL="0" lvl="1" algn="just"/>
            <a:r>
              <a:rPr lang="es-DO" sz="2300" i="1" dirty="0" smtClean="0">
                <a:cs typeface="Arial" panose="020B0604020202020204" pitchFamily="34" charset="0"/>
              </a:rPr>
              <a:t>¿Pueden </a:t>
            </a:r>
            <a:r>
              <a:rPr lang="es-DO" sz="2300" i="1" dirty="0">
                <a:cs typeface="Arial" panose="020B0604020202020204" pitchFamily="34" charset="0"/>
              </a:rPr>
              <a:t>la lectura y la redacción de textos argumentativos, implementadas como estrategias didácticas, favorecer la comprensión de los procesos históricos en la asignatura Fundamentos de la Cultura Occidental?</a:t>
            </a:r>
            <a:endParaRPr lang="es-ES_tradnl" sz="2300" dirty="0">
              <a:cs typeface="Arial" panose="020B0604020202020204" pitchFamily="34" charset="0"/>
            </a:endParaRPr>
          </a:p>
        </p:txBody>
      </p:sp>
    </p:spTree>
    <p:extLst>
      <p:ext uri="{BB962C8B-B14F-4D97-AF65-F5344CB8AC3E}">
        <p14:creationId xmlns:p14="http://schemas.microsoft.com/office/powerpoint/2010/main" xmlns="" val="357889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476672"/>
            <a:ext cx="8280920" cy="5770811"/>
          </a:xfrm>
          <a:prstGeom prst="rect">
            <a:avLst/>
          </a:prstGeom>
          <a:noFill/>
        </p:spPr>
        <p:txBody>
          <a:bodyPr wrap="square" rtlCol="0">
            <a:spAutoFit/>
          </a:bodyPr>
          <a:lstStyle/>
          <a:p>
            <a:r>
              <a:rPr lang="es-DO" sz="2400" b="1" dirty="0" smtClean="0">
                <a:cs typeface="Arial" panose="020B0604020202020204" pitchFamily="34" charset="0"/>
              </a:rPr>
              <a:t> </a:t>
            </a:r>
            <a:r>
              <a:rPr lang="es-DO" sz="2400" b="1" dirty="0" smtClean="0">
                <a:cs typeface="Arial" panose="020B0604020202020204" pitchFamily="34" charset="0"/>
              </a:rPr>
              <a:t>   </a:t>
            </a:r>
            <a:r>
              <a:rPr lang="es-DO" sz="2400" b="1" dirty="0" smtClean="0">
                <a:cs typeface="Arial" panose="020B0604020202020204" pitchFamily="34" charset="0"/>
              </a:rPr>
              <a:t>Novedad </a:t>
            </a:r>
            <a:r>
              <a:rPr lang="es-DO" sz="2400" b="1" dirty="0" smtClean="0">
                <a:cs typeface="Arial" panose="020B0604020202020204" pitchFamily="34" charset="0"/>
              </a:rPr>
              <a:t>que introduce nuestro </a:t>
            </a:r>
            <a:r>
              <a:rPr lang="es-DO" sz="2400" b="1" dirty="0" smtClean="0">
                <a:cs typeface="Arial" panose="020B0604020202020204" pitchFamily="34" charset="0"/>
              </a:rPr>
              <a:t>proyecto de    </a:t>
            </a:r>
          </a:p>
          <a:p>
            <a:r>
              <a:rPr lang="es-DO" sz="2400" b="1" dirty="0" smtClean="0">
                <a:cs typeface="Arial" panose="020B0604020202020204" pitchFamily="34" charset="0"/>
              </a:rPr>
              <a:t> </a:t>
            </a:r>
            <a:r>
              <a:rPr lang="es-DO" sz="2400" b="1" dirty="0" smtClean="0">
                <a:cs typeface="Arial" panose="020B0604020202020204" pitchFamily="34" charset="0"/>
              </a:rPr>
              <a:t>   </a:t>
            </a:r>
            <a:r>
              <a:rPr lang="es-DO" sz="2400" b="1" dirty="0" smtClean="0">
                <a:cs typeface="Arial" panose="020B0604020202020204" pitchFamily="34" charset="0"/>
              </a:rPr>
              <a:t>investigación-acción:</a:t>
            </a:r>
          </a:p>
          <a:p>
            <a:endParaRPr lang="es-DO" sz="2400" b="1" dirty="0" smtClean="0">
              <a:cs typeface="Arial" panose="020B0604020202020204" pitchFamily="34" charset="0"/>
            </a:endParaRPr>
          </a:p>
          <a:p>
            <a:endParaRPr lang="es-DO" sz="900" dirty="0" smtClean="0">
              <a:cs typeface="Arial" panose="020B0604020202020204" pitchFamily="34" charset="0"/>
            </a:endParaRPr>
          </a:p>
          <a:p>
            <a:pPr marL="342900" indent="-342900">
              <a:buFont typeface="Arial" panose="020B0604020202020204" pitchFamily="34" charset="0"/>
              <a:buChar char="•"/>
            </a:pPr>
            <a:r>
              <a:rPr lang="es-DO" sz="2400" dirty="0" smtClean="0">
                <a:cs typeface="Arial" panose="020B0604020202020204" pitchFamily="34" charset="0"/>
              </a:rPr>
              <a:t>Las reflexiones contenidas en los trabajos que vimos durante el Diplomado constituyen un aporte significativo para el desarrollo de competencias en la lectura y escritura de textos expositivos y argumentativos en nivel universitario.</a:t>
            </a:r>
          </a:p>
          <a:p>
            <a:endParaRPr lang="es-DO" sz="2400" dirty="0" smtClean="0">
              <a:cs typeface="Arial" panose="020B0604020202020204" pitchFamily="34" charset="0"/>
            </a:endParaRPr>
          </a:p>
          <a:p>
            <a:pPr marL="342900" indent="-342900">
              <a:buFont typeface="Arial" panose="020B0604020202020204" pitchFamily="34" charset="0"/>
              <a:buChar char="•"/>
            </a:pPr>
            <a:r>
              <a:rPr lang="es-DO" sz="2400" dirty="0" smtClean="0">
                <a:cs typeface="Arial" panose="020B0604020202020204" pitchFamily="34" charset="0"/>
              </a:rPr>
              <a:t>N</a:t>
            </a:r>
            <a:r>
              <a:rPr lang="es-DO" sz="2400" dirty="0" smtClean="0">
                <a:cs typeface="Arial" panose="020B0604020202020204" pitchFamily="34" charset="0"/>
              </a:rPr>
              <a:t>uestra </a:t>
            </a:r>
            <a:r>
              <a:rPr lang="es-DO" sz="2400" dirty="0" smtClean="0">
                <a:cs typeface="Arial" panose="020B0604020202020204" pitchFamily="34" charset="0"/>
              </a:rPr>
              <a:t>investigación se sitúa en la </a:t>
            </a:r>
            <a:r>
              <a:rPr lang="es-DO" sz="2400" i="1" dirty="0" smtClean="0">
                <a:cs typeface="Arial" panose="020B0604020202020204" pitchFamily="34" charset="0"/>
              </a:rPr>
              <a:t>búsqueda de un </a:t>
            </a:r>
            <a:r>
              <a:rPr lang="es-DO" sz="2400" b="1" i="1" dirty="0" smtClean="0">
                <a:cs typeface="Arial" panose="020B0604020202020204" pitchFamily="34" charset="0"/>
              </a:rPr>
              <a:t>sentido</a:t>
            </a:r>
            <a:r>
              <a:rPr lang="es-DO" sz="2400" i="1" dirty="0" smtClean="0">
                <a:cs typeface="Arial" panose="020B0604020202020204" pitchFamily="34" charset="0"/>
              </a:rPr>
              <a:t> en la historia que estudian nuestros estudiantes</a:t>
            </a:r>
            <a:r>
              <a:rPr lang="es-DO" sz="2400" dirty="0" smtClean="0">
                <a:cs typeface="Arial" panose="020B0604020202020204" pitchFamily="34" charset="0"/>
              </a:rPr>
              <a:t>, sentido que sólo se descubre cuando se comprenden los procesos históricos y la historia como proceso, una comprensión donde predomina la causalidad.</a:t>
            </a:r>
          </a:p>
        </p:txBody>
      </p:sp>
    </p:spTree>
    <p:extLst>
      <p:ext uri="{BB962C8B-B14F-4D97-AF65-F5344CB8AC3E}">
        <p14:creationId xmlns:p14="http://schemas.microsoft.com/office/powerpoint/2010/main" xmlns="" val="2762523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8064896" cy="5770811"/>
          </a:xfrm>
          <a:prstGeom prst="rect">
            <a:avLst/>
          </a:prstGeom>
          <a:noFill/>
        </p:spPr>
        <p:txBody>
          <a:bodyPr wrap="square" rtlCol="0">
            <a:spAutoFit/>
          </a:bodyPr>
          <a:lstStyle/>
          <a:p>
            <a:r>
              <a:rPr lang="es-DO" sz="2400" b="1" dirty="0">
                <a:cs typeface="Arial" panose="020B0604020202020204" pitchFamily="34" charset="0"/>
              </a:rPr>
              <a:t>Preguntas que inician y orientan nuestra investigación</a:t>
            </a:r>
            <a:r>
              <a:rPr lang="es-DO" sz="2400" b="1" dirty="0" smtClean="0">
                <a:cs typeface="Arial" panose="020B0604020202020204" pitchFamily="34" charset="0"/>
              </a:rPr>
              <a:t>:</a:t>
            </a:r>
          </a:p>
          <a:p>
            <a:endParaRPr lang="es-DO" sz="2400" b="1" dirty="0" smtClean="0">
              <a:cs typeface="Arial" panose="020B0604020202020204" pitchFamily="34" charset="0"/>
            </a:endParaRPr>
          </a:p>
          <a:p>
            <a:endParaRPr lang="es-DO" sz="900" b="1" dirty="0">
              <a:cs typeface="Arial" panose="020B0604020202020204" pitchFamily="34" charset="0"/>
            </a:endParaRPr>
          </a:p>
          <a:p>
            <a:pPr marL="342900" lvl="0" indent="-342900" algn="just">
              <a:buFont typeface="Arial" panose="020B0604020202020204" pitchFamily="34" charset="0"/>
              <a:buChar char="•"/>
            </a:pPr>
            <a:r>
              <a:rPr lang="es-DO" sz="2400" dirty="0">
                <a:cs typeface="Arial" panose="020B0604020202020204" pitchFamily="34" charset="0"/>
              </a:rPr>
              <a:t>¿Cómo se puede superar la visión episódica y fragmentada en el aprendizaje y enseñanza de la historia</a:t>
            </a:r>
            <a:r>
              <a:rPr lang="es-DO" sz="2400" dirty="0" smtClean="0">
                <a:cs typeface="Arial" panose="020B0604020202020204" pitchFamily="34" charset="0"/>
              </a:rPr>
              <a:t>?</a:t>
            </a:r>
          </a:p>
          <a:p>
            <a:pPr lvl="0" algn="just"/>
            <a:endParaRPr lang="es-DO" sz="2400" dirty="0">
              <a:cs typeface="Arial" panose="020B0604020202020204" pitchFamily="34" charset="0"/>
            </a:endParaRPr>
          </a:p>
          <a:p>
            <a:pPr marL="342900" lvl="0" indent="-342900" algn="just">
              <a:buFont typeface="Arial" panose="020B0604020202020204" pitchFamily="34" charset="0"/>
              <a:buChar char="•"/>
            </a:pPr>
            <a:r>
              <a:rPr lang="es-DO" sz="2400" dirty="0">
                <a:cs typeface="Arial" panose="020B0604020202020204" pitchFamily="34" charset="0"/>
              </a:rPr>
              <a:t>¿Qué aportes pueden hacer los textos expositivos y argumentativos a la comprensión de la historia como proceso</a:t>
            </a:r>
            <a:r>
              <a:rPr lang="es-DO" sz="2400" dirty="0" smtClean="0">
                <a:cs typeface="Arial" panose="020B0604020202020204" pitchFamily="34" charset="0"/>
              </a:rPr>
              <a:t>?</a:t>
            </a:r>
          </a:p>
          <a:p>
            <a:pPr lvl="0" algn="just"/>
            <a:endParaRPr lang="es-DO" sz="2400" dirty="0">
              <a:cs typeface="Arial" panose="020B0604020202020204" pitchFamily="34" charset="0"/>
            </a:endParaRPr>
          </a:p>
          <a:p>
            <a:pPr marL="342900" indent="-342900" algn="just">
              <a:buFont typeface="Arial" panose="020B0604020202020204" pitchFamily="34" charset="0"/>
              <a:buChar char="•"/>
            </a:pPr>
            <a:r>
              <a:rPr lang="es-DO" sz="2400" i="1" dirty="0">
                <a:cs typeface="Arial" panose="020B0604020202020204" pitchFamily="34" charset="0"/>
              </a:rPr>
              <a:t>¿Pueden la lectura y la redacción de textos argumentativos, implementadas como estrategias didácticas, favorecer la comprensión de los procesos históricos en la asignatura Fundamentos de la Cultura Occidental</a:t>
            </a:r>
            <a:r>
              <a:rPr lang="es-DO" sz="2400" i="1" dirty="0" smtClean="0">
                <a:cs typeface="Arial" panose="020B0604020202020204" pitchFamily="34" charset="0"/>
              </a:rPr>
              <a:t>?</a:t>
            </a:r>
            <a:endParaRPr lang="es-DO" sz="2400" dirty="0">
              <a:cs typeface="Arial" panose="020B0604020202020204" pitchFamily="34" charset="0"/>
            </a:endParaRPr>
          </a:p>
        </p:txBody>
      </p:sp>
    </p:spTree>
    <p:extLst>
      <p:ext uri="{BB962C8B-B14F-4D97-AF65-F5344CB8AC3E}">
        <p14:creationId xmlns:p14="http://schemas.microsoft.com/office/powerpoint/2010/main" xmlns="" val="655891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36712"/>
            <a:ext cx="8136904" cy="4524315"/>
          </a:xfrm>
          <a:prstGeom prst="rect">
            <a:avLst/>
          </a:prstGeom>
          <a:noFill/>
        </p:spPr>
        <p:txBody>
          <a:bodyPr wrap="square" rtlCol="0">
            <a:spAutoFit/>
          </a:bodyPr>
          <a:lstStyle/>
          <a:p>
            <a:r>
              <a:rPr lang="es-DO" sz="2400" b="1" dirty="0" smtClean="0"/>
              <a:t>Nuestras expectativas al iniciar la investigación-acción</a:t>
            </a:r>
            <a:r>
              <a:rPr lang="es-DO" sz="2400" b="1" dirty="0" smtClean="0"/>
              <a:t>:</a:t>
            </a:r>
          </a:p>
          <a:p>
            <a:endParaRPr lang="es-DO" sz="2400" b="1" dirty="0" smtClean="0"/>
          </a:p>
          <a:p>
            <a:endParaRPr lang="es-DO" sz="1200" dirty="0" smtClean="0"/>
          </a:p>
          <a:p>
            <a:pPr marL="342900" indent="-342900">
              <a:buFont typeface="Arial" panose="020B0604020202020204" pitchFamily="34" charset="0"/>
              <a:buChar char="•"/>
            </a:pPr>
            <a:r>
              <a:rPr lang="es-DO" sz="2400" b="1" i="1" dirty="0" smtClean="0"/>
              <a:t>Presupuesto teórico</a:t>
            </a:r>
            <a:r>
              <a:rPr lang="es-DO" sz="2400" i="1" dirty="0" smtClean="0"/>
              <a:t>: </a:t>
            </a:r>
            <a:r>
              <a:rPr lang="es-DO" sz="2400" dirty="0" smtClean="0"/>
              <a:t>L</a:t>
            </a:r>
            <a:r>
              <a:rPr lang="es-DO" sz="2400" dirty="0" smtClean="0"/>
              <a:t>a </a:t>
            </a:r>
            <a:r>
              <a:rPr lang="es-DO" sz="2400" dirty="0" smtClean="0"/>
              <a:t>historia tiene un sentido que es posible descubrir cuando se comprenden los procesos históricos y los hechos se estudian y se enseñan desde el criterio de la causalidad</a:t>
            </a:r>
            <a:r>
              <a:rPr lang="es-DO" sz="2400" dirty="0" smtClean="0"/>
              <a:t>.</a:t>
            </a:r>
          </a:p>
          <a:p>
            <a:pPr marL="342900" indent="-342900"/>
            <a:endParaRPr lang="es-DO" sz="2400" dirty="0" smtClean="0"/>
          </a:p>
          <a:p>
            <a:pPr marL="342900" indent="-342900"/>
            <a:endParaRPr lang="es-DO" sz="2400" dirty="0" smtClean="0"/>
          </a:p>
          <a:p>
            <a:endParaRPr lang="es-DO" sz="1200" dirty="0" smtClean="0"/>
          </a:p>
          <a:p>
            <a:pPr marL="342900" indent="-342900">
              <a:buFont typeface="Arial" panose="020B0604020202020204" pitchFamily="34" charset="0"/>
              <a:buChar char="•"/>
            </a:pPr>
            <a:r>
              <a:rPr lang="es-DO" sz="2400" b="1" i="1" dirty="0" smtClean="0"/>
              <a:t>Tesis</a:t>
            </a:r>
            <a:r>
              <a:rPr lang="es-DO" sz="2400" dirty="0" smtClean="0"/>
              <a:t>: </a:t>
            </a:r>
            <a:r>
              <a:rPr lang="es-DO" sz="2400" dirty="0"/>
              <a:t>L</a:t>
            </a:r>
            <a:r>
              <a:rPr lang="es-DO" sz="2400" dirty="0" smtClean="0"/>
              <a:t>a </a:t>
            </a:r>
            <a:r>
              <a:rPr lang="es-DO" sz="2400" dirty="0"/>
              <a:t>lectura y la redacción de textos argumentativos es una estrategia didáctica que favorece la comprensión de los procesos </a:t>
            </a:r>
            <a:r>
              <a:rPr lang="es-DO" sz="2400" dirty="0" smtClean="0"/>
              <a:t>históricos.</a:t>
            </a:r>
            <a:endParaRPr lang="es-DO" sz="2400" dirty="0"/>
          </a:p>
        </p:txBody>
      </p:sp>
    </p:spTree>
    <p:extLst>
      <p:ext uri="{BB962C8B-B14F-4D97-AF65-F5344CB8AC3E}">
        <p14:creationId xmlns:p14="http://schemas.microsoft.com/office/powerpoint/2010/main" xmlns="" val="2539365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60648"/>
            <a:ext cx="7848872" cy="6370975"/>
          </a:xfrm>
          <a:prstGeom prst="rect">
            <a:avLst/>
          </a:prstGeom>
          <a:noFill/>
        </p:spPr>
        <p:txBody>
          <a:bodyPr wrap="square" rtlCol="0">
            <a:spAutoFit/>
          </a:bodyPr>
          <a:lstStyle/>
          <a:p>
            <a:pPr marL="342900" indent="-342900">
              <a:buFont typeface="Arial" panose="020B0604020202020204" pitchFamily="34" charset="0"/>
              <a:buChar char="•"/>
            </a:pPr>
            <a:r>
              <a:rPr lang="es-DO" sz="2400" b="1" dirty="0"/>
              <a:t>Objetivo general</a:t>
            </a:r>
            <a:r>
              <a:rPr lang="es-DO" sz="2400" dirty="0"/>
              <a:t>: Implementar la lectura y la redacción de textos argumentativos: informes, ensayos y foros, como estrategia didáctica eficiente </a:t>
            </a:r>
            <a:r>
              <a:rPr lang="es-DO" sz="2400" dirty="0" smtClean="0"/>
              <a:t>para favorecer </a:t>
            </a:r>
            <a:r>
              <a:rPr lang="es-DO" sz="2400" dirty="0"/>
              <a:t>la comprensión de los procesos históricos en la asignatura Fundamentos de la Cultura Occidental</a:t>
            </a:r>
            <a:r>
              <a:rPr lang="es-DO" sz="2400" dirty="0" smtClean="0"/>
              <a:t>.</a:t>
            </a:r>
          </a:p>
          <a:p>
            <a:endParaRPr lang="es-DO" sz="2400" dirty="0"/>
          </a:p>
          <a:p>
            <a:pPr marL="342900" indent="-342900">
              <a:buFont typeface="Arial" panose="020B0604020202020204" pitchFamily="34" charset="0"/>
              <a:buChar char="•"/>
            </a:pPr>
            <a:r>
              <a:rPr lang="es-DO" sz="2400" b="1" dirty="0"/>
              <a:t>Justificación</a:t>
            </a:r>
            <a:r>
              <a:rPr lang="es-DO" sz="2400" dirty="0"/>
              <a:t>: </a:t>
            </a:r>
            <a:r>
              <a:rPr lang="es-DO" sz="2400" dirty="0" smtClean="0"/>
              <a:t>De </a:t>
            </a:r>
            <a:r>
              <a:rPr lang="es-DO" sz="2400" dirty="0"/>
              <a:t>confirmarse nuestra tesis sobre la eficacia de los textos argumentativos como estrategia didáctica para la comprensión de la historia como proceso, este hallazgo supondría un avance importante en la enseñanza de la historia como asignatura a nivel superior</a:t>
            </a:r>
            <a:r>
              <a:rPr lang="es-DO" sz="2400" dirty="0" smtClean="0"/>
              <a:t>.</a:t>
            </a:r>
          </a:p>
          <a:p>
            <a:endParaRPr lang="es-DO" sz="2400" dirty="0" smtClean="0"/>
          </a:p>
          <a:p>
            <a:pPr algn="just"/>
            <a:r>
              <a:rPr lang="es-DO" sz="2400" dirty="0" smtClean="0"/>
              <a:t>Si nuestros estudiantes encuentran sentido en la historia que estudian, se sentirán más motivados a estudiar historia.</a:t>
            </a:r>
            <a:endParaRPr lang="es-DO" sz="2400" dirty="0"/>
          </a:p>
        </p:txBody>
      </p:sp>
    </p:spTree>
    <p:extLst>
      <p:ext uri="{BB962C8B-B14F-4D97-AF65-F5344CB8AC3E}">
        <p14:creationId xmlns:p14="http://schemas.microsoft.com/office/powerpoint/2010/main" xmlns="" val="2310055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8496944" cy="6478697"/>
          </a:xfrm>
          <a:prstGeom prst="rect">
            <a:avLst/>
          </a:prstGeom>
          <a:noFill/>
        </p:spPr>
        <p:txBody>
          <a:bodyPr wrap="square" rtlCol="0">
            <a:spAutoFit/>
          </a:bodyPr>
          <a:lstStyle/>
          <a:p>
            <a:pPr algn="ctr"/>
            <a:r>
              <a:rPr lang="es-DO" sz="2300" b="1" dirty="0" smtClean="0">
                <a:solidFill>
                  <a:srgbClr val="FF0000"/>
                </a:solidFill>
                <a:effectLst>
                  <a:outerShdw blurRad="38100" dist="38100" dir="2700000" algn="tl">
                    <a:srgbClr val="000000">
                      <a:alpha val="43137"/>
                    </a:srgbClr>
                  </a:outerShdw>
                </a:effectLst>
              </a:rPr>
              <a:t>METODOLOGÍA</a:t>
            </a:r>
          </a:p>
          <a:p>
            <a:endParaRPr lang="es-DO" sz="1000" dirty="0" smtClean="0"/>
          </a:p>
          <a:p>
            <a:r>
              <a:rPr lang="es-DO" sz="2200" dirty="0" smtClean="0"/>
              <a:t>Esta investigación se llevó a cabo con la participación de los estudiantes de la asignatura Fundamentos de la Cultura Occidental (HG-101-009),</a:t>
            </a:r>
            <a:r>
              <a:rPr lang="es-DO" sz="2200" dirty="0"/>
              <a:t> los </a:t>
            </a:r>
            <a:r>
              <a:rPr lang="es-DO" sz="2200" dirty="0" smtClean="0"/>
              <a:t>lunes, en horario de 8 a 10 de la mañana, en el Campus Santo Tomás de Aquino, en Santo Domingo.</a:t>
            </a:r>
          </a:p>
          <a:p>
            <a:endParaRPr lang="es-DO" sz="1000" dirty="0"/>
          </a:p>
          <a:p>
            <a:r>
              <a:rPr lang="es-DO" sz="2200" dirty="0" smtClean="0"/>
              <a:t>La asignatura es predominantemente teórica y requiere de mucha lectura, producción de textos y diálogo en el curso y en los foros de debate.</a:t>
            </a:r>
          </a:p>
          <a:p>
            <a:endParaRPr lang="es-DO" sz="1000" dirty="0" smtClean="0"/>
          </a:p>
          <a:p>
            <a:r>
              <a:rPr lang="es-DO" sz="2200" b="1" dirty="0" smtClean="0"/>
              <a:t>Características del grupo </a:t>
            </a:r>
            <a:r>
              <a:rPr lang="es-DO" sz="2200" b="1" dirty="0"/>
              <a:t>de estudiantes con el que se </a:t>
            </a:r>
            <a:r>
              <a:rPr lang="es-DO" sz="2200" b="1" dirty="0" smtClean="0"/>
              <a:t>realizó </a:t>
            </a:r>
            <a:r>
              <a:rPr lang="es-DO" sz="2200" b="1" dirty="0"/>
              <a:t>el proyecto:</a:t>
            </a:r>
          </a:p>
          <a:p>
            <a:endParaRPr lang="es-DO" sz="1000" dirty="0" smtClean="0"/>
          </a:p>
          <a:p>
            <a:pPr marL="342900" indent="-342900">
              <a:buFont typeface="Arial" panose="020B0604020202020204" pitchFamily="34" charset="0"/>
              <a:buChar char="•"/>
            </a:pPr>
            <a:r>
              <a:rPr lang="es-DO" sz="2200" b="1" i="1" dirty="0" smtClean="0"/>
              <a:t>Cantidad</a:t>
            </a:r>
            <a:r>
              <a:rPr lang="es-DO" sz="2200" dirty="0" smtClean="0"/>
              <a:t>: </a:t>
            </a:r>
            <a:r>
              <a:rPr lang="es-DO" sz="2200" dirty="0" smtClean="0"/>
              <a:t>21	M= 16			F= 5</a:t>
            </a:r>
          </a:p>
          <a:p>
            <a:pPr marL="342900" indent="-342900"/>
            <a:r>
              <a:rPr lang="es-DO" sz="2200" dirty="0" smtClean="0"/>
              <a:t>     Composición: Ingeniería </a:t>
            </a:r>
            <a:r>
              <a:rPr lang="es-DO" sz="2200" dirty="0" smtClean="0"/>
              <a:t>Industrial: </a:t>
            </a:r>
            <a:r>
              <a:rPr lang="es-DO" sz="2200" dirty="0" smtClean="0"/>
              <a:t>20</a:t>
            </a:r>
          </a:p>
          <a:p>
            <a:pPr marL="342900" indent="-342900"/>
            <a:r>
              <a:rPr lang="es-DO" sz="2200" dirty="0" smtClean="0"/>
              <a:t>			    Derecho</a:t>
            </a:r>
            <a:r>
              <a:rPr lang="es-DO" sz="2200" dirty="0" smtClean="0"/>
              <a:t>: </a:t>
            </a:r>
            <a:r>
              <a:rPr lang="es-DO" sz="2200" dirty="0" smtClean="0"/>
              <a:t>1</a:t>
            </a:r>
          </a:p>
          <a:p>
            <a:pPr marL="342900" indent="-342900"/>
            <a:endParaRPr lang="es-DO" sz="2200" dirty="0" smtClean="0"/>
          </a:p>
          <a:p>
            <a:pPr marL="342900" indent="-342900">
              <a:buFont typeface="Arial" panose="020B0604020202020204" pitchFamily="34" charset="0"/>
              <a:buChar char="•"/>
            </a:pPr>
            <a:r>
              <a:rPr lang="es-DO" sz="2200" dirty="0" smtClean="0"/>
              <a:t> </a:t>
            </a:r>
            <a:r>
              <a:rPr lang="es-DO" sz="2200" b="1" i="1" dirty="0" smtClean="0"/>
              <a:t>Observación</a:t>
            </a:r>
            <a:r>
              <a:rPr lang="es-DO" sz="2200" dirty="0" smtClean="0"/>
              <a:t>: </a:t>
            </a:r>
            <a:r>
              <a:rPr lang="es-DO" sz="2200" dirty="0" smtClean="0"/>
              <a:t>Generalmente </a:t>
            </a:r>
            <a:r>
              <a:rPr lang="es-DO" sz="2200" dirty="0" smtClean="0"/>
              <a:t>los estudiantes de ingeniería muestran poco interés por las asignaturas teóricas, como ha filosofía y la historia, poco dados a la lectura y a escribir.</a:t>
            </a:r>
            <a:endParaRPr lang="es-DO" sz="2200" dirty="0"/>
          </a:p>
        </p:txBody>
      </p:sp>
    </p:spTree>
    <p:extLst>
      <p:ext uri="{BB962C8B-B14F-4D97-AF65-F5344CB8AC3E}">
        <p14:creationId xmlns:p14="http://schemas.microsoft.com/office/powerpoint/2010/main" xmlns="" val="1839022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246" y="692696"/>
            <a:ext cx="8352928" cy="5816977"/>
          </a:xfrm>
          <a:prstGeom prst="rect">
            <a:avLst/>
          </a:prstGeom>
          <a:noFill/>
        </p:spPr>
        <p:txBody>
          <a:bodyPr wrap="square" rtlCol="0">
            <a:spAutoFit/>
          </a:bodyPr>
          <a:lstStyle/>
          <a:p>
            <a:pPr algn="just"/>
            <a:r>
              <a:rPr lang="es-DO" sz="2200" b="1" dirty="0"/>
              <a:t>M</a:t>
            </a:r>
            <a:r>
              <a:rPr lang="es-DO" sz="2200" b="1" dirty="0" smtClean="0"/>
              <a:t>etodología implementada</a:t>
            </a:r>
            <a:r>
              <a:rPr lang="es-DO" sz="2200" dirty="0" smtClean="0"/>
              <a:t>: </a:t>
            </a:r>
            <a:r>
              <a:rPr lang="es-DO" sz="2200" dirty="0" smtClean="0"/>
              <a:t>C</a:t>
            </a:r>
            <a:r>
              <a:rPr lang="es-DO" sz="2200" dirty="0" smtClean="0"/>
              <a:t>ualitativa, pretende </a:t>
            </a:r>
            <a:r>
              <a:rPr lang="es-DO" sz="2200" dirty="0" smtClean="0"/>
              <a:t>dar a conocer la eficiencia de la lectura y la redacción de textos argumentativos: informes, ensayos y foros, como estrategias didácticas que favorecen la comprensión de los procesos históricos en la asignatura HG-101-009</a:t>
            </a:r>
            <a:r>
              <a:rPr lang="es-DO" sz="2200" dirty="0" smtClean="0"/>
              <a:t>.</a:t>
            </a:r>
          </a:p>
          <a:p>
            <a:pPr algn="just"/>
            <a:endParaRPr lang="es-DO" sz="2200" dirty="0" smtClean="0"/>
          </a:p>
          <a:p>
            <a:pPr algn="just"/>
            <a:endParaRPr lang="es-DO" sz="1000" dirty="0"/>
          </a:p>
          <a:p>
            <a:r>
              <a:rPr lang="es-DO" sz="2200" b="1" dirty="0"/>
              <a:t>Actividades implementadas como parte proyecto:</a:t>
            </a:r>
          </a:p>
          <a:p>
            <a:endParaRPr lang="es-DO" sz="1000" dirty="0"/>
          </a:p>
          <a:p>
            <a:pPr marL="285750" indent="-285750">
              <a:buFont typeface="Arial" panose="020B0604020202020204" pitchFamily="34" charset="0"/>
              <a:buChar char="•"/>
            </a:pPr>
            <a:r>
              <a:rPr lang="es-DO" sz="2200" dirty="0" smtClean="0"/>
              <a:t>Modificación del programa de la asignatura: </a:t>
            </a:r>
            <a:r>
              <a:rPr lang="es-DO" sz="2200" dirty="0" smtClean="0"/>
              <a:t>Introducción </a:t>
            </a:r>
            <a:r>
              <a:rPr lang="es-DO" sz="2200" dirty="0" smtClean="0"/>
              <a:t>del tema </a:t>
            </a:r>
            <a:r>
              <a:rPr lang="es-DO" sz="2200" dirty="0" smtClean="0"/>
              <a:t>“Origen </a:t>
            </a:r>
            <a:r>
              <a:rPr lang="es-DO" sz="2200" dirty="0" smtClean="0"/>
              <a:t>y evolución de la burguesía” como eje transversal.</a:t>
            </a:r>
          </a:p>
          <a:p>
            <a:pPr marL="285750" indent="-285750">
              <a:buFont typeface="Arial" panose="020B0604020202020204" pitchFamily="34" charset="0"/>
              <a:buChar char="•"/>
            </a:pPr>
            <a:r>
              <a:rPr lang="es-DO" sz="2200" dirty="0" smtClean="0"/>
              <a:t>Aplicación de una prueba diagnóstica.</a:t>
            </a:r>
          </a:p>
          <a:p>
            <a:pPr marL="285750" indent="-285750">
              <a:buFont typeface="Arial" panose="020B0604020202020204" pitchFamily="34" charset="0"/>
              <a:buChar char="•"/>
            </a:pPr>
            <a:r>
              <a:rPr lang="es-DO" sz="2200" dirty="0" smtClean="0"/>
              <a:t>Clases interactivas y uso frecuente de la línea de tiempo.</a:t>
            </a:r>
          </a:p>
          <a:p>
            <a:pPr marL="285750" indent="-285750">
              <a:buFont typeface="Arial" panose="020B0604020202020204" pitchFamily="34" charset="0"/>
              <a:buChar char="•"/>
            </a:pPr>
            <a:r>
              <a:rPr lang="es-DO" sz="2200" dirty="0" smtClean="0"/>
              <a:t>Lectura de cuatro (4) textos seleccionados y presentación de los cuatro (4) reportes de lectura correspondientes.</a:t>
            </a:r>
          </a:p>
          <a:p>
            <a:pPr marL="285750" indent="-285750">
              <a:buFont typeface="Arial" panose="020B0604020202020204" pitchFamily="34" charset="0"/>
              <a:buChar char="•"/>
            </a:pPr>
            <a:r>
              <a:rPr lang="es-DO" sz="2200" dirty="0" smtClean="0"/>
              <a:t>Participación en tres (3) foros de debate por la PVA.</a:t>
            </a:r>
          </a:p>
          <a:p>
            <a:pPr marL="285750" indent="-285750">
              <a:buFont typeface="Arial" panose="020B0604020202020204" pitchFamily="34" charset="0"/>
              <a:buChar char="•"/>
            </a:pPr>
            <a:r>
              <a:rPr lang="es-DO" sz="2200" dirty="0" smtClean="0"/>
              <a:t>Planificación y elaboración de dos (2) ensayos.</a:t>
            </a:r>
            <a:endParaRPr lang="es-DO" sz="2200" dirty="0"/>
          </a:p>
        </p:txBody>
      </p:sp>
    </p:spTree>
    <p:extLst>
      <p:ext uri="{BB962C8B-B14F-4D97-AF65-F5344CB8AC3E}">
        <p14:creationId xmlns:p14="http://schemas.microsoft.com/office/powerpoint/2010/main" xmlns="" val="2329239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44B725-7E47-42EA-BAB8-4A019E89E43D}"/>
</file>

<file path=customXml/itemProps2.xml><?xml version="1.0" encoding="utf-8"?>
<ds:datastoreItem xmlns:ds="http://schemas.openxmlformats.org/officeDocument/2006/customXml" ds:itemID="{6439A6EB-3822-42EC-A4F6-9F042C6DD094}"/>
</file>

<file path=customXml/itemProps3.xml><?xml version="1.0" encoding="utf-8"?>
<ds:datastoreItem xmlns:ds="http://schemas.openxmlformats.org/officeDocument/2006/customXml" ds:itemID="{AF6A30C4-482A-4D7B-B44D-CEAD4D2C0B63}"/>
</file>

<file path=docProps/app.xml><?xml version="1.0" encoding="utf-8"?>
<Properties xmlns="http://schemas.openxmlformats.org/officeDocument/2006/extended-properties" xmlns:vt="http://schemas.openxmlformats.org/officeDocument/2006/docPropsVTypes">
  <Template>Slipstream</Template>
  <TotalTime>998</TotalTime>
  <Words>1377</Words>
  <Application>Microsoft Office PowerPoint</Application>
  <PresentationFormat>On-screen Show (4:3)</PresentationFormat>
  <Paragraphs>166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PUCMM - CSTA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Elpidio Antonio Canela Amarante</dc:creator>
  <cp:lastModifiedBy>lmontenegro</cp:lastModifiedBy>
  <cp:revision>77</cp:revision>
  <dcterms:created xsi:type="dcterms:W3CDTF">2016-04-04T21:36:04Z</dcterms:created>
  <dcterms:modified xsi:type="dcterms:W3CDTF">2016-04-06T21:12:39Z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