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78" r:id="rId5"/>
    <p:sldId id="262" r:id="rId6"/>
    <p:sldId id="275" r:id="rId7"/>
    <p:sldId id="263" r:id="rId8"/>
    <p:sldId id="264" r:id="rId9"/>
    <p:sldId id="265" r:id="rId10"/>
    <p:sldId id="266" r:id="rId11"/>
    <p:sldId id="276" r:id="rId12"/>
    <p:sldId id="269" r:id="rId13"/>
    <p:sldId id="271" r:id="rId14"/>
    <p:sldId id="272" r:id="rId15"/>
    <p:sldId id="273" r:id="rId16"/>
    <p:sldId id="274" r:id="rId17"/>
    <p:sldId id="277" r:id="rId18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fernandez\Desktop\Enviar%20a%20Consuelo%20B\Trabajo%20Consuel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fernandez\Desktop\Enviar%20a%20Consuelo%20B\Trabajo%20Consuel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 sz="1200"/>
            </a:pPr>
            <a:r>
              <a:rPr lang="en-US" sz="2000" dirty="0" err="1"/>
              <a:t>Diferencia</a:t>
            </a:r>
            <a:r>
              <a:rPr lang="en-US" sz="2000" dirty="0"/>
              <a:t> de </a:t>
            </a:r>
            <a:r>
              <a:rPr lang="en-US" sz="2000" dirty="0" err="1"/>
              <a:t>rendimiento</a:t>
            </a:r>
            <a:r>
              <a:rPr lang="en-US" sz="2000" dirty="0"/>
              <a:t> entre primer </a:t>
            </a:r>
            <a:r>
              <a:rPr lang="en-US" sz="2000" dirty="0" err="1"/>
              <a:t>parcial</a:t>
            </a:r>
            <a:r>
              <a:rPr lang="en-US" sz="2000" baseline="0" dirty="0"/>
              <a:t> y </a:t>
            </a:r>
            <a:r>
              <a:rPr lang="en-US" sz="2000" baseline="0" dirty="0" err="1" smtClean="0"/>
              <a:t>tercer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parcial</a:t>
            </a:r>
            <a:r>
              <a:rPr lang="en-US" sz="2000" baseline="0" dirty="0" smtClean="0"/>
              <a:t> </a:t>
            </a:r>
            <a:r>
              <a:rPr lang="en-US" sz="2000" baseline="0" dirty="0"/>
              <a:t>final, </a:t>
            </a:r>
            <a:r>
              <a:rPr lang="en-US" sz="2000" baseline="0" dirty="0" err="1"/>
              <a:t>usando</a:t>
            </a:r>
            <a:r>
              <a:rPr lang="en-US" sz="2000" baseline="0" dirty="0"/>
              <a:t> </a:t>
            </a:r>
            <a:r>
              <a:rPr lang="en-US" sz="2000" baseline="0" dirty="0" smtClean="0"/>
              <a:t>dos </a:t>
            </a:r>
            <a:r>
              <a:rPr lang="en-US" sz="2000" baseline="0" dirty="0" err="1" smtClean="0"/>
              <a:t>resúmenes</a:t>
            </a:r>
            <a:endParaRPr lang="en-US" sz="2000" dirty="0"/>
          </a:p>
        </c:rich>
      </c:tx>
      <c:layout/>
      <c:spPr>
        <a:noFill/>
        <a:ln w="25400">
          <a:noFill/>
        </a:ln>
      </c:spPr>
    </c:title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8518518518518646E-2"/>
                  <c:y val="-6.432748538011741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DO"/>
                </a:p>
              </c:txPr>
              <c:showVal val="1"/>
            </c:dLbl>
            <c:dLbl>
              <c:idx val="1"/>
              <c:layout>
                <c:manualLayout>
                  <c:x val="1.6460905349794393E-2"/>
                  <c:y val="-5.55555555555554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DO"/>
                </a:p>
              </c:txPr>
              <c:showVal val="1"/>
            </c:dLbl>
            <c:dLbl>
              <c:idx val="2"/>
              <c:layout>
                <c:manualLayout>
                  <c:x val="1.4403292181069918E-2"/>
                  <c:y val="-5.263157894736843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DO"/>
                </a:p>
              </c:txPr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'Diferencia rendimiento'!$A$22:$A$24</c:f>
              <c:strCache>
                <c:ptCount val="3"/>
                <c:pt idx="0">
                  <c:v>Igual</c:v>
                </c:pt>
                <c:pt idx="1">
                  <c:v>Menos</c:v>
                </c:pt>
                <c:pt idx="2">
                  <c:v>Más</c:v>
                </c:pt>
              </c:strCache>
            </c:strRef>
          </c:cat>
          <c:val>
            <c:numRef>
              <c:f>'Diferencia rendimiento'!$C$22:$C$24</c:f>
              <c:numCache>
                <c:formatCode>0.0</c:formatCode>
                <c:ptCount val="3"/>
                <c:pt idx="0">
                  <c:v>11.111111111111031</c:v>
                </c:pt>
                <c:pt idx="1">
                  <c:v>44.444444444444038</c:v>
                </c:pt>
                <c:pt idx="2">
                  <c:v>44.444444444444038</c:v>
                </c:pt>
              </c:numCache>
            </c:numRef>
          </c:val>
        </c:ser>
        <c:dLbls>
          <c:showVal val="1"/>
        </c:dLbls>
        <c:shape val="box"/>
        <c:axId val="38598144"/>
        <c:axId val="38599680"/>
        <c:axId val="0"/>
      </c:bar3DChart>
      <c:catAx>
        <c:axId val="38598144"/>
        <c:scaling>
          <c:orientation val="minMax"/>
        </c:scaling>
        <c:axPos val="b"/>
        <c:numFmt formatCode="General" sourceLinked="1"/>
        <c:majorTickMark val="none"/>
        <c:tickLblPos val="nextTo"/>
        <c:crossAx val="38599680"/>
        <c:crosses val="autoZero"/>
        <c:auto val="1"/>
        <c:lblAlgn val="ctr"/>
        <c:lblOffset val="100"/>
      </c:catAx>
      <c:valAx>
        <c:axId val="38599680"/>
        <c:scaling>
          <c:orientation val="minMax"/>
          <c:max val="100"/>
          <c:min val="10"/>
        </c:scaling>
        <c:axPos val="l"/>
        <c:numFmt formatCode="0.0" sourceLinked="1"/>
        <c:tickLblPos val="nextTo"/>
        <c:crossAx val="38598144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DO"/>
  <c:chart>
    <c:title>
      <c:tx>
        <c:rich>
          <a:bodyPr/>
          <a:lstStyle/>
          <a:p>
            <a:pPr>
              <a:defRPr sz="1200"/>
            </a:pPr>
            <a:r>
              <a:rPr lang="en-US" sz="2000" dirty="0" err="1"/>
              <a:t>Diferencia</a:t>
            </a:r>
            <a:r>
              <a:rPr lang="en-US" sz="2000" baseline="0" dirty="0"/>
              <a:t> de </a:t>
            </a:r>
            <a:r>
              <a:rPr lang="en-US" sz="2000" baseline="0" dirty="0" err="1"/>
              <a:t>rendimiento</a:t>
            </a:r>
            <a:r>
              <a:rPr lang="en-US" sz="2000" baseline="0" dirty="0"/>
              <a:t> entre primer </a:t>
            </a:r>
            <a:r>
              <a:rPr lang="en-US" sz="2000" baseline="0" dirty="0" err="1"/>
              <a:t>parcial</a:t>
            </a:r>
            <a:r>
              <a:rPr lang="en-US" sz="2000" baseline="0" dirty="0"/>
              <a:t> </a:t>
            </a:r>
            <a:r>
              <a:rPr lang="en-US" sz="2000" baseline="0" dirty="0" smtClean="0"/>
              <a:t>y </a:t>
            </a:r>
            <a:r>
              <a:rPr lang="en-US" sz="2000" baseline="0" dirty="0" err="1" smtClean="0"/>
              <a:t>tercer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parcial</a:t>
            </a:r>
            <a:r>
              <a:rPr lang="en-US" sz="2000" baseline="0" dirty="0" smtClean="0"/>
              <a:t>, </a:t>
            </a:r>
            <a:r>
              <a:rPr lang="en-US" sz="2000" baseline="0" dirty="0" err="1"/>
              <a:t>usando</a:t>
            </a:r>
            <a:r>
              <a:rPr lang="en-US" sz="2000" baseline="0" dirty="0"/>
              <a:t> </a:t>
            </a:r>
            <a:r>
              <a:rPr lang="en-US" sz="2000" baseline="0" dirty="0" err="1" smtClean="0"/>
              <a:t>cuatro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resúmenes</a:t>
            </a:r>
            <a:endParaRPr lang="en-US" sz="2000" dirty="0"/>
          </a:p>
        </c:rich>
      </c:tx>
      <c:layout/>
      <c:spPr>
        <a:noFill/>
        <a:ln w="25400">
          <a:noFill/>
        </a:ln>
      </c:spPr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'Comparaciones entre las calif.'!$C$23:$C$25</c:f>
              <c:strCache>
                <c:ptCount val="1"/>
                <c:pt idx="0">
                  <c:v>16.7 33.3 50.0</c:v>
                </c:pt>
              </c:strCache>
            </c:strRef>
          </c:tx>
          <c:dLbls>
            <c:dLbl>
              <c:idx val="0"/>
              <c:layout>
                <c:manualLayout>
                  <c:x val="1.8518518518518583E-2"/>
                  <c:y val="-5.263157894736843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DO"/>
                </a:p>
              </c:txPr>
              <c:showVal val="1"/>
            </c:dLbl>
            <c:dLbl>
              <c:idx val="1"/>
              <c:layout>
                <c:manualLayout>
                  <c:x val="2.4691358024691412E-2"/>
                  <c:y val="-5.263157894736843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DO"/>
                </a:p>
              </c:txPr>
              <c:showVal val="1"/>
            </c:dLbl>
            <c:dLbl>
              <c:idx val="2"/>
              <c:layout>
                <c:manualLayout>
                  <c:x val="1.6460905349794355E-2"/>
                  <c:y val="-4.67836257309941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s-DO"/>
                </a:p>
              </c:txPr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'Diferencia rendimiento'!$A$22:$A$24</c:f>
              <c:strCache>
                <c:ptCount val="3"/>
                <c:pt idx="0">
                  <c:v>Igual</c:v>
                </c:pt>
                <c:pt idx="1">
                  <c:v>Menos</c:v>
                </c:pt>
                <c:pt idx="2">
                  <c:v>Más</c:v>
                </c:pt>
              </c:strCache>
            </c:strRef>
          </c:cat>
          <c:val>
            <c:numRef>
              <c:f>'Comparaciones entre las calif.'!$C$23:$C$25</c:f>
              <c:numCache>
                <c:formatCode>0.0</c:formatCode>
                <c:ptCount val="3"/>
                <c:pt idx="0">
                  <c:v>16.666666666666664</c:v>
                </c:pt>
                <c:pt idx="1">
                  <c:v>33.333333333333329</c:v>
                </c:pt>
                <c:pt idx="2">
                  <c:v>50</c:v>
                </c:pt>
              </c:numCache>
            </c:numRef>
          </c:val>
        </c:ser>
        <c:dLbls>
          <c:showVal val="1"/>
        </c:dLbls>
        <c:shape val="box"/>
        <c:axId val="52200576"/>
        <c:axId val="59429248"/>
        <c:axId val="0"/>
      </c:bar3DChart>
      <c:catAx>
        <c:axId val="52200576"/>
        <c:scaling>
          <c:orientation val="minMax"/>
        </c:scaling>
        <c:axPos val="b"/>
        <c:numFmt formatCode="General" sourceLinked="1"/>
        <c:majorTickMark val="none"/>
        <c:tickLblPos val="nextTo"/>
        <c:crossAx val="59429248"/>
        <c:crosses val="autoZero"/>
        <c:auto val="1"/>
        <c:lblAlgn val="ctr"/>
        <c:lblOffset val="100"/>
      </c:catAx>
      <c:valAx>
        <c:axId val="59429248"/>
        <c:scaling>
          <c:orientation val="minMax"/>
          <c:max val="100"/>
          <c:min val="10"/>
        </c:scaling>
        <c:axPos val="l"/>
        <c:numFmt formatCode="0.0" sourceLinked="1"/>
        <c:tickLblPos val="nextTo"/>
        <c:crossAx val="52200576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0C3034-1C66-435A-8AE8-A43D64D338E0}" type="datetimeFigureOut">
              <a:rPr lang="es-DO" smtClean="0"/>
              <a:pPr/>
              <a:t>21/03/2014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B398B9-26EC-414D-9E80-52F0FC445989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77200" cy="331351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100" dirty="0" smtClean="0">
                <a:solidFill>
                  <a:schemeClr val="tx1"/>
                </a:solidFill>
              </a:rPr>
              <a:t>La elaboración de resúmenes como estrategia para incrementar la comprensión lectora al comienzo de la carrera de Administración de Empresas. </a:t>
            </a:r>
            <a:r>
              <a:rPr lang="es-DO" sz="3100" dirty="0" smtClean="0"/>
              <a:t/>
            </a:r>
            <a:br>
              <a:rPr lang="es-DO" sz="3100" dirty="0" smtClean="0"/>
            </a:br>
            <a:r>
              <a:rPr lang="es-ES" sz="3100" dirty="0" smtClean="0"/>
              <a:t> </a:t>
            </a:r>
            <a:r>
              <a:rPr lang="es-DO" dirty="0" smtClean="0"/>
              <a:t/>
            </a:r>
            <a:br>
              <a:rPr lang="es-DO" dirty="0" smtClean="0"/>
            </a:br>
            <a:r>
              <a:rPr lang="es-ES" sz="3100" dirty="0" smtClean="0">
                <a:solidFill>
                  <a:schemeClr val="tx1"/>
                </a:solidFill>
              </a:rPr>
              <a:t>Consuelo Bonnelly Vega</a:t>
            </a:r>
            <a:r>
              <a:rPr lang="es-DO" dirty="0" smtClean="0"/>
              <a:t/>
            </a:r>
            <a:br>
              <a:rPr lang="es-DO" dirty="0" smtClean="0"/>
            </a:br>
            <a:r>
              <a:rPr lang="es-DO" dirty="0" smtClean="0"/>
              <a:t/>
            </a:r>
            <a:br>
              <a:rPr lang="es-DO" dirty="0" smtClean="0"/>
            </a:br>
            <a:endParaRPr lang="es-D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5229200"/>
            <a:ext cx="8688760" cy="1499616"/>
          </a:xfrm>
        </p:spPr>
        <p:txBody>
          <a:bodyPr/>
          <a:lstStyle/>
          <a:p>
            <a:r>
              <a:rPr lang="es-ES" b="1" dirty="0" smtClean="0"/>
              <a:t>SEMINARIO LEER Y ESCRIBIR A TRAVÉS DEL CURRÍCULO A NIVEL SUPERIOR</a:t>
            </a:r>
          </a:p>
          <a:p>
            <a:endParaRPr lang="es-ES" b="1" dirty="0" smtClean="0"/>
          </a:p>
          <a:p>
            <a:pPr algn="ctr"/>
            <a:r>
              <a:rPr lang="es-ES" sz="1600" b="1" dirty="0" smtClean="0"/>
              <a:t>Marzo 2014</a:t>
            </a:r>
          </a:p>
          <a:p>
            <a:endParaRPr lang="es-DO" dirty="0" smtClean="0"/>
          </a:p>
          <a:p>
            <a:endParaRPr lang="es-DO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619944" y="1133128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s-DO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DO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772344" y="1285528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s-DO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DO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67544" y="980728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s-DO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DO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539552" y="260648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s-DO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DO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89644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PONTIFICIA UNIVERSIDAD CATÓLICA MADRE Y MAESTRA</a:t>
            </a:r>
          </a:p>
          <a:p>
            <a:pPr algn="ctr"/>
            <a:r>
              <a:rPr lang="es-ES" b="1" dirty="0" smtClean="0"/>
              <a:t>Centro de Excelencia para la Investigación y Difusión  de la Lectura y la Escritura (CEDILE)</a:t>
            </a:r>
          </a:p>
          <a:p>
            <a:pPr algn="ctr"/>
            <a:endParaRPr lang="es-ES" b="1" dirty="0" smtClean="0"/>
          </a:p>
          <a:p>
            <a:pPr algn="ctr"/>
            <a:endParaRPr lang="es-E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Indicadores para elaborar el resumen :</a:t>
            </a:r>
            <a:endParaRPr lang="es-DO" sz="3600" dirty="0" smtClean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texto debe recoger ideas que tengan relación con el contenido del programa de la asignatura.</a:t>
            </a:r>
            <a:endParaRPr lang="es-DO" dirty="0" smtClean="0"/>
          </a:p>
          <a:p>
            <a:r>
              <a:rPr lang="es-ES" dirty="0" smtClean="0"/>
              <a:t> El texto se presenta reformulado. No hay frases copiadas literalmente.</a:t>
            </a:r>
            <a:endParaRPr lang="es-DO" dirty="0" smtClean="0"/>
          </a:p>
          <a:p>
            <a:r>
              <a:rPr lang="es-ES" dirty="0" smtClean="0"/>
              <a:t> El texto contiene la información más relevante con claridad y coherencia.</a:t>
            </a:r>
            <a:endParaRPr lang="es-DO" dirty="0" smtClean="0"/>
          </a:p>
          <a:p>
            <a:r>
              <a:rPr lang="es-ES" dirty="0" smtClean="0"/>
              <a:t>Se observan las normas de ortografía, acentuación y puntuación.</a:t>
            </a:r>
            <a:endParaRPr lang="es-DO" dirty="0" smtClean="0"/>
          </a:p>
          <a:p>
            <a:endParaRPr lang="es-DO" dirty="0" smtClean="0"/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Resultado</a:t>
            </a:r>
            <a:r>
              <a:rPr lang="en-US" dirty="0" smtClean="0">
                <a:solidFill>
                  <a:schemeClr val="bg1"/>
                </a:solidFill>
              </a:rPr>
              <a:t> N.1</a:t>
            </a:r>
            <a:endParaRPr lang="es-DO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Resultado</a:t>
            </a:r>
            <a:r>
              <a:rPr lang="en-US" dirty="0" smtClean="0">
                <a:solidFill>
                  <a:schemeClr val="bg1"/>
                </a:solidFill>
              </a:rPr>
              <a:t> No.2</a:t>
            </a:r>
            <a:endParaRPr lang="es-DO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DO" sz="3600" dirty="0" smtClean="0">
                <a:solidFill>
                  <a:schemeClr val="bg1"/>
                </a:solidFill>
              </a:rPr>
              <a:t/>
            </a:r>
            <a:br>
              <a:rPr lang="es-DO" sz="3600" dirty="0" smtClean="0">
                <a:solidFill>
                  <a:schemeClr val="bg1"/>
                </a:solidFill>
              </a:rPr>
            </a:br>
            <a:r>
              <a:rPr lang="es-DO" sz="3600" dirty="0" smtClean="0">
                <a:solidFill>
                  <a:schemeClr val="bg1"/>
                </a:solidFill>
              </a:rPr>
              <a:t>Resultados del Estudio de Caso de estudiante que siguió la estrategia completa</a:t>
            </a:r>
            <a:r>
              <a:rPr lang="es-DO" dirty="0" smtClean="0">
                <a:solidFill>
                  <a:schemeClr val="bg1"/>
                </a:solidFill>
              </a:rPr>
              <a:t/>
            </a:r>
            <a:br>
              <a:rPr lang="es-DO" dirty="0" smtClean="0">
                <a:solidFill>
                  <a:schemeClr val="bg1"/>
                </a:solidFill>
              </a:rPr>
            </a:br>
            <a:endParaRPr lang="es-DO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DO" dirty="0" smtClean="0"/>
          </a:p>
          <a:p>
            <a:endParaRPr lang="es-DO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91680" y="2636912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40080">
                <a:tc>
                  <a:txBody>
                    <a:bodyPr/>
                    <a:lstStyle/>
                    <a:p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Primer </a:t>
                      </a:r>
                      <a:r>
                        <a:rPr lang="en-US" dirty="0" err="1" smtClean="0"/>
                        <a:t>parcial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Segundo </a:t>
                      </a:r>
                    </a:p>
                    <a:p>
                      <a:r>
                        <a:rPr lang="en-US" dirty="0" err="1" smtClean="0"/>
                        <a:t>parcial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Tercer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parcial</a:t>
                      </a:r>
                      <a:endParaRPr lang="es-D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DO" noProof="0" dirty="0" smtClean="0"/>
                        <a:t>Calificación</a:t>
                      </a:r>
                      <a:r>
                        <a:rPr lang="es-DO" baseline="0" noProof="0" dirty="0" smtClean="0"/>
                        <a:t> </a:t>
                      </a:r>
                      <a:r>
                        <a:rPr lang="en-US" baseline="0" dirty="0" err="1" smtClean="0"/>
                        <a:t>obtenida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s-D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DO" noProof="0" dirty="0" smtClean="0"/>
                        <a:t>Resúmenes </a:t>
                      </a:r>
                      <a:r>
                        <a:rPr lang="en-US" dirty="0" err="1" smtClean="0"/>
                        <a:t>utilizados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s-D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>
                <a:solidFill>
                  <a:schemeClr val="bg1"/>
                </a:solidFill>
              </a:rPr>
              <a:t>Percepción de los estudiantes sobre la estrategia utilizada</a:t>
            </a:r>
            <a:endParaRPr lang="es-DO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DO" sz="2400" b="1" dirty="0" smtClean="0"/>
              <a:t>Resultados de la encuesta de valoración de la experiencia</a:t>
            </a:r>
            <a:r>
              <a:rPr lang="es-DO" sz="2000" dirty="0" smtClean="0"/>
              <a:t/>
            </a:r>
            <a:br>
              <a:rPr lang="es-DO" sz="2000" dirty="0" smtClean="0"/>
            </a:br>
            <a:endParaRPr lang="es-DO" sz="2000" dirty="0" smtClean="0"/>
          </a:p>
          <a:p>
            <a:endParaRPr lang="es-DO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47664" y="2348880"/>
          <a:ext cx="5904657" cy="3849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867"/>
                <a:gridCol w="767226"/>
                <a:gridCol w="952564"/>
              </a:tblGrid>
              <a:tr h="680207">
                <a:tc>
                  <a:txBody>
                    <a:bodyPr/>
                    <a:lstStyle/>
                    <a:p>
                      <a:r>
                        <a:rPr lang="es-DO" noProof="0" dirty="0" smtClean="0"/>
                        <a:t>Indicador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 smtClean="0"/>
                        <a:t>Sí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 smtClean="0"/>
                        <a:t>No</a:t>
                      </a:r>
                      <a:endParaRPr lang="es-DO" noProof="0" dirty="0"/>
                    </a:p>
                  </a:txBody>
                  <a:tcPr/>
                </a:tc>
              </a:tr>
              <a:tr h="1106305">
                <a:tc>
                  <a:txBody>
                    <a:bodyPr/>
                    <a:lstStyle/>
                    <a:p>
                      <a:r>
                        <a:rPr lang="es-DO" sz="2000" noProof="0" dirty="0" smtClean="0"/>
                        <a:t>La estrategia “Resumir para uno mismo” es favorable.</a:t>
                      </a:r>
                      <a:endParaRPr lang="es-DO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18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0</a:t>
                      </a:r>
                      <a:endParaRPr lang="es-DO" noProof="0" dirty="0"/>
                    </a:p>
                  </a:txBody>
                  <a:tcPr/>
                </a:tc>
              </a:tr>
              <a:tr h="1361605">
                <a:tc>
                  <a:txBody>
                    <a:bodyPr/>
                    <a:lstStyle/>
                    <a:p>
                      <a:r>
                        <a:rPr lang="es-DO" sz="2000" noProof="0" dirty="0" smtClean="0"/>
                        <a:t>La estrategia “Resumir para uno mismo” facilita la comprensión de lo leído.</a:t>
                      </a:r>
                      <a:endParaRPr lang="es-DO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18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0</a:t>
                      </a:r>
                      <a:endParaRPr lang="es-DO" noProof="0" dirty="0"/>
                    </a:p>
                  </a:txBody>
                  <a:tcPr/>
                </a:tc>
              </a:tr>
              <a:tr h="610191">
                <a:tc>
                  <a:txBody>
                    <a:bodyPr/>
                    <a:lstStyle/>
                    <a:p>
                      <a:r>
                        <a:rPr lang="es-DO" sz="2000" noProof="0" dirty="0" smtClean="0"/>
                        <a:t>En el futuro le gustaría seguir usando esta estrategia.</a:t>
                      </a:r>
                      <a:endParaRPr lang="es-DO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18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0</a:t>
                      </a:r>
                      <a:endParaRPr lang="es-DO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>
                <a:solidFill>
                  <a:srgbClr val="FF0000"/>
                </a:solidFill>
              </a:rPr>
              <a:t/>
            </a:r>
            <a:br>
              <a:rPr lang="es-DO" dirty="0" smtClean="0">
                <a:solidFill>
                  <a:srgbClr val="FF0000"/>
                </a:solidFill>
              </a:rPr>
            </a:br>
            <a:endParaRPr lang="es-DO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3745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 dirty="0" smtClean="0"/>
                        <a:t>Manera en que la estrategia</a:t>
                      </a:r>
                      <a:r>
                        <a:rPr lang="es-DO" baseline="0" noProof="0" dirty="0" smtClean="0"/>
                        <a:t> “Resumir para uno mismo”</a:t>
                      </a:r>
                      <a:r>
                        <a:rPr lang="es-DO" noProof="0" dirty="0" smtClean="0"/>
                        <a:t> facilita la comprensión de lo leído</a:t>
                      </a:r>
                      <a:r>
                        <a:rPr lang="en-US" dirty="0" smtClean="0"/>
                        <a:t>.</a:t>
                      </a:r>
                      <a:endParaRPr lang="es-D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DO" dirty="0"/>
                    </a:p>
                  </a:txBody>
                  <a:tcPr/>
                </a:tc>
              </a:tr>
              <a:tr h="438031">
                <a:tc>
                  <a:txBody>
                    <a:bodyPr/>
                    <a:lstStyle/>
                    <a:p>
                      <a:r>
                        <a:rPr lang="es-DO" noProof="0" dirty="0" smtClean="0"/>
                        <a:t>Ayuda a la retención del tema.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                                                                          5     </a:t>
                      </a:r>
                      <a:endParaRPr lang="es-DO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El </a:t>
                      </a:r>
                      <a:r>
                        <a:rPr lang="en-US" noProof="0" dirty="0" err="1" smtClean="0"/>
                        <a:t>parafraseo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noProof="0" dirty="0" err="1" smtClean="0"/>
                        <a:t>ayuda</a:t>
                      </a:r>
                      <a:r>
                        <a:rPr lang="en-US" noProof="0" dirty="0" smtClean="0"/>
                        <a:t> a </a:t>
                      </a:r>
                      <a:r>
                        <a:rPr lang="en-US" noProof="0" dirty="0" err="1" smtClean="0"/>
                        <a:t>captar</a:t>
                      </a:r>
                      <a:r>
                        <a:rPr lang="en-US" noProof="0" dirty="0" smtClean="0"/>
                        <a:t> la </a:t>
                      </a:r>
                      <a:r>
                        <a:rPr lang="es-DO" noProof="0" dirty="0" smtClean="0"/>
                        <a:t>información mejor.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                                                                          4</a:t>
                      </a:r>
                      <a:endParaRPr lang="es-DO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DO" noProof="0" dirty="0" smtClean="0"/>
                        <a:t>Buena opción para estudiar.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                                                                           4</a:t>
                      </a:r>
                      <a:endParaRPr lang="es-DO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Filtra</a:t>
                      </a:r>
                      <a:r>
                        <a:rPr lang="en-US" noProof="0" dirty="0" smtClean="0"/>
                        <a:t> lo </a:t>
                      </a:r>
                      <a:r>
                        <a:rPr lang="en-US" noProof="0" dirty="0" err="1" smtClean="0"/>
                        <a:t>que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noProof="0" dirty="0" err="1" smtClean="0"/>
                        <a:t>es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noProof="0" dirty="0" err="1" smtClean="0"/>
                        <a:t>importante</a:t>
                      </a:r>
                      <a:r>
                        <a:rPr lang="en-US" noProof="0" dirty="0" smtClean="0"/>
                        <a:t>.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                                                                           4</a:t>
                      </a:r>
                      <a:endParaRPr lang="es-DO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Sirve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noProof="0" dirty="0" err="1" smtClean="0"/>
                        <a:t>como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noProof="0" dirty="0" err="1" smtClean="0"/>
                        <a:t>conocimiento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noProof="0" dirty="0" err="1" smtClean="0"/>
                        <a:t>previo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noProof="0" dirty="0" err="1" smtClean="0"/>
                        <a:t>para</a:t>
                      </a:r>
                      <a:r>
                        <a:rPr lang="en-US" noProof="0" dirty="0" smtClean="0"/>
                        <a:t> la </a:t>
                      </a:r>
                      <a:r>
                        <a:rPr lang="en-US" noProof="0" dirty="0" err="1" smtClean="0"/>
                        <a:t>clase</a:t>
                      </a:r>
                      <a:r>
                        <a:rPr lang="en-US" noProof="0" dirty="0" smtClean="0"/>
                        <a:t>.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                                                                           1</a:t>
                      </a:r>
                      <a:endParaRPr lang="es-DO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La </a:t>
                      </a:r>
                      <a:r>
                        <a:rPr lang="en-US" noProof="0" dirty="0" err="1" smtClean="0"/>
                        <a:t>escritura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noProof="0" dirty="0" err="1" smtClean="0"/>
                        <a:t>ayuda</a:t>
                      </a:r>
                      <a:r>
                        <a:rPr lang="en-US" noProof="0" dirty="0" smtClean="0"/>
                        <a:t> al </a:t>
                      </a:r>
                      <a:r>
                        <a:rPr lang="en-US" noProof="0" dirty="0" err="1" smtClean="0"/>
                        <a:t>aprendizaje</a:t>
                      </a:r>
                      <a:r>
                        <a:rPr lang="en-US" noProof="0" dirty="0" smtClean="0"/>
                        <a:t>.</a:t>
                      </a:r>
                      <a:endParaRPr lang="es-D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                                                                            1</a:t>
                      </a:r>
                      <a:endParaRPr lang="es-DO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45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Percepción de los estudiantes sobre la estrategia utilizada</a:t>
            </a:r>
            <a:endParaRPr kumimoji="0" lang="es-DO" sz="4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35839"/>
            <a:ext cx="8229600" cy="4822161"/>
          </a:xfrm>
        </p:spPr>
        <p:txBody>
          <a:bodyPr>
            <a:noAutofit/>
          </a:bodyPr>
          <a:lstStyle/>
          <a:p>
            <a:r>
              <a:rPr lang="es-DO" sz="2400" dirty="0" smtClean="0"/>
              <a:t>El principal hallazgo que obtuvimos al finalizar el proceso es que la estrategia “Resumir para uno mismo” resulta de utilidad si es usada regularmente.</a:t>
            </a:r>
          </a:p>
          <a:p>
            <a:pPr>
              <a:buNone/>
            </a:pPr>
            <a:endParaRPr lang="es-DO" sz="2400" dirty="0" smtClean="0"/>
          </a:p>
          <a:p>
            <a:r>
              <a:rPr lang="es-DO" sz="2400" dirty="0" smtClean="0"/>
              <a:t>El estudio de caso realizado refuerza lo conveniente de recurrir a esta estrategia en un contexto de proceso. </a:t>
            </a:r>
          </a:p>
          <a:p>
            <a:pPr>
              <a:buNone/>
            </a:pPr>
            <a:endParaRPr lang="es-DO" sz="2400" dirty="0" smtClean="0"/>
          </a:p>
          <a:p>
            <a:r>
              <a:rPr lang="es-DO" sz="2400" dirty="0" smtClean="0"/>
              <a:t>El 100% de los estudiantes opinó que esta estrategia les fue de gran ayuda, pues resumir permite una mayor comprensión del tema y ampliar el vocabulario. </a:t>
            </a:r>
          </a:p>
          <a:p>
            <a:pPr>
              <a:buNone/>
            </a:pPr>
            <a:r>
              <a:rPr lang="es-ES" sz="2000" dirty="0" smtClean="0"/>
              <a:t> </a:t>
            </a:r>
            <a:endParaRPr lang="es-DO" sz="2000" dirty="0" smtClean="0"/>
          </a:p>
          <a:p>
            <a:pPr>
              <a:buNone/>
            </a:pPr>
            <a:endParaRPr lang="es-DO" sz="2000" dirty="0" smtClean="0"/>
          </a:p>
          <a:p>
            <a:endParaRPr lang="es-D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2216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000" dirty="0" smtClean="0"/>
              <a:t> </a:t>
            </a:r>
            <a:endParaRPr lang="es-DO" sz="2000" dirty="0" smtClean="0"/>
          </a:p>
          <a:p>
            <a:pPr algn="just"/>
            <a:r>
              <a:rPr lang="es-DO" sz="2400" dirty="0" smtClean="0"/>
              <a:t>Al valorar la  socialización de los resúmenes, los estudiantes consideraron que éstos aportan al desarrollo de la competencia de comprensión lectora, les permite intercambiar ideas diversas , corregir los errores y contribuye a su proceso de aprendizaje autónomo. </a:t>
            </a:r>
          </a:p>
          <a:p>
            <a:pPr algn="just"/>
            <a:endParaRPr lang="es-DO" sz="2400" dirty="0" smtClean="0"/>
          </a:p>
          <a:p>
            <a:pPr algn="just"/>
            <a:r>
              <a:rPr lang="es-DO" sz="2400" dirty="0" smtClean="0"/>
              <a:t>Por último, considero que  incluir estrategias de comprensión en la disciplina de la Administración favoreció el acceso de los estudiantes a la cultura escrita de esta disciplina y  la puesta en práctica del pensamiento y del discurso propios del ámbito académico que les permitirán crear un sentido de pertenencia a la comunidad científica de la PUCMM. </a:t>
            </a:r>
          </a:p>
          <a:p>
            <a:pPr algn="just">
              <a:buNone/>
            </a:pPr>
            <a:endParaRPr lang="es-DO" sz="2000" dirty="0" smtClean="0"/>
          </a:p>
          <a:p>
            <a:endParaRPr lang="es-D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dirty="0" smtClean="0">
                <a:solidFill>
                  <a:schemeClr val="bg1"/>
                </a:solidFill>
              </a:rPr>
              <a:t>Contextualización </a:t>
            </a:r>
            <a:endParaRPr lang="es-DO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DO" sz="3100" dirty="0" smtClean="0"/>
              <a:t>Teoría Organizacional introduce a los participantes al estudio de las organizaciones y su administración.</a:t>
            </a:r>
          </a:p>
          <a:p>
            <a:r>
              <a:rPr lang="es-DO" sz="3100" dirty="0" smtClean="0"/>
              <a:t>Es cursada por estudiantes de nuevo ingreso recién llegados del cuarto de bachillerato.</a:t>
            </a:r>
          </a:p>
          <a:p>
            <a:r>
              <a:rPr lang="es-DO" sz="3100" dirty="0" smtClean="0"/>
              <a:t>El principal problema es la poca comprensión de la información a la que tienen acceso y la cantidad de temas que abarca la asignatura. Las limitaciones observadas tienen que ver con la recuperación y expresión de la información.</a:t>
            </a:r>
          </a:p>
          <a:p>
            <a:r>
              <a:rPr lang="es-DO" sz="3100" dirty="0" smtClean="0"/>
              <a:t>La asignatura es evaluada a través de tres exámenes parciales.</a:t>
            </a:r>
          </a:p>
          <a:p>
            <a:r>
              <a:rPr lang="es-ES" sz="3100" dirty="0" smtClean="0"/>
              <a:t>Este tema adquiere relevancia por la necesidad del Departamento de Administración de la PUCMM de rediseñar las tareas y evaluaciones de todas las asignaturas del pensum.</a:t>
            </a:r>
          </a:p>
          <a:p>
            <a:endParaRPr lang="es-D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856984" cy="1401344"/>
          </a:xfrm>
        </p:spPr>
        <p:txBody>
          <a:bodyPr>
            <a:noAutofit/>
          </a:bodyPr>
          <a:lstStyle/>
          <a:p>
            <a:pPr algn="ctr"/>
            <a:r>
              <a:rPr lang="es-DO" sz="2200" dirty="0" smtClean="0"/>
              <a:t> </a:t>
            </a:r>
            <a:r>
              <a:rPr lang="es-DO" sz="2200" dirty="0" smtClean="0">
                <a:solidFill>
                  <a:schemeClr val="bg1"/>
                </a:solidFill>
              </a:rPr>
              <a:t>RELACIÓN DE LA ESTRUCTURA JERÁRQUICA DE PROCESOS COGNITIVOS DE LA TAXONOMÍA DE ANDERSON Y KRATHWOHL (2002, ADAPTACIÓN) CON LA MALLA CURRICULAR DE LA CARRERA DE ADMINISTRACIÓN DE EMPRESA</a:t>
            </a:r>
            <a:endParaRPr lang="es-DO" sz="2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793790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856984" cy="1401344"/>
          </a:xfrm>
        </p:spPr>
        <p:txBody>
          <a:bodyPr>
            <a:noAutofit/>
          </a:bodyPr>
          <a:lstStyle/>
          <a:p>
            <a:pPr algn="ctr"/>
            <a:r>
              <a:rPr lang="es-DO" sz="2200" dirty="0" smtClean="0"/>
              <a:t> </a:t>
            </a:r>
            <a:r>
              <a:rPr lang="es-DO" sz="2200" dirty="0" smtClean="0">
                <a:solidFill>
                  <a:schemeClr val="bg1"/>
                </a:solidFill>
              </a:rPr>
              <a:t>RELACIÓN DE LA ESTRUCTURA JERÁRQUICA DE PROCESOS COGNITIVOS DE LA TAXONOMÍA DE ANDERSON Y KRATHWOHL (2002, ADAPTACIÓN) CON LA MALLA CURRICULAR DE LA CARRERA DE ADMINISTRACIÓN DE EMPRESA</a:t>
            </a:r>
            <a:endParaRPr lang="es-DO" sz="22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6711305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Fundamentos teóricos que fueron tomados como premisas :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MX" sz="2800" dirty="0" err="1" smtClean="0"/>
              <a:t>Carlino</a:t>
            </a:r>
            <a:r>
              <a:rPr lang="es-MX" sz="2800" dirty="0" smtClean="0"/>
              <a:t>, P.  (2013), </a:t>
            </a:r>
            <a:r>
              <a:rPr lang="es-DO" sz="2800" dirty="0" smtClean="0"/>
              <a:t>denomina en su acepción más actualizada “Alfabetización Académica” al proceso de enseñanza que puede (o no) ponerse en marcha para  favorecer el acceso de los estudiantes a las diferentes culturas escritas de las disciplinas. </a:t>
            </a:r>
          </a:p>
          <a:p>
            <a:pPr lvl="0">
              <a:buNone/>
            </a:pPr>
            <a:endParaRPr lang="es-DO" sz="2800" dirty="0" smtClean="0"/>
          </a:p>
          <a:p>
            <a:r>
              <a:rPr lang="en-US" sz="2800" dirty="0" err="1" smtClean="0"/>
              <a:t>Desde</a:t>
            </a:r>
            <a:r>
              <a:rPr lang="es-ES" sz="2800" dirty="0" smtClean="0"/>
              <a:t> esta perspectiva l</a:t>
            </a:r>
            <a:r>
              <a:rPr lang="es-DO" sz="2800" dirty="0" smtClean="0"/>
              <a:t>a lectura y la escritura deberían ser objeto de enseñanza en la universidad, no como un asunto propedéutico, sino como una práctica que forme parte constitutiva y esencial de cada disciplina académica.</a:t>
            </a:r>
          </a:p>
          <a:p>
            <a:pPr lvl="0"/>
            <a:endParaRPr lang="es-DO" sz="2800" dirty="0" smtClean="0"/>
          </a:p>
          <a:p>
            <a:endParaRPr lang="es-D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 fontScale="25000" lnSpcReduction="20000"/>
          </a:bodyPr>
          <a:lstStyle/>
          <a:p>
            <a:endParaRPr lang="es-DO" sz="9600" dirty="0" smtClean="0"/>
          </a:p>
          <a:p>
            <a:r>
              <a:rPr lang="es-DO" sz="10400" dirty="0" smtClean="0"/>
              <a:t>Padilla, C; Douglas, C. y López, E.</a:t>
            </a:r>
            <a:r>
              <a:rPr lang="es-MX" sz="10400" dirty="0" smtClean="0"/>
              <a:t> (2010)</a:t>
            </a:r>
            <a:r>
              <a:rPr lang="es-DO" sz="10400" dirty="0" smtClean="0"/>
              <a:t> señalan que los problemas que tienen los estudiantes para recuperar y dar cuenta de la información se deben a una escasa formación en estrategias que les permitan formular esquemas conceptuales y a un escaso conocimiento de formas de organizar los textos expositivos.</a:t>
            </a:r>
          </a:p>
          <a:p>
            <a:pPr>
              <a:buNone/>
            </a:pPr>
            <a:endParaRPr lang="es-DO" sz="8600" dirty="0" smtClean="0"/>
          </a:p>
          <a:p>
            <a:r>
              <a:rPr lang="es-DO" sz="10400" dirty="0" smtClean="0"/>
              <a:t>El uso de estrategias que exigen verbalización como parafrasear, resumir, formular y contestar preguntas, facilita que retengamos en nuestra mente lo que leemos, pues nos ayudan a relacionar los conceptos entre sí. Este aumento de la comprensión hace posible que internalicemos relaciones que se van a activar a la hora de producir textos nuevos.</a:t>
            </a:r>
          </a:p>
          <a:p>
            <a:endParaRPr lang="es-DO" sz="7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Fundamentos teóricos que fueron tomados como premisas :</a:t>
            </a:r>
            <a:endParaRPr lang="es-D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 fontScale="32500" lnSpcReduction="20000"/>
          </a:bodyPr>
          <a:lstStyle/>
          <a:p>
            <a:pPr algn="just"/>
            <a:endParaRPr lang="es-DO" sz="6000" dirty="0" smtClean="0"/>
          </a:p>
          <a:p>
            <a:pPr algn="just"/>
            <a:r>
              <a:rPr lang="en-US" sz="7400" dirty="0" err="1" smtClean="0"/>
              <a:t>Nogueira</a:t>
            </a:r>
            <a:r>
              <a:rPr lang="en-US" sz="7400" dirty="0" smtClean="0"/>
              <a:t> S. y </a:t>
            </a:r>
            <a:r>
              <a:rPr lang="en-US" sz="7400" dirty="0" err="1" smtClean="0"/>
              <a:t>otros</a:t>
            </a:r>
            <a:r>
              <a:rPr lang="es-MX" sz="7400" dirty="0" smtClean="0"/>
              <a:t>(2010)</a:t>
            </a:r>
            <a:r>
              <a:rPr lang="es-DO" sz="7400" dirty="0" smtClean="0"/>
              <a:t> plantean que la actividad de resumir debe reconocerse en su doble articulación cognitiva y textual.</a:t>
            </a:r>
          </a:p>
          <a:p>
            <a:pPr algn="just">
              <a:buNone/>
            </a:pPr>
            <a:r>
              <a:rPr lang="es-DO" sz="6000" dirty="0" smtClean="0"/>
              <a:t> </a:t>
            </a:r>
            <a:endParaRPr lang="es-DO" sz="7400" dirty="0" smtClean="0"/>
          </a:p>
          <a:p>
            <a:pPr algn="just"/>
            <a:r>
              <a:rPr lang="es-DO" sz="7400" dirty="0" smtClean="0"/>
              <a:t>Resumir es, en primer lugar poder someter un determinado texto oral o escrito a un proceso de reducción y, posteriormente, producir otro texto que guarde relaciones particulares con el original en tanto reproduce brevemente su contenido.</a:t>
            </a:r>
          </a:p>
          <a:p>
            <a:pPr algn="just">
              <a:buNone/>
            </a:pPr>
            <a:endParaRPr lang="es-DO" sz="6000" dirty="0" smtClean="0"/>
          </a:p>
          <a:p>
            <a:pPr algn="just"/>
            <a:r>
              <a:rPr lang="es-DO" sz="7400" dirty="0" smtClean="0"/>
              <a:t>El resumen resulta de la aplicación de una serie de actividades que pueden ser caracterizadas como </a:t>
            </a:r>
            <a:r>
              <a:rPr lang="es-DO" sz="7400" dirty="0" err="1" smtClean="0"/>
              <a:t>macrorreglas</a:t>
            </a:r>
            <a:r>
              <a:rPr lang="es-DO" sz="7400" dirty="0" smtClean="0"/>
              <a:t>. Estas son, según Van </a:t>
            </a:r>
            <a:r>
              <a:rPr lang="es-DO" sz="7400" dirty="0" err="1" smtClean="0"/>
              <a:t>Dijk</a:t>
            </a:r>
            <a:r>
              <a:rPr lang="es-DO" sz="7400" dirty="0" smtClean="0"/>
              <a:t>, cuatro: omitir, seleccionar, generalizar y construir o integrar.</a:t>
            </a:r>
          </a:p>
          <a:p>
            <a:endParaRPr lang="es-DO" sz="6000" dirty="0" smtClean="0"/>
          </a:p>
          <a:p>
            <a:pPr>
              <a:buNone/>
            </a:pPr>
            <a:r>
              <a:rPr lang="es-DO" sz="6000" dirty="0" smtClean="0"/>
              <a:t>	</a:t>
            </a:r>
          </a:p>
          <a:p>
            <a:endParaRPr lang="es-DO" sz="7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Fundamentos teóricos que fueron tomados como premisas :</a:t>
            </a:r>
            <a:endParaRPr lang="es-D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Desarrollo</a:t>
            </a:r>
            <a:endParaRPr lang="es-DO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s-ES" sz="5100" b="1" dirty="0" smtClean="0"/>
              <a:t>Objetivo General</a:t>
            </a:r>
            <a:endParaRPr lang="es-DO" sz="5100" b="1" dirty="0" smtClean="0"/>
          </a:p>
          <a:p>
            <a:pPr>
              <a:buNone/>
            </a:pPr>
            <a:r>
              <a:rPr lang="es-ES" b="1" dirty="0" smtClean="0"/>
              <a:t> </a:t>
            </a:r>
            <a:endParaRPr lang="es-DO" dirty="0" smtClean="0"/>
          </a:p>
          <a:p>
            <a:pPr>
              <a:buNone/>
            </a:pPr>
            <a:r>
              <a:rPr lang="es-ES" sz="4000" dirty="0" smtClean="0"/>
              <a:t>	</a:t>
            </a:r>
            <a:r>
              <a:rPr lang="es-ES" sz="4400" dirty="0" smtClean="0"/>
              <a:t>Lograr un mejor desempeño de los estudiantes de Teoría Organizacional en comprensión lectora a través de la estrategia de </a:t>
            </a:r>
            <a:r>
              <a:rPr lang="es-ES" sz="4400" dirty="0" smtClean="0"/>
              <a:t>    “ </a:t>
            </a:r>
            <a:r>
              <a:rPr lang="es-ES" sz="4400" dirty="0" smtClean="0"/>
              <a:t>Resumir para uno mismo”.</a:t>
            </a:r>
          </a:p>
          <a:p>
            <a:pPr>
              <a:buNone/>
            </a:pPr>
            <a:endParaRPr lang="es-ES" sz="4000" dirty="0" smtClean="0"/>
          </a:p>
          <a:p>
            <a:pPr>
              <a:buNone/>
            </a:pPr>
            <a:endParaRPr lang="es-DO" dirty="0" smtClean="0"/>
          </a:p>
          <a:p>
            <a:pPr lvl="0">
              <a:buFont typeface="Wingdings" pitchFamily="2" charset="2"/>
              <a:buChar char="q"/>
            </a:pPr>
            <a:r>
              <a:rPr lang="es-ES" sz="5100" b="1" dirty="0" smtClean="0"/>
              <a:t>Objetivos específicos</a:t>
            </a:r>
            <a:endParaRPr lang="es-DO" sz="5100" dirty="0" smtClean="0"/>
          </a:p>
          <a:p>
            <a:pPr lvl="0">
              <a:buNone/>
            </a:pPr>
            <a:endParaRPr lang="es-DO" dirty="0" smtClean="0"/>
          </a:p>
          <a:p>
            <a:pPr lvl="0"/>
            <a:r>
              <a:rPr lang="es-ES" sz="4600" dirty="0" smtClean="0"/>
              <a:t>Producir resúmenes en media página. </a:t>
            </a:r>
            <a:endParaRPr lang="es-DO" sz="4600" dirty="0" smtClean="0"/>
          </a:p>
          <a:p>
            <a:pPr lvl="0"/>
            <a:r>
              <a:rPr lang="es-ES" sz="4600" dirty="0" smtClean="0"/>
              <a:t>Socializar (cooperativamente) los resúmenes.</a:t>
            </a:r>
            <a:endParaRPr lang="es-DO" sz="4600" dirty="0" smtClean="0"/>
          </a:p>
          <a:p>
            <a:pPr lvl="0"/>
            <a:r>
              <a:rPr lang="es-ES" sz="4600" dirty="0" smtClean="0"/>
              <a:t>Determinar si hubo alguna diferencia de rendimiento entre los estudiantes que usaron la ayuda de la estrategia “Resumir para uno mismo” a lo largo del período con los que la utilizaron solo para el </a:t>
            </a:r>
            <a:r>
              <a:rPr lang="es-ES" sz="4600" dirty="0" smtClean="0"/>
              <a:t>tercer parcial.</a:t>
            </a:r>
            <a:endParaRPr lang="es-DO" sz="4600" dirty="0" smtClean="0"/>
          </a:p>
          <a:p>
            <a:pPr lvl="0"/>
            <a:r>
              <a:rPr lang="es-ES" sz="4600" dirty="0" smtClean="0"/>
              <a:t>Conocer la percepción de los estudiantes que utilizaron la estrategia “Resumir para uno mismo” sobre su utilidad.</a:t>
            </a:r>
            <a:endParaRPr lang="es-DO" sz="4600" dirty="0" smtClean="0"/>
          </a:p>
          <a:p>
            <a:pPr>
              <a:buNone/>
            </a:pPr>
            <a:r>
              <a:rPr lang="es-ES" b="1" dirty="0" smtClean="0"/>
              <a:t> </a:t>
            </a: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>
                <a:solidFill>
                  <a:schemeClr val="bg1"/>
                </a:solidFill>
              </a:rPr>
              <a:t>Cómo se llevó a cabo el proyecto </a:t>
            </a:r>
            <a:endParaRPr lang="es-DO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DO" sz="2800" dirty="0" smtClean="0"/>
              <a:t>Se utilizó un enfoque de investigación-acción. </a:t>
            </a:r>
          </a:p>
          <a:p>
            <a:r>
              <a:rPr lang="en-US" sz="2800" dirty="0" smtClean="0"/>
              <a:t>De un total de 29 </a:t>
            </a:r>
            <a:r>
              <a:rPr lang="en-US" sz="2800" dirty="0" err="1" smtClean="0"/>
              <a:t>estudiantes</a:t>
            </a:r>
            <a:r>
              <a:rPr lang="en-US" sz="2800" dirty="0" smtClean="0"/>
              <a:t> </a:t>
            </a:r>
            <a:r>
              <a:rPr lang="en-US" sz="2800" dirty="0" err="1" smtClean="0"/>
              <a:t>inscritos</a:t>
            </a:r>
            <a:r>
              <a:rPr lang="en-US" sz="2800" dirty="0" smtClean="0"/>
              <a:t> en la </a:t>
            </a:r>
            <a:r>
              <a:rPr lang="en-US" sz="2800" dirty="0" err="1" smtClean="0"/>
              <a:t>asignatura</a:t>
            </a:r>
            <a:r>
              <a:rPr lang="en-US" sz="2800" dirty="0" smtClean="0"/>
              <a:t> , 18  </a:t>
            </a:r>
            <a:r>
              <a:rPr lang="en-US" sz="2800" dirty="0" err="1" smtClean="0"/>
              <a:t>participaron</a:t>
            </a:r>
            <a:r>
              <a:rPr lang="en-US" sz="2800" dirty="0" smtClean="0"/>
              <a:t> en la </a:t>
            </a:r>
            <a:r>
              <a:rPr lang="en-US" sz="2800" dirty="0" err="1" smtClean="0"/>
              <a:t>experiencia</a:t>
            </a:r>
            <a:r>
              <a:rPr lang="en-US" sz="2800" dirty="0" smtClean="0"/>
              <a:t>.</a:t>
            </a:r>
          </a:p>
          <a:p>
            <a:r>
              <a:rPr lang="es-ES" sz="2800" dirty="0" smtClean="0"/>
              <a:t>“ Resumir para uno mismo” fue una propuesta de carácter opcional para el segundo parcial y el tercer parcial asumida espontáneamente por los estudiantes. </a:t>
            </a:r>
          </a:p>
          <a:p>
            <a:r>
              <a:rPr lang="es-ES" sz="2800" dirty="0" smtClean="0"/>
              <a:t>Se presentó a los estudiantes los indicadores a tener en cuenta para elaborar el resumen.</a:t>
            </a:r>
          </a:p>
          <a:p>
            <a:r>
              <a:rPr lang="es-ES" sz="2800" dirty="0" smtClean="0"/>
              <a:t>Los estudiantes realizaron un resumen en media  página que fue entregado y socializado antes de tratar el tema en clase.</a:t>
            </a:r>
          </a:p>
          <a:p>
            <a:r>
              <a:rPr lang="es-ES" sz="2800" dirty="0" smtClean="0"/>
              <a:t>La profesora evaluó los resúmenes y los </a:t>
            </a:r>
            <a:r>
              <a:rPr lang="es-ES" sz="2800" dirty="0" err="1" smtClean="0"/>
              <a:t>conserv</a:t>
            </a:r>
            <a:r>
              <a:rPr lang="es-DO" sz="2800" dirty="0" smtClean="0"/>
              <a:t>ó</a:t>
            </a:r>
            <a:r>
              <a:rPr lang="es-ES" sz="2800" dirty="0" smtClean="0"/>
              <a:t> para entregar como material de consulta en los exámenes a aquellos que cumplieran con los indicadores dados.</a:t>
            </a:r>
            <a:endParaRPr lang="es-D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3FDD01-244A-4BD9-897C-442F8AFB1D97}"/>
</file>

<file path=customXml/itemProps2.xml><?xml version="1.0" encoding="utf-8"?>
<ds:datastoreItem xmlns:ds="http://schemas.openxmlformats.org/officeDocument/2006/customXml" ds:itemID="{36B3B68F-085B-4E6E-9F4C-FB1314E5C757}"/>
</file>

<file path=customXml/itemProps3.xml><?xml version="1.0" encoding="utf-8"?>
<ds:datastoreItem xmlns:ds="http://schemas.openxmlformats.org/officeDocument/2006/customXml" ds:itemID="{25858C0E-A1EA-490A-9697-368A393F3181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842</TotalTime>
  <Words>1013</Words>
  <Application>Microsoft Office PowerPoint</Application>
  <PresentationFormat>Presentación en pantalla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Módulo</vt:lpstr>
      <vt:lpstr>La elaboración de resúmenes como estrategia para incrementar la comprensión lectora al comienzo de la carrera de Administración de Empresas.    Consuelo Bonnelly Vega  </vt:lpstr>
      <vt:lpstr>Contextualización </vt:lpstr>
      <vt:lpstr> RELACIÓN DE LA ESTRUCTURA JERÁRQUICA DE PROCESOS COGNITIVOS DE LA TAXONOMÍA DE ANDERSON Y KRATHWOHL (2002, ADAPTACIÓN) CON LA MALLA CURRICULAR DE LA CARRERA DE ADMINISTRACIÓN DE EMPRESA</vt:lpstr>
      <vt:lpstr> RELACIÓN DE LA ESTRUCTURA JERÁRQUICA DE PROCESOS COGNITIVOS DE LA TAXONOMÍA DE ANDERSON Y KRATHWOHL (2002, ADAPTACIÓN) CON LA MALLA CURRICULAR DE LA CARRERA DE ADMINISTRACIÓN DE EMPRESA</vt:lpstr>
      <vt:lpstr>Fundamentos teóricos que fueron tomados como premisas :</vt:lpstr>
      <vt:lpstr>Fundamentos teóricos que fueron tomados como premisas :</vt:lpstr>
      <vt:lpstr>Fundamentos teóricos que fueron tomados como premisas :</vt:lpstr>
      <vt:lpstr>Desarrollo</vt:lpstr>
      <vt:lpstr>Cómo se llevó a cabo el proyecto </vt:lpstr>
      <vt:lpstr>Indicadores para elaborar el resumen :</vt:lpstr>
      <vt:lpstr>Resultado N.1</vt:lpstr>
      <vt:lpstr>Resultado No.2</vt:lpstr>
      <vt:lpstr> Resultados del Estudio de Caso de estudiante que siguió la estrategia completa </vt:lpstr>
      <vt:lpstr>Percepción de los estudiantes sobre la estrategia utilizada</vt:lpstr>
      <vt:lpstr> </vt:lpstr>
      <vt:lpstr>Conclusiones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Dell</dc:creator>
  <cp:lastModifiedBy>Dell</cp:lastModifiedBy>
  <cp:revision>151</cp:revision>
  <dcterms:created xsi:type="dcterms:W3CDTF">2014-03-15T15:14:13Z</dcterms:created>
  <dcterms:modified xsi:type="dcterms:W3CDTF">2014-03-21T14:58:44Z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