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90" r:id="rId3"/>
    <p:sldId id="287" r:id="rId4"/>
    <p:sldId id="293" r:id="rId5"/>
    <p:sldId id="296" r:id="rId6"/>
    <p:sldId id="291" r:id="rId7"/>
    <p:sldId id="297" r:id="rId8"/>
    <p:sldId id="292" r:id="rId9"/>
    <p:sldId id="264" r:id="rId10"/>
    <p:sldId id="294" r:id="rId11"/>
    <p:sldId id="278" r:id="rId12"/>
    <p:sldId id="266" r:id="rId13"/>
    <p:sldId id="267" r:id="rId14"/>
    <p:sldId id="268" r:id="rId15"/>
    <p:sldId id="269" r:id="rId16"/>
    <p:sldId id="295" r:id="rId17"/>
    <p:sldId id="275" r:id="rId18"/>
    <p:sldId id="276" r:id="rId19"/>
    <p:sldId id="277" r:id="rId20"/>
    <p:sldId id="279" r:id="rId21"/>
    <p:sldId id="284" r:id="rId22"/>
  </p:sldIdLst>
  <p:sldSz cx="12192000" cy="6858000"/>
  <p:notesSz cx="6858000" cy="9144000"/>
  <p:defaultTextStyle>
    <a:defPPr>
      <a:defRPr lang="es-DO"/>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FF"/>
    <a:srgbClr val="CCECF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91" d="100"/>
          <a:sy n="91" d="100"/>
        </p:scale>
        <p:origin x="-13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cxnSp>
        <p:nvCxnSpPr>
          <p:cNvPr id="4" name="Straight Connector 15"/>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16"/>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2"/>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9" name="Date Placeholder 3"/>
          <p:cNvSpPr>
            <a:spLocks noGrp="1"/>
          </p:cNvSpPr>
          <p:nvPr>
            <p:ph type="dt" sz="half" idx="10"/>
          </p:nvPr>
        </p:nvSpPr>
        <p:spPr/>
        <p:txBody>
          <a:bodyPr/>
          <a:lstStyle>
            <a:lvl1pPr>
              <a:defRPr/>
            </a:lvl1pPr>
          </a:lstStyle>
          <a:p>
            <a:pPr>
              <a:defRPr/>
            </a:pPr>
            <a:fld id="{3ECFBA35-EA9C-4EE8-A02F-5E7407D91F60}" type="datetimeFigureOut">
              <a:rPr lang="es-DO"/>
              <a:pPr>
                <a:defRPr/>
              </a:pPr>
              <a:t>06/04/2016</a:t>
            </a:fld>
            <a:endParaRPr lang="es-DO"/>
          </a:p>
        </p:txBody>
      </p:sp>
      <p:sp>
        <p:nvSpPr>
          <p:cNvPr id="10" name="Footer Placeholder 4"/>
          <p:cNvSpPr>
            <a:spLocks noGrp="1"/>
          </p:cNvSpPr>
          <p:nvPr>
            <p:ph type="ftr" sz="quarter" idx="11"/>
          </p:nvPr>
        </p:nvSpPr>
        <p:spPr/>
        <p:txBody>
          <a:bodyPr/>
          <a:lstStyle>
            <a:lvl1pPr>
              <a:defRPr/>
            </a:lvl1pPr>
          </a:lstStyle>
          <a:p>
            <a:pPr>
              <a:defRPr/>
            </a:pPr>
            <a:endParaRPr lang="es-DO"/>
          </a:p>
        </p:txBody>
      </p:sp>
      <p:sp>
        <p:nvSpPr>
          <p:cNvPr id="11" name="Slide Number Placeholder 5"/>
          <p:cNvSpPr>
            <a:spLocks noGrp="1"/>
          </p:cNvSpPr>
          <p:nvPr>
            <p:ph type="sldNum" sz="quarter" idx="12"/>
          </p:nvPr>
        </p:nvSpPr>
        <p:spPr/>
        <p:txBody>
          <a:bodyPr/>
          <a:lstStyle>
            <a:lvl1pPr>
              <a:defRPr smtClean="0"/>
            </a:lvl1pPr>
          </a:lstStyle>
          <a:p>
            <a:pPr>
              <a:defRPr/>
            </a:pPr>
            <a:fld id="{F89D947C-6E29-4EF6-9336-40C2921B4EF9}" type="slidenum">
              <a:rPr lang="es-DO" altLang="es-DO"/>
              <a:pPr>
                <a:defRPr/>
              </a:pPr>
              <a:t>‹#›</a:t>
            </a:fld>
            <a:endParaRPr lang="es-DO" altLang="es-D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5" name="Date Placeholder 3"/>
          <p:cNvSpPr>
            <a:spLocks noGrp="1"/>
          </p:cNvSpPr>
          <p:nvPr>
            <p:ph type="dt" sz="half" idx="15"/>
          </p:nvPr>
        </p:nvSpPr>
        <p:spPr/>
        <p:txBody>
          <a:bodyPr/>
          <a:lstStyle>
            <a:lvl1pPr>
              <a:defRPr/>
            </a:lvl1pPr>
          </a:lstStyle>
          <a:p>
            <a:pPr>
              <a:defRPr/>
            </a:pPr>
            <a:fld id="{DBA5CA0F-3315-423B-AF2E-2803BB033B88}" type="datetimeFigureOut">
              <a:rPr lang="es-DO"/>
              <a:pPr>
                <a:defRPr/>
              </a:pPr>
              <a:t>06/04/2016</a:t>
            </a:fld>
            <a:endParaRPr lang="es-DO"/>
          </a:p>
        </p:txBody>
      </p:sp>
      <p:sp>
        <p:nvSpPr>
          <p:cNvPr id="6" name="Footer Placeholder 4"/>
          <p:cNvSpPr>
            <a:spLocks noGrp="1"/>
          </p:cNvSpPr>
          <p:nvPr>
            <p:ph type="ftr" sz="quarter" idx="16"/>
          </p:nvPr>
        </p:nvSpPr>
        <p:spPr/>
        <p:txBody>
          <a:bodyPr/>
          <a:lstStyle>
            <a:lvl1pPr>
              <a:defRPr/>
            </a:lvl1pPr>
          </a:lstStyle>
          <a:p>
            <a:pPr>
              <a:defRPr/>
            </a:pPr>
            <a:endParaRPr lang="es-DO"/>
          </a:p>
        </p:txBody>
      </p:sp>
      <p:sp>
        <p:nvSpPr>
          <p:cNvPr id="7" name="Slide Number Placeholder 5"/>
          <p:cNvSpPr>
            <a:spLocks noGrp="1"/>
          </p:cNvSpPr>
          <p:nvPr>
            <p:ph type="sldNum" sz="quarter" idx="17"/>
          </p:nvPr>
        </p:nvSpPr>
        <p:spPr/>
        <p:txBody>
          <a:bodyPr/>
          <a:lstStyle>
            <a:lvl1pPr>
              <a:defRPr/>
            </a:lvl1pPr>
          </a:lstStyle>
          <a:p>
            <a:pPr>
              <a:defRPr/>
            </a:pPr>
            <a:fld id="{DB5956F7-43A1-410D-8AF5-EFF665AFCFA6}" type="slidenum">
              <a:rPr lang="es-DO" altLang="es-DO"/>
              <a:pPr>
                <a:defRPr/>
              </a:pPr>
              <a:t>‹#›</a:t>
            </a:fld>
            <a:endParaRPr lang="es-DO" altLang="es-D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4335577E-ECC8-42A5-BBAB-61BB601CE374}" type="datetimeFigureOut">
              <a:rPr lang="es-DO"/>
              <a:pPr>
                <a:defRPr/>
              </a:pPr>
              <a:t>06/04/2016</a:t>
            </a:fld>
            <a:endParaRPr lang="es-DO"/>
          </a:p>
        </p:txBody>
      </p:sp>
      <p:sp>
        <p:nvSpPr>
          <p:cNvPr id="5" name="Footer Placeholder 4"/>
          <p:cNvSpPr>
            <a:spLocks noGrp="1"/>
          </p:cNvSpPr>
          <p:nvPr>
            <p:ph type="ftr" sz="quarter" idx="11"/>
          </p:nvPr>
        </p:nvSpPr>
        <p:spPr/>
        <p:txBody>
          <a:bodyPr/>
          <a:lstStyle>
            <a:lvl1pPr>
              <a:defRPr/>
            </a:lvl1pPr>
          </a:lstStyle>
          <a:p>
            <a:pPr>
              <a:defRPr/>
            </a:pPr>
            <a:endParaRPr lang="es-DO"/>
          </a:p>
        </p:txBody>
      </p:sp>
      <p:sp>
        <p:nvSpPr>
          <p:cNvPr id="6" name="Slide Number Placeholder 5"/>
          <p:cNvSpPr>
            <a:spLocks noGrp="1"/>
          </p:cNvSpPr>
          <p:nvPr>
            <p:ph type="sldNum" sz="quarter" idx="12"/>
          </p:nvPr>
        </p:nvSpPr>
        <p:spPr/>
        <p:txBody>
          <a:bodyPr/>
          <a:lstStyle>
            <a:lvl1pPr>
              <a:defRPr/>
            </a:lvl1pPr>
          </a:lstStyle>
          <a:p>
            <a:pPr>
              <a:defRPr/>
            </a:pPr>
            <a:fld id="{A641F2AE-9B20-409C-B8D5-A96911508BBB}" type="slidenum">
              <a:rPr lang="es-DO" altLang="es-DO"/>
              <a:pPr>
                <a:defRPr/>
              </a:pPr>
              <a:t>‹#›</a:t>
            </a:fld>
            <a:endParaRPr lang="es-DO" altLang="es-D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TextBox 13"/>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US" altLang="es-DO" sz="8000" smtClean="0"/>
              <a:t>“</a:t>
            </a:r>
          </a:p>
        </p:txBody>
      </p:sp>
      <p:sp>
        <p:nvSpPr>
          <p:cNvPr id="6" name="TextBox 14"/>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s-DO" sz="8000" smtClean="0"/>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fld id="{8D187F8F-6503-4FEE-AB7C-6F61C6DDC835}" type="datetimeFigureOut">
              <a:rPr lang="es-DO"/>
              <a:pPr>
                <a:defRPr/>
              </a:pPr>
              <a:t>06/04/2016</a:t>
            </a:fld>
            <a:endParaRPr lang="es-DO"/>
          </a:p>
        </p:txBody>
      </p:sp>
      <p:sp>
        <p:nvSpPr>
          <p:cNvPr id="8" name="Footer Placeholder 4"/>
          <p:cNvSpPr>
            <a:spLocks noGrp="1"/>
          </p:cNvSpPr>
          <p:nvPr>
            <p:ph type="ftr" sz="quarter" idx="15"/>
          </p:nvPr>
        </p:nvSpPr>
        <p:spPr/>
        <p:txBody>
          <a:bodyPr/>
          <a:lstStyle>
            <a:lvl1pPr>
              <a:defRPr/>
            </a:lvl1pPr>
          </a:lstStyle>
          <a:p>
            <a:pPr>
              <a:defRPr/>
            </a:pPr>
            <a:endParaRPr lang="es-DO"/>
          </a:p>
        </p:txBody>
      </p:sp>
      <p:sp>
        <p:nvSpPr>
          <p:cNvPr id="9" name="Slide Number Placeholder 5"/>
          <p:cNvSpPr>
            <a:spLocks noGrp="1"/>
          </p:cNvSpPr>
          <p:nvPr>
            <p:ph type="sldNum" sz="quarter" idx="16"/>
          </p:nvPr>
        </p:nvSpPr>
        <p:spPr/>
        <p:txBody>
          <a:bodyPr/>
          <a:lstStyle>
            <a:lvl1pPr>
              <a:defRPr smtClean="0"/>
            </a:lvl1pPr>
          </a:lstStyle>
          <a:p>
            <a:pPr>
              <a:defRPr/>
            </a:pPr>
            <a:fld id="{5B6AFB08-2017-4315-A669-E7EC12CE3998}" type="slidenum">
              <a:rPr lang="es-DO" altLang="es-DO"/>
              <a:pPr>
                <a:defRPr/>
              </a:pPr>
              <a:t>‹#›</a:t>
            </a:fld>
            <a:endParaRPr lang="es-DO" altLang="es-DO"/>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C4681BD3-9D73-45F6-83B4-2BD856EE0961}" type="datetimeFigureOut">
              <a:rPr lang="es-DO"/>
              <a:pPr>
                <a:defRPr/>
              </a:pPr>
              <a:t>06/04/2016</a:t>
            </a:fld>
            <a:endParaRPr lang="es-DO"/>
          </a:p>
        </p:txBody>
      </p:sp>
      <p:sp>
        <p:nvSpPr>
          <p:cNvPr id="5" name="Footer Placeholder 4"/>
          <p:cNvSpPr>
            <a:spLocks noGrp="1"/>
          </p:cNvSpPr>
          <p:nvPr>
            <p:ph type="ftr" sz="quarter" idx="11"/>
          </p:nvPr>
        </p:nvSpPr>
        <p:spPr/>
        <p:txBody>
          <a:bodyPr/>
          <a:lstStyle>
            <a:lvl1pPr>
              <a:defRPr/>
            </a:lvl1pPr>
          </a:lstStyle>
          <a:p>
            <a:pPr>
              <a:defRPr/>
            </a:pPr>
            <a:endParaRPr lang="es-DO"/>
          </a:p>
        </p:txBody>
      </p:sp>
      <p:sp>
        <p:nvSpPr>
          <p:cNvPr id="6" name="Slide Number Placeholder 5"/>
          <p:cNvSpPr>
            <a:spLocks noGrp="1"/>
          </p:cNvSpPr>
          <p:nvPr>
            <p:ph type="sldNum" sz="quarter" idx="12"/>
          </p:nvPr>
        </p:nvSpPr>
        <p:spPr/>
        <p:txBody>
          <a:bodyPr/>
          <a:lstStyle>
            <a:lvl1pPr>
              <a:defRPr/>
            </a:lvl1pPr>
          </a:lstStyle>
          <a:p>
            <a:pPr>
              <a:defRPr/>
            </a:pPr>
            <a:fld id="{DC228AE0-439F-4286-A900-3076003D0D47}" type="slidenum">
              <a:rPr lang="es-DO" altLang="es-DO"/>
              <a:pPr>
                <a:defRPr/>
              </a:pPr>
              <a:t>‹#›</a:t>
            </a:fld>
            <a:endParaRPr lang="es-DO" altLang="es-D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5" name="TextBox 10"/>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US" altLang="es-DO" sz="8000" smtClean="0"/>
              <a:t>“</a:t>
            </a:r>
          </a:p>
        </p:txBody>
      </p:sp>
      <p:sp>
        <p:nvSpPr>
          <p:cNvPr id="6" name="TextBox 11"/>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s-DO" sz="8000" smtClean="0"/>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fld id="{484FA2CD-B382-4943-9EE4-40F259DAB609}" type="datetimeFigureOut">
              <a:rPr lang="es-DO"/>
              <a:pPr>
                <a:defRPr/>
              </a:pPr>
              <a:t>06/04/2016</a:t>
            </a:fld>
            <a:endParaRPr lang="es-DO"/>
          </a:p>
        </p:txBody>
      </p:sp>
      <p:sp>
        <p:nvSpPr>
          <p:cNvPr id="8" name="Footer Placeholder 4"/>
          <p:cNvSpPr>
            <a:spLocks noGrp="1"/>
          </p:cNvSpPr>
          <p:nvPr>
            <p:ph type="ftr" sz="quarter" idx="15"/>
          </p:nvPr>
        </p:nvSpPr>
        <p:spPr/>
        <p:txBody>
          <a:bodyPr/>
          <a:lstStyle>
            <a:lvl1pPr>
              <a:defRPr/>
            </a:lvl1pPr>
          </a:lstStyle>
          <a:p>
            <a:pPr>
              <a:defRPr/>
            </a:pPr>
            <a:endParaRPr lang="es-DO"/>
          </a:p>
        </p:txBody>
      </p:sp>
      <p:sp>
        <p:nvSpPr>
          <p:cNvPr id="9" name="Slide Number Placeholder 5"/>
          <p:cNvSpPr>
            <a:spLocks noGrp="1"/>
          </p:cNvSpPr>
          <p:nvPr>
            <p:ph type="sldNum" sz="quarter" idx="16"/>
          </p:nvPr>
        </p:nvSpPr>
        <p:spPr/>
        <p:txBody>
          <a:bodyPr/>
          <a:lstStyle>
            <a:lvl1pPr>
              <a:defRPr smtClean="0"/>
            </a:lvl1pPr>
          </a:lstStyle>
          <a:p>
            <a:pPr>
              <a:defRPr/>
            </a:pPr>
            <a:fld id="{104EE92C-5936-4AEE-BF58-4671D8F32551}" type="slidenum">
              <a:rPr lang="es-DO" altLang="es-DO"/>
              <a:pPr>
                <a:defRPr/>
              </a:pPr>
              <a:t>‹#›</a:t>
            </a:fld>
            <a:endParaRPr lang="es-DO" altLang="es-DO"/>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defRPr lang="en-US" b="0" dirty="0"/>
            </a:lvl1pPr>
          </a:lstStyle>
          <a:p>
            <a:pPr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fld id="{A4E536CD-1682-45B5-9D3E-2765DBA0F2A0}" type="datetimeFigureOut">
              <a:rPr lang="es-DO"/>
              <a:pPr>
                <a:defRPr/>
              </a:pPr>
              <a:t>06/04/2016</a:t>
            </a:fld>
            <a:endParaRPr lang="es-DO"/>
          </a:p>
        </p:txBody>
      </p:sp>
      <p:sp>
        <p:nvSpPr>
          <p:cNvPr id="6" name="Footer Placeholder 4"/>
          <p:cNvSpPr>
            <a:spLocks noGrp="1"/>
          </p:cNvSpPr>
          <p:nvPr>
            <p:ph type="ftr" sz="quarter" idx="15"/>
          </p:nvPr>
        </p:nvSpPr>
        <p:spPr/>
        <p:txBody>
          <a:bodyPr/>
          <a:lstStyle>
            <a:lvl1pPr>
              <a:defRPr/>
            </a:lvl1pPr>
          </a:lstStyle>
          <a:p>
            <a:pPr>
              <a:defRPr/>
            </a:pPr>
            <a:endParaRPr lang="es-DO"/>
          </a:p>
        </p:txBody>
      </p:sp>
      <p:sp>
        <p:nvSpPr>
          <p:cNvPr id="7" name="Slide Number Placeholder 5"/>
          <p:cNvSpPr>
            <a:spLocks noGrp="1"/>
          </p:cNvSpPr>
          <p:nvPr>
            <p:ph type="sldNum" sz="quarter" idx="16"/>
          </p:nvPr>
        </p:nvSpPr>
        <p:spPr/>
        <p:txBody>
          <a:bodyPr/>
          <a:lstStyle>
            <a:lvl1pPr>
              <a:defRPr/>
            </a:lvl1pPr>
          </a:lstStyle>
          <a:p>
            <a:pPr>
              <a:defRPr/>
            </a:pPr>
            <a:fld id="{3577A0EA-FE74-409D-9279-7F5FCF72CFF3}" type="slidenum">
              <a:rPr lang="es-DO" altLang="es-DO"/>
              <a:pPr>
                <a:defRPr/>
              </a:pPr>
              <a:t>‹#›</a:t>
            </a:fld>
            <a:endParaRPr lang="es-DO" altLang="es-D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091587C5-F602-4543-8C0A-52A33D886C18}" type="datetimeFigureOut">
              <a:rPr lang="es-DO"/>
              <a:pPr>
                <a:defRPr/>
              </a:pPr>
              <a:t>06/04/2016</a:t>
            </a:fld>
            <a:endParaRPr lang="es-DO"/>
          </a:p>
        </p:txBody>
      </p:sp>
      <p:sp>
        <p:nvSpPr>
          <p:cNvPr id="5" name="Footer Placeholder 4"/>
          <p:cNvSpPr>
            <a:spLocks noGrp="1"/>
          </p:cNvSpPr>
          <p:nvPr>
            <p:ph type="ftr" sz="quarter" idx="11"/>
          </p:nvPr>
        </p:nvSpPr>
        <p:spPr/>
        <p:txBody>
          <a:bodyPr/>
          <a:lstStyle>
            <a:lvl1pPr>
              <a:defRPr/>
            </a:lvl1pPr>
          </a:lstStyle>
          <a:p>
            <a:pPr>
              <a:defRPr/>
            </a:pPr>
            <a:endParaRPr lang="es-DO"/>
          </a:p>
        </p:txBody>
      </p:sp>
      <p:sp>
        <p:nvSpPr>
          <p:cNvPr id="6" name="Slide Number Placeholder 5"/>
          <p:cNvSpPr>
            <a:spLocks noGrp="1"/>
          </p:cNvSpPr>
          <p:nvPr>
            <p:ph type="sldNum" sz="quarter" idx="12"/>
          </p:nvPr>
        </p:nvSpPr>
        <p:spPr/>
        <p:txBody>
          <a:bodyPr/>
          <a:lstStyle>
            <a:lvl1pPr>
              <a:defRPr/>
            </a:lvl1pPr>
          </a:lstStyle>
          <a:p>
            <a:pPr>
              <a:defRPr/>
            </a:pPr>
            <a:fld id="{27B77A1D-0248-4987-81A1-A128E994232F}" type="slidenum">
              <a:rPr lang="es-DO" altLang="es-DO"/>
              <a:pPr>
                <a:defRPr/>
              </a:pPr>
              <a:t>‹#›</a:t>
            </a:fld>
            <a:endParaRPr lang="es-DO" altLang="es-D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2F3DDE82-4A59-4503-8B43-9139FE47F861}" type="datetimeFigureOut">
              <a:rPr lang="es-DO"/>
              <a:pPr>
                <a:defRPr/>
              </a:pPr>
              <a:t>06/04/2016</a:t>
            </a:fld>
            <a:endParaRPr lang="es-DO"/>
          </a:p>
        </p:txBody>
      </p:sp>
      <p:sp>
        <p:nvSpPr>
          <p:cNvPr id="5" name="Footer Placeholder 4"/>
          <p:cNvSpPr>
            <a:spLocks noGrp="1"/>
          </p:cNvSpPr>
          <p:nvPr>
            <p:ph type="ftr" sz="quarter" idx="11"/>
          </p:nvPr>
        </p:nvSpPr>
        <p:spPr/>
        <p:txBody>
          <a:bodyPr/>
          <a:lstStyle>
            <a:lvl1pPr>
              <a:defRPr/>
            </a:lvl1pPr>
          </a:lstStyle>
          <a:p>
            <a:pPr>
              <a:defRPr/>
            </a:pPr>
            <a:endParaRPr lang="es-DO"/>
          </a:p>
        </p:txBody>
      </p:sp>
      <p:sp>
        <p:nvSpPr>
          <p:cNvPr id="6" name="Slide Number Placeholder 5"/>
          <p:cNvSpPr>
            <a:spLocks noGrp="1"/>
          </p:cNvSpPr>
          <p:nvPr>
            <p:ph type="sldNum" sz="quarter" idx="12"/>
          </p:nvPr>
        </p:nvSpPr>
        <p:spPr/>
        <p:txBody>
          <a:bodyPr/>
          <a:lstStyle>
            <a:lvl1pPr>
              <a:defRPr/>
            </a:lvl1pPr>
          </a:lstStyle>
          <a:p>
            <a:pPr>
              <a:defRPr/>
            </a:pPr>
            <a:fld id="{B285B243-B7B2-4017-BD13-EF08B9601EC0}" type="slidenum">
              <a:rPr lang="es-DO" altLang="es-DO"/>
              <a:pPr>
                <a:defRPr/>
              </a:pPr>
              <a:t>‹#›</a:t>
            </a:fld>
            <a:endParaRPr lang="es-DO" altLang="es-D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2C31ECE9-DFA7-4160-8BA5-5E63A4B13455}" type="datetimeFigureOut">
              <a:rPr lang="es-DO"/>
              <a:pPr>
                <a:defRPr/>
              </a:pPr>
              <a:t>06/04/2016</a:t>
            </a:fld>
            <a:endParaRPr lang="es-DO"/>
          </a:p>
        </p:txBody>
      </p:sp>
      <p:sp>
        <p:nvSpPr>
          <p:cNvPr id="5" name="Footer Placeholder 4"/>
          <p:cNvSpPr>
            <a:spLocks noGrp="1"/>
          </p:cNvSpPr>
          <p:nvPr>
            <p:ph type="ftr" sz="quarter" idx="11"/>
          </p:nvPr>
        </p:nvSpPr>
        <p:spPr/>
        <p:txBody>
          <a:bodyPr/>
          <a:lstStyle>
            <a:lvl1pPr>
              <a:defRPr/>
            </a:lvl1pPr>
          </a:lstStyle>
          <a:p>
            <a:pPr>
              <a:defRPr/>
            </a:pPr>
            <a:endParaRPr lang="es-DO"/>
          </a:p>
        </p:txBody>
      </p:sp>
      <p:sp>
        <p:nvSpPr>
          <p:cNvPr id="6" name="Slide Number Placeholder 5"/>
          <p:cNvSpPr>
            <a:spLocks noGrp="1"/>
          </p:cNvSpPr>
          <p:nvPr>
            <p:ph type="sldNum" sz="quarter" idx="12"/>
          </p:nvPr>
        </p:nvSpPr>
        <p:spPr/>
        <p:txBody>
          <a:bodyPr/>
          <a:lstStyle>
            <a:lvl1pPr>
              <a:defRPr/>
            </a:lvl1pPr>
          </a:lstStyle>
          <a:p>
            <a:pPr>
              <a:defRPr/>
            </a:pPr>
            <a:fld id="{21052405-BBA8-4725-966F-48182E551E12}" type="slidenum">
              <a:rPr lang="es-DO" altLang="es-DO"/>
              <a:pPr>
                <a:defRPr/>
              </a:pPr>
              <a:t>‹#›</a:t>
            </a:fld>
            <a:endParaRPr lang="es-DO" altLang="es-D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0CAF658F-E41F-42D0-A32C-61F82E95B8EF}" type="datetimeFigureOut">
              <a:rPr lang="es-DO"/>
              <a:pPr>
                <a:defRPr/>
              </a:pPr>
              <a:t>06/04/2016</a:t>
            </a:fld>
            <a:endParaRPr lang="es-DO"/>
          </a:p>
        </p:txBody>
      </p:sp>
      <p:sp>
        <p:nvSpPr>
          <p:cNvPr id="5" name="Footer Placeholder 4"/>
          <p:cNvSpPr>
            <a:spLocks noGrp="1"/>
          </p:cNvSpPr>
          <p:nvPr>
            <p:ph type="ftr" sz="quarter" idx="11"/>
          </p:nvPr>
        </p:nvSpPr>
        <p:spPr/>
        <p:txBody>
          <a:bodyPr/>
          <a:lstStyle>
            <a:lvl1pPr>
              <a:defRPr/>
            </a:lvl1pPr>
          </a:lstStyle>
          <a:p>
            <a:pPr>
              <a:defRPr/>
            </a:pPr>
            <a:endParaRPr lang="es-DO"/>
          </a:p>
        </p:txBody>
      </p:sp>
      <p:sp>
        <p:nvSpPr>
          <p:cNvPr id="6" name="Slide Number Placeholder 5"/>
          <p:cNvSpPr>
            <a:spLocks noGrp="1"/>
          </p:cNvSpPr>
          <p:nvPr>
            <p:ph type="sldNum" sz="quarter" idx="12"/>
          </p:nvPr>
        </p:nvSpPr>
        <p:spPr/>
        <p:txBody>
          <a:bodyPr/>
          <a:lstStyle>
            <a:lvl1pPr>
              <a:defRPr/>
            </a:lvl1pPr>
          </a:lstStyle>
          <a:p>
            <a:pPr>
              <a:defRPr/>
            </a:pPr>
            <a:fld id="{052F2554-3B11-4372-92B1-2B263535844B}" type="slidenum">
              <a:rPr lang="es-DO" altLang="es-DO"/>
              <a:pPr>
                <a:defRPr/>
              </a:pPr>
              <a:t>‹#›</a:t>
            </a:fld>
            <a:endParaRPr lang="es-DO" altLang="es-D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815DDD7F-9E12-45D3-AEF9-D995091F1B82}" type="datetimeFigureOut">
              <a:rPr lang="es-DO"/>
              <a:pPr>
                <a:defRPr/>
              </a:pPr>
              <a:t>06/04/2016</a:t>
            </a:fld>
            <a:endParaRPr lang="es-DO"/>
          </a:p>
        </p:txBody>
      </p:sp>
      <p:sp>
        <p:nvSpPr>
          <p:cNvPr id="6" name="Footer Placeholder 4"/>
          <p:cNvSpPr>
            <a:spLocks noGrp="1"/>
          </p:cNvSpPr>
          <p:nvPr>
            <p:ph type="ftr" sz="quarter" idx="11"/>
          </p:nvPr>
        </p:nvSpPr>
        <p:spPr/>
        <p:txBody>
          <a:bodyPr/>
          <a:lstStyle>
            <a:lvl1pPr>
              <a:defRPr/>
            </a:lvl1pPr>
          </a:lstStyle>
          <a:p>
            <a:pPr>
              <a:defRPr/>
            </a:pPr>
            <a:endParaRPr lang="es-DO"/>
          </a:p>
        </p:txBody>
      </p:sp>
      <p:sp>
        <p:nvSpPr>
          <p:cNvPr id="7" name="Slide Number Placeholder 5"/>
          <p:cNvSpPr>
            <a:spLocks noGrp="1"/>
          </p:cNvSpPr>
          <p:nvPr>
            <p:ph type="sldNum" sz="quarter" idx="12"/>
          </p:nvPr>
        </p:nvSpPr>
        <p:spPr/>
        <p:txBody>
          <a:bodyPr/>
          <a:lstStyle>
            <a:lvl1pPr>
              <a:defRPr/>
            </a:lvl1pPr>
          </a:lstStyle>
          <a:p>
            <a:pPr>
              <a:defRPr/>
            </a:pPr>
            <a:fld id="{7AA8F228-A1FD-4E82-B05C-DF6094832734}" type="slidenum">
              <a:rPr lang="es-DO" altLang="es-DO"/>
              <a:pPr>
                <a:defRPr/>
              </a:pPr>
              <a:t>‹#›</a:t>
            </a:fld>
            <a:endParaRPr lang="es-DO" altLang="es-D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BFC31054-4BB4-4786-ACD8-06D07522174B}" type="datetimeFigureOut">
              <a:rPr lang="es-DO"/>
              <a:pPr>
                <a:defRPr/>
              </a:pPr>
              <a:t>06/04/2016</a:t>
            </a:fld>
            <a:endParaRPr lang="es-DO"/>
          </a:p>
        </p:txBody>
      </p:sp>
      <p:sp>
        <p:nvSpPr>
          <p:cNvPr id="8" name="Footer Placeholder 4"/>
          <p:cNvSpPr>
            <a:spLocks noGrp="1"/>
          </p:cNvSpPr>
          <p:nvPr>
            <p:ph type="ftr" sz="quarter" idx="11"/>
          </p:nvPr>
        </p:nvSpPr>
        <p:spPr/>
        <p:txBody>
          <a:bodyPr/>
          <a:lstStyle>
            <a:lvl1pPr>
              <a:defRPr/>
            </a:lvl1pPr>
          </a:lstStyle>
          <a:p>
            <a:pPr>
              <a:defRPr/>
            </a:pPr>
            <a:endParaRPr lang="es-DO"/>
          </a:p>
        </p:txBody>
      </p:sp>
      <p:sp>
        <p:nvSpPr>
          <p:cNvPr id="9" name="Slide Number Placeholder 5"/>
          <p:cNvSpPr>
            <a:spLocks noGrp="1"/>
          </p:cNvSpPr>
          <p:nvPr>
            <p:ph type="sldNum" sz="quarter" idx="12"/>
          </p:nvPr>
        </p:nvSpPr>
        <p:spPr/>
        <p:txBody>
          <a:bodyPr/>
          <a:lstStyle>
            <a:lvl1pPr>
              <a:defRPr/>
            </a:lvl1pPr>
          </a:lstStyle>
          <a:p>
            <a:pPr>
              <a:defRPr/>
            </a:pPr>
            <a:fld id="{FD3B7E06-51BE-43A8-A0F4-6DA4ECC9AF6F}" type="slidenum">
              <a:rPr lang="es-DO" altLang="es-DO"/>
              <a:pPr>
                <a:defRPr/>
              </a:pPr>
              <a:t>‹#›</a:t>
            </a:fld>
            <a:endParaRPr lang="es-DO" altLang="es-D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F2B4E60F-923A-436B-80B4-B1A8CB053D44}" type="datetimeFigureOut">
              <a:rPr lang="es-DO"/>
              <a:pPr>
                <a:defRPr/>
              </a:pPr>
              <a:t>06/04/2016</a:t>
            </a:fld>
            <a:endParaRPr lang="es-DO"/>
          </a:p>
        </p:txBody>
      </p:sp>
      <p:sp>
        <p:nvSpPr>
          <p:cNvPr id="4" name="Footer Placeholder 4"/>
          <p:cNvSpPr>
            <a:spLocks noGrp="1"/>
          </p:cNvSpPr>
          <p:nvPr>
            <p:ph type="ftr" sz="quarter" idx="11"/>
          </p:nvPr>
        </p:nvSpPr>
        <p:spPr/>
        <p:txBody>
          <a:bodyPr/>
          <a:lstStyle>
            <a:lvl1pPr>
              <a:defRPr/>
            </a:lvl1pPr>
          </a:lstStyle>
          <a:p>
            <a:pPr>
              <a:defRPr/>
            </a:pPr>
            <a:endParaRPr lang="es-DO"/>
          </a:p>
        </p:txBody>
      </p:sp>
      <p:sp>
        <p:nvSpPr>
          <p:cNvPr id="5" name="Slide Number Placeholder 5"/>
          <p:cNvSpPr>
            <a:spLocks noGrp="1"/>
          </p:cNvSpPr>
          <p:nvPr>
            <p:ph type="sldNum" sz="quarter" idx="12"/>
          </p:nvPr>
        </p:nvSpPr>
        <p:spPr/>
        <p:txBody>
          <a:bodyPr/>
          <a:lstStyle>
            <a:lvl1pPr>
              <a:defRPr/>
            </a:lvl1pPr>
          </a:lstStyle>
          <a:p>
            <a:pPr>
              <a:defRPr/>
            </a:pPr>
            <a:fld id="{4DF88BC7-222C-4291-BB29-4E124ED44934}" type="slidenum">
              <a:rPr lang="es-DO" altLang="es-DO"/>
              <a:pPr>
                <a:defRPr/>
              </a:pPr>
              <a:t>‹#›</a:t>
            </a:fld>
            <a:endParaRPr lang="es-DO" altLang="es-D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0B8CFC-EAB0-4E46-81C6-0AF01839147B}" type="datetimeFigureOut">
              <a:rPr lang="es-DO"/>
              <a:pPr>
                <a:defRPr/>
              </a:pPr>
              <a:t>06/04/2016</a:t>
            </a:fld>
            <a:endParaRPr lang="es-DO"/>
          </a:p>
        </p:txBody>
      </p:sp>
      <p:sp>
        <p:nvSpPr>
          <p:cNvPr id="3" name="Footer Placeholder 4"/>
          <p:cNvSpPr>
            <a:spLocks noGrp="1"/>
          </p:cNvSpPr>
          <p:nvPr>
            <p:ph type="ftr" sz="quarter" idx="11"/>
          </p:nvPr>
        </p:nvSpPr>
        <p:spPr/>
        <p:txBody>
          <a:bodyPr/>
          <a:lstStyle>
            <a:lvl1pPr>
              <a:defRPr/>
            </a:lvl1pPr>
          </a:lstStyle>
          <a:p>
            <a:pPr>
              <a:defRPr/>
            </a:pPr>
            <a:endParaRPr lang="es-DO"/>
          </a:p>
        </p:txBody>
      </p:sp>
      <p:sp>
        <p:nvSpPr>
          <p:cNvPr id="4" name="Slide Number Placeholder 5"/>
          <p:cNvSpPr>
            <a:spLocks noGrp="1"/>
          </p:cNvSpPr>
          <p:nvPr>
            <p:ph type="sldNum" sz="quarter" idx="12"/>
          </p:nvPr>
        </p:nvSpPr>
        <p:spPr/>
        <p:txBody>
          <a:bodyPr/>
          <a:lstStyle>
            <a:lvl1pPr>
              <a:defRPr/>
            </a:lvl1pPr>
          </a:lstStyle>
          <a:p>
            <a:pPr>
              <a:defRPr/>
            </a:pPr>
            <a:fld id="{F1B622C2-A71A-4DC9-AF3D-8D2AF520B82B}" type="slidenum">
              <a:rPr lang="es-DO" altLang="es-DO"/>
              <a:pPr>
                <a:defRPr/>
              </a:pPr>
              <a:t>‹#›</a:t>
            </a:fld>
            <a:endParaRPr lang="es-DO" altLang="es-D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A6002243-CF65-4D0E-ACE4-05351EF92C6E}" type="datetimeFigureOut">
              <a:rPr lang="es-DO"/>
              <a:pPr>
                <a:defRPr/>
              </a:pPr>
              <a:t>06/04/2016</a:t>
            </a:fld>
            <a:endParaRPr lang="es-DO"/>
          </a:p>
        </p:txBody>
      </p:sp>
      <p:sp>
        <p:nvSpPr>
          <p:cNvPr id="6" name="Footer Placeholder 4"/>
          <p:cNvSpPr>
            <a:spLocks noGrp="1"/>
          </p:cNvSpPr>
          <p:nvPr>
            <p:ph type="ftr" sz="quarter" idx="11"/>
          </p:nvPr>
        </p:nvSpPr>
        <p:spPr/>
        <p:txBody>
          <a:bodyPr/>
          <a:lstStyle>
            <a:lvl1pPr>
              <a:defRPr/>
            </a:lvl1pPr>
          </a:lstStyle>
          <a:p>
            <a:pPr>
              <a:defRPr/>
            </a:pPr>
            <a:endParaRPr lang="es-DO"/>
          </a:p>
        </p:txBody>
      </p:sp>
      <p:sp>
        <p:nvSpPr>
          <p:cNvPr id="7" name="Slide Number Placeholder 5"/>
          <p:cNvSpPr>
            <a:spLocks noGrp="1"/>
          </p:cNvSpPr>
          <p:nvPr>
            <p:ph type="sldNum" sz="quarter" idx="12"/>
          </p:nvPr>
        </p:nvSpPr>
        <p:spPr/>
        <p:txBody>
          <a:bodyPr/>
          <a:lstStyle>
            <a:lvl1pPr>
              <a:defRPr/>
            </a:lvl1pPr>
          </a:lstStyle>
          <a:p>
            <a:pPr>
              <a:defRPr/>
            </a:pPr>
            <a:fld id="{F95D1FED-85AE-4ED9-A34E-91B737ADA79E}" type="slidenum">
              <a:rPr lang="es-DO" altLang="es-DO"/>
              <a:pPr>
                <a:defRPr/>
              </a:pPr>
              <a:t>‹#›</a:t>
            </a:fld>
            <a:endParaRPr lang="es-DO" altLang="es-D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2F41D62D-BB68-4EA3-80A3-8EB35E5B9844}" type="datetimeFigureOut">
              <a:rPr lang="es-DO"/>
              <a:pPr>
                <a:defRPr/>
              </a:pPr>
              <a:t>06/04/2016</a:t>
            </a:fld>
            <a:endParaRPr lang="es-DO"/>
          </a:p>
        </p:txBody>
      </p:sp>
      <p:sp>
        <p:nvSpPr>
          <p:cNvPr id="6" name="Footer Placeholder 4"/>
          <p:cNvSpPr>
            <a:spLocks noGrp="1"/>
          </p:cNvSpPr>
          <p:nvPr>
            <p:ph type="ftr" sz="quarter" idx="11"/>
          </p:nvPr>
        </p:nvSpPr>
        <p:spPr/>
        <p:txBody>
          <a:bodyPr/>
          <a:lstStyle>
            <a:lvl1pPr>
              <a:defRPr/>
            </a:lvl1pPr>
          </a:lstStyle>
          <a:p>
            <a:pPr>
              <a:defRPr/>
            </a:pPr>
            <a:endParaRPr lang="es-DO"/>
          </a:p>
        </p:txBody>
      </p:sp>
      <p:sp>
        <p:nvSpPr>
          <p:cNvPr id="7" name="Slide Number Placeholder 5"/>
          <p:cNvSpPr>
            <a:spLocks noGrp="1"/>
          </p:cNvSpPr>
          <p:nvPr>
            <p:ph type="sldNum" sz="quarter" idx="12"/>
          </p:nvPr>
        </p:nvSpPr>
        <p:spPr/>
        <p:txBody>
          <a:bodyPr/>
          <a:lstStyle>
            <a:lvl1pPr>
              <a:defRPr/>
            </a:lvl1pPr>
          </a:lstStyle>
          <a:p>
            <a:pPr>
              <a:defRPr/>
            </a:pPr>
            <a:fld id="{2F9076EC-D5BB-42A9-9786-1135D3BCA7C6}" type="slidenum">
              <a:rPr lang="es-DO" altLang="es-DO"/>
              <a:pPr>
                <a:defRPr/>
              </a:pPr>
              <a:t>‹#›</a:t>
            </a:fld>
            <a:endParaRPr lang="es-DO" altLang="es-D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9207500" y="2963863"/>
            <a:ext cx="2981325" cy="3208337"/>
            <a:chOff x="9206969" y="2963333"/>
            <a:chExt cx="2981858" cy="3208867"/>
          </a:xfrm>
        </p:grpSpPr>
        <p:cxnSp>
          <p:nvCxnSpPr>
            <p:cNvPr id="8" name="Straight Connector 7"/>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684213" y="685800"/>
            <a:ext cx="8534400" cy="3614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DO" smtClean="0"/>
              <a:t>Haga clic para modificar el estilo de texto del patrón</a:t>
            </a:r>
          </a:p>
          <a:p>
            <a:pPr lvl="1"/>
            <a:r>
              <a:rPr lang="es-ES" altLang="es-DO" smtClean="0"/>
              <a:t>Segundo nivel</a:t>
            </a:r>
          </a:p>
          <a:p>
            <a:pPr lvl="2"/>
            <a:r>
              <a:rPr lang="es-ES" altLang="es-DO" smtClean="0"/>
              <a:t>Tercer nivel</a:t>
            </a:r>
          </a:p>
          <a:p>
            <a:pPr lvl="3"/>
            <a:r>
              <a:rPr lang="es-ES" altLang="es-DO" smtClean="0"/>
              <a:t>Cuarto nivel</a:t>
            </a:r>
          </a:p>
          <a:p>
            <a:pPr lvl="4"/>
            <a:r>
              <a:rPr lang="es-ES" altLang="es-DO" smtClean="0"/>
              <a:t>Quinto nivel</a:t>
            </a:r>
            <a:endParaRPr lang="en-US" altLang="es-DO" smtClean="0"/>
          </a:p>
        </p:txBody>
      </p:sp>
      <p:sp>
        <p:nvSpPr>
          <p:cNvPr id="4" name="Date Placeholder 3"/>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474DD70D-D168-4189-9701-4232E401C1EF}" type="datetimeFigureOut">
              <a:rPr lang="es-DO"/>
              <a:pPr>
                <a:defRPr/>
              </a:pPr>
              <a:t>06/04/2016</a:t>
            </a:fld>
            <a:endParaRPr lang="es-DO"/>
          </a:p>
        </p:txBody>
      </p:sp>
      <p:sp>
        <p:nvSpPr>
          <p:cNvPr id="5" name="Footer Placeholder 4"/>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s-DO"/>
          </a:p>
        </p:txBody>
      </p:sp>
      <p:sp>
        <p:nvSpPr>
          <p:cNvPr id="6" name="Slide Number Placeholder 5"/>
          <p:cNvSpPr>
            <a:spLocks noGrp="1"/>
          </p:cNvSpPr>
          <p:nvPr>
            <p:ph type="sldNum" sz="quarter" idx="4"/>
          </p:nvPr>
        </p:nvSpPr>
        <p:spPr>
          <a:xfrm>
            <a:off x="10363200" y="5578475"/>
            <a:ext cx="1143000" cy="669925"/>
          </a:xfrm>
          <a:prstGeom prst="rect">
            <a:avLst/>
          </a:prstGeom>
        </p:spPr>
        <p:txBody>
          <a:bodyPr vert="horz" wrap="square" lIns="91440" tIns="45720" rIns="91440" bIns="45720" numCol="1" anchor="b" anchorCtr="0" compatLnSpc="1">
            <a:prstTxWarp prst="textNoShape">
              <a:avLst/>
            </a:prstTxWarp>
          </a:bodyPr>
          <a:lstStyle>
            <a:lvl1pPr algn="r">
              <a:defRPr sz="3200" smtClean="0">
                <a:solidFill>
                  <a:srgbClr val="232323"/>
                </a:solidFill>
                <a:latin typeface="Century Gothic" pitchFamily="34" charset="0"/>
              </a:defRPr>
            </a:lvl1pPr>
          </a:lstStyle>
          <a:p>
            <a:pPr>
              <a:defRPr/>
            </a:pPr>
            <a:fld id="{59678D4A-11FF-4071-8959-EF2CD27A880B}" type="slidenum">
              <a:rPr lang="es-DO" altLang="es-DO"/>
              <a:pPr>
                <a:defRPr/>
              </a:pPr>
              <a:t>‹#›</a:t>
            </a:fld>
            <a:endParaRPr lang="es-DO" altLang="es-DO"/>
          </a:p>
        </p:txBody>
      </p:sp>
    </p:spTree>
  </p:cSld>
  <p:clrMap bg1="dk1" tx1="lt1" bg2="dk2" tx2="lt2" accent1="accent1" accent2="accent2" accent3="accent3" accent4="accent4" accent5="accent5" accent6="accent6" hlink="hlink" folHlink="folHlink"/>
  <p:sldLayoutIdLst>
    <p:sldLayoutId id="2147483835"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6" r:id="rId12"/>
    <p:sldLayoutId id="2147483831" r:id="rId13"/>
    <p:sldLayoutId id="2147483837" r:id="rId14"/>
    <p:sldLayoutId id="2147483832" r:id="rId15"/>
    <p:sldLayoutId id="2147483833" r:id="rId16"/>
    <p:sldLayoutId id="2147483834" r:id="rId17"/>
  </p:sldLayoutIdLst>
  <p:txStyles>
    <p:title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600">
          <a:solidFill>
            <a:schemeClr val="tx1"/>
          </a:solidFill>
          <a:latin typeface="Century Gothic" panose="020B0502020202020204" pitchFamily="34" charset="0"/>
        </a:defRPr>
      </a:lvl2pPr>
      <a:lvl3pPr algn="l" defTabSz="457200" rtl="0" eaLnBrk="0" fontAlgn="base" hangingPunct="0">
        <a:spcBef>
          <a:spcPct val="0"/>
        </a:spcBef>
        <a:spcAft>
          <a:spcPct val="0"/>
        </a:spcAft>
        <a:defRPr sz="3600">
          <a:solidFill>
            <a:schemeClr val="tx1"/>
          </a:solidFill>
          <a:latin typeface="Century Gothic" panose="020B0502020202020204" pitchFamily="34" charset="0"/>
        </a:defRPr>
      </a:lvl3pPr>
      <a:lvl4pPr algn="l" defTabSz="457200" rtl="0" eaLnBrk="0" fontAlgn="base" hangingPunct="0">
        <a:spcBef>
          <a:spcPct val="0"/>
        </a:spcBef>
        <a:spcAft>
          <a:spcPct val="0"/>
        </a:spcAft>
        <a:defRPr sz="3600">
          <a:solidFill>
            <a:schemeClr val="tx1"/>
          </a:solidFill>
          <a:latin typeface="Century Gothic" panose="020B0502020202020204" pitchFamily="34" charset="0"/>
        </a:defRPr>
      </a:lvl4pPr>
      <a:lvl5pPr algn="l" defTabSz="457200" rtl="0" eaLnBrk="0" fontAlgn="base" hangingPunct="0">
        <a:spcBef>
          <a:spcPct val="0"/>
        </a:spcBef>
        <a:spcAft>
          <a:spcPct val="0"/>
        </a:spcAft>
        <a:defRPr sz="36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06869" y="512764"/>
            <a:ext cx="8355724" cy="565150"/>
          </a:xfrm>
        </p:spPr>
        <p:txBody>
          <a:bodyPr>
            <a:noAutofit/>
          </a:bodyPr>
          <a:lstStyle/>
          <a:p>
            <a:pPr algn="ctr" eaLnBrk="1" fontAlgn="auto" hangingPunct="1">
              <a:spcAft>
                <a:spcPts val="0"/>
              </a:spcAft>
              <a:defRPr/>
            </a:pPr>
            <a:r>
              <a:rPr lang="es-DO" sz="2000" b="1" dirty="0" smtClean="0">
                <a:solidFill>
                  <a:schemeClr val="bg1"/>
                </a:solidFill>
                <a:latin typeface="Arial" panose="020B0604020202020204" pitchFamily="34" charset="0"/>
                <a:cs typeface="Arial" panose="020B0604020202020204" pitchFamily="34" charset="0"/>
              </a:rPr>
              <a:t>PONTIFICIA UNIVERSIDAD </a:t>
            </a:r>
            <a:r>
              <a:rPr lang="es-DO" sz="2000" b="1" dirty="0" err="1" smtClean="0">
                <a:solidFill>
                  <a:schemeClr val="bg1"/>
                </a:solidFill>
                <a:latin typeface="Arial" panose="020B0604020202020204" pitchFamily="34" charset="0"/>
                <a:cs typeface="Arial" panose="020B0604020202020204" pitchFamily="34" charset="0"/>
              </a:rPr>
              <a:t>CATóLICA</a:t>
            </a:r>
            <a:r>
              <a:rPr lang="es-DO" sz="2000" b="1" dirty="0" smtClean="0">
                <a:solidFill>
                  <a:schemeClr val="bg1"/>
                </a:solidFill>
                <a:latin typeface="Arial" panose="020B0604020202020204" pitchFamily="34" charset="0"/>
                <a:cs typeface="Arial" panose="020B0604020202020204" pitchFamily="34" charset="0"/>
              </a:rPr>
              <a:t> </a:t>
            </a:r>
            <a:r>
              <a:rPr lang="es-DO" sz="2000" b="1" dirty="0" smtClean="0">
                <a:solidFill>
                  <a:schemeClr val="bg1"/>
                </a:solidFill>
                <a:latin typeface="Arial" panose="020B0604020202020204" pitchFamily="34" charset="0"/>
                <a:cs typeface="Arial" panose="020B0604020202020204" pitchFamily="34" charset="0"/>
              </a:rPr>
              <a:t>MADRE Y MAESTRA</a:t>
            </a:r>
            <a:br>
              <a:rPr lang="es-DO" sz="2000" b="1" dirty="0" smtClean="0">
                <a:solidFill>
                  <a:schemeClr val="bg1"/>
                </a:solidFill>
                <a:latin typeface="Arial" panose="020B0604020202020204" pitchFamily="34" charset="0"/>
                <a:cs typeface="Arial" panose="020B0604020202020204" pitchFamily="34" charset="0"/>
              </a:rPr>
            </a:br>
            <a:r>
              <a:rPr lang="es-DO" sz="2000" b="1" dirty="0" smtClean="0">
                <a:solidFill>
                  <a:schemeClr val="bg1"/>
                </a:solidFill>
                <a:latin typeface="Arial" panose="020B0604020202020204" pitchFamily="34" charset="0"/>
                <a:cs typeface="Arial" panose="020B0604020202020204" pitchFamily="34" charset="0"/>
              </a:rPr>
              <a:t>CAMPUS SANTO TOMAS DE AQUINO</a:t>
            </a:r>
          </a:p>
        </p:txBody>
      </p:sp>
      <p:sp>
        <p:nvSpPr>
          <p:cNvPr id="5123" name="Subtítulo 2"/>
          <p:cNvSpPr>
            <a:spLocks noGrp="1"/>
          </p:cNvSpPr>
          <p:nvPr>
            <p:ph type="subTitle" idx="1"/>
          </p:nvPr>
        </p:nvSpPr>
        <p:spPr>
          <a:xfrm>
            <a:off x="253233" y="1341329"/>
            <a:ext cx="11253788" cy="4857750"/>
          </a:xfrm>
        </p:spPr>
        <p:txBody>
          <a:bodyPr>
            <a:normAutofit/>
          </a:bodyPr>
          <a:lstStyle/>
          <a:p>
            <a:pPr algn="ctr" eaLnBrk="1" hangingPunct="1">
              <a:spcAft>
                <a:spcPct val="0"/>
              </a:spcAft>
              <a:defRPr/>
            </a:pPr>
            <a:r>
              <a:rPr lang="es-MX" altLang="es-DO" sz="2000" b="1" dirty="0" smtClean="0">
                <a:solidFill>
                  <a:schemeClr val="bg1"/>
                </a:solidFill>
                <a:latin typeface="Arial" panose="020B0604020202020204" pitchFamily="34" charset="0"/>
                <a:cs typeface="Arial" panose="020B0604020202020204" pitchFamily="34" charset="0"/>
              </a:rPr>
              <a:t>Centro de Excelencia para la Investigación y Difusión de la Lectura y Escritura (CEDILE)</a:t>
            </a:r>
            <a:endParaRPr lang="es-DO" altLang="es-DO" sz="2000" b="1" dirty="0" smtClean="0">
              <a:solidFill>
                <a:schemeClr val="bg1"/>
              </a:solidFill>
              <a:latin typeface="Arial" panose="020B0604020202020204" pitchFamily="34" charset="0"/>
              <a:cs typeface="Arial" panose="020B0604020202020204" pitchFamily="34" charset="0"/>
            </a:endParaRPr>
          </a:p>
          <a:p>
            <a:pPr algn="ctr" eaLnBrk="1" hangingPunct="1">
              <a:spcAft>
                <a:spcPct val="0"/>
              </a:spcAft>
              <a:defRPr/>
            </a:pPr>
            <a:r>
              <a:rPr lang="es-MX" altLang="es-DO" sz="2400" dirty="0" smtClean="0">
                <a:solidFill>
                  <a:schemeClr val="bg1"/>
                </a:solidFill>
                <a:latin typeface="Arial" panose="020B0604020202020204" pitchFamily="34" charset="0"/>
                <a:cs typeface="Arial" panose="020B0604020202020204" pitchFamily="34" charset="0"/>
              </a:rPr>
              <a:t> </a:t>
            </a:r>
            <a:endParaRPr lang="es-DO" altLang="es-DO" sz="2400" dirty="0" smtClean="0">
              <a:solidFill>
                <a:schemeClr val="bg1"/>
              </a:solidFill>
              <a:latin typeface="Arial" panose="020B0604020202020204" pitchFamily="34" charset="0"/>
              <a:cs typeface="Arial" panose="020B0604020202020204" pitchFamily="34" charset="0"/>
            </a:endParaRPr>
          </a:p>
          <a:p>
            <a:pPr algn="ctr" eaLnBrk="1" hangingPunct="1">
              <a:spcAft>
                <a:spcPct val="0"/>
              </a:spcAft>
              <a:defRPr/>
            </a:pPr>
            <a:r>
              <a:rPr lang="es-DO" altLang="es-DO" sz="2400" i="1" dirty="0" smtClean="0">
                <a:solidFill>
                  <a:schemeClr val="bg1"/>
                </a:solidFill>
                <a:latin typeface="Arial" panose="020B0604020202020204" pitchFamily="34" charset="0"/>
                <a:cs typeface="Arial" panose="020B0604020202020204" pitchFamily="34" charset="0"/>
              </a:rPr>
              <a:t>El uso del resumen para mejorar la comprensión de los textos en la asignatura Técnicas de Supervisión</a:t>
            </a:r>
          </a:p>
          <a:p>
            <a:pPr algn="ctr" eaLnBrk="1" hangingPunct="1">
              <a:spcAft>
                <a:spcPct val="0"/>
              </a:spcAft>
              <a:defRPr/>
            </a:pPr>
            <a:endParaRPr lang="es-DO" altLang="es-DO" sz="2400" dirty="0" smtClean="0">
              <a:solidFill>
                <a:schemeClr val="bg1"/>
              </a:solidFill>
              <a:latin typeface="Arial" panose="020B0604020202020204" pitchFamily="34" charset="0"/>
              <a:cs typeface="Arial" panose="020B0604020202020204" pitchFamily="34" charset="0"/>
            </a:endParaRPr>
          </a:p>
          <a:p>
            <a:pPr algn="ctr" eaLnBrk="1" hangingPunct="1">
              <a:spcAft>
                <a:spcPct val="0"/>
              </a:spcAft>
              <a:defRPr/>
            </a:pPr>
            <a:r>
              <a:rPr lang="es-DO" altLang="es-DO" sz="2400" dirty="0" smtClean="0">
                <a:solidFill>
                  <a:schemeClr val="bg1"/>
                </a:solidFill>
                <a:latin typeface="Arial" panose="020B0604020202020204" pitchFamily="34" charset="0"/>
                <a:cs typeface="Arial" panose="020B0604020202020204" pitchFamily="34" charset="0"/>
              </a:rPr>
              <a:t>Ing. Yanet José</a:t>
            </a:r>
          </a:p>
          <a:p>
            <a:pPr algn="ctr" eaLnBrk="1" hangingPunct="1">
              <a:spcAft>
                <a:spcPct val="0"/>
              </a:spcAft>
              <a:defRPr/>
            </a:pPr>
            <a:r>
              <a:rPr lang="es-DO" altLang="es-DO" sz="2400" dirty="0" smtClean="0">
                <a:solidFill>
                  <a:schemeClr val="bg1"/>
                </a:solidFill>
                <a:latin typeface="Arial" panose="020B0604020202020204" pitchFamily="34" charset="0"/>
                <a:cs typeface="Arial" panose="020B0604020202020204" pitchFamily="34" charset="0"/>
              </a:rPr>
              <a:t>Departamento de Ingeniería Industrial</a:t>
            </a:r>
          </a:p>
          <a:p>
            <a:pPr algn="ctr" eaLnBrk="1" hangingPunct="1">
              <a:spcAft>
                <a:spcPct val="0"/>
              </a:spcAft>
              <a:defRPr/>
            </a:pPr>
            <a:endParaRPr lang="es-DO" altLang="es-DO" sz="2400" dirty="0" smtClean="0">
              <a:solidFill>
                <a:schemeClr val="bg1"/>
              </a:solidFill>
              <a:latin typeface="Arial" panose="020B0604020202020204" pitchFamily="34" charset="0"/>
              <a:cs typeface="Arial" panose="020B0604020202020204" pitchFamily="34" charset="0"/>
            </a:endParaRPr>
          </a:p>
          <a:p>
            <a:pPr algn="ctr" eaLnBrk="1" hangingPunct="1">
              <a:spcAft>
                <a:spcPct val="0"/>
              </a:spcAft>
              <a:defRPr/>
            </a:pPr>
            <a:endParaRPr lang="es-DO" altLang="es-DO" sz="2400" dirty="0" smtClean="0">
              <a:solidFill>
                <a:schemeClr val="bg1"/>
              </a:solidFill>
              <a:latin typeface="Arial" panose="020B0604020202020204" pitchFamily="34" charset="0"/>
              <a:cs typeface="Arial" panose="020B0604020202020204" pitchFamily="34" charset="0"/>
            </a:endParaRPr>
          </a:p>
          <a:p>
            <a:pPr algn="ctr" eaLnBrk="1" hangingPunct="1">
              <a:spcAft>
                <a:spcPct val="0"/>
              </a:spcAft>
              <a:defRPr/>
            </a:pPr>
            <a:r>
              <a:rPr lang="es-DO" altLang="es-DO" sz="2000" b="1" dirty="0" smtClean="0">
                <a:solidFill>
                  <a:schemeClr val="bg1"/>
                </a:solidFill>
                <a:latin typeface="Arial" panose="020B0604020202020204" pitchFamily="34" charset="0"/>
                <a:cs typeface="Arial" panose="020B0604020202020204" pitchFamily="34" charset="0"/>
              </a:rPr>
              <a:t>Seminario Leer y Escribir a Través del Currículo en el Nivel Superior </a:t>
            </a:r>
          </a:p>
          <a:p>
            <a:pPr algn="ctr" eaLnBrk="1" hangingPunct="1">
              <a:spcAft>
                <a:spcPct val="0"/>
              </a:spcAft>
              <a:defRPr/>
            </a:pPr>
            <a:r>
              <a:rPr lang="es-DO" altLang="es-DO" sz="1800" dirty="0" smtClean="0">
                <a:solidFill>
                  <a:schemeClr val="bg1"/>
                </a:solidFill>
                <a:latin typeface="Arial" panose="020B0604020202020204" pitchFamily="34" charset="0"/>
                <a:cs typeface="Arial" panose="020B0604020202020204" pitchFamily="34" charset="0"/>
              </a:rPr>
              <a:t>Santo </a:t>
            </a:r>
            <a:r>
              <a:rPr lang="es-DO" altLang="es-DO" sz="1800" dirty="0" smtClean="0">
                <a:solidFill>
                  <a:schemeClr val="bg1"/>
                </a:solidFill>
                <a:latin typeface="Arial" panose="020B0604020202020204" pitchFamily="34" charset="0"/>
                <a:cs typeface="Arial" panose="020B0604020202020204" pitchFamily="34" charset="0"/>
              </a:rPr>
              <a:t>Domingo, 7 </a:t>
            </a:r>
            <a:r>
              <a:rPr lang="es-DO" altLang="es-DO" sz="1800" dirty="0" smtClean="0">
                <a:solidFill>
                  <a:schemeClr val="bg1"/>
                </a:solidFill>
                <a:latin typeface="Arial" panose="020B0604020202020204" pitchFamily="34" charset="0"/>
                <a:cs typeface="Arial" panose="020B0604020202020204" pitchFamily="34" charset="0"/>
              </a:rPr>
              <a:t>de abril, 2016</a:t>
            </a:r>
          </a:p>
          <a:p>
            <a:pPr eaLnBrk="1" hangingPunct="1">
              <a:spcAft>
                <a:spcPct val="0"/>
              </a:spcAft>
              <a:defRPr/>
            </a:pPr>
            <a:endParaRPr lang="es-DO" altLang="es-DO" dirty="0" smtClean="0">
              <a:solidFill>
                <a:srgbClr val="0F496F"/>
              </a:solidFill>
            </a:endParaRPr>
          </a:p>
        </p:txBody>
      </p:sp>
      <p:pic>
        <p:nvPicPr>
          <p:cNvPr id="5124" name="3 Imagen" descr="images.jpg"/>
          <p:cNvPicPr>
            <a:picLocks noChangeAspect="1"/>
          </p:cNvPicPr>
          <p:nvPr/>
        </p:nvPicPr>
        <p:blipFill>
          <a:blip r:embed="rId2" cstate="print"/>
          <a:srcRect/>
          <a:stretch>
            <a:fillRect/>
          </a:stretch>
        </p:blipFill>
        <p:spPr bwMode="auto">
          <a:xfrm>
            <a:off x="1087273" y="261007"/>
            <a:ext cx="1068388" cy="976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60413"/>
          </a:xfrm>
        </p:spPr>
        <p:txBody>
          <a:bodyPr>
            <a:normAutofit fontScale="90000"/>
          </a:bodyPr>
          <a:lstStyle/>
          <a:p>
            <a:pPr eaLnBrk="1" fontAlgn="auto" hangingPunct="1">
              <a:spcAft>
                <a:spcPts val="0"/>
              </a:spcAft>
              <a:defRPr/>
            </a:pPr>
            <a:r>
              <a:rPr lang="es-DO" dirty="0" smtClean="0"/>
              <a:t/>
            </a:r>
            <a:br>
              <a:rPr lang="es-DO" dirty="0" smtClean="0"/>
            </a:br>
            <a:endParaRPr lang="es-DO" dirty="0" smtClean="0"/>
          </a:p>
        </p:txBody>
      </p:sp>
      <p:sp>
        <p:nvSpPr>
          <p:cNvPr id="3" name="Marcador de contenido 2"/>
          <p:cNvSpPr>
            <a:spLocks noGrp="1"/>
          </p:cNvSpPr>
          <p:nvPr>
            <p:ph idx="1"/>
          </p:nvPr>
        </p:nvSpPr>
        <p:spPr>
          <a:xfrm>
            <a:off x="239713" y="365125"/>
            <a:ext cx="11518900" cy="7173913"/>
          </a:xfrm>
        </p:spPr>
        <p:txBody>
          <a:bodyPr rtlCol="0">
            <a:normAutofit/>
          </a:bodyPr>
          <a:lstStyle/>
          <a:p>
            <a:pPr marL="0" indent="0" algn="just" eaLnBrk="1" fontAlgn="auto" hangingPunct="1">
              <a:spcAft>
                <a:spcPts val="0"/>
              </a:spcAft>
              <a:buFont typeface="Wingdings 3" pitchFamily="18" charset="2"/>
              <a:buNone/>
              <a:defRPr/>
            </a:pPr>
            <a:endParaRPr lang="es-DO" sz="2400" b="1" dirty="0" smtClean="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Wingdings 3" pitchFamily="18" charset="2"/>
              <a:buNone/>
              <a:defRPr/>
            </a:pPr>
            <a:endParaRPr lang="es-DO" sz="2400" b="1" dirty="0" smtClean="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Wingdings 3" pitchFamily="18" charset="2"/>
              <a:buNone/>
              <a:defRPr/>
            </a:pPr>
            <a:endParaRPr lang="es-DO" sz="2400" b="1" dirty="0" smtClean="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Wingdings 3" pitchFamily="18" charset="2"/>
              <a:buNone/>
              <a:defRPr/>
            </a:pPr>
            <a:r>
              <a:rPr lang="es-DO" sz="2400" b="1" dirty="0" smtClean="0">
                <a:solidFill>
                  <a:schemeClr val="bg1"/>
                </a:solidFill>
                <a:latin typeface="Arial" panose="020B0604020202020204" pitchFamily="34" charset="0"/>
                <a:cs typeface="Arial" panose="020B0604020202020204" pitchFamily="34" charset="0"/>
              </a:rPr>
              <a:t>2.  Prácticas </a:t>
            </a:r>
            <a:r>
              <a:rPr lang="es-DO" sz="2400" b="1" dirty="0" smtClean="0">
                <a:solidFill>
                  <a:schemeClr val="bg1"/>
                </a:solidFill>
                <a:latin typeface="Arial" panose="020B0604020202020204" pitchFamily="34" charset="0"/>
                <a:cs typeface="Arial" panose="020B0604020202020204" pitchFamily="34" charset="0"/>
              </a:rPr>
              <a:t>y Desarrollo de las Estrategias</a:t>
            </a:r>
          </a:p>
          <a:p>
            <a:pPr marL="0" indent="0" algn="just" eaLnBrk="1" fontAlgn="auto" hangingPunct="1">
              <a:spcAft>
                <a:spcPts val="0"/>
              </a:spcAft>
              <a:buFont typeface="Wingdings 3" pitchFamily="18" charset="2"/>
              <a:buNone/>
              <a:defRPr/>
            </a:pPr>
            <a:endParaRPr lang="es-DO" sz="2400" b="1" dirty="0" smtClean="0">
              <a:solidFill>
                <a:schemeClr val="bg1"/>
              </a:solidFill>
              <a:latin typeface="Arial" panose="020B0604020202020204" pitchFamily="34" charset="0"/>
              <a:cs typeface="Arial" panose="020B0604020202020204" pitchFamily="34" charset="0"/>
            </a:endParaRPr>
          </a:p>
          <a:p>
            <a:pPr algn="just" eaLnBrk="1" fontAlgn="auto" hangingPunct="1">
              <a:spcAft>
                <a:spcPts val="0"/>
              </a:spcAft>
              <a:defRPr/>
            </a:pPr>
            <a:r>
              <a:rPr lang="es-DO" sz="2400" dirty="0" smtClean="0">
                <a:solidFill>
                  <a:schemeClr val="bg1"/>
                </a:solidFill>
                <a:latin typeface="Arial" panose="020B0604020202020204" pitchFamily="34" charset="0"/>
                <a:cs typeface="Arial" panose="020B0604020202020204" pitchFamily="34" charset="0"/>
              </a:rPr>
              <a:t>Se implementó de forma individual en un período de tres semanas consecutivas con la realización de tres prácticas de resúmenes, de material de igual cantidad de páginas: </a:t>
            </a:r>
          </a:p>
          <a:p>
            <a:pPr algn="just" eaLnBrk="1" fontAlgn="auto" hangingPunct="1">
              <a:spcAft>
                <a:spcPts val="0"/>
              </a:spcAft>
              <a:defRPr/>
            </a:pPr>
            <a:endParaRPr lang="es-DO" sz="2400" dirty="0" smtClean="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Wingdings 3" pitchFamily="18" charset="2"/>
              <a:buNone/>
              <a:defRPr/>
            </a:pPr>
            <a:r>
              <a:rPr lang="es-DO" sz="2400" b="1" i="1" dirty="0" smtClean="0">
                <a:solidFill>
                  <a:schemeClr val="bg1"/>
                </a:solidFill>
                <a:latin typeface="Arial" panose="020B0604020202020204" pitchFamily="34" charset="0"/>
                <a:cs typeface="Arial" panose="020B0604020202020204" pitchFamily="34" charset="0"/>
              </a:rPr>
              <a:t>	1ª</a:t>
            </a:r>
            <a:r>
              <a:rPr lang="es-DO" sz="2400" i="1" dirty="0" smtClean="0">
                <a:solidFill>
                  <a:schemeClr val="bg1"/>
                </a:solidFill>
                <a:latin typeface="Arial" panose="020B0604020202020204" pitchFamily="34" charset="0"/>
                <a:cs typeface="Arial" panose="020B0604020202020204" pitchFamily="34" charset="0"/>
              </a:rPr>
              <a:t> - </a:t>
            </a:r>
            <a:r>
              <a:rPr lang="es-DO" sz="2400" dirty="0" smtClean="0">
                <a:solidFill>
                  <a:schemeClr val="bg1"/>
                </a:solidFill>
                <a:latin typeface="Arial" panose="020B0604020202020204" pitchFamily="34" charset="0"/>
                <a:cs typeface="Arial" panose="020B0604020202020204" pitchFamily="34" charset="0"/>
              </a:rPr>
              <a:t>Realización de resumen sin instrucción, utilizado como diagnóstico de su 	comprensión lectora. </a:t>
            </a:r>
          </a:p>
          <a:p>
            <a:pPr marL="0" indent="0" algn="just" eaLnBrk="1" fontAlgn="auto" hangingPunct="1">
              <a:spcAft>
                <a:spcPts val="0"/>
              </a:spcAft>
              <a:buFont typeface="Wingdings 3" pitchFamily="18" charset="2"/>
              <a:buNone/>
              <a:defRPr/>
            </a:pPr>
            <a:r>
              <a:rPr lang="es-DO" sz="2400" b="1" i="1" dirty="0" smtClean="0">
                <a:solidFill>
                  <a:schemeClr val="bg1"/>
                </a:solidFill>
                <a:latin typeface="Arial" panose="020B0604020202020204" pitchFamily="34" charset="0"/>
                <a:cs typeface="Arial" panose="020B0604020202020204" pitchFamily="34" charset="0"/>
              </a:rPr>
              <a:t>	2ª</a:t>
            </a:r>
            <a:r>
              <a:rPr lang="es-DO" sz="2400" i="1" dirty="0" smtClean="0">
                <a:solidFill>
                  <a:schemeClr val="bg1"/>
                </a:solidFill>
                <a:latin typeface="Arial" panose="020B0604020202020204" pitchFamily="34" charset="0"/>
                <a:cs typeface="Arial" panose="020B0604020202020204" pitchFamily="34" charset="0"/>
              </a:rPr>
              <a:t>- </a:t>
            </a:r>
            <a:r>
              <a:rPr lang="es-DO" sz="2400" dirty="0" smtClean="0">
                <a:solidFill>
                  <a:schemeClr val="bg1"/>
                </a:solidFill>
                <a:latin typeface="Arial" panose="020B0604020202020204" pitchFamily="34" charset="0"/>
                <a:cs typeface="Arial" panose="020B0604020202020204" pitchFamily="34" charset="0"/>
              </a:rPr>
              <a:t>Se instruyó a los estudiantes cómo debía aplicarse la estrategia del 	</a:t>
            </a:r>
            <a:r>
              <a:rPr lang="es-DO" sz="2400" dirty="0" smtClean="0">
                <a:solidFill>
                  <a:schemeClr val="bg1"/>
                </a:solidFill>
                <a:latin typeface="Arial" panose="020B0604020202020204" pitchFamily="34" charset="0"/>
                <a:cs typeface="Arial" panose="020B0604020202020204" pitchFamily="34" charset="0"/>
              </a:rPr>
              <a:t>resumen y </a:t>
            </a:r>
            <a:r>
              <a:rPr lang="es-DO" sz="2400" dirty="0" smtClean="0">
                <a:solidFill>
                  <a:schemeClr val="bg1"/>
                </a:solidFill>
                <a:latin typeface="Arial" panose="020B0604020202020204" pitchFamily="34" charset="0"/>
                <a:cs typeface="Arial" panose="020B0604020202020204" pitchFamily="34" charset="0"/>
              </a:rPr>
              <a:t>se entregó la rúbrica para hacer la </a:t>
            </a:r>
            <a:r>
              <a:rPr lang="es-DO" sz="2400" dirty="0" smtClean="0">
                <a:solidFill>
                  <a:schemeClr val="bg1"/>
                </a:solidFill>
                <a:latin typeface="Arial" panose="020B0604020202020204" pitchFamily="34" charset="0"/>
                <a:cs typeface="Arial" panose="020B0604020202020204" pitchFamily="34" charset="0"/>
              </a:rPr>
              <a:t>coevaluación.</a:t>
            </a:r>
          </a:p>
          <a:p>
            <a:pPr marL="0" indent="0" algn="just" eaLnBrk="1" fontAlgn="auto" hangingPunct="1">
              <a:spcAft>
                <a:spcPts val="0"/>
              </a:spcAft>
              <a:buFont typeface="Wingdings 3" pitchFamily="18" charset="2"/>
              <a:buNone/>
              <a:defRPr/>
            </a:pPr>
            <a:r>
              <a:rPr lang="es-DO" sz="2400" b="1" i="1" dirty="0" smtClean="0">
                <a:solidFill>
                  <a:schemeClr val="bg1"/>
                </a:solidFill>
                <a:latin typeface="Arial" panose="020B0604020202020204" pitchFamily="34" charset="0"/>
                <a:cs typeface="Arial" panose="020B0604020202020204" pitchFamily="34" charset="0"/>
              </a:rPr>
              <a:t>	3ª</a:t>
            </a:r>
            <a:r>
              <a:rPr lang="es-DO" sz="2400" i="1" dirty="0" smtClean="0">
                <a:solidFill>
                  <a:schemeClr val="bg1"/>
                </a:solidFill>
                <a:latin typeface="Arial" panose="020B0604020202020204" pitchFamily="34" charset="0"/>
                <a:cs typeface="Arial" panose="020B0604020202020204" pitchFamily="34" charset="0"/>
              </a:rPr>
              <a:t> - </a:t>
            </a:r>
            <a:r>
              <a:rPr lang="es-DO" sz="2400" dirty="0" smtClean="0">
                <a:solidFill>
                  <a:schemeClr val="bg1"/>
                </a:solidFill>
                <a:latin typeface="Arial" panose="020B0604020202020204" pitchFamily="34" charset="0"/>
                <a:cs typeface="Arial" panose="020B0604020202020204" pitchFamily="34" charset="0"/>
              </a:rPr>
              <a:t>Se compartió el resultado de la práctica anterior y se les motivó para que 	realizaran un proceso de coevaluación de forma honesta y responsable. </a:t>
            </a:r>
            <a:endParaRPr lang="es-DO" sz="2400" dirty="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Wingdings 3" pitchFamily="18" charset="2"/>
              <a:buNone/>
              <a:defRPr/>
            </a:pPr>
            <a:endParaRPr lang="es-DO" sz="2400" dirty="0" smtClean="0">
              <a:solidFill>
                <a:schemeClr val="bg1"/>
              </a:solidFill>
              <a:latin typeface="Arial" panose="020B0604020202020204" pitchFamily="34" charset="0"/>
              <a:cs typeface="Arial" panose="020B0604020202020204" pitchFamily="34" charset="0"/>
            </a:endParaRPr>
          </a:p>
          <a:p>
            <a:pPr algn="just" eaLnBrk="1" fontAlgn="auto" hangingPunct="1">
              <a:spcAft>
                <a:spcPts val="0"/>
              </a:spcAft>
              <a:buFont typeface="Wingdings" panose="05000000000000000000" pitchFamily="2" charset="2"/>
              <a:buChar char="§"/>
              <a:defRPr/>
            </a:pPr>
            <a:endParaRPr lang="es-DO" sz="2400" dirty="0" smtClean="0">
              <a:solidFill>
                <a:schemeClr val="bg1"/>
              </a:solidFill>
              <a:latin typeface="Calibri" panose="020F0502020204030204" pitchFamily="34" charset="0"/>
            </a:endParaRPr>
          </a:p>
          <a:p>
            <a:pPr eaLnBrk="1" fontAlgn="auto" hangingPunct="1">
              <a:spcAft>
                <a:spcPts val="0"/>
              </a:spcAft>
              <a:buFont typeface="Wingdings" panose="05000000000000000000" pitchFamily="2" charset="2"/>
              <a:buChar char="§"/>
              <a:defRPr/>
            </a:pPr>
            <a:endParaRPr lang="es-DO" dirty="0" smtClean="0">
              <a:solidFill>
                <a:schemeClr val="bg2">
                  <a:lumMod val="75000"/>
                </a:schemeClr>
              </a:solidFill>
              <a:latin typeface="Calibri" panose="020F0502020204030204" pitchFamily="34" charset="0"/>
            </a:endParaRPr>
          </a:p>
        </p:txBody>
      </p:sp>
      <p:sp>
        <p:nvSpPr>
          <p:cNvPr id="5" name="Título 1"/>
          <p:cNvSpPr txBox="1">
            <a:spLocks/>
          </p:cNvSpPr>
          <p:nvPr/>
        </p:nvSpPr>
        <p:spPr>
          <a:xfrm>
            <a:off x="838200" y="365125"/>
            <a:ext cx="10515600" cy="592138"/>
          </a:xfrm>
          <a:prstGeom prst="rect">
            <a:avLst/>
          </a:prstGeom>
          <a:effectLst/>
        </p:spPr>
        <p:txBody>
          <a:bodyPr vert="horz" lIns="91440" tIns="45720" rIns="91440" bIns="45720" rtlCol="0" anchor="ctr">
            <a:normAutofit fontScale="2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t/>
            </a:r>
            <a:b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br>
            <a: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t/>
            </a:r>
            <a:b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br>
            <a:r>
              <a:rPr kumimoji="0" lang="es-DO" sz="112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t>METODOLOGÍA</a:t>
            </a:r>
            <a:r>
              <a:rPr kumimoji="0" lang="es-DO" sz="3100" b="1" i="0" u="none" strike="noStrike" kern="1200" cap="all" spc="0" normalizeH="0" baseline="0" noProof="0" dirty="0" smtClean="0">
                <a:ln w="3175" cmpd="sng">
                  <a:noFill/>
                </a:ln>
                <a:solidFill>
                  <a:schemeClr val="tx1"/>
                </a:solidFill>
                <a:effectLst/>
                <a:uLnTx/>
                <a:uFillTx/>
                <a:latin typeface="+mj-lt"/>
                <a:ea typeface="+mj-ea"/>
                <a:cs typeface="+mj-cs"/>
              </a:rPr>
              <a:t> </a:t>
            </a:r>
            <a:r>
              <a:rPr kumimoji="0" lang="es-DO" sz="3600" b="0" i="0" u="none" strike="noStrike" kern="1200" cap="all" spc="0" normalizeH="0" baseline="0" noProof="0" dirty="0" smtClean="0">
                <a:ln w="3175" cmpd="sng">
                  <a:noFill/>
                </a:ln>
                <a:solidFill>
                  <a:schemeClr val="tx1"/>
                </a:solidFill>
                <a:effectLst/>
                <a:uLnTx/>
                <a:uFillTx/>
                <a:latin typeface="+mj-lt"/>
                <a:ea typeface="+mj-ea"/>
                <a:cs typeface="+mj-cs"/>
              </a:rPr>
              <a:t/>
            </a:r>
            <a:br>
              <a:rPr kumimoji="0" lang="es-DO" sz="3600" b="0" i="0" u="none" strike="noStrike" kern="1200" cap="all" spc="0" normalizeH="0" baseline="0" noProof="0" dirty="0" smtClean="0">
                <a:ln w="3175" cmpd="sng">
                  <a:noFill/>
                </a:ln>
                <a:solidFill>
                  <a:schemeClr val="tx1"/>
                </a:solidFill>
                <a:effectLst/>
                <a:uLnTx/>
                <a:uFillTx/>
                <a:latin typeface="+mj-lt"/>
                <a:ea typeface="+mj-ea"/>
                <a:cs typeface="+mj-cs"/>
              </a:rPr>
            </a:br>
            <a:endParaRPr kumimoji="0" lang="es-DO" sz="3600" b="0" i="0" u="none" strike="noStrike" kern="1200" cap="all" spc="0" normalizeH="0" baseline="0" noProof="0" dirty="0" smtClean="0">
              <a:ln w="3175" cmpd="sng">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6613" y="601663"/>
            <a:ext cx="10515600" cy="534987"/>
          </a:xfrm>
        </p:spPr>
        <p:txBody>
          <a:bodyPr>
            <a:normAutofit fontScale="90000"/>
          </a:bodyPr>
          <a:lstStyle/>
          <a:p>
            <a:pPr eaLnBrk="1" fontAlgn="auto" hangingPunct="1">
              <a:spcAft>
                <a:spcPts val="0"/>
              </a:spcAft>
              <a:defRPr/>
            </a:pPr>
            <a:r>
              <a:rPr lang="es-DO" sz="2900" b="1" dirty="0" smtClean="0">
                <a:latin typeface="+mn-lt"/>
                <a:ea typeface="+mn-ea"/>
                <a:cs typeface="+mn-cs"/>
              </a:rPr>
              <a:t/>
            </a:r>
            <a:br>
              <a:rPr lang="es-DO" sz="2900" b="1" dirty="0" smtClean="0">
                <a:latin typeface="+mn-lt"/>
                <a:ea typeface="+mn-ea"/>
                <a:cs typeface="+mn-cs"/>
              </a:rPr>
            </a:br>
            <a:r>
              <a:rPr lang="es-DO" sz="2900" b="1" dirty="0" smtClean="0">
                <a:latin typeface="+mn-lt"/>
                <a:ea typeface="+mn-ea"/>
                <a:cs typeface="+mn-cs"/>
              </a:rPr>
              <a:t/>
            </a:r>
            <a:br>
              <a:rPr lang="es-DO" sz="2900" b="1" dirty="0" smtClean="0">
                <a:latin typeface="+mn-lt"/>
                <a:ea typeface="+mn-ea"/>
                <a:cs typeface="+mn-cs"/>
              </a:rPr>
            </a:br>
            <a:r>
              <a:rPr lang="es-DO" sz="2700" b="1" cap="none" dirty="0" smtClean="0">
                <a:solidFill>
                  <a:schemeClr val="bg1"/>
                </a:solidFill>
                <a:latin typeface="+mn-lt"/>
                <a:ea typeface="+mn-ea"/>
                <a:cs typeface="+mn-cs"/>
              </a:rPr>
              <a:t/>
            </a:r>
            <a:br>
              <a:rPr lang="es-DO" sz="2700" b="1" cap="none" dirty="0" smtClean="0">
                <a:solidFill>
                  <a:schemeClr val="bg1"/>
                </a:solidFill>
                <a:latin typeface="+mn-lt"/>
                <a:ea typeface="+mn-ea"/>
                <a:cs typeface="+mn-cs"/>
              </a:rPr>
            </a:br>
            <a:r>
              <a:rPr lang="es-DO" sz="2700" b="1" cap="none" dirty="0" smtClean="0">
                <a:solidFill>
                  <a:schemeClr val="bg1"/>
                </a:solidFill>
                <a:latin typeface="Arial" panose="020B0604020202020204" pitchFamily="34" charset="0"/>
                <a:ea typeface="+mn-ea"/>
                <a:cs typeface="Arial" panose="020B0604020202020204" pitchFamily="34" charset="0"/>
              </a:rPr>
              <a:t>3.  </a:t>
            </a:r>
            <a:r>
              <a:rPr lang="es-DO" sz="2700" b="1" cap="none" dirty="0" smtClean="0">
                <a:solidFill>
                  <a:schemeClr val="bg1"/>
                </a:solidFill>
                <a:latin typeface="Arial" panose="020B0604020202020204" pitchFamily="34" charset="0"/>
                <a:cs typeface="Arial" panose="020B0604020202020204" pitchFamily="34" charset="0"/>
              </a:rPr>
              <a:t>Procesamiento </a:t>
            </a:r>
            <a:r>
              <a:rPr lang="es-DO" sz="2700" b="1" cap="none" dirty="0" smtClean="0">
                <a:solidFill>
                  <a:schemeClr val="bg1"/>
                </a:solidFill>
                <a:latin typeface="Arial" panose="020B0604020202020204" pitchFamily="34" charset="0"/>
                <a:cs typeface="Arial" panose="020B0604020202020204" pitchFamily="34" charset="0"/>
              </a:rPr>
              <a:t>y Análisis de Resultados</a:t>
            </a:r>
            <a:r>
              <a:rPr lang="es-DO" sz="3100" b="1" dirty="0" smtClean="0">
                <a:latin typeface="Arial" panose="020B0604020202020204" pitchFamily="34" charset="0"/>
                <a:cs typeface="Arial" panose="020B0604020202020204" pitchFamily="34" charset="0"/>
              </a:rPr>
              <a:t/>
            </a:r>
            <a:br>
              <a:rPr lang="es-DO" sz="3100" b="1" dirty="0" smtClean="0">
                <a:latin typeface="Arial" panose="020B0604020202020204" pitchFamily="34" charset="0"/>
                <a:cs typeface="Arial" panose="020B0604020202020204" pitchFamily="34" charset="0"/>
              </a:rPr>
            </a:br>
            <a:r>
              <a:rPr lang="es-DO" dirty="0" smtClean="0">
                <a:latin typeface="Arial" panose="020B0604020202020204" pitchFamily="34" charset="0"/>
                <a:cs typeface="Arial" panose="020B0604020202020204" pitchFamily="34" charset="0"/>
              </a:rPr>
              <a:t/>
            </a:r>
            <a:br>
              <a:rPr lang="es-DO" dirty="0" smtClean="0">
                <a:latin typeface="Arial" panose="020B0604020202020204" pitchFamily="34" charset="0"/>
                <a:cs typeface="Arial" panose="020B0604020202020204" pitchFamily="34" charset="0"/>
              </a:rPr>
            </a:br>
            <a:endParaRPr lang="es-DO" dirty="0" smtClean="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5025" y="1179513"/>
            <a:ext cx="10515600" cy="5289550"/>
          </a:xfrm>
        </p:spPr>
        <p:txBody>
          <a:bodyPr rtlCol="0">
            <a:normAutofit fontScale="92500" lnSpcReduction="10000"/>
          </a:bodyPr>
          <a:lstStyle/>
          <a:p>
            <a:pPr marL="0" indent="0" algn="just" eaLnBrk="1" fontAlgn="auto" hangingPunct="1">
              <a:spcAft>
                <a:spcPts val="0"/>
              </a:spcAft>
              <a:buFont typeface="Arial" panose="020B0604020202020204" pitchFamily="34" charset="0"/>
              <a:buNone/>
              <a:defRPr/>
            </a:pPr>
            <a:endParaRPr lang="es-DO" sz="2400" dirty="0" smtClean="0">
              <a:solidFill>
                <a:schemeClr val="bg2">
                  <a:lumMod val="75000"/>
                </a:schemeClr>
              </a:solidFill>
              <a:latin typeface="Arial" panose="020B0604020202020204" pitchFamily="34" charset="0"/>
              <a:cs typeface="Arial" panose="020B0604020202020204" pitchFamily="34" charset="0"/>
            </a:endParaRPr>
          </a:p>
          <a:p>
            <a:pPr algn="just" eaLnBrk="1" fontAlgn="auto" hangingPunct="1">
              <a:spcAft>
                <a:spcPts val="0"/>
              </a:spcAft>
              <a:buFont typeface="Wingdings" panose="05000000000000000000" pitchFamily="2" charset="2"/>
              <a:buChar char="§"/>
              <a:defRPr/>
            </a:pPr>
            <a:r>
              <a:rPr lang="es-DO" sz="2400" dirty="0" smtClean="0">
                <a:solidFill>
                  <a:schemeClr val="bg1"/>
                </a:solidFill>
                <a:latin typeface="Arial" panose="020B0604020202020204" pitchFamily="34" charset="0"/>
                <a:cs typeface="Arial" panose="020B0604020202020204" pitchFamily="34" charset="0"/>
              </a:rPr>
              <a:t>Los resúmenes recibidos de la primera práctica fueron evaluados por la profesora utilizando la rúbrica seleccionada</a:t>
            </a:r>
            <a:r>
              <a:rPr lang="es-DO" sz="2400" dirty="0" smtClean="0">
                <a:solidFill>
                  <a:schemeClr val="bg1"/>
                </a:solidFill>
                <a:latin typeface="Arial" panose="020B0604020202020204" pitchFamily="34" charset="0"/>
                <a:cs typeface="Arial" panose="020B0604020202020204" pitchFamily="34" charset="0"/>
              </a:rPr>
              <a:t>.</a:t>
            </a:r>
          </a:p>
          <a:p>
            <a:pPr algn="just" eaLnBrk="1" fontAlgn="auto" hangingPunct="1">
              <a:spcAft>
                <a:spcPts val="0"/>
              </a:spcAft>
              <a:buFont typeface="Wingdings" panose="05000000000000000000" pitchFamily="2" charset="2"/>
              <a:buChar char="§"/>
              <a:defRPr/>
            </a:pPr>
            <a:r>
              <a:rPr lang="es-DO" sz="2400" dirty="0" smtClean="0">
                <a:solidFill>
                  <a:schemeClr val="bg1"/>
                </a:solidFill>
                <a:latin typeface="Arial" panose="020B0604020202020204" pitchFamily="34" charset="0"/>
                <a:cs typeface="Arial" panose="020B0604020202020204" pitchFamily="34" charset="0"/>
              </a:rPr>
              <a:t> </a:t>
            </a:r>
            <a:r>
              <a:rPr lang="es-DO" sz="2400" dirty="0" smtClean="0">
                <a:solidFill>
                  <a:schemeClr val="bg1"/>
                </a:solidFill>
                <a:latin typeface="Arial" panose="020B0604020202020204" pitchFamily="34" charset="0"/>
                <a:cs typeface="Arial" panose="020B0604020202020204" pitchFamily="34" charset="0"/>
              </a:rPr>
              <a:t> </a:t>
            </a:r>
          </a:p>
          <a:p>
            <a:pPr algn="just" eaLnBrk="1" fontAlgn="auto" hangingPunct="1">
              <a:spcAft>
                <a:spcPts val="0"/>
              </a:spcAft>
              <a:buFont typeface="Wingdings" panose="05000000000000000000" pitchFamily="2" charset="2"/>
              <a:buChar char="§"/>
              <a:defRPr/>
            </a:pPr>
            <a:r>
              <a:rPr lang="es-DO" sz="2400" dirty="0" smtClean="0">
                <a:solidFill>
                  <a:schemeClr val="bg1"/>
                </a:solidFill>
                <a:latin typeface="Arial" panose="020B0604020202020204" pitchFamily="34" charset="0"/>
                <a:cs typeface="Arial" panose="020B0604020202020204" pitchFamily="34" charset="0"/>
              </a:rPr>
              <a:t>La profesora evaluó el segundo resumen y procedió a comparar sus resultados con las coevaluaciones</a:t>
            </a:r>
            <a:r>
              <a:rPr lang="es-DO" sz="2400" dirty="0" smtClean="0">
                <a:solidFill>
                  <a:schemeClr val="bg1"/>
                </a:solidFill>
                <a:latin typeface="Arial" panose="020B0604020202020204" pitchFamily="34" charset="0"/>
                <a:cs typeface="Arial" panose="020B0604020202020204" pitchFamily="34" charset="0"/>
              </a:rPr>
              <a:t> realizadas por los </a:t>
            </a:r>
            <a:r>
              <a:rPr lang="es-DO" sz="2400" dirty="0" smtClean="0">
                <a:solidFill>
                  <a:schemeClr val="bg1"/>
                </a:solidFill>
                <a:latin typeface="Arial" panose="020B0604020202020204" pitchFamily="34" charset="0"/>
                <a:cs typeface="Arial" panose="020B0604020202020204" pitchFamily="34" charset="0"/>
              </a:rPr>
              <a:t>estudiantes, </a:t>
            </a:r>
            <a:r>
              <a:rPr lang="es-DO" sz="2400" dirty="0" smtClean="0">
                <a:solidFill>
                  <a:schemeClr val="bg1"/>
                </a:solidFill>
                <a:latin typeface="Arial" panose="020B0604020202020204" pitchFamily="34" charset="0"/>
                <a:cs typeface="Arial" panose="020B0604020202020204" pitchFamily="34" charset="0"/>
              </a:rPr>
              <a:t>observando que las evaluaciones realizadas por ellos no reflejaban la realidad del nivel de comprensión logrado en los resúmenes. </a:t>
            </a:r>
            <a:endParaRPr lang="es-DO" sz="2400" dirty="0" smtClean="0">
              <a:solidFill>
                <a:schemeClr val="bg1"/>
              </a:solidFill>
              <a:latin typeface="Arial" panose="020B0604020202020204" pitchFamily="34" charset="0"/>
              <a:cs typeface="Arial" panose="020B0604020202020204" pitchFamily="34" charset="0"/>
            </a:endParaRPr>
          </a:p>
          <a:p>
            <a:pPr algn="just" eaLnBrk="1" fontAlgn="auto" hangingPunct="1">
              <a:spcAft>
                <a:spcPts val="0"/>
              </a:spcAft>
              <a:buFont typeface="Wingdings" panose="05000000000000000000" pitchFamily="2" charset="2"/>
              <a:buChar char="§"/>
              <a:defRPr/>
            </a:pPr>
            <a:endParaRPr lang="es-DO" sz="2400" dirty="0" smtClean="0">
              <a:solidFill>
                <a:schemeClr val="bg1"/>
              </a:solidFill>
              <a:latin typeface="Arial" panose="020B0604020202020204" pitchFamily="34" charset="0"/>
              <a:cs typeface="Arial" panose="020B0604020202020204" pitchFamily="34" charset="0"/>
            </a:endParaRPr>
          </a:p>
          <a:p>
            <a:pPr algn="just" eaLnBrk="1" fontAlgn="auto" hangingPunct="1">
              <a:spcAft>
                <a:spcPts val="0"/>
              </a:spcAft>
              <a:buFont typeface="Wingdings" panose="05000000000000000000" pitchFamily="2" charset="2"/>
              <a:buChar char="§"/>
              <a:defRPr/>
            </a:pPr>
            <a:r>
              <a:rPr lang="es-DO" sz="2400" dirty="0" smtClean="0">
                <a:solidFill>
                  <a:schemeClr val="bg1"/>
                </a:solidFill>
                <a:latin typeface="Arial" panose="020B0604020202020204" pitchFamily="34" charset="0"/>
                <a:cs typeface="Arial" panose="020B0604020202020204" pitchFamily="34" charset="0"/>
              </a:rPr>
              <a:t>Al recibir el tercer resumen se repitió el proceso </a:t>
            </a:r>
            <a:r>
              <a:rPr lang="es-DO" sz="2400" dirty="0" smtClean="0">
                <a:solidFill>
                  <a:schemeClr val="bg1"/>
                </a:solidFill>
                <a:latin typeface="Arial" panose="020B0604020202020204" pitchFamily="34" charset="0"/>
                <a:cs typeface="Arial" panose="020B0604020202020204" pitchFamily="34" charset="0"/>
              </a:rPr>
              <a:t>anterior y, </a:t>
            </a:r>
            <a:r>
              <a:rPr lang="es-DO" sz="2400" dirty="0" smtClean="0">
                <a:solidFill>
                  <a:schemeClr val="bg1"/>
                </a:solidFill>
                <a:latin typeface="Arial" panose="020B0604020202020204" pitchFamily="34" charset="0"/>
                <a:cs typeface="Arial" panose="020B0604020202020204" pitchFamily="34" charset="0"/>
              </a:rPr>
              <a:t>a pesar de que las </a:t>
            </a:r>
            <a:r>
              <a:rPr lang="es-DO" sz="2400" dirty="0" smtClean="0">
                <a:solidFill>
                  <a:schemeClr val="bg1"/>
                </a:solidFill>
                <a:latin typeface="Arial" panose="020B0604020202020204" pitchFamily="34" charset="0"/>
                <a:cs typeface="Arial" panose="020B0604020202020204" pitchFamily="34" charset="0"/>
              </a:rPr>
              <a:t>coevaluaciones reflejaron mejoras en comparación con el segundo resumen, aún carecían de objetividad en la mayoría de los resultados.</a:t>
            </a:r>
          </a:p>
          <a:p>
            <a:pPr marL="0" indent="0" algn="just" eaLnBrk="1" fontAlgn="auto" hangingPunct="1">
              <a:spcAft>
                <a:spcPts val="0"/>
              </a:spcAft>
              <a:buFont typeface="Wingdings 3" pitchFamily="18" charset="2"/>
              <a:buNone/>
              <a:defRPr/>
            </a:pPr>
            <a:r>
              <a:rPr lang="es-DO" sz="2400" dirty="0" smtClean="0">
                <a:solidFill>
                  <a:srgbClr val="000000"/>
                </a:solidFill>
                <a:latin typeface="Arial" panose="020B0604020202020204" pitchFamily="34" charset="0"/>
                <a:cs typeface="Arial" panose="020B0604020202020204" pitchFamily="34" charset="0"/>
              </a:rPr>
              <a:t> </a:t>
            </a:r>
          </a:p>
          <a:p>
            <a:pPr algn="just" eaLnBrk="1" fontAlgn="auto" hangingPunct="1">
              <a:spcAft>
                <a:spcPts val="0"/>
              </a:spcAft>
              <a:defRPr/>
            </a:pPr>
            <a:r>
              <a:rPr lang="es-DO" sz="2400" dirty="0" smtClean="0">
                <a:solidFill>
                  <a:srgbClr val="000000"/>
                </a:solidFill>
                <a:latin typeface="Arial" panose="020B0604020202020204" pitchFamily="34" charset="0"/>
                <a:cs typeface="Arial" panose="020B0604020202020204" pitchFamily="34" charset="0"/>
              </a:rPr>
              <a:t>Para concluir el proceso, se elaboró un cuestionario y se entregó a los estudiantes para conocer su opinión sobre la realización del proyecto. </a:t>
            </a:r>
          </a:p>
          <a:p>
            <a:pPr algn="just" eaLnBrk="1" fontAlgn="auto" hangingPunct="1">
              <a:spcAft>
                <a:spcPts val="0"/>
              </a:spcAft>
              <a:buFont typeface="Wingdings" panose="05000000000000000000" pitchFamily="2" charset="2"/>
              <a:buChar char="§"/>
              <a:defRPr/>
            </a:pPr>
            <a:endParaRPr lang="es-DO" sz="2600" dirty="0" smtClean="0">
              <a:solidFill>
                <a:schemeClr val="bg1"/>
              </a:solidFill>
            </a:endParaRPr>
          </a:p>
        </p:txBody>
      </p:sp>
      <p:sp>
        <p:nvSpPr>
          <p:cNvPr id="5" name="Título 1"/>
          <p:cNvSpPr txBox="1">
            <a:spLocks/>
          </p:cNvSpPr>
          <p:nvPr/>
        </p:nvSpPr>
        <p:spPr>
          <a:xfrm>
            <a:off x="764628" y="0"/>
            <a:ext cx="10515600" cy="592138"/>
          </a:xfrm>
          <a:prstGeom prst="rect">
            <a:avLst/>
          </a:prstGeom>
          <a:effectLst/>
        </p:spPr>
        <p:txBody>
          <a:bodyPr vert="horz" lIns="91440" tIns="45720" rIns="91440" bIns="45720" rtlCol="0" anchor="ctr">
            <a:normAutofit fontScale="2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t/>
            </a:r>
            <a:b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br>
            <a: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t/>
            </a:r>
            <a:b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br>
            <a:endPar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s-DO" sz="2700" b="1" cap="all" dirty="0">
              <a:ln w="3175" cmpd="sng">
                <a:noFill/>
              </a:ln>
              <a:solidFill>
                <a:srgbClr val="FF0000"/>
              </a:solidFill>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s-DO" sz="2700" b="1" cap="all" dirty="0">
              <a:ln w="3175" cmpd="sng">
                <a:noFill/>
              </a:ln>
              <a:solidFill>
                <a:srgbClr val="FF0000"/>
              </a:solidFill>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s-DO" sz="2700" b="1" cap="all" dirty="0">
              <a:ln w="3175" cmpd="sng">
                <a:noFill/>
              </a:ln>
              <a:solidFill>
                <a:srgbClr val="FF0000"/>
              </a:solidFill>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DO" sz="112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t>METODOLOGÍA</a:t>
            </a:r>
            <a:r>
              <a:rPr kumimoji="0" lang="es-DO" sz="3100" b="1" i="0" u="none" strike="noStrike" kern="1200" cap="all" spc="0" normalizeH="0" baseline="0" noProof="0" dirty="0" smtClean="0">
                <a:ln w="3175" cmpd="sng">
                  <a:noFill/>
                </a:ln>
                <a:solidFill>
                  <a:schemeClr val="tx1"/>
                </a:solidFill>
                <a:effectLst/>
                <a:uLnTx/>
                <a:uFillTx/>
                <a:latin typeface="+mj-lt"/>
                <a:ea typeface="+mj-ea"/>
                <a:cs typeface="+mj-cs"/>
              </a:rPr>
              <a:t> </a:t>
            </a:r>
            <a:r>
              <a:rPr kumimoji="0" lang="es-DO" sz="3600" b="0" i="0" u="none" strike="noStrike" kern="1200" cap="all" spc="0" normalizeH="0" baseline="0" noProof="0" dirty="0" smtClean="0">
                <a:ln w="3175" cmpd="sng">
                  <a:noFill/>
                </a:ln>
                <a:solidFill>
                  <a:schemeClr val="tx1"/>
                </a:solidFill>
                <a:effectLst/>
                <a:uLnTx/>
                <a:uFillTx/>
                <a:latin typeface="+mj-lt"/>
                <a:ea typeface="+mj-ea"/>
                <a:cs typeface="+mj-cs"/>
              </a:rPr>
              <a:t/>
            </a:r>
            <a:br>
              <a:rPr kumimoji="0" lang="es-DO" sz="3600" b="0" i="0" u="none" strike="noStrike" kern="1200" cap="all" spc="0" normalizeH="0" baseline="0" noProof="0" dirty="0" smtClean="0">
                <a:ln w="3175" cmpd="sng">
                  <a:noFill/>
                </a:ln>
                <a:solidFill>
                  <a:schemeClr val="tx1"/>
                </a:solidFill>
                <a:effectLst/>
                <a:uLnTx/>
                <a:uFillTx/>
                <a:latin typeface="+mj-lt"/>
                <a:ea typeface="+mj-ea"/>
                <a:cs typeface="+mj-cs"/>
              </a:rPr>
            </a:br>
            <a:endParaRPr kumimoji="0" lang="es-DO" sz="3600" b="0" i="0" u="none" strike="noStrike" kern="1200" cap="all" spc="0" normalizeH="0" baseline="0" noProof="0" dirty="0" smtClean="0">
              <a:ln w="3175" cmpd="sng">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1225" y="273050"/>
            <a:ext cx="10515600" cy="258763"/>
          </a:xfrm>
        </p:spPr>
        <p:txBody>
          <a:bodyPr>
            <a:normAutofit fontScale="90000"/>
          </a:bodyPr>
          <a:lstStyle/>
          <a:p>
            <a:pPr algn="ctr" eaLnBrk="1" fontAlgn="auto" hangingPunct="1">
              <a:spcAft>
                <a:spcPts val="0"/>
              </a:spcAft>
              <a:defRPr/>
            </a:pPr>
            <a:r>
              <a:rPr lang="es-DO" sz="2400" b="1" dirty="0" smtClean="0"/>
              <a:t/>
            </a:r>
            <a:br>
              <a:rPr lang="es-DO" sz="2400" b="1" dirty="0" smtClean="0"/>
            </a:br>
            <a:r>
              <a:rPr lang="es-DO" sz="2400" b="1" dirty="0" smtClean="0"/>
              <a:t/>
            </a:r>
            <a:br>
              <a:rPr lang="es-DO" sz="2400" b="1" dirty="0" smtClean="0"/>
            </a:br>
            <a:r>
              <a:rPr lang="es-DO" sz="2700" b="1" dirty="0" smtClean="0">
                <a:solidFill>
                  <a:schemeClr val="bg1"/>
                </a:solidFill>
                <a:latin typeface="Arial" panose="020B0604020202020204" pitchFamily="34" charset="0"/>
                <a:cs typeface="Arial" panose="020B0604020202020204" pitchFamily="34" charset="0"/>
              </a:rPr>
              <a:t>RESULTADOS</a:t>
            </a:r>
            <a:r>
              <a:rPr lang="es-DO" sz="2000" dirty="0" smtClean="0"/>
              <a:t/>
            </a:r>
            <a:br>
              <a:rPr lang="es-DO" sz="2000" dirty="0" smtClean="0"/>
            </a:br>
            <a:r>
              <a:rPr lang="es-DO" sz="2000" dirty="0" smtClean="0"/>
              <a:t/>
            </a:r>
            <a:br>
              <a:rPr lang="es-DO" sz="2000" dirty="0" smtClean="0"/>
            </a:br>
            <a:r>
              <a:rPr lang="es-DO" sz="2000" dirty="0"/>
              <a:t/>
            </a:r>
            <a:br>
              <a:rPr lang="es-DO" sz="2000" dirty="0"/>
            </a:br>
            <a:endParaRPr lang="es-DO" sz="2400" dirty="0" smtClean="0">
              <a:solidFill>
                <a:schemeClr val="bg1"/>
              </a:solidFill>
              <a:latin typeface="Calibri" panose="020F0502020204030204" pitchFamily="34" charset="0"/>
            </a:endParaRPr>
          </a:p>
        </p:txBody>
      </p:sp>
      <p:pic>
        <p:nvPicPr>
          <p:cNvPr id="15363" name="Gráfico 1"/>
          <p:cNvPicPr>
            <a:picLocks noChangeArrowheads="1"/>
          </p:cNvPicPr>
          <p:nvPr/>
        </p:nvPicPr>
        <p:blipFill>
          <a:blip r:embed="rId2" cstate="print"/>
          <a:srcRect/>
          <a:stretch>
            <a:fillRect/>
          </a:stretch>
        </p:blipFill>
        <p:spPr bwMode="auto">
          <a:xfrm>
            <a:off x="1706563" y="847725"/>
            <a:ext cx="8616950" cy="515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Gráfico 1"/>
          <p:cNvPicPr>
            <a:picLocks noChangeArrowheads="1"/>
          </p:cNvPicPr>
          <p:nvPr/>
        </p:nvPicPr>
        <p:blipFill>
          <a:blip r:embed="rId2" cstate="print"/>
          <a:srcRect/>
          <a:stretch>
            <a:fillRect/>
          </a:stretch>
        </p:blipFill>
        <p:spPr bwMode="auto">
          <a:xfrm>
            <a:off x="1984375" y="830263"/>
            <a:ext cx="8474075" cy="5303837"/>
          </a:xfrm>
          <a:prstGeom prst="rect">
            <a:avLst/>
          </a:prstGeom>
          <a:noFill/>
          <a:ln w="9525">
            <a:noFill/>
            <a:miter lim="800000"/>
            <a:headEnd/>
            <a:tailEnd/>
          </a:ln>
        </p:spPr>
      </p:pic>
      <p:sp>
        <p:nvSpPr>
          <p:cNvPr id="3" name="Título 1"/>
          <p:cNvSpPr>
            <a:spLocks noGrp="1"/>
          </p:cNvSpPr>
          <p:nvPr>
            <p:ph type="title"/>
          </p:nvPr>
        </p:nvSpPr>
        <p:spPr>
          <a:xfrm>
            <a:off x="911225" y="273050"/>
            <a:ext cx="10515600" cy="258763"/>
          </a:xfrm>
        </p:spPr>
        <p:txBody>
          <a:bodyPr>
            <a:normAutofit fontScale="90000"/>
          </a:bodyPr>
          <a:lstStyle/>
          <a:p>
            <a:pPr algn="ctr" eaLnBrk="1" fontAlgn="auto" hangingPunct="1">
              <a:spcAft>
                <a:spcPts val="0"/>
              </a:spcAft>
              <a:defRPr/>
            </a:pPr>
            <a:r>
              <a:rPr lang="es-DO" sz="2400" b="1" dirty="0" smtClean="0"/>
              <a:t/>
            </a:r>
            <a:br>
              <a:rPr lang="es-DO" sz="2400" b="1" dirty="0" smtClean="0"/>
            </a:br>
            <a:r>
              <a:rPr lang="es-DO" sz="2400" b="1" dirty="0" smtClean="0"/>
              <a:t/>
            </a:r>
            <a:br>
              <a:rPr lang="es-DO" sz="2400" b="1" dirty="0" smtClean="0"/>
            </a:br>
            <a:r>
              <a:rPr lang="es-DO" sz="2700" b="1" dirty="0" smtClean="0">
                <a:solidFill>
                  <a:schemeClr val="bg1"/>
                </a:solidFill>
                <a:latin typeface="Arial" panose="020B0604020202020204" pitchFamily="34" charset="0"/>
                <a:cs typeface="Arial" panose="020B0604020202020204" pitchFamily="34" charset="0"/>
              </a:rPr>
              <a:t>RESULTADOS</a:t>
            </a:r>
            <a:r>
              <a:rPr lang="es-DO" sz="2000" dirty="0" smtClean="0"/>
              <a:t/>
            </a:r>
            <a:br>
              <a:rPr lang="es-DO" sz="2000" dirty="0" smtClean="0"/>
            </a:br>
            <a:r>
              <a:rPr lang="es-DO" sz="2000" dirty="0" smtClean="0"/>
              <a:t/>
            </a:r>
            <a:br>
              <a:rPr lang="es-DO" sz="2000" dirty="0" smtClean="0"/>
            </a:br>
            <a:r>
              <a:rPr lang="es-DO" sz="2000" dirty="0"/>
              <a:t/>
            </a:r>
            <a:br>
              <a:rPr lang="es-DO" sz="2000" dirty="0"/>
            </a:br>
            <a:endParaRPr lang="es-DO" sz="2400" dirty="0" smtClean="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contenido 2"/>
          <p:cNvSpPr>
            <a:spLocks noGrp="1"/>
          </p:cNvSpPr>
          <p:nvPr>
            <p:ph idx="1"/>
          </p:nvPr>
        </p:nvSpPr>
        <p:spPr>
          <a:xfrm>
            <a:off x="2624138" y="3963988"/>
            <a:ext cx="10515600" cy="4351337"/>
          </a:xfrm>
        </p:spPr>
        <p:txBody>
          <a:bodyPr/>
          <a:lstStyle/>
          <a:p>
            <a:pPr eaLnBrk="1" hangingPunct="1"/>
            <a:endParaRPr lang="es-DO" altLang="es-DO" smtClean="0"/>
          </a:p>
          <a:p>
            <a:pPr eaLnBrk="1" hangingPunct="1"/>
            <a:endParaRPr lang="es-DO" altLang="es-DO" smtClean="0"/>
          </a:p>
          <a:p>
            <a:pPr eaLnBrk="1" hangingPunct="1"/>
            <a:r>
              <a:rPr lang="es-DO" altLang="es-DO" smtClean="0"/>
              <a:t>                           </a:t>
            </a:r>
          </a:p>
        </p:txBody>
      </p:sp>
      <p:pic>
        <p:nvPicPr>
          <p:cNvPr id="17411" name="Gráfico 1"/>
          <p:cNvPicPr>
            <a:picLocks noChangeArrowheads="1"/>
          </p:cNvPicPr>
          <p:nvPr/>
        </p:nvPicPr>
        <p:blipFill>
          <a:blip r:embed="rId2" cstate="print"/>
          <a:srcRect/>
          <a:stretch>
            <a:fillRect/>
          </a:stretch>
        </p:blipFill>
        <p:spPr bwMode="auto">
          <a:xfrm>
            <a:off x="1962150" y="806450"/>
            <a:ext cx="8950325" cy="5632450"/>
          </a:xfrm>
          <a:prstGeom prst="rect">
            <a:avLst/>
          </a:prstGeom>
          <a:noFill/>
          <a:ln w="9525">
            <a:noFill/>
            <a:miter lim="800000"/>
            <a:headEnd/>
            <a:tailEnd/>
          </a:ln>
        </p:spPr>
      </p:pic>
      <p:pic>
        <p:nvPicPr>
          <p:cNvPr id="17412" name="Picture 4"/>
          <p:cNvPicPr>
            <a:picLocks noChangeAspect="1" noChangeArrowheads="1"/>
          </p:cNvPicPr>
          <p:nvPr/>
        </p:nvPicPr>
        <p:blipFill>
          <a:blip r:embed="rId3" cstate="print"/>
          <a:srcRect/>
          <a:stretch>
            <a:fillRect/>
          </a:stretch>
        </p:blipFill>
        <p:spPr bwMode="auto">
          <a:xfrm>
            <a:off x="944563" y="163513"/>
            <a:ext cx="10517187" cy="6461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Gráfico 1"/>
          <p:cNvPicPr>
            <a:picLocks noChangeArrowheads="1"/>
          </p:cNvPicPr>
          <p:nvPr/>
        </p:nvPicPr>
        <p:blipFill>
          <a:blip r:embed="rId2" cstate="print"/>
          <a:srcRect/>
          <a:stretch>
            <a:fillRect/>
          </a:stretch>
        </p:blipFill>
        <p:spPr bwMode="auto">
          <a:xfrm>
            <a:off x="1336675" y="1398588"/>
            <a:ext cx="9709150" cy="4654550"/>
          </a:xfrm>
          <a:prstGeom prst="rect">
            <a:avLst/>
          </a:prstGeom>
          <a:noFill/>
          <a:ln w="9525">
            <a:noFill/>
            <a:miter lim="800000"/>
            <a:headEnd/>
            <a:tailEnd/>
          </a:ln>
        </p:spPr>
      </p:pic>
      <p:sp>
        <p:nvSpPr>
          <p:cNvPr id="18435" name="CuadroTexto 1"/>
          <p:cNvSpPr txBox="1">
            <a:spLocks noChangeArrowheads="1"/>
          </p:cNvSpPr>
          <p:nvPr/>
        </p:nvSpPr>
        <p:spPr bwMode="auto">
          <a:xfrm>
            <a:off x="1336675" y="590550"/>
            <a:ext cx="94392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es-DO" altLang="es-DO" sz="2400" b="1" cap="all" dirty="0" smtClean="0">
                <a:solidFill>
                  <a:schemeClr val="bg1"/>
                </a:solidFill>
                <a:latin typeface="Arial" charset="0"/>
                <a:cs typeface="Arial" charset="0"/>
              </a:rPr>
              <a:t>Comparación de RESULTADOS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Gráfico 1"/>
          <p:cNvPicPr>
            <a:picLocks noChangeArrowheads="1"/>
          </p:cNvPicPr>
          <p:nvPr/>
        </p:nvPicPr>
        <p:blipFill>
          <a:blip r:embed="rId2" cstate="print"/>
          <a:srcRect/>
          <a:stretch>
            <a:fillRect/>
          </a:stretch>
        </p:blipFill>
        <p:spPr bwMode="auto">
          <a:xfrm>
            <a:off x="1336675" y="1154113"/>
            <a:ext cx="9439275" cy="4765675"/>
          </a:xfrm>
          <a:prstGeom prst="rect">
            <a:avLst/>
          </a:prstGeom>
          <a:noFill/>
          <a:ln w="9525">
            <a:noFill/>
            <a:miter lim="800000"/>
            <a:headEnd/>
            <a:tailEnd/>
          </a:ln>
        </p:spPr>
      </p:pic>
      <p:pic>
        <p:nvPicPr>
          <p:cNvPr id="19459" name="Picture 4"/>
          <p:cNvPicPr>
            <a:picLocks noChangeAspect="1" noChangeArrowheads="1"/>
          </p:cNvPicPr>
          <p:nvPr/>
        </p:nvPicPr>
        <p:blipFill>
          <a:blip r:embed="rId3" cstate="print"/>
          <a:srcRect/>
          <a:stretch>
            <a:fillRect/>
          </a:stretch>
        </p:blipFill>
        <p:spPr bwMode="auto">
          <a:xfrm>
            <a:off x="1257300" y="508000"/>
            <a:ext cx="9444038" cy="6461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Gráfico 1"/>
          <p:cNvPicPr>
            <a:picLocks noChangeArrowheads="1"/>
          </p:cNvPicPr>
          <p:nvPr/>
        </p:nvPicPr>
        <p:blipFill>
          <a:blip r:embed="rId2" cstate="print"/>
          <a:srcRect/>
          <a:stretch>
            <a:fillRect/>
          </a:stretch>
        </p:blipFill>
        <p:spPr bwMode="auto">
          <a:xfrm>
            <a:off x="1006475" y="1319213"/>
            <a:ext cx="9809163" cy="5029200"/>
          </a:xfrm>
          <a:prstGeom prst="rect">
            <a:avLst/>
          </a:prstGeom>
          <a:noFill/>
          <a:ln w="9525">
            <a:noFill/>
            <a:miter lim="800000"/>
            <a:headEnd/>
            <a:tailEnd/>
          </a:ln>
        </p:spPr>
      </p:pic>
      <p:pic>
        <p:nvPicPr>
          <p:cNvPr id="20483" name="Picture 4"/>
          <p:cNvPicPr>
            <a:picLocks noChangeAspect="1" noChangeArrowheads="1"/>
          </p:cNvPicPr>
          <p:nvPr/>
        </p:nvPicPr>
        <p:blipFill>
          <a:blip r:embed="rId3" cstate="print"/>
          <a:srcRect/>
          <a:stretch>
            <a:fillRect/>
          </a:stretch>
        </p:blipFill>
        <p:spPr bwMode="auto">
          <a:xfrm>
            <a:off x="1371600" y="569913"/>
            <a:ext cx="9444038" cy="6461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a:xfrm>
            <a:off x="838200" y="0"/>
            <a:ext cx="10515600" cy="871538"/>
          </a:xfrm>
        </p:spPr>
        <p:txBody>
          <a:bodyPr/>
          <a:lstStyle/>
          <a:p>
            <a:pPr algn="ctr" eaLnBrk="1" fontAlgn="auto" hangingPunct="1">
              <a:spcAft>
                <a:spcPts val="0"/>
              </a:spcAft>
              <a:defRPr/>
            </a:pPr>
            <a:r>
              <a:rPr lang="es-DO" altLang="es-DO" sz="2800" b="1" dirty="0" smtClean="0">
                <a:solidFill>
                  <a:srgbClr val="FF0000"/>
                </a:solidFill>
                <a:latin typeface="+mn-lt"/>
              </a:rPr>
              <a:t> </a:t>
            </a:r>
            <a:r>
              <a:rPr lang="es-DO" altLang="es-DO" sz="2400" b="1" dirty="0" smtClean="0">
                <a:solidFill>
                  <a:srgbClr val="FF0000"/>
                </a:solidFill>
                <a:latin typeface="Arial" panose="020B0604020202020204" pitchFamily="34" charset="0"/>
                <a:cs typeface="Arial" panose="020B0604020202020204" pitchFamily="34" charset="0"/>
              </a:rPr>
              <a:t>CONCLUSIONES Y RECOMENDACIONES</a:t>
            </a:r>
            <a:endParaRPr lang="es-DO" altLang="es-DO" sz="2400" dirty="0" smtClean="0">
              <a:solidFill>
                <a:srgbClr val="FF0000"/>
              </a:solidFill>
              <a:latin typeface="Arial" panose="020B0604020202020204" pitchFamily="34" charset="0"/>
              <a:cs typeface="Arial" panose="020B0604020202020204" pitchFamily="34" charset="0"/>
            </a:endParaRPr>
          </a:p>
        </p:txBody>
      </p:sp>
      <p:sp>
        <p:nvSpPr>
          <p:cNvPr id="21507" name="Marcador de contenido 2"/>
          <p:cNvSpPr>
            <a:spLocks noGrp="1"/>
          </p:cNvSpPr>
          <p:nvPr>
            <p:ph idx="1"/>
          </p:nvPr>
        </p:nvSpPr>
        <p:spPr>
          <a:xfrm>
            <a:off x="647700" y="738188"/>
            <a:ext cx="10585450" cy="6015037"/>
          </a:xfrm>
          <a:ln>
            <a:solidFill>
              <a:schemeClr val="dk1">
                <a:hueMod val="94000"/>
              </a:schemeClr>
            </a:solidFill>
          </a:ln>
        </p:spPr>
        <p:txBody>
          <a:bodyPr/>
          <a:lstStyle/>
          <a:p>
            <a:pPr algn="just" eaLnBrk="1" hangingPunct="1">
              <a:spcAft>
                <a:spcPct val="0"/>
              </a:spcAft>
              <a:buFont typeface="Wingdings" panose="05000000000000000000" pitchFamily="2" charset="2"/>
              <a:buChar char="v"/>
              <a:defRPr/>
            </a:pPr>
            <a:r>
              <a:rPr lang="es-DO" altLang="es-DO" sz="2400" dirty="0" smtClean="0">
                <a:solidFill>
                  <a:schemeClr val="bg1"/>
                </a:solidFill>
                <a:latin typeface="Arial" panose="020B0604020202020204" pitchFamily="34" charset="0"/>
                <a:cs typeface="Arial" panose="020B0604020202020204" pitchFamily="34" charset="0"/>
              </a:rPr>
              <a:t>El proyecto de investigación - acción desarrollado fue una experiencia formativa y orientada a lograr un mayor nivel de aprendizaje de los </a:t>
            </a:r>
            <a:r>
              <a:rPr lang="es-DO" altLang="es-DO" sz="2400" dirty="0" smtClean="0">
                <a:solidFill>
                  <a:schemeClr val="bg1"/>
                </a:solidFill>
                <a:latin typeface="Arial" panose="020B0604020202020204" pitchFamily="34" charset="0"/>
                <a:cs typeface="Arial" panose="020B0604020202020204" pitchFamily="34" charset="0"/>
              </a:rPr>
              <a:t>estudiantes. </a:t>
            </a:r>
            <a:r>
              <a:rPr lang="es-DO" altLang="es-DO" sz="2400" dirty="0" smtClean="0">
                <a:solidFill>
                  <a:schemeClr val="bg1"/>
                </a:solidFill>
                <a:latin typeface="Arial" panose="020B0604020202020204" pitchFamily="34" charset="0"/>
                <a:cs typeface="Arial" panose="020B0604020202020204" pitchFamily="34" charset="0"/>
              </a:rPr>
              <a:t>L</a:t>
            </a:r>
            <a:r>
              <a:rPr lang="es-DO" altLang="es-DO" sz="2400" dirty="0" smtClean="0">
                <a:solidFill>
                  <a:schemeClr val="bg1"/>
                </a:solidFill>
                <a:latin typeface="Arial" panose="020B0604020202020204" pitchFamily="34" charset="0"/>
                <a:cs typeface="Arial" panose="020B0604020202020204" pitchFamily="34" charset="0"/>
              </a:rPr>
              <a:t>as </a:t>
            </a:r>
            <a:r>
              <a:rPr lang="es-DO" altLang="es-DO" sz="2400" dirty="0" smtClean="0">
                <a:solidFill>
                  <a:schemeClr val="bg1"/>
                </a:solidFill>
                <a:latin typeface="Arial" panose="020B0604020202020204" pitchFamily="34" charset="0"/>
                <a:cs typeface="Arial" panose="020B0604020202020204" pitchFamily="34" charset="0"/>
              </a:rPr>
              <a:t>diferentes actividades realizadas se convirtieron para la profesora en un proceso de revisión y aprendizaje de su práctica docente. </a:t>
            </a:r>
            <a:endParaRPr lang="es-DO" altLang="es-DO" sz="2400" dirty="0" smtClean="0">
              <a:solidFill>
                <a:schemeClr val="bg1"/>
              </a:solidFill>
              <a:latin typeface="Arial" panose="020B0604020202020204" pitchFamily="34" charset="0"/>
              <a:cs typeface="Arial" panose="020B0604020202020204" pitchFamily="34" charset="0"/>
            </a:endParaRPr>
          </a:p>
          <a:p>
            <a:pPr marL="0" indent="0" algn="just" eaLnBrk="1" hangingPunct="1">
              <a:spcAft>
                <a:spcPct val="0"/>
              </a:spcAft>
              <a:buFont typeface="Arial" panose="020B0604020202020204" pitchFamily="34" charset="0"/>
              <a:buNone/>
              <a:defRPr/>
            </a:pPr>
            <a:r>
              <a:rPr lang="es-DO" altLang="es-DO" sz="2400" dirty="0" smtClean="0">
                <a:solidFill>
                  <a:schemeClr val="bg1"/>
                </a:solidFill>
                <a:latin typeface="Arial" panose="020B0604020202020204" pitchFamily="34" charset="0"/>
                <a:cs typeface="Arial" panose="020B0604020202020204" pitchFamily="34" charset="0"/>
              </a:rPr>
              <a:t> </a:t>
            </a:r>
          </a:p>
          <a:p>
            <a:pPr algn="just" eaLnBrk="1" hangingPunct="1">
              <a:spcAft>
                <a:spcPct val="0"/>
              </a:spcAft>
              <a:buFont typeface="Wingdings" panose="05000000000000000000" pitchFamily="2" charset="2"/>
              <a:buChar char="v"/>
              <a:defRPr/>
            </a:pPr>
            <a:r>
              <a:rPr lang="es-DO" altLang="es-DO" sz="2400" dirty="0" smtClean="0">
                <a:solidFill>
                  <a:schemeClr val="bg1"/>
                </a:solidFill>
                <a:latin typeface="Arial" panose="020B0604020202020204" pitchFamily="34" charset="0"/>
                <a:cs typeface="Arial" panose="020B0604020202020204" pitchFamily="34" charset="0"/>
              </a:rPr>
              <a:t>El uso de la estrategia para hacer resúmenes permitió a los estudiantes mejorar su comprensión lectora, al mismo tiempo que la puesta en práctica de esta estrategia representó un proceso innovador que permitió integrar el proceso de lectura y escritura en el desarrollo de los contenidos de la asignatura.   </a:t>
            </a:r>
          </a:p>
          <a:p>
            <a:pPr marL="0" indent="0" algn="just" eaLnBrk="1" hangingPunct="1">
              <a:spcAft>
                <a:spcPct val="0"/>
              </a:spcAft>
              <a:buFont typeface="Arial" panose="020B0604020202020204" pitchFamily="34" charset="0"/>
              <a:buNone/>
              <a:defRPr/>
            </a:pPr>
            <a:r>
              <a:rPr lang="es-DO" altLang="es-DO" sz="2400" dirty="0" smtClean="0">
                <a:solidFill>
                  <a:schemeClr val="bg1"/>
                </a:solidFill>
                <a:latin typeface="Arial" panose="020B0604020202020204" pitchFamily="34" charset="0"/>
                <a:cs typeface="Arial" panose="020B0604020202020204" pitchFamily="34" charset="0"/>
              </a:rPr>
              <a:t> </a:t>
            </a:r>
          </a:p>
          <a:p>
            <a:pPr algn="just" eaLnBrk="1" hangingPunct="1">
              <a:spcAft>
                <a:spcPct val="0"/>
              </a:spcAft>
              <a:buFont typeface="Wingdings" panose="05000000000000000000" pitchFamily="2" charset="2"/>
              <a:buChar char="v"/>
              <a:defRPr/>
            </a:pPr>
            <a:r>
              <a:rPr lang="es-DO" altLang="es-DO" sz="2400" dirty="0" smtClean="0">
                <a:solidFill>
                  <a:schemeClr val="bg1"/>
                </a:solidFill>
                <a:latin typeface="Arial" panose="020B0604020202020204" pitchFamily="34" charset="0"/>
                <a:cs typeface="Arial" panose="020B0604020202020204" pitchFamily="34" charset="0"/>
              </a:rPr>
              <a:t>Los resultados de la investigación muestran la diferencia entre el texto resumido sin ninguna instrucción y los textos resumidos luego de recibirla, con un progreso significativo en la tercera práctica. </a:t>
            </a:r>
            <a:endParaRPr lang="es-DO" altLang="es-DO" dirty="0" smtClean="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a:xfrm>
            <a:off x="1254125" y="74613"/>
            <a:ext cx="10515600" cy="506412"/>
          </a:xfrm>
        </p:spPr>
        <p:txBody>
          <a:bodyPr/>
          <a:lstStyle/>
          <a:p>
            <a:pPr algn="ctr" eaLnBrk="1" fontAlgn="auto" hangingPunct="1">
              <a:spcAft>
                <a:spcPts val="0"/>
              </a:spcAft>
              <a:defRPr/>
            </a:pPr>
            <a:r>
              <a:rPr lang="es-DO" altLang="es-DO" sz="2400" b="1" dirty="0">
                <a:solidFill>
                  <a:srgbClr val="FF0000"/>
                </a:solidFill>
                <a:latin typeface="Arial" panose="020B0604020202020204" pitchFamily="34" charset="0"/>
                <a:cs typeface="Arial" panose="020B0604020202020204" pitchFamily="34" charset="0"/>
              </a:rPr>
              <a:t>CONCLUSIONES Y RECOMENDACIONES</a:t>
            </a:r>
            <a:endParaRPr lang="es-DO" altLang="es-DO" sz="2800" dirty="0" smtClean="0">
              <a:solidFill>
                <a:srgbClr val="FF0000"/>
              </a:solidFill>
            </a:endParaRPr>
          </a:p>
        </p:txBody>
      </p:sp>
      <p:sp>
        <p:nvSpPr>
          <p:cNvPr id="22531" name="Marcador de contenido 2"/>
          <p:cNvSpPr>
            <a:spLocks noGrp="1"/>
          </p:cNvSpPr>
          <p:nvPr>
            <p:ph idx="1"/>
          </p:nvPr>
        </p:nvSpPr>
        <p:spPr>
          <a:xfrm>
            <a:off x="849313" y="654050"/>
            <a:ext cx="10706100" cy="5762625"/>
          </a:xfrm>
          <a:ln>
            <a:solidFill>
              <a:schemeClr val="dk1">
                <a:hueMod val="94000"/>
              </a:schemeClr>
            </a:solidFill>
          </a:ln>
        </p:spPr>
        <p:txBody>
          <a:bodyPr/>
          <a:lstStyle/>
          <a:p>
            <a:pPr algn="just" eaLnBrk="1" hangingPunct="1">
              <a:buFont typeface="Wingdings" panose="05000000000000000000" pitchFamily="2" charset="2"/>
              <a:buChar char="v"/>
              <a:defRPr/>
            </a:pPr>
            <a:endParaRPr lang="es-DO" altLang="es-DO" sz="2400" dirty="0" smtClean="0">
              <a:solidFill>
                <a:schemeClr val="bg1"/>
              </a:solidFill>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defRPr/>
            </a:pPr>
            <a:r>
              <a:rPr lang="es-DO" altLang="es-DO" sz="2400" dirty="0" smtClean="0">
                <a:solidFill>
                  <a:schemeClr val="bg1"/>
                </a:solidFill>
                <a:latin typeface="Arial" panose="020B0604020202020204" pitchFamily="34" charset="0"/>
                <a:cs typeface="Arial" panose="020B0604020202020204" pitchFamily="34" charset="0"/>
              </a:rPr>
              <a:t>El uso de la rúbrica constituyó un valioso apoyo al proceso de elaboración de sus resúmenes pues </a:t>
            </a:r>
            <a:r>
              <a:rPr lang="es-DO" altLang="es-DO" sz="2400" dirty="0" smtClean="0">
                <a:solidFill>
                  <a:schemeClr val="bg1"/>
                </a:solidFill>
                <a:latin typeface="Arial" panose="020B0604020202020204" pitchFamily="34" charset="0"/>
                <a:cs typeface="Arial" panose="020B0604020202020204" pitchFamily="34" charset="0"/>
              </a:rPr>
              <a:t>permitió </a:t>
            </a:r>
            <a:r>
              <a:rPr lang="es-DO" altLang="es-DO" sz="2400" dirty="0" smtClean="0">
                <a:solidFill>
                  <a:schemeClr val="bg1"/>
                </a:solidFill>
                <a:latin typeface="Arial" panose="020B0604020202020204" pitchFamily="34" charset="0"/>
                <a:cs typeface="Arial" panose="020B0604020202020204" pitchFamily="34" charset="0"/>
              </a:rPr>
              <a:t>a los estudiantes identificar los criterios de evaluación de forma más objetiva y práctica, al mismo tiempo que facilitó el proceso de evaluación al profesor.</a:t>
            </a:r>
            <a:endParaRPr lang="es-DO" altLang="es-DO" sz="2400" dirty="0" smtClean="0">
              <a:solidFill>
                <a:schemeClr val="bg1"/>
              </a:solidFill>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defRPr/>
            </a:pPr>
            <a:r>
              <a:rPr lang="es-DO" altLang="es-DO" sz="2400" dirty="0" smtClean="0">
                <a:solidFill>
                  <a:schemeClr val="bg1"/>
                </a:solidFill>
                <a:latin typeface="Arial" panose="020B0604020202020204" pitchFamily="34" charset="0"/>
                <a:cs typeface="Arial" panose="020B0604020202020204" pitchFamily="34" charset="0"/>
              </a:rPr>
              <a:t>Es necesario en un ejercicio futuro fortalecer la práctica de coevaluación para utilizar esta herramienta como parte del proceso formativo de los estudiantes, pues este propósito no fue logrado en este proyecto. </a:t>
            </a:r>
            <a:r>
              <a:rPr lang="es-DO" altLang="es-DO" sz="2400" dirty="0" smtClean="0">
                <a:solidFill>
                  <a:schemeClr val="bg1"/>
                </a:solidFill>
                <a:latin typeface="Arial" panose="020B0604020202020204" pitchFamily="34" charset="0"/>
                <a:cs typeface="Arial" panose="020B0604020202020204" pitchFamily="34" charset="0"/>
              </a:rPr>
              <a:t>Para superar esta limitación se sugiere el trabajo colaborativo y dedicar más espacio a la retroalimentación de los resultados de </a:t>
            </a:r>
            <a:r>
              <a:rPr lang="es-DO" altLang="es-DO" sz="2400" dirty="0" err="1" smtClean="0">
                <a:solidFill>
                  <a:schemeClr val="bg1"/>
                </a:solidFill>
                <a:latin typeface="Arial" panose="020B0604020202020204" pitchFamily="34" charset="0"/>
                <a:cs typeface="Arial" panose="020B0604020202020204" pitchFamily="34" charset="0"/>
              </a:rPr>
              <a:t>coevaluación</a:t>
            </a:r>
            <a:r>
              <a:rPr lang="es-DO" altLang="es-DO" sz="2400" dirty="0" smtClean="0">
                <a:solidFill>
                  <a:schemeClr val="bg1"/>
                </a:solidFill>
                <a:latin typeface="Arial" panose="020B0604020202020204" pitchFamily="34" charset="0"/>
                <a:cs typeface="Arial" panose="020B0604020202020204" pitchFamily="34" charset="0"/>
              </a:rPr>
              <a:t>, </a:t>
            </a:r>
            <a:r>
              <a:rPr lang="es-DO" altLang="es-DO" sz="2400" dirty="0" smtClean="0">
                <a:solidFill>
                  <a:schemeClr val="bg1"/>
                </a:solidFill>
                <a:latin typeface="Arial" panose="020B0604020202020204" pitchFamily="34" charset="0"/>
                <a:cs typeface="Arial" panose="020B0604020202020204" pitchFamily="34" charset="0"/>
              </a:rPr>
              <a:t>lo que llevaría a los estudiantes a ser más objetivos y éticos en sus evaluaciones. </a:t>
            </a:r>
            <a:endParaRPr lang="es-DO" altLang="es-DO" sz="2400" dirty="0" smtClean="0">
              <a:solidFill>
                <a:schemeClr val="bg1"/>
              </a:solidFill>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v"/>
              <a:defRPr/>
            </a:pPr>
            <a:r>
              <a:rPr lang="es-DO" altLang="es-DO" sz="2400" dirty="0" smtClean="0">
                <a:solidFill>
                  <a:schemeClr val="bg1"/>
                </a:solidFill>
                <a:latin typeface="Arial" panose="020B0604020202020204" pitchFamily="34" charset="0"/>
                <a:cs typeface="Arial" panose="020B0604020202020204" pitchFamily="34" charset="0"/>
              </a:rPr>
              <a:t>Es necesaria la inclusión de procesos de lectura y escritura en las asignaturas identificando las estrategias más adecuadas de acuerdo a sus contenidos pues esta práctica permite a los estudiantes profundizar su comprensión para la redacción de textos académicos.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p:cNvSpPr>
            <a:spLocks noGrp="1"/>
          </p:cNvSpPr>
          <p:nvPr>
            <p:ph type="title"/>
          </p:nvPr>
        </p:nvSpPr>
        <p:spPr>
          <a:xfrm>
            <a:off x="838200" y="98425"/>
            <a:ext cx="10515600" cy="957263"/>
          </a:xfrm>
        </p:spPr>
        <p:txBody>
          <a:bodyPr>
            <a:normAutofit fontScale="90000"/>
          </a:bodyPr>
          <a:lstStyle/>
          <a:p>
            <a:pPr algn="ctr" eaLnBrk="1" fontAlgn="auto" hangingPunct="1">
              <a:spcAft>
                <a:spcPts val="0"/>
              </a:spcAft>
              <a:defRPr/>
            </a:pPr>
            <a:r>
              <a:rPr lang="es-DO" altLang="es-DO" sz="2800" b="1" dirty="0" smtClean="0">
                <a:solidFill>
                  <a:schemeClr val="bg1"/>
                </a:solidFill>
              </a:rPr>
              <a:t/>
            </a:r>
            <a:br>
              <a:rPr lang="es-DO" altLang="es-DO" sz="2800" b="1" dirty="0" smtClean="0">
                <a:solidFill>
                  <a:schemeClr val="bg1"/>
                </a:solidFill>
              </a:rPr>
            </a:br>
            <a:r>
              <a:rPr lang="es-DO" altLang="es-DO" sz="2800" b="1" dirty="0" smtClean="0">
                <a:solidFill>
                  <a:schemeClr val="bg1"/>
                </a:solidFill>
              </a:rPr>
              <a:t/>
            </a:r>
            <a:br>
              <a:rPr lang="es-DO" altLang="es-DO" sz="2800" b="1" dirty="0" smtClean="0">
                <a:solidFill>
                  <a:schemeClr val="bg1"/>
                </a:solidFill>
              </a:rPr>
            </a:br>
            <a:r>
              <a:rPr lang="es-DO" altLang="es-DO" sz="2800" b="1" dirty="0" smtClean="0">
                <a:solidFill>
                  <a:srgbClr val="FF0000"/>
                </a:solidFill>
              </a:rPr>
              <a:t>INTRODUCCIÓN</a:t>
            </a:r>
            <a:r>
              <a:rPr lang="es-DO" altLang="es-DO" sz="2400" b="1" dirty="0" smtClean="0">
                <a:solidFill>
                  <a:srgbClr val="FF0000"/>
                </a:solidFill>
              </a:rPr>
              <a:t> </a:t>
            </a:r>
            <a:r>
              <a:rPr lang="es-DO" altLang="es-DO" sz="2400" b="1" dirty="0" smtClean="0"/>
              <a:t/>
            </a:r>
            <a:br>
              <a:rPr lang="es-DO" altLang="es-DO" sz="2400" b="1" dirty="0" smtClean="0"/>
            </a:br>
            <a:r>
              <a:rPr lang="es-DO" altLang="es-DO" dirty="0" smtClean="0"/>
              <a:t> </a:t>
            </a:r>
          </a:p>
        </p:txBody>
      </p:sp>
      <p:sp>
        <p:nvSpPr>
          <p:cNvPr id="3" name="Marcador de contenido 2"/>
          <p:cNvSpPr>
            <a:spLocks noGrp="1"/>
          </p:cNvSpPr>
          <p:nvPr>
            <p:ph idx="1"/>
          </p:nvPr>
        </p:nvSpPr>
        <p:spPr>
          <a:xfrm>
            <a:off x="541338" y="1236663"/>
            <a:ext cx="11049000" cy="5276850"/>
          </a:xfrm>
        </p:spPr>
        <p:txBody>
          <a:bodyPr rtlCol="0">
            <a:normAutofit fontScale="25000" lnSpcReduction="20000"/>
          </a:bodyPr>
          <a:lstStyle/>
          <a:p>
            <a:pPr algn="just" eaLnBrk="1" fontAlgn="auto" hangingPunct="1">
              <a:spcAft>
                <a:spcPts val="0"/>
              </a:spcAft>
              <a:defRPr/>
            </a:pPr>
            <a:r>
              <a:rPr lang="es-DO" sz="9600" dirty="0" smtClean="0">
                <a:solidFill>
                  <a:schemeClr val="bg1"/>
                </a:solidFill>
                <a:latin typeface="Arial" panose="020B0604020202020204" pitchFamily="34" charset="0"/>
                <a:cs typeface="Arial" panose="020B0604020202020204" pitchFamily="34" charset="0"/>
              </a:rPr>
              <a:t>La formación de profesionales exige no solo la adquisición de conocimientos técnicos y </a:t>
            </a:r>
            <a:r>
              <a:rPr lang="es-DO" sz="9600" dirty="0" smtClean="0">
                <a:solidFill>
                  <a:schemeClr val="bg1"/>
                </a:solidFill>
                <a:latin typeface="Arial" panose="020B0604020202020204" pitchFamily="34" charset="0"/>
                <a:cs typeface="Arial" panose="020B0604020202020204" pitchFamily="34" charset="0"/>
              </a:rPr>
              <a:t>gerenciales, </a:t>
            </a:r>
            <a:r>
              <a:rPr lang="es-DO" sz="9600" dirty="0" smtClean="0">
                <a:solidFill>
                  <a:schemeClr val="bg1"/>
                </a:solidFill>
                <a:latin typeface="Arial" panose="020B0604020202020204" pitchFamily="34" charset="0"/>
                <a:cs typeface="Arial" panose="020B0604020202020204" pitchFamily="34" charset="0"/>
              </a:rPr>
              <a:t>sino también </a:t>
            </a:r>
            <a:r>
              <a:rPr lang="es-DO" sz="9600" dirty="0" smtClean="0">
                <a:solidFill>
                  <a:schemeClr val="bg1"/>
                </a:solidFill>
                <a:latin typeface="Arial" panose="020B0604020202020204" pitchFamily="34" charset="0"/>
                <a:cs typeface="Arial" panose="020B0604020202020204" pitchFamily="34" charset="0"/>
              </a:rPr>
              <a:t> </a:t>
            </a:r>
            <a:r>
              <a:rPr lang="es-DO" sz="9600" dirty="0" smtClean="0">
                <a:solidFill>
                  <a:schemeClr val="bg1"/>
                </a:solidFill>
                <a:latin typeface="Arial" panose="020B0604020202020204" pitchFamily="34" charset="0"/>
                <a:cs typeface="Arial" panose="020B0604020202020204" pitchFamily="34" charset="0"/>
              </a:rPr>
              <a:t>desarrollar la </a:t>
            </a:r>
            <a:r>
              <a:rPr lang="es-DO" sz="9600" dirty="0" smtClean="0">
                <a:solidFill>
                  <a:schemeClr val="bg1"/>
                </a:solidFill>
                <a:latin typeface="Arial" panose="020B0604020202020204" pitchFamily="34" charset="0"/>
                <a:cs typeface="Arial" panose="020B0604020202020204" pitchFamily="34" charset="0"/>
              </a:rPr>
              <a:t>competencia de expresarse disciplinarmente. Para lograrlo, </a:t>
            </a:r>
            <a:r>
              <a:rPr lang="es-DO" sz="9600" dirty="0" smtClean="0">
                <a:solidFill>
                  <a:schemeClr val="bg1"/>
                </a:solidFill>
                <a:latin typeface="Arial" panose="020B0604020202020204" pitchFamily="34" charset="0"/>
                <a:cs typeface="Arial" panose="020B0604020202020204" pitchFamily="34" charset="0"/>
              </a:rPr>
              <a:t>los estudiantes deben dotarse de herramientas que les permitan alcanzar un nivel profundo de comprensión y producción escrita.  </a:t>
            </a:r>
            <a:endParaRPr lang="es-DO" sz="9600" dirty="0" smtClean="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Wingdings 3" pitchFamily="18" charset="2"/>
              <a:buNone/>
              <a:defRPr/>
            </a:pPr>
            <a:endParaRPr lang="es-DO" sz="9600" dirty="0">
              <a:solidFill>
                <a:schemeClr val="bg1"/>
              </a:solidFill>
              <a:latin typeface="Arial" panose="020B0604020202020204" pitchFamily="34" charset="0"/>
              <a:cs typeface="Arial" panose="020B0604020202020204" pitchFamily="34" charset="0"/>
            </a:endParaRPr>
          </a:p>
          <a:p>
            <a:pPr algn="just">
              <a:defRPr/>
            </a:pPr>
            <a:r>
              <a:rPr lang="es-DO" sz="9600" dirty="0" smtClean="0">
                <a:solidFill>
                  <a:schemeClr val="bg1"/>
                </a:solidFill>
                <a:latin typeface="Arial" panose="020B0604020202020204" pitchFamily="34" charset="0"/>
                <a:cs typeface="Arial" panose="020B0604020202020204" pitchFamily="34" charset="0"/>
              </a:rPr>
              <a:t>Los </a:t>
            </a:r>
            <a:r>
              <a:rPr lang="es-DO" sz="9600" dirty="0">
                <a:solidFill>
                  <a:schemeClr val="bg1"/>
                </a:solidFill>
                <a:latin typeface="Arial" panose="020B0604020202020204" pitchFamily="34" charset="0"/>
                <a:cs typeface="Arial" panose="020B0604020202020204" pitchFamily="34" charset="0"/>
              </a:rPr>
              <a:t>autores Valles A., (2006); Valles T. (2006) y Quintana (2010, p. </a:t>
            </a:r>
            <a:r>
              <a:rPr lang="es-DO" sz="9600" dirty="0">
                <a:solidFill>
                  <a:schemeClr val="bg1"/>
                </a:solidFill>
                <a:latin typeface="Arial" panose="020B0604020202020204" pitchFamily="34" charset="0"/>
                <a:cs typeface="Arial" panose="020B0604020202020204" pitchFamily="34" charset="0"/>
              </a:rPr>
              <a:t>55), plantean que la comprensión lectora es un proceso complejo que implica el uso de diversas estrategias que permiten construir una interpretación del </a:t>
            </a:r>
            <a:r>
              <a:rPr lang="es-DO" sz="9600" dirty="0" smtClean="0">
                <a:solidFill>
                  <a:schemeClr val="bg1"/>
                </a:solidFill>
                <a:latin typeface="Arial" panose="020B0604020202020204" pitchFamily="34" charset="0"/>
                <a:cs typeface="Arial" panose="020B0604020202020204" pitchFamily="34" charset="0"/>
              </a:rPr>
              <a:t>texto</a:t>
            </a:r>
            <a:r>
              <a:rPr lang="es-DO" sz="9600" dirty="0" smtClean="0">
                <a:solidFill>
                  <a:schemeClr val="bg1"/>
                </a:solidFill>
                <a:latin typeface="Arial" panose="020B0604020202020204" pitchFamily="34" charset="0"/>
                <a:cs typeface="Arial" panose="020B0604020202020204" pitchFamily="34" charset="0"/>
              </a:rPr>
              <a:t>.</a:t>
            </a:r>
          </a:p>
          <a:p>
            <a:pPr algn="just">
              <a:defRPr/>
            </a:pPr>
            <a:endParaRPr lang="es-DO" sz="9600" dirty="0" smtClean="0">
              <a:solidFill>
                <a:schemeClr val="bg1"/>
              </a:solidFill>
              <a:latin typeface="Arial" panose="020B0604020202020204" pitchFamily="34" charset="0"/>
              <a:cs typeface="Arial" panose="020B0604020202020204" pitchFamily="34" charset="0"/>
            </a:endParaRPr>
          </a:p>
          <a:p>
            <a:pPr algn="just">
              <a:defRPr/>
            </a:pPr>
            <a:r>
              <a:rPr lang="es-DO" sz="9600" dirty="0" smtClean="0">
                <a:solidFill>
                  <a:schemeClr val="bg1"/>
                </a:solidFill>
                <a:latin typeface="Arial" panose="020B0604020202020204" pitchFamily="34" charset="0"/>
                <a:cs typeface="Arial" panose="020B0604020202020204" pitchFamily="34" charset="0"/>
              </a:rPr>
              <a:t>Sin embargo, la </a:t>
            </a:r>
            <a:r>
              <a:rPr lang="es-DO" sz="9600" dirty="0">
                <a:solidFill>
                  <a:schemeClr val="bg1"/>
                </a:solidFill>
                <a:latin typeface="Arial" panose="020B0604020202020204" pitchFamily="34" charset="0"/>
                <a:cs typeface="Arial" panose="020B0604020202020204" pitchFamily="34" charset="0"/>
              </a:rPr>
              <a:t>mayoría  de los estudiantes presentan dificultad en la </a:t>
            </a:r>
            <a:r>
              <a:rPr lang="es-DO" sz="9600" dirty="0" smtClean="0">
                <a:solidFill>
                  <a:schemeClr val="bg1"/>
                </a:solidFill>
                <a:latin typeface="Arial" panose="020B0604020202020204" pitchFamily="34" charset="0"/>
                <a:cs typeface="Arial" panose="020B0604020202020204" pitchFamily="34" charset="0"/>
              </a:rPr>
              <a:t>comprensión de </a:t>
            </a:r>
            <a:r>
              <a:rPr lang="es-DO" sz="9600" dirty="0">
                <a:solidFill>
                  <a:schemeClr val="bg1"/>
                </a:solidFill>
                <a:latin typeface="Arial" panose="020B0604020202020204" pitchFamily="34" charset="0"/>
                <a:cs typeface="Arial" panose="020B0604020202020204" pitchFamily="34" charset="0"/>
              </a:rPr>
              <a:t>textos </a:t>
            </a:r>
            <a:r>
              <a:rPr lang="es-DO" sz="9600" dirty="0" smtClean="0">
                <a:solidFill>
                  <a:schemeClr val="bg1"/>
                </a:solidFill>
                <a:latin typeface="Arial" panose="020B0604020202020204" pitchFamily="34" charset="0"/>
                <a:cs typeface="Arial" panose="020B0604020202020204" pitchFamily="34" charset="0"/>
              </a:rPr>
              <a:t>y en </a:t>
            </a:r>
            <a:r>
              <a:rPr lang="es-DO" sz="9600" dirty="0">
                <a:solidFill>
                  <a:schemeClr val="bg1"/>
                </a:solidFill>
                <a:latin typeface="Arial" panose="020B0604020202020204" pitchFamily="34" charset="0"/>
                <a:cs typeface="Arial" panose="020B0604020202020204" pitchFamily="34" charset="0"/>
              </a:rPr>
              <a:t>lograr un análisis crítico del contenido de la asignatura, lo que influye en </a:t>
            </a:r>
            <a:r>
              <a:rPr lang="es-DO" sz="9600" dirty="0" smtClean="0">
                <a:solidFill>
                  <a:schemeClr val="bg1"/>
                </a:solidFill>
                <a:latin typeface="Arial" panose="020B0604020202020204" pitchFamily="34" charset="0"/>
                <a:cs typeface="Arial" panose="020B0604020202020204" pitchFamily="34" charset="0"/>
              </a:rPr>
              <a:t>su </a:t>
            </a:r>
            <a:r>
              <a:rPr lang="es-DO" sz="9600" dirty="0">
                <a:solidFill>
                  <a:schemeClr val="bg1"/>
                </a:solidFill>
                <a:latin typeface="Arial" panose="020B0604020202020204" pitchFamily="34" charset="0"/>
                <a:cs typeface="Arial" panose="020B0604020202020204" pitchFamily="34" charset="0"/>
              </a:rPr>
              <a:t>producción </a:t>
            </a:r>
            <a:r>
              <a:rPr lang="es-DO" sz="9600" dirty="0" smtClean="0">
                <a:solidFill>
                  <a:schemeClr val="bg1"/>
                </a:solidFill>
                <a:latin typeface="Arial" panose="020B0604020202020204" pitchFamily="34" charset="0"/>
                <a:cs typeface="Arial" panose="020B0604020202020204" pitchFamily="34" charset="0"/>
              </a:rPr>
              <a:t>escrita. </a:t>
            </a:r>
            <a:endParaRPr lang="es-DO" sz="9600" dirty="0">
              <a:solidFill>
                <a:schemeClr val="bg1"/>
              </a:solidFill>
              <a:latin typeface="Arial" panose="020B0604020202020204" pitchFamily="34" charset="0"/>
              <a:cs typeface="Arial" panose="020B0604020202020204" pitchFamily="34" charset="0"/>
            </a:endParaRPr>
          </a:p>
          <a:p>
            <a:pPr eaLnBrk="1" fontAlgn="auto" hangingPunct="1">
              <a:spcAft>
                <a:spcPts val="0"/>
              </a:spcAft>
              <a:defRPr/>
            </a:pPr>
            <a:endParaRPr lang="es-DO" sz="3600" dirty="0">
              <a:solidFill>
                <a:schemeClr val="bg2">
                  <a:lumMod val="75000"/>
                </a:schemeClr>
              </a:solidFill>
            </a:endParaRPr>
          </a:p>
          <a:p>
            <a:pPr marL="0" indent="0" eaLnBrk="1" fontAlgn="auto" hangingPunct="1">
              <a:spcAft>
                <a:spcPts val="0"/>
              </a:spcAft>
              <a:buFont typeface="Arial" panose="020B0604020202020204" pitchFamily="34" charset="0"/>
              <a:buNone/>
              <a:defRPr/>
            </a:pPr>
            <a:endParaRPr lang="es-DO" sz="3600" dirty="0">
              <a:solidFill>
                <a:schemeClr val="bg2">
                  <a:lumMod val="75000"/>
                </a:schemeClr>
              </a:solidFill>
            </a:endParaRPr>
          </a:p>
          <a:p>
            <a:pPr marL="0" indent="0" eaLnBrk="1" fontAlgn="auto" hangingPunct="1">
              <a:spcAft>
                <a:spcPts val="0"/>
              </a:spcAft>
              <a:buFont typeface="Arial" panose="020B0604020202020204" pitchFamily="34" charset="0"/>
              <a:buNone/>
              <a:defRPr/>
            </a:pPr>
            <a:endParaRPr lang="es-DO" sz="3600" dirty="0" smtClean="0">
              <a:solidFill>
                <a:schemeClr val="bg2">
                  <a:lumMod val="75000"/>
                </a:schemeClr>
              </a:solidFill>
            </a:endParaRPr>
          </a:p>
          <a:p>
            <a:pPr marL="0" indent="0" eaLnBrk="1" fontAlgn="auto" hangingPunct="1">
              <a:spcAft>
                <a:spcPts val="0"/>
              </a:spcAft>
              <a:buFont typeface="Arial" panose="020B0604020202020204" pitchFamily="34" charset="0"/>
              <a:buNone/>
              <a:defRPr/>
            </a:pPr>
            <a:r>
              <a:rPr lang="es-DO" dirty="0" smtClean="0">
                <a:solidFill>
                  <a:schemeClr val="bg2">
                    <a:lumMod val="75000"/>
                  </a:schemeClr>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uadroTexto 3"/>
          <p:cNvSpPr txBox="1">
            <a:spLocks noChangeArrowheads="1"/>
          </p:cNvSpPr>
          <p:nvPr/>
        </p:nvSpPr>
        <p:spPr bwMode="auto">
          <a:xfrm>
            <a:off x="6400800" y="140357"/>
            <a:ext cx="4625318" cy="6555641"/>
          </a:xfrm>
          <a:prstGeom prst="rect">
            <a:avLst/>
          </a:prstGeom>
          <a:noFill/>
          <a:ln w="9525">
            <a:noFill/>
            <a:miter lim="800000"/>
            <a:headEnd/>
            <a:tailEnd/>
          </a:ln>
        </p:spPr>
        <p:txBody>
          <a:bodyPr wrap="square">
            <a:spAutoFit/>
          </a:bodyPr>
          <a:lstStyle/>
          <a:p>
            <a:pPr algn="just">
              <a:buFont typeface="Arial" charset="0"/>
              <a:buNone/>
            </a:pPr>
            <a:r>
              <a:rPr lang="es-DO" altLang="es-DO" sz="2800" b="1" i="1" dirty="0">
                <a:solidFill>
                  <a:schemeClr val="bg1"/>
                </a:solidFill>
                <a:latin typeface="Arial" charset="0"/>
                <a:cs typeface="Arial" charset="0"/>
              </a:rPr>
              <a:t>La razón principal para enseñar estrategias de comprensión es que nuestros estudiantes se conviertan en lectores </a:t>
            </a:r>
            <a:r>
              <a:rPr lang="es-DO" altLang="es-DO" sz="2800" b="1" i="1" dirty="0" smtClean="0">
                <a:solidFill>
                  <a:schemeClr val="bg1"/>
                </a:solidFill>
                <a:latin typeface="Arial" charset="0"/>
                <a:cs typeface="Arial" charset="0"/>
              </a:rPr>
              <a:t>autónomos, </a:t>
            </a:r>
            <a:r>
              <a:rPr lang="es-DO" altLang="es-DO" sz="2800" b="1" i="1" dirty="0">
                <a:solidFill>
                  <a:schemeClr val="bg1"/>
                </a:solidFill>
                <a:latin typeface="Arial" charset="0"/>
                <a:cs typeface="Arial" charset="0"/>
              </a:rPr>
              <a:t>capaces de enfrentarse a cualquier texto con una actitud crítica. </a:t>
            </a:r>
          </a:p>
          <a:p>
            <a:pPr algn="just">
              <a:buFont typeface="Arial" charset="0"/>
              <a:buNone/>
            </a:pPr>
            <a:r>
              <a:rPr lang="es-DO" altLang="es-DO" sz="2800" b="1" i="1" dirty="0">
                <a:solidFill>
                  <a:schemeClr val="bg1"/>
                </a:solidFill>
                <a:latin typeface="Arial" charset="0"/>
                <a:cs typeface="Arial" charset="0"/>
              </a:rPr>
              <a:t>La enseñanza de estas estrategias contribuye a dotar a los alumnos de los recursos necesarios para aprender a aprender</a:t>
            </a:r>
            <a:r>
              <a:rPr lang="es-DO" altLang="es-DO" sz="2800" dirty="0">
                <a:solidFill>
                  <a:schemeClr val="bg1"/>
                </a:solidFill>
                <a:latin typeface="Arial" charset="0"/>
                <a:cs typeface="Arial" charset="0"/>
              </a:rPr>
              <a:t>.  (Quintana, 2010, p. 57). </a:t>
            </a:r>
          </a:p>
        </p:txBody>
      </p:sp>
      <p:pic>
        <p:nvPicPr>
          <p:cNvPr id="23555" name="Picture 8" descr="http://blog.uspceu.es/estudios-magisterio/files/2015/09/learn-read-write-english-800x800.jpg"/>
          <p:cNvPicPr>
            <a:picLocks noChangeAspect="1" noChangeArrowheads="1"/>
          </p:cNvPicPr>
          <p:nvPr/>
        </p:nvPicPr>
        <p:blipFill>
          <a:blip r:embed="rId2" cstate="print"/>
          <a:srcRect/>
          <a:stretch>
            <a:fillRect/>
          </a:stretch>
        </p:blipFill>
        <p:spPr bwMode="auto">
          <a:xfrm>
            <a:off x="969845" y="1219200"/>
            <a:ext cx="4915894" cy="36771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contenido 1"/>
          <p:cNvSpPr>
            <a:spLocks noGrp="1"/>
          </p:cNvSpPr>
          <p:nvPr>
            <p:ph idx="1"/>
          </p:nvPr>
        </p:nvSpPr>
        <p:spPr>
          <a:xfrm>
            <a:off x="684213" y="685800"/>
            <a:ext cx="9852025" cy="3614738"/>
          </a:xfrm>
        </p:spPr>
        <p:txBody>
          <a:bodyPr/>
          <a:lstStyle/>
          <a:p>
            <a:pPr marL="0" indent="0" algn="ctr" eaLnBrk="1" hangingPunct="1">
              <a:buFont typeface="Arial" charset="0"/>
              <a:buNone/>
            </a:pPr>
            <a:r>
              <a:rPr lang="es-DO" altLang="es-DO" sz="4400" b="1" smtClean="0">
                <a:solidFill>
                  <a:schemeClr val="bg1"/>
                </a:solidFill>
                <a:latin typeface="Arial" charset="0"/>
                <a:cs typeface="Arial" charset="0"/>
              </a:rPr>
              <a:t>¡</a:t>
            </a:r>
            <a:r>
              <a:rPr lang="es-DO" altLang="es-DO" sz="4400" b="1" i="1" smtClean="0">
                <a:solidFill>
                  <a:schemeClr val="bg1"/>
                </a:solidFill>
                <a:latin typeface="Arial" charset="0"/>
                <a:cs typeface="Arial" charset="0"/>
              </a:rPr>
              <a:t>Gracias por su atención</a:t>
            </a:r>
            <a:r>
              <a:rPr lang="es-DO" altLang="es-DO" sz="4400" b="1" smtClean="0">
                <a:solidFill>
                  <a:schemeClr val="bg1"/>
                </a:solidFill>
                <a:latin typeface="Arial" charset="0"/>
                <a:cs typeface="Arial"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7476" y="1263158"/>
            <a:ext cx="10174288" cy="7607300"/>
          </a:xfrm>
        </p:spPr>
        <p:txBody>
          <a:bodyPr rtlCol="0">
            <a:normAutofit fontScale="25000" lnSpcReduction="20000"/>
          </a:bodyPr>
          <a:lstStyle/>
          <a:p>
            <a:pPr marL="0" indent="0" algn="just" eaLnBrk="1" fontAlgn="auto" hangingPunct="1">
              <a:spcAft>
                <a:spcPts val="0"/>
              </a:spcAft>
              <a:buFont typeface="Arial" panose="020B0604020202020204" pitchFamily="34" charset="0"/>
              <a:buNone/>
              <a:defRPr/>
            </a:pPr>
            <a:endParaRPr lang="es-DO" sz="9600" dirty="0" smtClean="0">
              <a:solidFill>
                <a:schemeClr val="bg2">
                  <a:lumMod val="75000"/>
                </a:schemeClr>
              </a:solidFill>
              <a:latin typeface="Arial" panose="020B0604020202020204" pitchFamily="34" charset="0"/>
              <a:cs typeface="Arial" panose="020B0604020202020204" pitchFamily="34" charset="0"/>
            </a:endParaRPr>
          </a:p>
          <a:p>
            <a:pPr algn="just">
              <a:defRPr/>
            </a:pPr>
            <a:r>
              <a:rPr lang="es-DO" sz="9600" dirty="0" smtClean="0">
                <a:solidFill>
                  <a:schemeClr val="bg1"/>
                </a:solidFill>
                <a:latin typeface="Arial" panose="020B0604020202020204" pitchFamily="34" charset="0"/>
                <a:cs typeface="Arial" panose="020B0604020202020204" pitchFamily="34" charset="0"/>
              </a:rPr>
              <a:t>Para superar esta limitación es necesario poner en práctica estrategias didácticas de lectura y </a:t>
            </a:r>
            <a:r>
              <a:rPr lang="es-DO" sz="9600" dirty="0" smtClean="0">
                <a:solidFill>
                  <a:schemeClr val="bg1"/>
                </a:solidFill>
                <a:latin typeface="Arial" panose="020B0604020202020204" pitchFamily="34" charset="0"/>
                <a:cs typeface="Arial" panose="020B0604020202020204" pitchFamily="34" charset="0"/>
              </a:rPr>
              <a:t>escritura. Esto </a:t>
            </a:r>
            <a:r>
              <a:rPr lang="es-DO" sz="9600" dirty="0" smtClean="0">
                <a:solidFill>
                  <a:schemeClr val="bg1"/>
                </a:solidFill>
                <a:latin typeface="Arial" panose="020B0604020202020204" pitchFamily="34" charset="0"/>
                <a:cs typeface="Arial" panose="020B0604020202020204" pitchFamily="34" charset="0"/>
              </a:rPr>
              <a:t>implica que los </a:t>
            </a:r>
            <a:r>
              <a:rPr lang="es-DO" sz="9600" dirty="0" smtClean="0">
                <a:solidFill>
                  <a:schemeClr val="bg1"/>
                </a:solidFill>
                <a:latin typeface="Arial" panose="020B0604020202020204" pitchFamily="34" charset="0"/>
                <a:cs typeface="Arial" panose="020B0604020202020204" pitchFamily="34" charset="0"/>
              </a:rPr>
              <a:t>docentes se empoderen de </a:t>
            </a:r>
            <a:r>
              <a:rPr lang="es-DO" sz="9600" dirty="0" smtClean="0">
                <a:solidFill>
                  <a:schemeClr val="bg1"/>
                </a:solidFill>
                <a:latin typeface="Arial" panose="020B0604020202020204" pitchFamily="34" charset="0"/>
                <a:cs typeface="Arial" panose="020B0604020202020204" pitchFamily="34" charset="0"/>
              </a:rPr>
              <a:t>estos conocimientos, lo que exige una actualización </a:t>
            </a:r>
            <a:r>
              <a:rPr lang="es-DO" sz="9600" dirty="0" smtClean="0">
                <a:solidFill>
                  <a:schemeClr val="bg1"/>
                </a:solidFill>
                <a:latin typeface="Arial" panose="020B0604020202020204" pitchFamily="34" charset="0"/>
                <a:cs typeface="Arial" panose="020B0604020202020204" pitchFamily="34" charset="0"/>
              </a:rPr>
              <a:t>constante.</a:t>
            </a:r>
            <a:endParaRPr lang="es-DO" sz="9600" dirty="0" smtClean="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Arial" panose="020B0604020202020204" pitchFamily="34" charset="0"/>
              <a:buNone/>
              <a:defRPr/>
            </a:pPr>
            <a:endParaRPr lang="es-DO" sz="9600" dirty="0">
              <a:solidFill>
                <a:schemeClr val="bg1"/>
              </a:solidFill>
              <a:latin typeface="Arial" panose="020B0604020202020204" pitchFamily="34" charset="0"/>
              <a:cs typeface="Arial" panose="020B0604020202020204" pitchFamily="34" charset="0"/>
            </a:endParaRPr>
          </a:p>
          <a:p>
            <a:pPr algn="just" eaLnBrk="1" fontAlgn="auto" hangingPunct="1">
              <a:spcAft>
                <a:spcPts val="0"/>
              </a:spcAft>
              <a:defRPr/>
            </a:pPr>
            <a:r>
              <a:rPr lang="es-DO" sz="9600" dirty="0" smtClean="0">
                <a:solidFill>
                  <a:schemeClr val="bg1"/>
                </a:solidFill>
                <a:latin typeface="Arial" panose="020B0604020202020204" pitchFamily="34" charset="0"/>
                <a:cs typeface="Arial" panose="020B0604020202020204" pitchFamily="34" charset="0"/>
              </a:rPr>
              <a:t>De acuerdo con Carlino, (2005, p.10), es </a:t>
            </a:r>
            <a:r>
              <a:rPr lang="es-DO" sz="9600" dirty="0">
                <a:solidFill>
                  <a:schemeClr val="bg1"/>
                </a:solidFill>
                <a:latin typeface="Arial" panose="020B0604020202020204" pitchFamily="34" charset="0"/>
                <a:cs typeface="Arial" panose="020B0604020202020204" pitchFamily="34" charset="0"/>
              </a:rPr>
              <a:t>necesario “integrar la producción y el análisis de textos en la enseñanza de todas las cátedras para que los universitarios accedan a la cultura específica de cada </a:t>
            </a:r>
            <a:r>
              <a:rPr lang="es-DO" sz="9600" dirty="0" smtClean="0">
                <a:solidFill>
                  <a:schemeClr val="bg1"/>
                </a:solidFill>
                <a:latin typeface="Arial" panose="020B0604020202020204" pitchFamily="34" charset="0"/>
                <a:cs typeface="Arial" panose="020B0604020202020204" pitchFamily="34" charset="0"/>
              </a:rPr>
              <a:t>disciplina.” </a:t>
            </a:r>
          </a:p>
          <a:p>
            <a:pPr marL="0" indent="0" algn="just" eaLnBrk="1" fontAlgn="auto" hangingPunct="1">
              <a:spcAft>
                <a:spcPts val="0"/>
              </a:spcAft>
              <a:buFont typeface="Arial" panose="020B0604020202020204" pitchFamily="34" charset="0"/>
              <a:buNone/>
              <a:defRPr/>
            </a:pPr>
            <a:endParaRPr lang="es-DO" sz="9600" dirty="0" smtClean="0">
              <a:solidFill>
                <a:schemeClr val="bg1"/>
              </a:solidFill>
              <a:latin typeface="Arial" panose="020B0604020202020204" pitchFamily="34" charset="0"/>
              <a:cs typeface="Arial" panose="020B0604020202020204" pitchFamily="34" charset="0"/>
            </a:endParaRPr>
          </a:p>
          <a:p>
            <a:pPr algn="just" eaLnBrk="1" fontAlgn="auto" hangingPunct="1">
              <a:spcAft>
                <a:spcPts val="0"/>
              </a:spcAft>
              <a:defRPr/>
            </a:pPr>
            <a:r>
              <a:rPr lang="es-DO" sz="9600" dirty="0">
                <a:solidFill>
                  <a:schemeClr val="bg1"/>
                </a:solidFill>
                <a:latin typeface="Arial" panose="020B0604020202020204" pitchFamily="34" charset="0"/>
                <a:cs typeface="Arial" panose="020B0604020202020204" pitchFamily="34" charset="0"/>
              </a:rPr>
              <a:t>La enseñanza de la lectura y la escritura durante el proceso de formación es esencial para que los estudiantes participen de forma activa y se adueñen de los contenidos, reconstruyéndolos una y otra vez, siendo la lectura y la escritura las herramientas fundamentales en </a:t>
            </a:r>
            <a:r>
              <a:rPr lang="es-DO" sz="9600" dirty="0" smtClean="0">
                <a:solidFill>
                  <a:schemeClr val="bg1"/>
                </a:solidFill>
                <a:latin typeface="Arial" panose="020B0604020202020204" pitchFamily="34" charset="0"/>
                <a:cs typeface="Arial" panose="020B0604020202020204" pitchFamily="34" charset="0"/>
              </a:rPr>
              <a:t>esta </a:t>
            </a:r>
            <a:r>
              <a:rPr lang="es-DO" sz="9600" dirty="0">
                <a:solidFill>
                  <a:schemeClr val="bg1"/>
                </a:solidFill>
                <a:latin typeface="Arial" panose="020B0604020202020204" pitchFamily="34" charset="0"/>
                <a:cs typeface="Arial" panose="020B0604020202020204" pitchFamily="34" charset="0"/>
              </a:rPr>
              <a:t>tarea de asimilación y transformación del conocimiento.</a:t>
            </a:r>
            <a:endParaRPr lang="es-DO" sz="9600" dirty="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Arial" panose="020B0604020202020204" pitchFamily="34" charset="0"/>
              <a:buNone/>
              <a:defRPr/>
            </a:pPr>
            <a:endParaRPr lang="es-DO" sz="9600" dirty="0" smtClean="0">
              <a:solidFill>
                <a:schemeClr val="bg1"/>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a:solidFill>
                <a:schemeClr val="bg1"/>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smtClean="0">
              <a:solidFill>
                <a:schemeClr val="bg2">
                  <a:lumMod val="75000"/>
                </a:schemeClr>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smtClean="0">
              <a:solidFill>
                <a:schemeClr val="bg2">
                  <a:lumMod val="75000"/>
                </a:schemeClr>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smtClean="0">
              <a:solidFill>
                <a:schemeClr val="bg2">
                  <a:lumMod val="75000"/>
                </a:schemeClr>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smtClean="0">
              <a:solidFill>
                <a:schemeClr val="bg2">
                  <a:lumMod val="75000"/>
                </a:schemeClr>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a:solidFill>
                <a:schemeClr val="bg2">
                  <a:lumMod val="75000"/>
                </a:schemeClr>
              </a:solidFill>
              <a:latin typeface="Calibri" panose="020F0502020204030204" pitchFamily="34" charset="0"/>
            </a:endParaRPr>
          </a:p>
          <a:p>
            <a:pPr marL="0" indent="0" eaLnBrk="1" fontAlgn="auto" hangingPunct="1">
              <a:spcAft>
                <a:spcPts val="0"/>
              </a:spcAft>
              <a:buFont typeface="Arial" panose="020B0604020202020204" pitchFamily="34" charset="0"/>
              <a:buNone/>
              <a:defRPr/>
            </a:pPr>
            <a:endParaRPr lang="es-DO" sz="3200" dirty="0" smtClean="0">
              <a:solidFill>
                <a:schemeClr val="bg2">
                  <a:lumMod val="75000"/>
                </a:schemeClr>
              </a:solidFill>
            </a:endParaRPr>
          </a:p>
          <a:p>
            <a:pPr marL="0" indent="0" eaLnBrk="1" fontAlgn="auto" hangingPunct="1">
              <a:spcAft>
                <a:spcPts val="0"/>
              </a:spcAft>
              <a:buFont typeface="Arial" panose="020B0604020202020204" pitchFamily="34" charset="0"/>
              <a:buNone/>
              <a:defRPr/>
            </a:pPr>
            <a:endParaRPr lang="es-DO" sz="3200" dirty="0">
              <a:solidFill>
                <a:schemeClr val="bg2">
                  <a:lumMod val="75000"/>
                </a:schemeClr>
              </a:solidFill>
            </a:endParaRPr>
          </a:p>
          <a:p>
            <a:pPr marL="0" indent="0" eaLnBrk="1" fontAlgn="auto" hangingPunct="1">
              <a:spcAft>
                <a:spcPts val="0"/>
              </a:spcAft>
              <a:buFont typeface="Arial" panose="020B0604020202020204" pitchFamily="34" charset="0"/>
              <a:buNone/>
              <a:defRPr/>
            </a:pPr>
            <a:endParaRPr lang="es-DO" sz="3200" dirty="0">
              <a:solidFill>
                <a:schemeClr val="bg2">
                  <a:lumMod val="75000"/>
                </a:schemeClr>
              </a:solidFill>
            </a:endParaRPr>
          </a:p>
          <a:p>
            <a:pPr algn="just" eaLnBrk="1" fontAlgn="auto" hangingPunct="1">
              <a:spcAft>
                <a:spcPts val="0"/>
              </a:spcAft>
              <a:defRPr/>
            </a:pPr>
            <a:endParaRPr lang="es-DO" dirty="0" smtClean="0">
              <a:solidFill>
                <a:schemeClr val="bg2">
                  <a:lumMod val="75000"/>
                </a:schemeClr>
              </a:solidFill>
            </a:endParaRPr>
          </a:p>
          <a:p>
            <a:pPr marL="0" indent="0" eaLnBrk="1" fontAlgn="auto" hangingPunct="1">
              <a:spcAft>
                <a:spcPts val="0"/>
              </a:spcAft>
              <a:buFont typeface="Arial" panose="020B0604020202020204" pitchFamily="34" charset="0"/>
              <a:buNone/>
              <a:defRPr/>
            </a:pPr>
            <a:r>
              <a:rPr lang="es-DO" dirty="0" smtClean="0">
                <a:solidFill>
                  <a:schemeClr val="bg2">
                    <a:lumMod val="75000"/>
                  </a:schemeClr>
                </a:solidFill>
              </a:rPr>
              <a:t> </a:t>
            </a:r>
          </a:p>
          <a:p>
            <a:pPr marL="0" indent="0" eaLnBrk="1" fontAlgn="auto" hangingPunct="1">
              <a:spcAft>
                <a:spcPts val="0"/>
              </a:spcAft>
              <a:buFont typeface="Arial" panose="020B0604020202020204" pitchFamily="34" charset="0"/>
              <a:buNone/>
              <a:defRPr/>
            </a:pPr>
            <a:r>
              <a:rPr lang="es-DO" dirty="0" smtClean="0">
                <a:solidFill>
                  <a:schemeClr val="bg2">
                    <a:lumMod val="75000"/>
                  </a:schemeClr>
                </a:solidFill>
              </a:rPr>
              <a:t>	</a:t>
            </a:r>
          </a:p>
        </p:txBody>
      </p:sp>
      <p:sp>
        <p:nvSpPr>
          <p:cNvPr id="4" name="Título 1"/>
          <p:cNvSpPr>
            <a:spLocks noGrp="1"/>
          </p:cNvSpPr>
          <p:nvPr>
            <p:ph type="title"/>
          </p:nvPr>
        </p:nvSpPr>
        <p:spPr>
          <a:xfrm>
            <a:off x="838200" y="98425"/>
            <a:ext cx="10515600" cy="957263"/>
          </a:xfrm>
        </p:spPr>
        <p:txBody>
          <a:bodyPr>
            <a:normAutofit fontScale="90000"/>
          </a:bodyPr>
          <a:lstStyle/>
          <a:p>
            <a:pPr algn="ctr" eaLnBrk="1" fontAlgn="auto" hangingPunct="1">
              <a:spcAft>
                <a:spcPts val="0"/>
              </a:spcAft>
              <a:defRPr/>
            </a:pPr>
            <a:r>
              <a:rPr lang="es-DO" altLang="es-DO" sz="2800" b="1" dirty="0" smtClean="0">
                <a:solidFill>
                  <a:schemeClr val="bg1"/>
                </a:solidFill>
              </a:rPr>
              <a:t/>
            </a:r>
            <a:br>
              <a:rPr lang="es-DO" altLang="es-DO" sz="2800" b="1" dirty="0" smtClean="0">
                <a:solidFill>
                  <a:schemeClr val="bg1"/>
                </a:solidFill>
              </a:rPr>
            </a:br>
            <a:r>
              <a:rPr lang="es-DO" altLang="es-DO" sz="2800" b="1" dirty="0" smtClean="0">
                <a:solidFill>
                  <a:schemeClr val="bg1"/>
                </a:solidFill>
              </a:rPr>
              <a:t/>
            </a:r>
            <a:br>
              <a:rPr lang="es-DO" altLang="es-DO" sz="2800" b="1" dirty="0" smtClean="0">
                <a:solidFill>
                  <a:schemeClr val="bg1"/>
                </a:solidFill>
              </a:rPr>
            </a:br>
            <a:r>
              <a:rPr lang="es-DO" altLang="es-DO" sz="2800" b="1" dirty="0" smtClean="0">
                <a:solidFill>
                  <a:srgbClr val="FF0000"/>
                </a:solidFill>
              </a:rPr>
              <a:t>INTRODUCCIÓN</a:t>
            </a:r>
            <a:r>
              <a:rPr lang="es-DO" altLang="es-DO" sz="2400" b="1" dirty="0" smtClean="0"/>
              <a:t> </a:t>
            </a:r>
            <a:r>
              <a:rPr lang="es-DO" altLang="es-DO" sz="2400" b="1" dirty="0" smtClean="0"/>
              <a:t/>
            </a:r>
            <a:br>
              <a:rPr lang="es-DO" altLang="es-DO" sz="2400" b="1" dirty="0" smtClean="0"/>
            </a:br>
            <a:r>
              <a:rPr lang="es-DO" altLang="es-DO" dirty="0" smtClean="0"/>
              <a:t> </a:t>
            </a:r>
            <a:endParaRPr lang="es-DO" altLang="es-DO"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79303" y="1443038"/>
            <a:ext cx="11126787" cy="5414962"/>
          </a:xfrm>
        </p:spPr>
        <p:txBody>
          <a:bodyPr rtlCol="0">
            <a:normAutofit fontScale="25000" lnSpcReduction="20000"/>
          </a:bodyPr>
          <a:lstStyle/>
          <a:p>
            <a:pPr algn="just" eaLnBrk="1" fontAlgn="auto" hangingPunct="1">
              <a:spcAft>
                <a:spcPts val="0"/>
              </a:spcAft>
              <a:defRPr/>
            </a:pPr>
            <a:r>
              <a:rPr lang="es-DO" sz="9600" dirty="0" smtClean="0">
                <a:solidFill>
                  <a:schemeClr val="bg1"/>
                </a:solidFill>
                <a:latin typeface="Arial" panose="020B0604020202020204" pitchFamily="34" charset="0"/>
                <a:cs typeface="Arial" panose="020B0604020202020204" pitchFamily="34" charset="0"/>
              </a:rPr>
              <a:t>Muchos </a:t>
            </a:r>
            <a:r>
              <a:rPr lang="es-DO" sz="9600" dirty="0">
                <a:solidFill>
                  <a:schemeClr val="bg1"/>
                </a:solidFill>
                <a:latin typeface="Arial" panose="020B0604020202020204" pitchFamily="34" charset="0"/>
                <a:cs typeface="Arial" panose="020B0604020202020204" pitchFamily="34" charset="0"/>
              </a:rPr>
              <a:t>estudios confirman que </a:t>
            </a:r>
            <a:r>
              <a:rPr lang="es-DO" sz="9600" dirty="0">
                <a:solidFill>
                  <a:srgbClr val="FF0000"/>
                </a:solidFill>
                <a:latin typeface="Arial" panose="020B0604020202020204" pitchFamily="34" charset="0"/>
                <a:cs typeface="Arial" panose="020B0604020202020204" pitchFamily="34" charset="0"/>
              </a:rPr>
              <a:t>el resumen </a:t>
            </a:r>
            <a:r>
              <a:rPr lang="es-DO" sz="9600" dirty="0">
                <a:solidFill>
                  <a:schemeClr val="bg1"/>
                </a:solidFill>
                <a:latin typeface="Arial" panose="020B0604020202020204" pitchFamily="34" charset="0"/>
                <a:cs typeface="Arial" panose="020B0604020202020204" pitchFamily="34" charset="0"/>
              </a:rPr>
              <a:t>es una estrategia de estudio y de comprensión </a:t>
            </a:r>
            <a:r>
              <a:rPr lang="es-DO" sz="9600" dirty="0" smtClean="0">
                <a:solidFill>
                  <a:schemeClr val="bg1"/>
                </a:solidFill>
                <a:latin typeface="Arial" panose="020B0604020202020204" pitchFamily="34" charset="0"/>
                <a:cs typeface="Arial" panose="020B0604020202020204" pitchFamily="34" charset="0"/>
              </a:rPr>
              <a:t>lectora, </a:t>
            </a:r>
            <a:r>
              <a:rPr lang="es-DO" sz="9600" dirty="0">
                <a:solidFill>
                  <a:schemeClr val="bg1"/>
                </a:solidFill>
                <a:latin typeface="Arial" panose="020B0604020202020204" pitchFamily="34" charset="0"/>
                <a:cs typeface="Arial" panose="020B0604020202020204" pitchFamily="34" charset="0"/>
              </a:rPr>
              <a:t>ya que permite a los estudiantes mejorar la comprensión de los textos al identificar las ideas centrales y las relaciones existentes entre </a:t>
            </a:r>
            <a:r>
              <a:rPr lang="es-DO" sz="9600" dirty="0" smtClean="0">
                <a:solidFill>
                  <a:schemeClr val="bg1"/>
                </a:solidFill>
                <a:latin typeface="Arial" panose="020B0604020202020204" pitchFamily="34" charset="0"/>
                <a:cs typeface="Arial" panose="020B0604020202020204" pitchFamily="34" charset="0"/>
              </a:rPr>
              <a:t>ellas.</a:t>
            </a:r>
          </a:p>
          <a:p>
            <a:pPr marL="0" indent="0" algn="just" eaLnBrk="1" fontAlgn="auto" hangingPunct="1">
              <a:spcAft>
                <a:spcPts val="0"/>
              </a:spcAft>
              <a:buFont typeface="Wingdings 3" pitchFamily="18" charset="2"/>
              <a:buNone/>
              <a:defRPr/>
            </a:pPr>
            <a:endParaRPr lang="es-DO" sz="9600" dirty="0">
              <a:solidFill>
                <a:schemeClr val="bg1"/>
              </a:solidFill>
              <a:latin typeface="Arial" panose="020B0604020202020204" pitchFamily="34" charset="0"/>
              <a:cs typeface="Arial" panose="020B0604020202020204" pitchFamily="34" charset="0"/>
            </a:endParaRPr>
          </a:p>
          <a:p>
            <a:pPr algn="just" eaLnBrk="1" fontAlgn="auto" hangingPunct="1">
              <a:spcAft>
                <a:spcPts val="0"/>
              </a:spcAft>
              <a:defRPr/>
            </a:pPr>
            <a:r>
              <a:rPr lang="es-DO" sz="9600" dirty="0" smtClean="0">
                <a:solidFill>
                  <a:srgbClr val="FF0000"/>
                </a:solidFill>
                <a:latin typeface="Arial" panose="020B0604020202020204" pitchFamily="34" charset="0"/>
                <a:cs typeface="Arial" panose="020B0604020202020204" pitchFamily="34" charset="0"/>
              </a:rPr>
              <a:t>El </a:t>
            </a:r>
            <a:r>
              <a:rPr lang="es-DO" sz="9600" dirty="0">
                <a:solidFill>
                  <a:srgbClr val="FF0000"/>
                </a:solidFill>
                <a:latin typeface="Arial" panose="020B0604020202020204" pitchFamily="34" charset="0"/>
                <a:cs typeface="Arial" panose="020B0604020202020204" pitchFamily="34" charset="0"/>
              </a:rPr>
              <a:t>resumen </a:t>
            </a:r>
            <a:r>
              <a:rPr lang="es-DO" sz="9600" dirty="0">
                <a:solidFill>
                  <a:schemeClr val="bg1"/>
                </a:solidFill>
                <a:latin typeface="Arial" panose="020B0604020202020204" pitchFamily="34" charset="0"/>
                <a:cs typeface="Arial" panose="020B0604020202020204" pitchFamily="34" charset="0"/>
              </a:rPr>
              <a:t>es una síntesis original de un texto-fuente que presenta lo esencial de </a:t>
            </a:r>
            <a:r>
              <a:rPr lang="es-DO" sz="9600" dirty="0" smtClean="0">
                <a:solidFill>
                  <a:schemeClr val="bg1"/>
                </a:solidFill>
                <a:latin typeface="Arial" panose="020B0604020202020204" pitchFamily="34" charset="0"/>
                <a:cs typeface="Arial" panose="020B0604020202020204" pitchFamily="34" charset="0"/>
              </a:rPr>
              <a:t>éste, </a:t>
            </a:r>
            <a:r>
              <a:rPr lang="es-DO" sz="9600" dirty="0">
                <a:solidFill>
                  <a:schemeClr val="bg1"/>
                </a:solidFill>
                <a:latin typeface="Arial" panose="020B0604020202020204" pitchFamily="34" charset="0"/>
                <a:cs typeface="Arial" panose="020B0604020202020204" pitchFamily="34" charset="0"/>
              </a:rPr>
              <a:t>reflejando los contenidos sobre los que se sustenta el texto original. </a:t>
            </a:r>
            <a:endParaRPr lang="es-DO" sz="9600" dirty="0" smtClean="0">
              <a:solidFill>
                <a:schemeClr val="bg1"/>
              </a:solidFill>
              <a:latin typeface="Arial" panose="020B0604020202020204" pitchFamily="34" charset="0"/>
              <a:cs typeface="Arial" panose="020B0604020202020204" pitchFamily="34" charset="0"/>
            </a:endParaRPr>
          </a:p>
          <a:p>
            <a:pPr algn="just" eaLnBrk="1" fontAlgn="auto" hangingPunct="1">
              <a:spcAft>
                <a:spcPts val="0"/>
              </a:spcAft>
              <a:defRPr/>
            </a:pPr>
            <a:endParaRPr lang="es-DO" sz="9600" dirty="0" smtClean="0">
              <a:solidFill>
                <a:schemeClr val="bg1"/>
              </a:solidFill>
              <a:latin typeface="Arial" panose="020B0604020202020204" pitchFamily="34" charset="0"/>
              <a:cs typeface="Arial" panose="020B0604020202020204" pitchFamily="34" charset="0"/>
            </a:endParaRPr>
          </a:p>
          <a:p>
            <a:pPr algn="just" eaLnBrk="1" fontAlgn="auto" hangingPunct="1">
              <a:spcAft>
                <a:spcPts val="0"/>
              </a:spcAft>
              <a:defRPr/>
            </a:pPr>
            <a:r>
              <a:rPr lang="es-DO" sz="9600" dirty="0" smtClean="0">
                <a:solidFill>
                  <a:schemeClr val="bg1"/>
                </a:solidFill>
                <a:latin typeface="Arial" panose="020B0604020202020204" pitchFamily="34" charset="0"/>
                <a:cs typeface="Arial" panose="020B0604020202020204" pitchFamily="34" charset="0"/>
              </a:rPr>
              <a:t>Para </a:t>
            </a:r>
            <a:r>
              <a:rPr lang="es-DO" sz="9600" dirty="0">
                <a:solidFill>
                  <a:schemeClr val="bg1"/>
                </a:solidFill>
                <a:latin typeface="Arial" panose="020B0604020202020204" pitchFamily="34" charset="0"/>
                <a:cs typeface="Arial" panose="020B0604020202020204" pitchFamily="34" charset="0"/>
              </a:rPr>
              <a:t>la realización de un buen </a:t>
            </a:r>
            <a:r>
              <a:rPr lang="es-DO" sz="9600" dirty="0">
                <a:solidFill>
                  <a:srgbClr val="FF0000"/>
                </a:solidFill>
                <a:latin typeface="Arial" panose="020B0604020202020204" pitchFamily="34" charset="0"/>
                <a:cs typeface="Arial" panose="020B0604020202020204" pitchFamily="34" charset="0"/>
              </a:rPr>
              <a:t>resumen</a:t>
            </a:r>
            <a:r>
              <a:rPr lang="es-DO" sz="9600" dirty="0">
                <a:solidFill>
                  <a:schemeClr val="bg1"/>
                </a:solidFill>
                <a:latin typeface="Arial" panose="020B0604020202020204" pitchFamily="34" charset="0"/>
                <a:cs typeface="Arial" panose="020B0604020202020204" pitchFamily="34" charset="0"/>
              </a:rPr>
              <a:t> hace falta identificar la información principal y enlazarla de manera coherente como un todo, para producir una versión reducida. Es importante enseñar a los estudiantes a resumir</a:t>
            </a:r>
            <a:r>
              <a:rPr lang="es-DO" sz="9600" dirty="0" smtClean="0">
                <a:solidFill>
                  <a:schemeClr val="bg1"/>
                </a:solidFill>
                <a:latin typeface="Arial" panose="020B0604020202020204" pitchFamily="34" charset="0"/>
                <a:cs typeface="Arial" panose="020B0604020202020204" pitchFamily="34" charset="0"/>
              </a:rPr>
              <a:t>, primero resumiendo </a:t>
            </a:r>
            <a:r>
              <a:rPr lang="es-DO" sz="9600" dirty="0">
                <a:solidFill>
                  <a:schemeClr val="bg1"/>
                </a:solidFill>
                <a:latin typeface="Arial" panose="020B0604020202020204" pitchFamily="34" charset="0"/>
                <a:cs typeface="Arial" panose="020B0604020202020204" pitchFamily="34" charset="0"/>
              </a:rPr>
              <a:t>con el profesor y luego </a:t>
            </a:r>
            <a:r>
              <a:rPr lang="es-DO" sz="9600" dirty="0" smtClean="0">
                <a:solidFill>
                  <a:schemeClr val="bg1"/>
                </a:solidFill>
                <a:latin typeface="Arial" panose="020B0604020202020204" pitchFamily="34" charset="0"/>
                <a:cs typeface="Arial" panose="020B0604020202020204" pitchFamily="34" charset="0"/>
              </a:rPr>
              <a:t>utilizando </a:t>
            </a:r>
            <a:r>
              <a:rPr lang="es-DO" sz="9600" dirty="0">
                <a:solidFill>
                  <a:schemeClr val="bg1"/>
                </a:solidFill>
                <a:latin typeface="Arial" panose="020B0604020202020204" pitchFamily="34" charset="0"/>
                <a:cs typeface="Arial" panose="020B0604020202020204" pitchFamily="34" charset="0"/>
              </a:rPr>
              <a:t>las estrategias de forma autónoma. </a:t>
            </a:r>
            <a:r>
              <a:rPr lang="es-DO" sz="9600" dirty="0">
                <a:solidFill>
                  <a:schemeClr val="bg1"/>
                </a:solidFill>
                <a:latin typeface="Arial" panose="020B0604020202020204" pitchFamily="34" charset="0"/>
                <a:cs typeface="Arial" panose="020B0604020202020204" pitchFamily="34" charset="0"/>
              </a:rPr>
              <a:t>(Díaz Barriga, Hernández Rojas, 2002, p. 296 y Padilla, Douglas y López, 2010, pp.46</a:t>
            </a:r>
            <a:r>
              <a:rPr lang="es-DO" sz="9600" dirty="0" smtClean="0">
                <a:solidFill>
                  <a:schemeClr val="bg1"/>
                </a:solidFill>
                <a:latin typeface="Arial" panose="020B0604020202020204" pitchFamily="34" charset="0"/>
                <a:cs typeface="Arial" panose="020B0604020202020204" pitchFamily="34" charset="0"/>
              </a:rPr>
              <a:t>)</a:t>
            </a:r>
          </a:p>
          <a:p>
            <a:pPr algn="just" eaLnBrk="1" fontAlgn="auto" hangingPunct="1">
              <a:spcAft>
                <a:spcPts val="0"/>
              </a:spcAft>
              <a:defRPr/>
            </a:pPr>
            <a:endParaRPr lang="es-DO" sz="9600" dirty="0">
              <a:solidFill>
                <a:schemeClr val="bg2">
                  <a:lumMod val="75000"/>
                </a:schemeClr>
              </a:solidFill>
              <a:latin typeface="Calibri" panose="020F0502020204030204" pitchFamily="34" charset="0"/>
            </a:endParaRPr>
          </a:p>
          <a:p>
            <a:pPr eaLnBrk="1" fontAlgn="auto" hangingPunct="1">
              <a:spcAft>
                <a:spcPts val="0"/>
              </a:spcAft>
              <a:defRPr/>
            </a:pPr>
            <a:endParaRPr lang="es-DO" sz="3200" dirty="0" smtClean="0">
              <a:solidFill>
                <a:schemeClr val="bg2">
                  <a:lumMod val="75000"/>
                </a:schemeClr>
              </a:solidFill>
            </a:endParaRPr>
          </a:p>
          <a:p>
            <a:pPr eaLnBrk="1" fontAlgn="auto" hangingPunct="1">
              <a:spcAft>
                <a:spcPts val="0"/>
              </a:spcAft>
              <a:defRPr/>
            </a:pPr>
            <a:endParaRPr lang="es-DO" sz="3200" dirty="0">
              <a:solidFill>
                <a:schemeClr val="bg2">
                  <a:lumMod val="75000"/>
                </a:schemeClr>
              </a:solidFill>
            </a:endParaRPr>
          </a:p>
          <a:p>
            <a:pPr eaLnBrk="1" fontAlgn="auto" hangingPunct="1">
              <a:spcAft>
                <a:spcPts val="0"/>
              </a:spcAft>
              <a:defRPr/>
            </a:pPr>
            <a:endParaRPr lang="es-DO" sz="3200" dirty="0">
              <a:solidFill>
                <a:schemeClr val="bg2">
                  <a:lumMod val="75000"/>
                </a:schemeClr>
              </a:solidFill>
            </a:endParaRPr>
          </a:p>
          <a:p>
            <a:pPr algn="just" eaLnBrk="1" fontAlgn="auto" hangingPunct="1">
              <a:spcAft>
                <a:spcPts val="0"/>
              </a:spcAft>
              <a:defRPr/>
            </a:pPr>
            <a:endParaRPr lang="es-DO" dirty="0" smtClean="0">
              <a:solidFill>
                <a:schemeClr val="bg2">
                  <a:lumMod val="75000"/>
                </a:schemeClr>
              </a:solidFill>
            </a:endParaRPr>
          </a:p>
          <a:p>
            <a:pPr eaLnBrk="1" fontAlgn="auto" hangingPunct="1">
              <a:spcAft>
                <a:spcPts val="0"/>
              </a:spcAft>
              <a:defRPr/>
            </a:pPr>
            <a:r>
              <a:rPr lang="es-DO" dirty="0" smtClean="0">
                <a:solidFill>
                  <a:schemeClr val="bg2">
                    <a:lumMod val="75000"/>
                  </a:schemeClr>
                </a:solidFill>
              </a:rPr>
              <a:t> </a:t>
            </a:r>
          </a:p>
          <a:p>
            <a:pPr eaLnBrk="1" fontAlgn="auto" hangingPunct="1">
              <a:spcAft>
                <a:spcPts val="0"/>
              </a:spcAft>
              <a:defRPr/>
            </a:pPr>
            <a:r>
              <a:rPr lang="es-DO" dirty="0" smtClean="0">
                <a:solidFill>
                  <a:schemeClr val="bg2">
                    <a:lumMod val="75000"/>
                  </a:schemeClr>
                </a:solidFill>
              </a:rPr>
              <a:t>	</a:t>
            </a:r>
          </a:p>
        </p:txBody>
      </p:sp>
      <p:sp>
        <p:nvSpPr>
          <p:cNvPr id="4" name="Título 1"/>
          <p:cNvSpPr>
            <a:spLocks noGrp="1"/>
          </p:cNvSpPr>
          <p:nvPr>
            <p:ph type="title"/>
          </p:nvPr>
        </p:nvSpPr>
        <p:spPr>
          <a:xfrm>
            <a:off x="838200" y="98425"/>
            <a:ext cx="10515600" cy="957263"/>
          </a:xfrm>
        </p:spPr>
        <p:txBody>
          <a:bodyPr>
            <a:normAutofit fontScale="90000"/>
          </a:bodyPr>
          <a:lstStyle/>
          <a:p>
            <a:pPr algn="ctr" eaLnBrk="1" fontAlgn="auto" hangingPunct="1">
              <a:spcAft>
                <a:spcPts val="0"/>
              </a:spcAft>
              <a:defRPr/>
            </a:pPr>
            <a:r>
              <a:rPr lang="es-DO" altLang="es-DO" sz="2800" b="1" dirty="0" smtClean="0">
                <a:solidFill>
                  <a:schemeClr val="bg1"/>
                </a:solidFill>
              </a:rPr>
              <a:t/>
            </a:r>
            <a:br>
              <a:rPr lang="es-DO" altLang="es-DO" sz="2800" b="1" dirty="0" smtClean="0">
                <a:solidFill>
                  <a:schemeClr val="bg1"/>
                </a:solidFill>
              </a:rPr>
            </a:br>
            <a:r>
              <a:rPr lang="es-DO" altLang="es-DO" sz="2800" b="1" dirty="0" smtClean="0">
                <a:solidFill>
                  <a:schemeClr val="bg1"/>
                </a:solidFill>
              </a:rPr>
              <a:t/>
            </a:r>
            <a:br>
              <a:rPr lang="es-DO" altLang="es-DO" sz="2800" b="1" dirty="0" smtClean="0">
                <a:solidFill>
                  <a:schemeClr val="bg1"/>
                </a:solidFill>
              </a:rPr>
            </a:br>
            <a:r>
              <a:rPr lang="es-DO" altLang="es-DO" sz="2800" b="1" dirty="0" smtClean="0">
                <a:solidFill>
                  <a:schemeClr val="bg1"/>
                </a:solidFill>
              </a:rPr>
              <a:t/>
            </a:r>
            <a:br>
              <a:rPr lang="es-DO" altLang="es-DO" sz="2800" b="1" dirty="0" smtClean="0">
                <a:solidFill>
                  <a:schemeClr val="bg1"/>
                </a:solidFill>
              </a:rPr>
            </a:br>
            <a:r>
              <a:rPr lang="es-DO" altLang="es-DO" sz="2800" b="1" dirty="0" smtClean="0">
                <a:solidFill>
                  <a:srgbClr val="FF0000"/>
                </a:solidFill>
              </a:rPr>
              <a:t>INTRODUCCIÓN</a:t>
            </a:r>
            <a:r>
              <a:rPr lang="es-DO" altLang="es-DO" sz="2400" b="1" dirty="0" smtClean="0">
                <a:solidFill>
                  <a:srgbClr val="FF0000"/>
                </a:solidFill>
              </a:rPr>
              <a:t> </a:t>
            </a:r>
            <a:r>
              <a:rPr lang="es-DO" altLang="es-DO" sz="2400" b="1" dirty="0" smtClean="0"/>
              <a:t/>
            </a:r>
            <a:br>
              <a:rPr lang="es-DO" altLang="es-DO" sz="2400" b="1" dirty="0" smtClean="0"/>
            </a:br>
            <a:r>
              <a:rPr lang="es-DO" altLang="es-DO"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41875" y="571500"/>
            <a:ext cx="6338888" cy="5310188"/>
          </a:xfrm>
        </p:spPr>
        <p:txBody>
          <a:bodyPr rtlCol="0">
            <a:normAutofit fontScale="25000" lnSpcReduction="20000"/>
          </a:bodyPr>
          <a:lstStyle/>
          <a:p>
            <a:pPr marL="0" indent="0" algn="just" eaLnBrk="1" fontAlgn="auto" hangingPunct="1">
              <a:spcAft>
                <a:spcPts val="0"/>
              </a:spcAft>
              <a:buFont typeface="Arial" panose="020B0604020202020204" pitchFamily="34" charset="0"/>
              <a:buNone/>
              <a:defRPr/>
            </a:pPr>
            <a:endParaRPr lang="es-DO" sz="9600" dirty="0" smtClean="0">
              <a:solidFill>
                <a:schemeClr val="bg1"/>
              </a:solidFill>
              <a:latin typeface="Arial" panose="020B0604020202020204" pitchFamily="34" charset="0"/>
              <a:cs typeface="Arial" panose="020B0604020202020204" pitchFamily="34" charset="0"/>
            </a:endParaRPr>
          </a:p>
          <a:p>
            <a:pPr marL="0" indent="0">
              <a:buFont typeface="Wingdings 3" pitchFamily="18" charset="2"/>
              <a:buNone/>
              <a:defRPr/>
            </a:pPr>
            <a:endParaRPr lang="es-DO" sz="9600" dirty="0">
              <a:solidFill>
                <a:schemeClr val="bg1"/>
              </a:solidFill>
              <a:latin typeface="Arial" panose="020B0604020202020204" pitchFamily="34" charset="0"/>
              <a:cs typeface="Arial" panose="020B0604020202020204" pitchFamily="34" charset="0"/>
            </a:endParaRPr>
          </a:p>
          <a:p>
            <a:pPr marL="0" indent="0">
              <a:buFont typeface="Wingdings 3" pitchFamily="18" charset="2"/>
              <a:buNone/>
              <a:defRPr/>
            </a:pPr>
            <a:endParaRPr lang="es-DO" sz="9600" dirty="0" smtClean="0">
              <a:solidFill>
                <a:schemeClr val="bg1"/>
              </a:solidFill>
              <a:latin typeface="Arial" panose="020B0604020202020204" pitchFamily="34" charset="0"/>
              <a:cs typeface="Arial" panose="020B0604020202020204" pitchFamily="34" charset="0"/>
            </a:endParaRPr>
          </a:p>
          <a:p>
            <a:pPr marL="0" indent="0" algn="just">
              <a:buFont typeface="Wingdings 3" pitchFamily="18" charset="2"/>
              <a:buNone/>
              <a:defRPr/>
            </a:pPr>
            <a:endParaRPr lang="es-DO" sz="9600" b="1" dirty="0" smtClean="0">
              <a:solidFill>
                <a:schemeClr val="bg1"/>
              </a:solidFill>
              <a:latin typeface="Arial" panose="020B0604020202020204" pitchFamily="34" charset="0"/>
              <a:cs typeface="Arial" panose="020B0604020202020204" pitchFamily="34" charset="0"/>
            </a:endParaRPr>
          </a:p>
          <a:p>
            <a:pPr marL="0" indent="0" algn="just">
              <a:buFont typeface="Wingdings 3" pitchFamily="18" charset="2"/>
              <a:buNone/>
              <a:defRPr/>
            </a:pPr>
            <a:endParaRPr lang="es-DO" sz="9600" b="1" dirty="0">
              <a:solidFill>
                <a:schemeClr val="bg1"/>
              </a:solidFill>
              <a:latin typeface="Arial" panose="020B0604020202020204" pitchFamily="34" charset="0"/>
              <a:cs typeface="Arial" panose="020B0604020202020204" pitchFamily="34" charset="0"/>
            </a:endParaRPr>
          </a:p>
          <a:p>
            <a:pPr marL="0" indent="0" algn="just">
              <a:buFont typeface="Wingdings 3" pitchFamily="18" charset="2"/>
              <a:buNone/>
              <a:defRPr/>
            </a:pPr>
            <a:endParaRPr lang="es-DO" sz="9600" b="1" dirty="0" smtClean="0">
              <a:solidFill>
                <a:schemeClr val="bg1"/>
              </a:solidFill>
              <a:latin typeface="Arial" panose="020B0604020202020204" pitchFamily="34" charset="0"/>
              <a:cs typeface="Arial" panose="020B0604020202020204" pitchFamily="34" charset="0"/>
            </a:endParaRPr>
          </a:p>
          <a:p>
            <a:pPr marL="0" indent="0" algn="ctr">
              <a:buFont typeface="Wingdings 3" pitchFamily="18" charset="2"/>
              <a:buNone/>
              <a:defRPr/>
            </a:pPr>
            <a:r>
              <a:rPr lang="es-DO" sz="9600" b="1" dirty="0" smtClean="0">
                <a:solidFill>
                  <a:srgbClr val="FF0000"/>
                </a:solidFill>
                <a:latin typeface="Arial" panose="020B0604020202020204" pitchFamily="34" charset="0"/>
                <a:cs typeface="Arial" panose="020B0604020202020204" pitchFamily="34" charset="0"/>
              </a:rPr>
              <a:t>HIPÓTESIS</a:t>
            </a:r>
            <a:endParaRPr lang="es-DO" sz="9600" dirty="0">
              <a:solidFill>
                <a:srgbClr val="FF0000"/>
              </a:solidFill>
              <a:latin typeface="Arial" panose="020B0604020202020204" pitchFamily="34" charset="0"/>
              <a:cs typeface="Arial" panose="020B0604020202020204" pitchFamily="34" charset="0"/>
            </a:endParaRPr>
          </a:p>
          <a:p>
            <a:pPr marL="0" indent="0" algn="just">
              <a:buFont typeface="Wingdings 3" pitchFamily="18" charset="2"/>
              <a:buNone/>
              <a:defRPr/>
            </a:pPr>
            <a:r>
              <a:rPr lang="es-DO" sz="9600" b="1" dirty="0">
                <a:solidFill>
                  <a:schemeClr val="bg1"/>
                </a:solidFill>
                <a:latin typeface="Arial" panose="020B0604020202020204" pitchFamily="34" charset="0"/>
                <a:cs typeface="Arial" panose="020B0604020202020204" pitchFamily="34" charset="0"/>
              </a:rPr>
              <a:t> </a:t>
            </a:r>
            <a:endParaRPr lang="es-DO" sz="9600" dirty="0">
              <a:solidFill>
                <a:schemeClr val="bg1"/>
              </a:solidFill>
              <a:latin typeface="Arial" panose="020B0604020202020204" pitchFamily="34" charset="0"/>
              <a:cs typeface="Arial" panose="020B0604020202020204" pitchFamily="34" charset="0"/>
            </a:endParaRPr>
          </a:p>
          <a:p>
            <a:pPr marL="0" indent="0" algn="just">
              <a:buFont typeface="Wingdings 3" pitchFamily="18" charset="2"/>
              <a:buNone/>
              <a:defRPr/>
            </a:pPr>
            <a:r>
              <a:rPr lang="es-DO" sz="9600" dirty="0">
                <a:solidFill>
                  <a:schemeClr val="bg1"/>
                </a:solidFill>
                <a:latin typeface="Arial" panose="020B0604020202020204" pitchFamily="34" charset="0"/>
                <a:cs typeface="Arial" panose="020B0604020202020204" pitchFamily="34" charset="0"/>
              </a:rPr>
              <a:t>El uso del resumen como estrategia permitirá a los estudiantes mejorar la comprensión de los textos en la asignatura Técnicas de Supervisión. </a:t>
            </a:r>
          </a:p>
          <a:p>
            <a:pPr marL="0" indent="0">
              <a:buFont typeface="Wingdings 3" pitchFamily="18" charset="2"/>
              <a:buNone/>
              <a:defRPr/>
            </a:pPr>
            <a:endParaRPr lang="es-DO" sz="9600" dirty="0">
              <a:solidFill>
                <a:schemeClr val="bg1"/>
              </a:solidFill>
              <a:latin typeface="Arial" panose="020B0604020202020204" pitchFamily="34" charset="0"/>
              <a:cs typeface="Arial" panose="020B0604020202020204" pitchFamily="34" charset="0"/>
            </a:endParaRPr>
          </a:p>
          <a:p>
            <a:pPr marL="0" indent="0">
              <a:buFont typeface="Wingdings 3" pitchFamily="18" charset="2"/>
              <a:buNone/>
              <a:defRPr/>
            </a:pPr>
            <a:endParaRPr lang="es-DO" sz="9600" dirty="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Wingdings 3" pitchFamily="18" charset="2"/>
              <a:buNone/>
              <a:defRPr/>
            </a:pPr>
            <a:endParaRPr lang="es-DO" sz="11200" dirty="0">
              <a:solidFill>
                <a:schemeClr val="bg1"/>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a:solidFill>
                <a:schemeClr val="bg1"/>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smtClean="0">
              <a:solidFill>
                <a:schemeClr val="bg2">
                  <a:lumMod val="75000"/>
                </a:schemeClr>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a:solidFill>
                <a:schemeClr val="bg2">
                  <a:lumMod val="75000"/>
                </a:schemeClr>
              </a:solidFill>
              <a:latin typeface="Calibri" panose="020F0502020204030204" pitchFamily="34" charset="0"/>
            </a:endParaRPr>
          </a:p>
          <a:p>
            <a:pPr marL="0" indent="0" eaLnBrk="1" fontAlgn="auto" hangingPunct="1">
              <a:spcAft>
                <a:spcPts val="0"/>
              </a:spcAft>
              <a:buFont typeface="Arial" panose="020B0604020202020204" pitchFamily="34" charset="0"/>
              <a:buNone/>
              <a:defRPr/>
            </a:pPr>
            <a:endParaRPr lang="es-DO" sz="3200" dirty="0" smtClean="0">
              <a:solidFill>
                <a:schemeClr val="bg2">
                  <a:lumMod val="75000"/>
                </a:schemeClr>
              </a:solidFill>
            </a:endParaRPr>
          </a:p>
          <a:p>
            <a:pPr marL="0" indent="0" eaLnBrk="1" fontAlgn="auto" hangingPunct="1">
              <a:spcAft>
                <a:spcPts val="0"/>
              </a:spcAft>
              <a:buFont typeface="Arial" panose="020B0604020202020204" pitchFamily="34" charset="0"/>
              <a:buNone/>
              <a:defRPr/>
            </a:pPr>
            <a:endParaRPr lang="es-DO" sz="3200" dirty="0">
              <a:solidFill>
                <a:schemeClr val="bg2">
                  <a:lumMod val="75000"/>
                </a:schemeClr>
              </a:solidFill>
            </a:endParaRPr>
          </a:p>
          <a:p>
            <a:pPr marL="0" indent="0" eaLnBrk="1" fontAlgn="auto" hangingPunct="1">
              <a:spcAft>
                <a:spcPts val="0"/>
              </a:spcAft>
              <a:buFont typeface="Arial" panose="020B0604020202020204" pitchFamily="34" charset="0"/>
              <a:buNone/>
              <a:defRPr/>
            </a:pPr>
            <a:endParaRPr lang="es-DO" sz="3200" dirty="0">
              <a:solidFill>
                <a:schemeClr val="bg2">
                  <a:lumMod val="75000"/>
                </a:schemeClr>
              </a:solidFill>
            </a:endParaRPr>
          </a:p>
          <a:p>
            <a:pPr algn="just" eaLnBrk="1" fontAlgn="auto" hangingPunct="1">
              <a:spcAft>
                <a:spcPts val="0"/>
              </a:spcAft>
              <a:defRPr/>
            </a:pPr>
            <a:endParaRPr lang="es-DO" dirty="0" smtClean="0">
              <a:solidFill>
                <a:schemeClr val="bg2">
                  <a:lumMod val="75000"/>
                </a:schemeClr>
              </a:solidFill>
            </a:endParaRPr>
          </a:p>
          <a:p>
            <a:pPr marL="0" indent="0" eaLnBrk="1" fontAlgn="auto" hangingPunct="1">
              <a:spcAft>
                <a:spcPts val="0"/>
              </a:spcAft>
              <a:buFont typeface="Arial" panose="020B0604020202020204" pitchFamily="34" charset="0"/>
              <a:buNone/>
              <a:defRPr/>
            </a:pPr>
            <a:r>
              <a:rPr lang="es-DO" dirty="0" smtClean="0">
                <a:solidFill>
                  <a:schemeClr val="bg2">
                    <a:lumMod val="75000"/>
                  </a:schemeClr>
                </a:solidFill>
              </a:rPr>
              <a:t> </a:t>
            </a:r>
          </a:p>
          <a:p>
            <a:pPr marL="0" indent="0" eaLnBrk="1" fontAlgn="auto" hangingPunct="1">
              <a:spcAft>
                <a:spcPts val="0"/>
              </a:spcAft>
              <a:buFont typeface="Arial" panose="020B0604020202020204" pitchFamily="34" charset="0"/>
              <a:buNone/>
              <a:defRPr/>
            </a:pPr>
            <a:r>
              <a:rPr lang="es-DO" dirty="0" smtClean="0">
                <a:solidFill>
                  <a:schemeClr val="bg2">
                    <a:lumMod val="75000"/>
                  </a:schemeClr>
                </a:solidFill>
              </a:rPr>
              <a:t>	</a:t>
            </a:r>
          </a:p>
        </p:txBody>
      </p:sp>
      <p:pic>
        <p:nvPicPr>
          <p:cNvPr id="9219" name="Picture 8" descr="Resultado de imagen para hipotesis de investigacion"/>
          <p:cNvPicPr>
            <a:picLocks noChangeAspect="1" noChangeArrowheads="1"/>
          </p:cNvPicPr>
          <p:nvPr/>
        </p:nvPicPr>
        <p:blipFill>
          <a:blip r:embed="rId2" cstate="print"/>
          <a:srcRect/>
          <a:stretch>
            <a:fillRect/>
          </a:stretch>
        </p:blipFill>
        <p:spPr bwMode="auto">
          <a:xfrm>
            <a:off x="1335088" y="1524000"/>
            <a:ext cx="2952750" cy="267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375" y="1620838"/>
            <a:ext cx="11566525" cy="4845050"/>
          </a:xfrm>
        </p:spPr>
        <p:txBody>
          <a:bodyPr rtlCol="0">
            <a:normAutofit fontScale="25000" lnSpcReduction="20000"/>
          </a:bodyPr>
          <a:lstStyle/>
          <a:p>
            <a:pPr marL="0" indent="0" algn="just" eaLnBrk="1" fontAlgn="auto" hangingPunct="1">
              <a:spcAft>
                <a:spcPts val="0"/>
              </a:spcAft>
              <a:buFont typeface="Arial" panose="020B0604020202020204" pitchFamily="34" charset="0"/>
              <a:buNone/>
              <a:defRPr/>
            </a:pPr>
            <a:endParaRPr lang="es-DO" sz="9600" dirty="0">
              <a:solidFill>
                <a:schemeClr val="bg1"/>
              </a:solidFill>
              <a:latin typeface="Arial" panose="020B0604020202020204" pitchFamily="34" charset="0"/>
              <a:cs typeface="Arial" panose="020B0604020202020204" pitchFamily="34" charset="0"/>
            </a:endParaRPr>
          </a:p>
          <a:p>
            <a:pPr marL="0" indent="0" algn="ctr" eaLnBrk="1" fontAlgn="auto" hangingPunct="1">
              <a:spcAft>
                <a:spcPts val="0"/>
              </a:spcAft>
              <a:buFont typeface="Arial" panose="020B0604020202020204" pitchFamily="34" charset="0"/>
              <a:buNone/>
              <a:defRPr/>
            </a:pPr>
            <a:r>
              <a:rPr lang="es-DO" sz="9600" b="1" dirty="0" smtClean="0">
                <a:solidFill>
                  <a:srgbClr val="FF0000"/>
                </a:solidFill>
                <a:latin typeface="Arial" panose="020B0604020202020204" pitchFamily="34" charset="0"/>
                <a:cs typeface="Arial" panose="020B0604020202020204" pitchFamily="34" charset="0"/>
              </a:rPr>
              <a:t>Objetivo general: </a:t>
            </a:r>
            <a:endParaRPr lang="es-DO" sz="9600" b="1" dirty="0">
              <a:solidFill>
                <a:srgbClr val="FF0000"/>
              </a:solidFill>
              <a:latin typeface="Arial" panose="020B0604020202020204" pitchFamily="34" charset="0"/>
              <a:cs typeface="Arial" panose="020B0604020202020204" pitchFamily="34" charset="0"/>
            </a:endParaRPr>
          </a:p>
          <a:p>
            <a:pPr marL="0" indent="0" algn="just" eaLnBrk="1" fontAlgn="auto" hangingPunct="1">
              <a:spcAft>
                <a:spcPts val="0"/>
              </a:spcAft>
              <a:buFont typeface="Arial" panose="020B0604020202020204" pitchFamily="34" charset="0"/>
              <a:buNone/>
              <a:defRPr/>
            </a:pPr>
            <a:r>
              <a:rPr lang="es-DO" sz="9600" dirty="0" smtClean="0">
                <a:solidFill>
                  <a:schemeClr val="bg1"/>
                </a:solidFill>
                <a:latin typeface="Arial" panose="020B0604020202020204" pitchFamily="34" charset="0"/>
                <a:cs typeface="Arial" panose="020B0604020202020204" pitchFamily="34" charset="0"/>
              </a:rPr>
              <a:t>Este </a:t>
            </a:r>
            <a:r>
              <a:rPr lang="es-DO" sz="9600" dirty="0">
                <a:solidFill>
                  <a:schemeClr val="bg1"/>
                </a:solidFill>
                <a:latin typeface="Arial" panose="020B0604020202020204" pitchFamily="34" charset="0"/>
                <a:cs typeface="Arial" panose="020B0604020202020204" pitchFamily="34" charset="0"/>
              </a:rPr>
              <a:t>proyecto de investigación-acción </a:t>
            </a:r>
            <a:r>
              <a:rPr lang="es-DO" sz="9600" dirty="0" smtClean="0">
                <a:solidFill>
                  <a:schemeClr val="bg1"/>
                </a:solidFill>
                <a:latin typeface="Arial" panose="020B0604020202020204" pitchFamily="34" charset="0"/>
                <a:cs typeface="Arial" panose="020B0604020202020204" pitchFamily="34" charset="0"/>
              </a:rPr>
              <a:t>busca propiciar </a:t>
            </a:r>
            <a:r>
              <a:rPr lang="es-DO" sz="9600" dirty="0">
                <a:solidFill>
                  <a:schemeClr val="bg1"/>
                </a:solidFill>
                <a:latin typeface="Arial" panose="020B0604020202020204" pitchFamily="34" charset="0"/>
                <a:cs typeface="Arial" panose="020B0604020202020204" pitchFamily="34" charset="0"/>
              </a:rPr>
              <a:t>una mejor comprensión lectora mediante la implementación de la estrategia del resumen </a:t>
            </a:r>
            <a:r>
              <a:rPr lang="es-DO" sz="9600" dirty="0" smtClean="0">
                <a:solidFill>
                  <a:schemeClr val="bg1"/>
                </a:solidFill>
                <a:latin typeface="Arial" panose="020B0604020202020204" pitchFamily="34" charset="0"/>
                <a:cs typeface="Arial" panose="020B0604020202020204" pitchFamily="34" charset="0"/>
              </a:rPr>
              <a:t>para lograr </a:t>
            </a:r>
            <a:r>
              <a:rPr lang="es-DO" sz="9600" dirty="0">
                <a:solidFill>
                  <a:schemeClr val="bg1"/>
                </a:solidFill>
                <a:latin typeface="Arial" panose="020B0604020202020204" pitchFamily="34" charset="0"/>
                <a:cs typeface="Arial" panose="020B0604020202020204" pitchFamily="34" charset="0"/>
              </a:rPr>
              <a:t>un aprendizaje profundo</a:t>
            </a:r>
            <a:r>
              <a:rPr lang="es-DO" sz="9600" dirty="0" smtClean="0">
                <a:solidFill>
                  <a:schemeClr val="bg1"/>
                </a:solidFill>
                <a:latin typeface="Arial" panose="020B0604020202020204" pitchFamily="34" charset="0"/>
                <a:cs typeface="Arial" panose="020B0604020202020204" pitchFamily="34" charset="0"/>
              </a:rPr>
              <a:t>.</a:t>
            </a:r>
          </a:p>
          <a:p>
            <a:pPr marL="0" indent="0" algn="just" eaLnBrk="1" fontAlgn="auto" hangingPunct="1">
              <a:spcAft>
                <a:spcPts val="0"/>
              </a:spcAft>
              <a:buFont typeface="Arial" panose="020B0604020202020204" pitchFamily="34" charset="0"/>
              <a:buNone/>
              <a:defRPr/>
            </a:pPr>
            <a:endParaRPr lang="es-DO" sz="9600" dirty="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Arial" panose="020B0604020202020204" pitchFamily="34" charset="0"/>
              <a:buNone/>
              <a:defRPr/>
            </a:pPr>
            <a:r>
              <a:rPr lang="es-DO" sz="9600" b="1" dirty="0" smtClean="0">
                <a:solidFill>
                  <a:schemeClr val="bg1"/>
                </a:solidFill>
                <a:latin typeface="Arial" panose="020B0604020202020204" pitchFamily="34" charset="0"/>
                <a:cs typeface="Arial" panose="020B0604020202020204" pitchFamily="34" charset="0"/>
              </a:rPr>
              <a:t>	</a:t>
            </a:r>
            <a:r>
              <a:rPr lang="es-DO" sz="9600" b="1" dirty="0" smtClean="0">
                <a:solidFill>
                  <a:schemeClr val="bg1"/>
                </a:solidFill>
                <a:latin typeface="Arial" panose="020B0604020202020204" pitchFamily="34" charset="0"/>
                <a:cs typeface="Arial" panose="020B0604020202020204" pitchFamily="34" charset="0"/>
              </a:rPr>
              <a:t>							</a:t>
            </a:r>
            <a:r>
              <a:rPr lang="es-DO" sz="9600" b="1" dirty="0" smtClean="0">
                <a:solidFill>
                  <a:schemeClr val="bg1"/>
                </a:solidFill>
                <a:latin typeface="Arial" panose="020B0604020202020204" pitchFamily="34" charset="0"/>
                <a:cs typeface="Arial" panose="020B0604020202020204" pitchFamily="34" charset="0"/>
              </a:rPr>
              <a:t> </a:t>
            </a:r>
            <a:r>
              <a:rPr lang="es-DO" sz="9600" b="1" dirty="0" smtClean="0">
                <a:solidFill>
                  <a:schemeClr val="bg1"/>
                </a:solidFill>
                <a:latin typeface="Arial" panose="020B0604020202020204" pitchFamily="34" charset="0"/>
                <a:cs typeface="Arial" panose="020B0604020202020204" pitchFamily="34" charset="0"/>
              </a:rPr>
              <a:t>     </a:t>
            </a:r>
            <a:r>
              <a:rPr lang="es-DO" sz="9600" b="1" dirty="0" smtClean="0">
                <a:solidFill>
                  <a:srgbClr val="FF0000"/>
                </a:solidFill>
                <a:latin typeface="Arial" panose="020B0604020202020204" pitchFamily="34" charset="0"/>
                <a:cs typeface="Arial" panose="020B0604020202020204" pitchFamily="34" charset="0"/>
              </a:rPr>
              <a:t>Objetivos </a:t>
            </a:r>
            <a:r>
              <a:rPr lang="es-DO" sz="9600" b="1" dirty="0" smtClean="0">
                <a:solidFill>
                  <a:srgbClr val="FF0000"/>
                </a:solidFill>
                <a:latin typeface="Arial" panose="020B0604020202020204" pitchFamily="34" charset="0"/>
                <a:cs typeface="Arial" panose="020B0604020202020204" pitchFamily="34" charset="0"/>
              </a:rPr>
              <a:t>específicos: </a:t>
            </a:r>
          </a:p>
          <a:p>
            <a:pPr algn="just" fontAlgn="auto">
              <a:spcAft>
                <a:spcPts val="0"/>
              </a:spcAft>
              <a:buFont typeface="Wingdings" panose="05000000000000000000" pitchFamily="2" charset="2"/>
              <a:buChar char="§"/>
              <a:defRPr/>
            </a:pPr>
            <a:r>
              <a:rPr lang="es-DO" sz="9600" dirty="0" smtClean="0">
                <a:solidFill>
                  <a:schemeClr val="bg1"/>
                </a:solidFill>
                <a:latin typeface="Arial" panose="020B0604020202020204" pitchFamily="34" charset="0"/>
                <a:cs typeface="Arial" panose="020B0604020202020204" pitchFamily="34" charset="0"/>
              </a:rPr>
              <a:t>Implementar </a:t>
            </a:r>
            <a:r>
              <a:rPr lang="es-DO" sz="9600" dirty="0">
                <a:solidFill>
                  <a:schemeClr val="bg1"/>
                </a:solidFill>
                <a:latin typeface="Arial" panose="020B0604020202020204" pitchFamily="34" charset="0"/>
                <a:cs typeface="Arial" panose="020B0604020202020204" pitchFamily="34" charset="0"/>
              </a:rPr>
              <a:t>la estrategia </a:t>
            </a:r>
            <a:r>
              <a:rPr lang="es-DO" sz="9600" dirty="0" smtClean="0">
                <a:solidFill>
                  <a:schemeClr val="bg1"/>
                </a:solidFill>
                <a:latin typeface="Arial" panose="020B0604020202020204" pitchFamily="34" charset="0"/>
                <a:cs typeface="Arial" panose="020B0604020202020204" pitchFamily="34" charset="0"/>
              </a:rPr>
              <a:t>del resumen </a:t>
            </a:r>
            <a:r>
              <a:rPr lang="es-DO" sz="9600" dirty="0">
                <a:solidFill>
                  <a:schemeClr val="bg1"/>
                </a:solidFill>
                <a:latin typeface="Arial" panose="020B0604020202020204" pitchFamily="34" charset="0"/>
                <a:cs typeface="Arial" panose="020B0604020202020204" pitchFamily="34" charset="0"/>
              </a:rPr>
              <a:t>para identificar las ideas principales del texto</a:t>
            </a:r>
            <a:r>
              <a:rPr lang="es-DO" sz="9600" dirty="0" smtClean="0">
                <a:solidFill>
                  <a:schemeClr val="bg1"/>
                </a:solidFill>
                <a:latin typeface="Arial" panose="020B0604020202020204" pitchFamily="34" charset="0"/>
                <a:cs typeface="Arial" panose="020B0604020202020204" pitchFamily="34" charset="0"/>
              </a:rPr>
              <a:t>.</a:t>
            </a:r>
            <a:endParaRPr lang="es-DO" sz="9600" dirty="0">
              <a:solidFill>
                <a:schemeClr val="bg1"/>
              </a:solidFill>
              <a:latin typeface="Arial" panose="020B0604020202020204" pitchFamily="34" charset="0"/>
              <a:cs typeface="Arial" panose="020B0604020202020204" pitchFamily="34" charset="0"/>
            </a:endParaRPr>
          </a:p>
          <a:p>
            <a:pPr algn="just" fontAlgn="auto">
              <a:spcAft>
                <a:spcPts val="0"/>
              </a:spcAft>
              <a:buFont typeface="Wingdings" panose="05000000000000000000" pitchFamily="2" charset="2"/>
              <a:buChar char="§"/>
              <a:defRPr/>
            </a:pPr>
            <a:r>
              <a:rPr lang="es-DO" sz="9600" dirty="0">
                <a:solidFill>
                  <a:schemeClr val="bg1"/>
                </a:solidFill>
                <a:latin typeface="Arial" panose="020B0604020202020204" pitchFamily="34" charset="0"/>
                <a:cs typeface="Arial" panose="020B0604020202020204" pitchFamily="34" charset="0"/>
              </a:rPr>
              <a:t>Producir textos en los que se incluyan las ideas principales del material </a:t>
            </a:r>
            <a:r>
              <a:rPr lang="es-DO" sz="9600" dirty="0" smtClean="0">
                <a:solidFill>
                  <a:schemeClr val="bg1"/>
                </a:solidFill>
                <a:latin typeface="Arial" panose="020B0604020202020204" pitchFamily="34" charset="0"/>
                <a:cs typeface="Arial" panose="020B0604020202020204" pitchFamily="34" charset="0"/>
              </a:rPr>
              <a:t>asignado</a:t>
            </a:r>
            <a:r>
              <a:rPr lang="es-DO" sz="9600" dirty="0">
                <a:solidFill>
                  <a:schemeClr val="bg1"/>
                </a:solidFill>
                <a:latin typeface="Arial" panose="020B0604020202020204" pitchFamily="34" charset="0"/>
                <a:cs typeface="Arial" panose="020B0604020202020204" pitchFamily="34" charset="0"/>
              </a:rPr>
              <a:t>. </a:t>
            </a:r>
          </a:p>
          <a:p>
            <a:pPr algn="just" fontAlgn="auto">
              <a:spcAft>
                <a:spcPts val="0"/>
              </a:spcAft>
              <a:buFont typeface="Wingdings" panose="05000000000000000000" pitchFamily="2" charset="2"/>
              <a:buChar char="§"/>
              <a:defRPr/>
            </a:pPr>
            <a:r>
              <a:rPr lang="es-DO" sz="9600" dirty="0">
                <a:solidFill>
                  <a:schemeClr val="bg1"/>
                </a:solidFill>
                <a:latin typeface="Arial" panose="020B0604020202020204" pitchFamily="34" charset="0"/>
                <a:cs typeface="Arial" panose="020B0604020202020204" pitchFamily="34" charset="0"/>
              </a:rPr>
              <a:t>Construir nuevos aprendizajes de la asignatura a través de la función epistémica de la escritura.   </a:t>
            </a:r>
          </a:p>
          <a:p>
            <a:pPr algn="just" fontAlgn="auto">
              <a:spcAft>
                <a:spcPts val="0"/>
              </a:spcAft>
              <a:buFont typeface="Wingdings" panose="05000000000000000000" pitchFamily="2" charset="2"/>
              <a:buChar char="§"/>
              <a:defRPr/>
            </a:pPr>
            <a:r>
              <a:rPr lang="x-none" sz="9600" dirty="0">
                <a:solidFill>
                  <a:schemeClr val="bg1"/>
                </a:solidFill>
                <a:latin typeface="Arial" panose="020B0604020202020204" pitchFamily="34" charset="0"/>
                <a:cs typeface="Arial" panose="020B0604020202020204" pitchFamily="34" charset="0"/>
              </a:rPr>
              <a:t>Aplicar rúbricas con criterios auténticos para la evaluación de los textos </a:t>
            </a:r>
            <a:r>
              <a:rPr lang="x-none" sz="9600" dirty="0" smtClean="0">
                <a:solidFill>
                  <a:schemeClr val="bg1"/>
                </a:solidFill>
                <a:latin typeface="Arial" panose="020B0604020202020204" pitchFamily="34" charset="0"/>
                <a:cs typeface="Arial" panose="020B0604020202020204" pitchFamily="34" charset="0"/>
              </a:rPr>
              <a:t>producidos</a:t>
            </a:r>
            <a:r>
              <a:rPr lang="es-DO" sz="9600" dirty="0" smtClean="0">
                <a:solidFill>
                  <a:schemeClr val="bg1"/>
                </a:solidFill>
                <a:latin typeface="Arial" panose="020B0604020202020204" pitchFamily="34" charset="0"/>
                <a:cs typeface="Arial" panose="020B0604020202020204" pitchFamily="34" charset="0"/>
              </a:rPr>
              <a:t>.</a:t>
            </a:r>
            <a:endParaRPr lang="es-DO" sz="9600" dirty="0">
              <a:solidFill>
                <a:schemeClr val="bg1"/>
              </a:solidFill>
              <a:latin typeface="Arial" panose="020B0604020202020204" pitchFamily="34" charset="0"/>
              <a:cs typeface="Arial" panose="020B0604020202020204" pitchFamily="34" charset="0"/>
            </a:endParaRPr>
          </a:p>
          <a:p>
            <a:pPr algn="just" fontAlgn="auto">
              <a:spcAft>
                <a:spcPts val="0"/>
              </a:spcAft>
              <a:buFont typeface="Wingdings" panose="05000000000000000000" pitchFamily="2" charset="2"/>
              <a:buChar char="§"/>
              <a:defRPr/>
            </a:pPr>
            <a:r>
              <a:rPr lang="es-DO" sz="9600" dirty="0">
                <a:solidFill>
                  <a:schemeClr val="bg1"/>
                </a:solidFill>
                <a:latin typeface="Arial" panose="020B0604020202020204" pitchFamily="34" charset="0"/>
                <a:cs typeface="Arial" panose="020B0604020202020204" pitchFamily="34" charset="0"/>
              </a:rPr>
              <a:t>Desarrollar el pensamiento y el juicio crítico a través de una coevaluación</a:t>
            </a:r>
            <a:r>
              <a:rPr lang="es-DO" sz="9600" dirty="0">
                <a:solidFill>
                  <a:schemeClr val="bg1"/>
                </a:solidFill>
                <a:latin typeface="Arial" panose="020B0604020202020204" pitchFamily="34" charset="0"/>
                <a:cs typeface="Arial" panose="020B0604020202020204" pitchFamily="34" charset="0"/>
              </a:rPr>
              <a:t> objetiva de los </a:t>
            </a:r>
            <a:r>
              <a:rPr lang="es-DO" sz="9600" dirty="0" smtClean="0">
                <a:solidFill>
                  <a:schemeClr val="bg1"/>
                </a:solidFill>
                <a:latin typeface="Arial" panose="020B0604020202020204" pitchFamily="34" charset="0"/>
                <a:cs typeface="Arial" panose="020B0604020202020204" pitchFamily="34" charset="0"/>
              </a:rPr>
              <a:t>resúmenes, </a:t>
            </a:r>
            <a:r>
              <a:rPr lang="es-DO" sz="9600" dirty="0">
                <a:solidFill>
                  <a:schemeClr val="bg1"/>
                </a:solidFill>
                <a:latin typeface="Arial" panose="020B0604020202020204" pitchFamily="34" charset="0"/>
                <a:cs typeface="Arial" panose="020B0604020202020204" pitchFamily="34" charset="0"/>
              </a:rPr>
              <a:t>aplicando las rúbricas.</a:t>
            </a:r>
            <a:endParaRPr lang="es-DO" sz="9600" dirty="0">
              <a:solidFill>
                <a:schemeClr val="bg1"/>
              </a:solidFill>
              <a:latin typeface="Arial" panose="020B0604020202020204" pitchFamily="34" charset="0"/>
              <a:cs typeface="Arial" panose="020B0604020202020204" pitchFamily="34" charset="0"/>
            </a:endParaRPr>
          </a:p>
          <a:p>
            <a:pPr algn="just" fontAlgn="auto">
              <a:spcAft>
                <a:spcPts val="0"/>
              </a:spcAft>
              <a:buFont typeface="Wingdings" panose="05000000000000000000" pitchFamily="2" charset="2"/>
              <a:buChar char="§"/>
              <a:defRPr/>
            </a:pPr>
            <a:r>
              <a:rPr lang="es-DO" sz="9600" dirty="0">
                <a:solidFill>
                  <a:schemeClr val="bg1"/>
                </a:solidFill>
                <a:latin typeface="Arial" panose="020B0604020202020204" pitchFamily="34" charset="0"/>
                <a:cs typeface="Arial" panose="020B0604020202020204" pitchFamily="34" charset="0"/>
              </a:rPr>
              <a:t>Medir el impacto del proyecto </a:t>
            </a:r>
            <a:r>
              <a:rPr lang="es-DO" sz="9600" dirty="0" smtClean="0">
                <a:solidFill>
                  <a:schemeClr val="bg1"/>
                </a:solidFill>
                <a:latin typeface="Arial" panose="020B0604020202020204" pitchFamily="34" charset="0"/>
                <a:cs typeface="Arial" panose="020B0604020202020204" pitchFamily="34" charset="0"/>
              </a:rPr>
              <a:t>mediante un </a:t>
            </a:r>
            <a:r>
              <a:rPr lang="es-DO" sz="9600" dirty="0">
                <a:solidFill>
                  <a:schemeClr val="bg1"/>
                </a:solidFill>
                <a:latin typeface="Arial" panose="020B0604020202020204" pitchFamily="34" charset="0"/>
                <a:cs typeface="Arial" panose="020B0604020202020204" pitchFamily="34" charset="0"/>
              </a:rPr>
              <a:t>cuestionario para conocer sus opiniones.</a:t>
            </a:r>
          </a:p>
          <a:p>
            <a:pPr algn="just" eaLnBrk="1" fontAlgn="auto" hangingPunct="1">
              <a:spcAft>
                <a:spcPts val="0"/>
              </a:spcAft>
              <a:buFont typeface="Wingdings" panose="05000000000000000000" pitchFamily="2" charset="2"/>
              <a:buChar char="§"/>
              <a:defRPr/>
            </a:pPr>
            <a:endParaRPr lang="es-DO" sz="9600" dirty="0" smtClean="0">
              <a:solidFill>
                <a:schemeClr val="bg1"/>
              </a:solidFill>
              <a:latin typeface="Arial" panose="020B0604020202020204" pitchFamily="34" charset="0"/>
              <a:cs typeface="Arial" panose="020B0604020202020204" pitchFamily="34" charset="0"/>
            </a:endParaRPr>
          </a:p>
          <a:p>
            <a:pPr marL="0" indent="0" algn="just" eaLnBrk="1" fontAlgn="auto" hangingPunct="1">
              <a:spcAft>
                <a:spcPts val="0"/>
              </a:spcAft>
              <a:buFont typeface="Arial" panose="020B0604020202020204" pitchFamily="34" charset="0"/>
              <a:buNone/>
              <a:defRPr/>
            </a:pPr>
            <a:endParaRPr lang="es-DO" sz="9600" dirty="0" smtClean="0">
              <a:solidFill>
                <a:schemeClr val="bg2">
                  <a:lumMod val="75000"/>
                </a:schemeClr>
              </a:solidFill>
              <a:latin typeface="Calibri" panose="020F0502020204030204" pitchFamily="34" charset="0"/>
            </a:endParaRPr>
          </a:p>
          <a:p>
            <a:pPr marL="0" indent="0" algn="just" eaLnBrk="1" fontAlgn="auto" hangingPunct="1">
              <a:spcAft>
                <a:spcPts val="0"/>
              </a:spcAft>
              <a:buFont typeface="Arial" panose="020B0604020202020204" pitchFamily="34" charset="0"/>
              <a:buNone/>
              <a:defRPr/>
            </a:pPr>
            <a:endParaRPr lang="es-DO" sz="9600" dirty="0">
              <a:solidFill>
                <a:schemeClr val="bg2">
                  <a:lumMod val="75000"/>
                </a:schemeClr>
              </a:solidFill>
              <a:latin typeface="Calibri" panose="020F0502020204030204" pitchFamily="34" charset="0"/>
            </a:endParaRPr>
          </a:p>
          <a:p>
            <a:pPr marL="0" indent="0" eaLnBrk="1" fontAlgn="auto" hangingPunct="1">
              <a:spcAft>
                <a:spcPts val="0"/>
              </a:spcAft>
              <a:buFont typeface="Arial" panose="020B0604020202020204" pitchFamily="34" charset="0"/>
              <a:buNone/>
              <a:defRPr/>
            </a:pPr>
            <a:endParaRPr lang="es-DO" sz="3200" dirty="0" smtClean="0">
              <a:solidFill>
                <a:schemeClr val="bg2">
                  <a:lumMod val="75000"/>
                </a:schemeClr>
              </a:solidFill>
            </a:endParaRPr>
          </a:p>
          <a:p>
            <a:pPr marL="0" indent="0" eaLnBrk="1" fontAlgn="auto" hangingPunct="1">
              <a:spcAft>
                <a:spcPts val="0"/>
              </a:spcAft>
              <a:buFont typeface="Arial" panose="020B0604020202020204" pitchFamily="34" charset="0"/>
              <a:buNone/>
              <a:defRPr/>
            </a:pPr>
            <a:endParaRPr lang="es-DO" sz="3200" dirty="0">
              <a:solidFill>
                <a:schemeClr val="bg2">
                  <a:lumMod val="75000"/>
                </a:schemeClr>
              </a:solidFill>
            </a:endParaRPr>
          </a:p>
          <a:p>
            <a:pPr marL="0" indent="0" eaLnBrk="1" fontAlgn="auto" hangingPunct="1">
              <a:spcAft>
                <a:spcPts val="0"/>
              </a:spcAft>
              <a:buFont typeface="Arial" panose="020B0604020202020204" pitchFamily="34" charset="0"/>
              <a:buNone/>
              <a:defRPr/>
            </a:pPr>
            <a:endParaRPr lang="es-DO" sz="3200" dirty="0">
              <a:solidFill>
                <a:schemeClr val="bg2">
                  <a:lumMod val="75000"/>
                </a:schemeClr>
              </a:solidFill>
            </a:endParaRPr>
          </a:p>
          <a:p>
            <a:pPr algn="just" eaLnBrk="1" fontAlgn="auto" hangingPunct="1">
              <a:spcAft>
                <a:spcPts val="0"/>
              </a:spcAft>
              <a:defRPr/>
            </a:pPr>
            <a:endParaRPr lang="es-DO" dirty="0" smtClean="0">
              <a:solidFill>
                <a:schemeClr val="bg2">
                  <a:lumMod val="75000"/>
                </a:schemeClr>
              </a:solidFill>
            </a:endParaRPr>
          </a:p>
          <a:p>
            <a:pPr marL="0" indent="0" eaLnBrk="1" fontAlgn="auto" hangingPunct="1">
              <a:spcAft>
                <a:spcPts val="0"/>
              </a:spcAft>
              <a:buFont typeface="Arial" panose="020B0604020202020204" pitchFamily="34" charset="0"/>
              <a:buNone/>
              <a:defRPr/>
            </a:pPr>
            <a:r>
              <a:rPr lang="es-DO" dirty="0" smtClean="0">
                <a:solidFill>
                  <a:schemeClr val="bg2">
                    <a:lumMod val="75000"/>
                  </a:schemeClr>
                </a:solidFill>
              </a:rPr>
              <a:t> </a:t>
            </a:r>
          </a:p>
          <a:p>
            <a:pPr marL="0" indent="0" eaLnBrk="1" fontAlgn="auto" hangingPunct="1">
              <a:spcAft>
                <a:spcPts val="0"/>
              </a:spcAft>
              <a:buFont typeface="Arial" panose="020B0604020202020204" pitchFamily="34" charset="0"/>
              <a:buNone/>
              <a:defRPr/>
            </a:pPr>
            <a:r>
              <a:rPr lang="es-DO" dirty="0" smtClean="0">
                <a:solidFill>
                  <a:schemeClr val="bg2">
                    <a:lumMod val="75000"/>
                  </a:schemeClr>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2138"/>
          </a:xfrm>
        </p:spPr>
        <p:txBody>
          <a:bodyPr>
            <a:normAutofit fontScale="90000"/>
          </a:bodyPr>
          <a:lstStyle/>
          <a:p>
            <a:pPr algn="ctr" eaLnBrk="1" fontAlgn="auto" hangingPunct="1">
              <a:spcAft>
                <a:spcPts val="0"/>
              </a:spcAft>
              <a:defRPr/>
            </a:pPr>
            <a:r>
              <a:rPr lang="es-DO" sz="2700" b="1" dirty="0" smtClean="0">
                <a:solidFill>
                  <a:srgbClr val="FF0000"/>
                </a:solidFill>
                <a:latin typeface="Arial" panose="020B0604020202020204" pitchFamily="34" charset="0"/>
                <a:cs typeface="Arial" panose="020B0604020202020204" pitchFamily="34" charset="0"/>
              </a:rPr>
              <a:t/>
            </a:r>
            <a:br>
              <a:rPr lang="es-DO" sz="2700" b="1" dirty="0" smtClean="0">
                <a:solidFill>
                  <a:srgbClr val="FF0000"/>
                </a:solidFill>
                <a:latin typeface="Arial" panose="020B0604020202020204" pitchFamily="34" charset="0"/>
                <a:cs typeface="Arial" panose="020B0604020202020204" pitchFamily="34" charset="0"/>
              </a:rPr>
            </a:br>
            <a:r>
              <a:rPr lang="es-DO" sz="2700" b="1" dirty="0" smtClean="0">
                <a:solidFill>
                  <a:srgbClr val="FF0000"/>
                </a:solidFill>
                <a:latin typeface="Arial" panose="020B0604020202020204" pitchFamily="34" charset="0"/>
                <a:cs typeface="Arial" panose="020B0604020202020204" pitchFamily="34" charset="0"/>
              </a:rPr>
              <a:t/>
            </a:r>
            <a:br>
              <a:rPr lang="es-DO" sz="2700" b="1" dirty="0" smtClean="0">
                <a:solidFill>
                  <a:srgbClr val="FF0000"/>
                </a:solidFill>
                <a:latin typeface="Arial" panose="020B0604020202020204" pitchFamily="34" charset="0"/>
                <a:cs typeface="Arial" panose="020B0604020202020204" pitchFamily="34" charset="0"/>
              </a:rPr>
            </a:br>
            <a:r>
              <a:rPr lang="es-DO" sz="2700" b="1" dirty="0" smtClean="0">
                <a:solidFill>
                  <a:srgbClr val="FF0000"/>
                </a:solidFill>
                <a:latin typeface="Arial" panose="020B0604020202020204" pitchFamily="34" charset="0"/>
                <a:cs typeface="Arial" panose="020B0604020202020204" pitchFamily="34" charset="0"/>
              </a:rPr>
              <a:t/>
            </a:r>
            <a:br>
              <a:rPr lang="es-DO" sz="2700" b="1" dirty="0" smtClean="0">
                <a:solidFill>
                  <a:srgbClr val="FF0000"/>
                </a:solidFill>
                <a:latin typeface="Arial" panose="020B0604020202020204" pitchFamily="34" charset="0"/>
                <a:cs typeface="Arial" panose="020B0604020202020204" pitchFamily="34" charset="0"/>
              </a:rPr>
            </a:br>
            <a:r>
              <a:rPr lang="es-DO" sz="2700" b="1" dirty="0" smtClean="0">
                <a:solidFill>
                  <a:srgbClr val="FF0000"/>
                </a:solidFill>
                <a:latin typeface="Arial" panose="020B0604020202020204" pitchFamily="34" charset="0"/>
                <a:cs typeface="Arial" panose="020B0604020202020204" pitchFamily="34" charset="0"/>
              </a:rPr>
              <a:t/>
            </a:r>
            <a:br>
              <a:rPr lang="es-DO" sz="2700" b="1" dirty="0" smtClean="0">
                <a:solidFill>
                  <a:srgbClr val="FF0000"/>
                </a:solidFill>
                <a:latin typeface="Arial" panose="020B0604020202020204" pitchFamily="34" charset="0"/>
                <a:cs typeface="Arial" panose="020B0604020202020204" pitchFamily="34" charset="0"/>
              </a:rPr>
            </a:br>
            <a:r>
              <a:rPr lang="es-DO" sz="2700" b="1" dirty="0" smtClean="0">
                <a:solidFill>
                  <a:srgbClr val="FF0000"/>
                </a:solidFill>
                <a:latin typeface="Arial" panose="020B0604020202020204" pitchFamily="34" charset="0"/>
                <a:cs typeface="Arial" panose="020B0604020202020204" pitchFamily="34" charset="0"/>
              </a:rPr>
              <a:t/>
            </a:r>
            <a:br>
              <a:rPr lang="es-DO" sz="2700" b="1" dirty="0" smtClean="0">
                <a:solidFill>
                  <a:srgbClr val="FF0000"/>
                </a:solidFill>
                <a:latin typeface="Arial" panose="020B0604020202020204" pitchFamily="34" charset="0"/>
                <a:cs typeface="Arial" panose="020B0604020202020204" pitchFamily="34" charset="0"/>
              </a:rPr>
            </a:br>
            <a:r>
              <a:rPr lang="es-DO" sz="2700" b="1" dirty="0" smtClean="0">
                <a:solidFill>
                  <a:srgbClr val="FF0000"/>
                </a:solidFill>
                <a:latin typeface="Arial" panose="020B0604020202020204" pitchFamily="34" charset="0"/>
                <a:cs typeface="Arial" panose="020B0604020202020204" pitchFamily="34" charset="0"/>
              </a:rPr>
              <a:t>METODOLOGÍA</a:t>
            </a:r>
            <a:r>
              <a:rPr lang="es-DO" sz="3100" b="1" dirty="0" smtClean="0"/>
              <a:t> </a:t>
            </a:r>
            <a:r>
              <a:rPr lang="es-DO" dirty="0" smtClean="0"/>
              <a:t/>
            </a:r>
            <a:br>
              <a:rPr lang="es-DO" dirty="0" smtClean="0"/>
            </a:br>
            <a:endParaRPr lang="es-DO" dirty="0" smtClean="0"/>
          </a:p>
        </p:txBody>
      </p:sp>
      <p:sp>
        <p:nvSpPr>
          <p:cNvPr id="11267" name="Marcador de contenido 2"/>
          <p:cNvSpPr>
            <a:spLocks noGrp="1"/>
          </p:cNvSpPr>
          <p:nvPr>
            <p:ph idx="1"/>
          </p:nvPr>
        </p:nvSpPr>
        <p:spPr>
          <a:xfrm>
            <a:off x="528638" y="554038"/>
            <a:ext cx="10507662" cy="6997700"/>
          </a:xfrm>
        </p:spPr>
        <p:txBody>
          <a:bodyPr/>
          <a:lstStyle/>
          <a:p>
            <a:pPr algn="just" eaLnBrk="1" hangingPunct="1">
              <a:spcAft>
                <a:spcPct val="0"/>
              </a:spcAft>
              <a:defRPr/>
            </a:pPr>
            <a:r>
              <a:rPr lang="es-DO" altLang="es-DO" sz="2400" dirty="0" smtClean="0">
                <a:solidFill>
                  <a:schemeClr val="bg1"/>
                </a:solidFill>
                <a:latin typeface="Arial" charset="0"/>
                <a:cs typeface="Arial" charset="0"/>
              </a:rPr>
              <a:t>Este </a:t>
            </a:r>
            <a:r>
              <a:rPr lang="es-DO" altLang="es-DO" sz="2400" dirty="0" smtClean="0">
                <a:solidFill>
                  <a:schemeClr val="bg1"/>
                </a:solidFill>
                <a:latin typeface="Arial" charset="0"/>
                <a:cs typeface="Arial" charset="0"/>
              </a:rPr>
              <a:t>proyecto </a:t>
            </a:r>
            <a:r>
              <a:rPr lang="es-DO" altLang="es-DO" sz="2400" dirty="0" smtClean="0">
                <a:solidFill>
                  <a:schemeClr val="bg1"/>
                </a:solidFill>
                <a:latin typeface="Arial" charset="0"/>
                <a:cs typeface="Arial" charset="0"/>
              </a:rPr>
              <a:t>se </a:t>
            </a:r>
            <a:r>
              <a:rPr lang="es-DO" altLang="es-DO" sz="2400" dirty="0" smtClean="0">
                <a:solidFill>
                  <a:schemeClr val="bg1"/>
                </a:solidFill>
                <a:latin typeface="Arial" charset="0"/>
                <a:cs typeface="Arial" charset="0"/>
              </a:rPr>
              <a:t>desarrolló con </a:t>
            </a:r>
            <a:r>
              <a:rPr lang="es-DO" altLang="es-DO" sz="2400" dirty="0" smtClean="0">
                <a:solidFill>
                  <a:schemeClr val="bg1"/>
                </a:solidFill>
                <a:latin typeface="Arial" charset="0"/>
                <a:cs typeface="Arial" charset="0"/>
              </a:rPr>
              <a:t>estudiantes de Ingeniería Industrial, de la asignatura Técnicas de Supervisión, en el período académico: 1-2015-2016. </a:t>
            </a:r>
            <a:r>
              <a:rPr lang="es-DO" altLang="es-DO" sz="2400" dirty="0" smtClean="0">
                <a:solidFill>
                  <a:schemeClr val="bg1"/>
                </a:solidFill>
                <a:latin typeface="Arial" charset="0"/>
                <a:cs typeface="Arial" charset="0"/>
              </a:rPr>
              <a:t>El grupo estaba compuesto por 25 estudiantes, 14 mujeres y 11 varones, de diferentes niveles académicos y en edades entre 18 y 20 años. </a:t>
            </a:r>
          </a:p>
          <a:p>
            <a:pPr marL="0" indent="0" eaLnBrk="1" hangingPunct="1">
              <a:spcAft>
                <a:spcPct val="0"/>
              </a:spcAft>
              <a:buFont typeface="Wingdings 3" pitchFamily="18" charset="2"/>
              <a:buNone/>
              <a:defRPr/>
            </a:pPr>
            <a:endParaRPr lang="es-DO" altLang="es-DO" b="1" dirty="0" smtClean="0">
              <a:solidFill>
                <a:srgbClr val="00B0F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2138"/>
          </a:xfrm>
        </p:spPr>
        <p:txBody>
          <a:bodyPr>
            <a:normAutofit fontScale="90000"/>
          </a:bodyPr>
          <a:lstStyle/>
          <a:p>
            <a:pPr algn="ctr" eaLnBrk="1" fontAlgn="auto" hangingPunct="1">
              <a:spcAft>
                <a:spcPts val="0"/>
              </a:spcAft>
              <a:defRPr/>
            </a:pPr>
            <a:r>
              <a:rPr lang="es-DO" sz="2700" b="1" dirty="0" smtClean="0">
                <a:solidFill>
                  <a:srgbClr val="FF0000"/>
                </a:solidFill>
                <a:latin typeface="Arial" panose="020B0604020202020204" pitchFamily="34" charset="0"/>
                <a:cs typeface="Arial" panose="020B0604020202020204" pitchFamily="34" charset="0"/>
              </a:rPr>
              <a:t/>
            </a:r>
            <a:br>
              <a:rPr lang="es-DO" sz="2700" b="1" dirty="0" smtClean="0">
                <a:solidFill>
                  <a:srgbClr val="FF0000"/>
                </a:solidFill>
                <a:latin typeface="Arial" panose="020B0604020202020204" pitchFamily="34" charset="0"/>
                <a:cs typeface="Arial" panose="020B0604020202020204" pitchFamily="34" charset="0"/>
              </a:rPr>
            </a:br>
            <a:r>
              <a:rPr lang="es-DO" sz="2700" b="1" dirty="0" smtClean="0">
                <a:solidFill>
                  <a:srgbClr val="FF0000"/>
                </a:solidFill>
                <a:latin typeface="Arial" panose="020B0604020202020204" pitchFamily="34" charset="0"/>
                <a:cs typeface="Arial" panose="020B0604020202020204" pitchFamily="34" charset="0"/>
              </a:rPr>
              <a:t/>
            </a:r>
            <a:br>
              <a:rPr lang="es-DO" sz="2700" b="1" dirty="0" smtClean="0">
                <a:solidFill>
                  <a:srgbClr val="FF0000"/>
                </a:solidFill>
                <a:latin typeface="Arial" panose="020B0604020202020204" pitchFamily="34" charset="0"/>
                <a:cs typeface="Arial" panose="020B0604020202020204" pitchFamily="34" charset="0"/>
              </a:rPr>
            </a:br>
            <a:r>
              <a:rPr lang="es-DO" sz="2700" b="1" dirty="0" smtClean="0">
                <a:solidFill>
                  <a:srgbClr val="FF0000"/>
                </a:solidFill>
                <a:latin typeface="Arial" panose="020B0604020202020204" pitchFamily="34" charset="0"/>
                <a:cs typeface="Arial" panose="020B0604020202020204" pitchFamily="34" charset="0"/>
              </a:rPr>
              <a:t>METODOLOGÍA</a:t>
            </a:r>
            <a:r>
              <a:rPr lang="es-DO" sz="3100" b="1" dirty="0" smtClean="0"/>
              <a:t> </a:t>
            </a:r>
            <a:r>
              <a:rPr lang="es-DO" dirty="0" smtClean="0"/>
              <a:t/>
            </a:r>
            <a:br>
              <a:rPr lang="es-DO" dirty="0" smtClean="0"/>
            </a:br>
            <a:endParaRPr lang="es-DO" dirty="0" smtClean="0"/>
          </a:p>
        </p:txBody>
      </p:sp>
      <p:sp>
        <p:nvSpPr>
          <p:cNvPr id="11267" name="Marcador de contenido 2"/>
          <p:cNvSpPr>
            <a:spLocks noGrp="1"/>
          </p:cNvSpPr>
          <p:nvPr>
            <p:ph idx="1"/>
          </p:nvPr>
        </p:nvSpPr>
        <p:spPr>
          <a:xfrm>
            <a:off x="528638" y="554038"/>
            <a:ext cx="10507662" cy="6997700"/>
          </a:xfrm>
        </p:spPr>
        <p:txBody>
          <a:bodyPr/>
          <a:lstStyle/>
          <a:p>
            <a:pPr algn="just" eaLnBrk="1" hangingPunct="1">
              <a:spcAft>
                <a:spcPct val="0"/>
              </a:spcAft>
              <a:defRPr/>
            </a:pPr>
            <a:r>
              <a:rPr lang="es-DO" altLang="es-DO" sz="2400" dirty="0" smtClean="0">
                <a:solidFill>
                  <a:schemeClr val="bg1"/>
                </a:solidFill>
                <a:latin typeface="Arial" charset="0"/>
                <a:cs typeface="Arial" charset="0"/>
              </a:rPr>
              <a:t>El </a:t>
            </a:r>
            <a:r>
              <a:rPr lang="es-DO" altLang="es-DO" sz="2400" dirty="0" smtClean="0">
                <a:solidFill>
                  <a:schemeClr val="bg1"/>
                </a:solidFill>
                <a:latin typeface="Arial" charset="0"/>
                <a:cs typeface="Arial" charset="0"/>
              </a:rPr>
              <a:t>proceso que se desarrolló en </a:t>
            </a:r>
            <a:r>
              <a:rPr lang="es-DO" altLang="es-DO" sz="2400" dirty="0" smtClean="0">
                <a:solidFill>
                  <a:srgbClr val="FF0000"/>
                </a:solidFill>
                <a:latin typeface="Arial" charset="0"/>
                <a:cs typeface="Arial" charset="0"/>
              </a:rPr>
              <a:t>tres</a:t>
            </a:r>
            <a:r>
              <a:rPr lang="es-DO" altLang="es-DO" sz="2400" dirty="0" smtClean="0">
                <a:solidFill>
                  <a:schemeClr val="bg1"/>
                </a:solidFill>
                <a:latin typeface="Arial" charset="0"/>
                <a:cs typeface="Arial" charset="0"/>
              </a:rPr>
              <a:t> etapas que se describen a continuación</a:t>
            </a:r>
            <a:r>
              <a:rPr lang="es-DO" altLang="es-DO" sz="2400" dirty="0" smtClean="0">
                <a:solidFill>
                  <a:schemeClr val="bg1"/>
                </a:solidFill>
                <a:latin typeface="Arial" charset="0"/>
                <a:cs typeface="Arial" charset="0"/>
              </a:rPr>
              <a:t>:</a:t>
            </a:r>
          </a:p>
          <a:p>
            <a:pPr algn="just" eaLnBrk="1" hangingPunct="1">
              <a:spcAft>
                <a:spcPct val="0"/>
              </a:spcAft>
              <a:defRPr/>
            </a:pPr>
            <a:endParaRPr lang="es-DO" altLang="es-DO" sz="2400" dirty="0" smtClean="0">
              <a:solidFill>
                <a:schemeClr val="bg1"/>
              </a:solidFill>
              <a:latin typeface="Arial" charset="0"/>
              <a:cs typeface="Arial" charset="0"/>
            </a:endParaRPr>
          </a:p>
          <a:p>
            <a:pPr marL="0" indent="0" algn="just" eaLnBrk="1" hangingPunct="1">
              <a:spcAft>
                <a:spcPct val="0"/>
              </a:spcAft>
              <a:buFont typeface="Wingdings 3" pitchFamily="18" charset="2"/>
              <a:buNone/>
              <a:defRPr/>
            </a:pPr>
            <a:r>
              <a:rPr lang="es-DO" altLang="es-DO" sz="2400" dirty="0" smtClean="0">
                <a:solidFill>
                  <a:schemeClr val="bg1"/>
                </a:solidFill>
                <a:latin typeface="Arial" charset="0"/>
                <a:cs typeface="Arial" charset="0"/>
              </a:rPr>
              <a:t>	1 . </a:t>
            </a:r>
            <a:r>
              <a:rPr lang="es-DO" altLang="es-DO" sz="2400" b="1" dirty="0" smtClean="0">
                <a:solidFill>
                  <a:schemeClr val="bg1"/>
                </a:solidFill>
                <a:latin typeface="Arial" charset="0"/>
                <a:cs typeface="Arial" charset="0"/>
              </a:rPr>
              <a:t>Motivación y diseño del proceso:</a:t>
            </a:r>
            <a:endParaRPr lang="es-DO" altLang="es-DO" sz="2400" dirty="0" smtClean="0">
              <a:solidFill>
                <a:schemeClr val="bg1"/>
              </a:solidFill>
              <a:latin typeface="Arial" charset="0"/>
              <a:cs typeface="Arial" charset="0"/>
            </a:endParaRPr>
          </a:p>
          <a:p>
            <a:pPr algn="just" eaLnBrk="1" hangingPunct="1">
              <a:spcAft>
                <a:spcPct val="0"/>
              </a:spcAft>
              <a:defRPr/>
            </a:pPr>
            <a:r>
              <a:rPr lang="es-DO" altLang="es-DO" sz="2400" dirty="0" smtClean="0">
                <a:solidFill>
                  <a:schemeClr val="bg1"/>
                </a:solidFill>
                <a:latin typeface="Arial" charset="0"/>
                <a:cs typeface="Arial" charset="0"/>
              </a:rPr>
              <a:t>  Se </a:t>
            </a:r>
            <a:r>
              <a:rPr lang="es-DO" altLang="es-DO" sz="2400" dirty="0" smtClean="0">
                <a:solidFill>
                  <a:schemeClr val="bg1"/>
                </a:solidFill>
                <a:latin typeface="Arial" charset="0"/>
                <a:cs typeface="Arial" charset="0"/>
              </a:rPr>
              <a:t>inició explicando a los estudiantes el objetivo y alcance del mismo.  	Se explicó su duración, los pasos a desarrollar y su valoración. </a:t>
            </a:r>
          </a:p>
          <a:p>
            <a:pPr algn="just" eaLnBrk="1" hangingPunct="1">
              <a:spcAft>
                <a:spcPct val="0"/>
              </a:spcAft>
              <a:defRPr/>
            </a:pPr>
            <a:endParaRPr lang="es-DO" altLang="es-DO" sz="2400" dirty="0" smtClean="0">
              <a:solidFill>
                <a:schemeClr val="bg1"/>
              </a:solidFill>
              <a:latin typeface="Arial" charset="0"/>
              <a:cs typeface="Arial" charset="0"/>
            </a:endParaRPr>
          </a:p>
          <a:p>
            <a:pPr algn="just" eaLnBrk="1" hangingPunct="1">
              <a:spcAft>
                <a:spcPct val="0"/>
              </a:spcAft>
              <a:defRPr/>
            </a:pPr>
            <a:r>
              <a:rPr lang="es-DO" altLang="es-DO" sz="2400" dirty="0" smtClean="0">
                <a:solidFill>
                  <a:schemeClr val="bg1"/>
                </a:solidFill>
                <a:latin typeface="Arial" charset="0"/>
                <a:cs typeface="Arial" charset="0"/>
              </a:rPr>
              <a:t> 	Se </a:t>
            </a:r>
            <a:r>
              <a:rPr lang="es-DO" altLang="es-DO" sz="2400" dirty="0" smtClean="0">
                <a:solidFill>
                  <a:schemeClr val="bg1"/>
                </a:solidFill>
                <a:latin typeface="Arial" charset="0"/>
                <a:cs typeface="Arial" charset="0"/>
              </a:rPr>
              <a:t>seleccionó el resumen como estrategia para mejorar la comprensión </a:t>
            </a:r>
            <a:r>
              <a:rPr lang="es-DO" altLang="es-DO" sz="2400" dirty="0" smtClean="0">
                <a:solidFill>
                  <a:schemeClr val="bg1"/>
                </a:solidFill>
                <a:latin typeface="Arial" charset="0"/>
                <a:cs typeface="Arial" charset="0"/>
              </a:rPr>
              <a:t> 	lectora</a:t>
            </a:r>
            <a:r>
              <a:rPr lang="es-DO" altLang="es-DO" sz="2400" dirty="0" smtClean="0">
                <a:solidFill>
                  <a:schemeClr val="bg1"/>
                </a:solidFill>
                <a:latin typeface="Arial" charset="0"/>
                <a:cs typeface="Arial" charset="0"/>
              </a:rPr>
              <a:t>, se preparó el material a entregar a los estudiantes con las </a:t>
            </a:r>
            <a:r>
              <a:rPr lang="es-DO" altLang="es-DO" sz="2400" dirty="0" smtClean="0">
                <a:solidFill>
                  <a:schemeClr val="bg1"/>
                </a:solidFill>
                <a:latin typeface="Arial" charset="0"/>
                <a:cs typeface="Arial" charset="0"/>
              </a:rPr>
              <a:t>	instrucciones </a:t>
            </a:r>
            <a:r>
              <a:rPr lang="es-DO" altLang="es-DO" sz="2400" dirty="0" smtClean="0">
                <a:solidFill>
                  <a:schemeClr val="bg1"/>
                </a:solidFill>
                <a:latin typeface="Arial" charset="0"/>
                <a:cs typeface="Arial" charset="0"/>
              </a:rPr>
              <a:t>de </a:t>
            </a:r>
            <a:r>
              <a:rPr lang="es-DO" altLang="es-DO" sz="2400" dirty="0" smtClean="0">
                <a:solidFill>
                  <a:schemeClr val="bg1"/>
                </a:solidFill>
                <a:latin typeface="Arial" charset="0"/>
                <a:cs typeface="Arial" charset="0"/>
              </a:rPr>
              <a:t>cómo </a:t>
            </a:r>
            <a:r>
              <a:rPr lang="es-DO" altLang="es-DO" sz="2400" dirty="0" smtClean="0">
                <a:solidFill>
                  <a:schemeClr val="bg1"/>
                </a:solidFill>
                <a:latin typeface="Arial" charset="0"/>
                <a:cs typeface="Arial" charset="0"/>
              </a:rPr>
              <a:t>hacer un resumen: </a:t>
            </a:r>
            <a:r>
              <a:rPr lang="es-DO" altLang="es-DO" sz="2400" dirty="0" smtClean="0">
                <a:solidFill>
                  <a:schemeClr val="bg1"/>
                </a:solidFill>
                <a:latin typeface="Arial" charset="0"/>
                <a:cs typeface="Arial" charset="0"/>
              </a:rPr>
              <a:t>eliminar </a:t>
            </a:r>
            <a:r>
              <a:rPr lang="es-DO" altLang="es-DO" sz="2400" dirty="0" smtClean="0">
                <a:solidFill>
                  <a:schemeClr val="bg1"/>
                </a:solidFill>
                <a:latin typeface="Arial" charset="0"/>
                <a:cs typeface="Arial" charset="0"/>
              </a:rPr>
              <a:t>la información </a:t>
            </a:r>
            <a:r>
              <a:rPr lang="es-DO" altLang="es-DO" sz="2400" dirty="0" smtClean="0">
                <a:solidFill>
                  <a:schemeClr val="bg1"/>
                </a:solidFill>
                <a:latin typeface="Arial" charset="0"/>
                <a:cs typeface="Arial" charset="0"/>
              </a:rPr>
              <a:t>	irrelevante </a:t>
            </a:r>
            <a:r>
              <a:rPr lang="es-DO" altLang="es-DO" sz="2400" dirty="0" smtClean="0">
                <a:solidFill>
                  <a:schemeClr val="bg1"/>
                </a:solidFill>
                <a:latin typeface="Arial" charset="0"/>
                <a:cs typeface="Arial" charset="0"/>
              </a:rPr>
              <a:t>y las redundancias, </a:t>
            </a:r>
            <a:r>
              <a:rPr lang="es-DO" altLang="es-DO" sz="2400" dirty="0" smtClean="0">
                <a:solidFill>
                  <a:schemeClr val="bg1"/>
                </a:solidFill>
                <a:latin typeface="Arial" charset="0"/>
                <a:cs typeface="Arial" charset="0"/>
              </a:rPr>
              <a:t>identificar </a:t>
            </a:r>
            <a:r>
              <a:rPr lang="es-DO" altLang="es-DO" sz="2400" dirty="0" smtClean="0">
                <a:solidFill>
                  <a:schemeClr val="bg1"/>
                </a:solidFill>
                <a:latin typeface="Arial" charset="0"/>
                <a:cs typeface="Arial" charset="0"/>
              </a:rPr>
              <a:t>las ideas principales de cada </a:t>
            </a:r>
            <a:r>
              <a:rPr lang="es-DO" altLang="es-DO" sz="2400" dirty="0" smtClean="0">
                <a:solidFill>
                  <a:schemeClr val="bg1"/>
                </a:solidFill>
                <a:latin typeface="Arial" charset="0"/>
                <a:cs typeface="Arial" charset="0"/>
              </a:rPr>
              <a:t>	párrafo </a:t>
            </a:r>
            <a:r>
              <a:rPr lang="es-DO" altLang="es-DO" sz="2400" dirty="0" smtClean="0">
                <a:solidFill>
                  <a:schemeClr val="bg1"/>
                </a:solidFill>
                <a:latin typeface="Arial" charset="0"/>
                <a:cs typeface="Arial" charset="0"/>
              </a:rPr>
              <a:t>y </a:t>
            </a:r>
            <a:r>
              <a:rPr lang="es-DO" altLang="es-DO" sz="2400" dirty="0" smtClean="0">
                <a:solidFill>
                  <a:schemeClr val="bg1"/>
                </a:solidFill>
                <a:latin typeface="Arial" charset="0"/>
                <a:cs typeface="Arial" charset="0"/>
              </a:rPr>
              <a:t>producir una </a:t>
            </a:r>
            <a:r>
              <a:rPr lang="es-DO" altLang="es-DO" sz="2400" dirty="0" smtClean="0">
                <a:solidFill>
                  <a:schemeClr val="bg1"/>
                </a:solidFill>
                <a:latin typeface="Arial" charset="0"/>
                <a:cs typeface="Arial" charset="0"/>
              </a:rPr>
              <a:t>versión reducida del texto original. </a:t>
            </a:r>
          </a:p>
          <a:p>
            <a:pPr marL="0" indent="0" algn="just" eaLnBrk="1" hangingPunct="1">
              <a:spcAft>
                <a:spcPct val="0"/>
              </a:spcAft>
              <a:buFont typeface="Wingdings 3" pitchFamily="18" charset="2"/>
              <a:buNone/>
              <a:defRPr/>
            </a:pPr>
            <a:endParaRPr lang="es-DO" altLang="es-DO" sz="2400" dirty="0" smtClean="0">
              <a:solidFill>
                <a:schemeClr val="bg1"/>
              </a:solidFill>
              <a:latin typeface="Calibri" pitchFamily="34" charset="0"/>
            </a:endParaRPr>
          </a:p>
          <a:p>
            <a:pPr marL="0" indent="0" eaLnBrk="1" hangingPunct="1">
              <a:spcAft>
                <a:spcPct val="0"/>
              </a:spcAft>
              <a:buFont typeface="Wingdings 3" pitchFamily="18" charset="2"/>
              <a:buNone/>
              <a:defRPr/>
            </a:pPr>
            <a:endParaRPr lang="es-DO" altLang="es-DO" b="1" dirty="0" smtClean="0">
              <a:solidFill>
                <a:srgbClr val="00B0F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60413"/>
          </a:xfrm>
        </p:spPr>
        <p:txBody>
          <a:bodyPr>
            <a:normAutofit fontScale="90000"/>
          </a:bodyPr>
          <a:lstStyle/>
          <a:p>
            <a:pPr eaLnBrk="1" fontAlgn="auto" hangingPunct="1">
              <a:spcAft>
                <a:spcPts val="0"/>
              </a:spcAft>
              <a:defRPr/>
            </a:pPr>
            <a:r>
              <a:rPr lang="es-DO" dirty="0" smtClean="0"/>
              <a:t/>
            </a:r>
            <a:br>
              <a:rPr lang="es-DO" dirty="0" smtClean="0"/>
            </a:br>
            <a:endParaRPr lang="es-DO" dirty="0" smtClean="0"/>
          </a:p>
        </p:txBody>
      </p:sp>
      <p:sp>
        <p:nvSpPr>
          <p:cNvPr id="12291" name="Marcador de contenido 2"/>
          <p:cNvSpPr>
            <a:spLocks noGrp="1"/>
          </p:cNvSpPr>
          <p:nvPr>
            <p:ph idx="1"/>
          </p:nvPr>
        </p:nvSpPr>
        <p:spPr>
          <a:xfrm>
            <a:off x="969963" y="1435100"/>
            <a:ext cx="10560050" cy="4035425"/>
          </a:xfrm>
        </p:spPr>
        <p:txBody>
          <a:bodyPr/>
          <a:lstStyle/>
          <a:p>
            <a:pPr algn="just" eaLnBrk="1" hangingPunct="1">
              <a:spcAft>
                <a:spcPct val="0"/>
              </a:spcAft>
              <a:defRPr/>
            </a:pPr>
            <a:r>
              <a:rPr lang="es-DO" altLang="es-DO" sz="2400" dirty="0" smtClean="0">
                <a:solidFill>
                  <a:schemeClr val="bg1"/>
                </a:solidFill>
                <a:latin typeface="Arial" charset="0"/>
                <a:cs typeface="Arial" charset="0"/>
              </a:rPr>
              <a:t>Se seleccionaron los contenidos de la asignatura que serían trabajados en el proyecto y se seleccionó la rúbrica que se utilizaría para evaluar el resumen.</a:t>
            </a:r>
          </a:p>
          <a:p>
            <a:pPr marL="0" indent="0" algn="just" eaLnBrk="1" hangingPunct="1">
              <a:spcAft>
                <a:spcPct val="0"/>
              </a:spcAft>
              <a:buFont typeface="Wingdings 3" pitchFamily="18" charset="2"/>
              <a:buNone/>
              <a:defRPr/>
            </a:pPr>
            <a:r>
              <a:rPr lang="es-DO" altLang="es-DO" sz="2400" dirty="0" smtClean="0">
                <a:solidFill>
                  <a:schemeClr val="bg1"/>
                </a:solidFill>
                <a:latin typeface="Arial" charset="0"/>
                <a:cs typeface="Arial" charset="0"/>
              </a:rPr>
              <a:t> </a:t>
            </a:r>
          </a:p>
          <a:p>
            <a:pPr algn="just" eaLnBrk="1" hangingPunct="1">
              <a:spcAft>
                <a:spcPct val="0"/>
              </a:spcAft>
              <a:defRPr/>
            </a:pPr>
            <a:r>
              <a:rPr lang="es-DO" altLang="es-DO" sz="2400" dirty="0" smtClean="0">
                <a:solidFill>
                  <a:schemeClr val="bg1"/>
                </a:solidFill>
                <a:latin typeface="Arial" charset="0"/>
                <a:cs typeface="Arial" charset="0"/>
              </a:rPr>
              <a:t>Los criterios de evaluación seleccionados fueron: análisis, interpretación, síntesis, fidelidad; y</a:t>
            </a:r>
            <a:r>
              <a:rPr lang="es-DO" altLang="es-DO" sz="2400" b="1" dirty="0" smtClean="0">
                <a:solidFill>
                  <a:schemeClr val="bg1"/>
                </a:solidFill>
                <a:latin typeface="Arial" charset="0"/>
                <a:cs typeface="Arial" charset="0"/>
              </a:rPr>
              <a:t> </a:t>
            </a:r>
            <a:r>
              <a:rPr lang="es-DO" altLang="es-DO" sz="2400" dirty="0" smtClean="0">
                <a:solidFill>
                  <a:schemeClr val="bg1"/>
                </a:solidFill>
                <a:latin typeface="Arial" charset="0"/>
                <a:cs typeface="Arial" charset="0"/>
              </a:rPr>
              <a:t>cohesión, coherencia, gramaticalidad y adecuación. Con tres niveles de logros: totalmente logrado, medianamente logrado y débilmente logrado.</a:t>
            </a:r>
          </a:p>
          <a:p>
            <a:pPr marL="0" indent="0" algn="just" eaLnBrk="1" hangingPunct="1">
              <a:spcAft>
                <a:spcPct val="0"/>
              </a:spcAft>
              <a:buFont typeface="Wingdings 3" pitchFamily="18" charset="2"/>
              <a:buNone/>
              <a:defRPr/>
            </a:pPr>
            <a:r>
              <a:rPr lang="es-DO" altLang="es-DO" sz="2600" dirty="0" smtClean="0">
                <a:solidFill>
                  <a:schemeClr val="bg1"/>
                </a:solidFill>
                <a:latin typeface="Calibri" pitchFamily="34" charset="0"/>
              </a:rPr>
              <a:t> </a:t>
            </a:r>
          </a:p>
        </p:txBody>
      </p:sp>
      <p:sp>
        <p:nvSpPr>
          <p:cNvPr id="5" name="Título 1"/>
          <p:cNvSpPr txBox="1">
            <a:spLocks/>
          </p:cNvSpPr>
          <p:nvPr/>
        </p:nvSpPr>
        <p:spPr>
          <a:xfrm>
            <a:off x="838200" y="365125"/>
            <a:ext cx="10515600" cy="592138"/>
          </a:xfrm>
          <a:prstGeom prst="rect">
            <a:avLst/>
          </a:prstGeom>
          <a:effectLst/>
        </p:spPr>
        <p:txBody>
          <a:bodyPr vert="horz" lIns="91440" tIns="45720" rIns="91440" bIns="45720" rtlCol="0" anchor="ctr">
            <a:normAutofit fontScale="2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t/>
            </a:r>
            <a:b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br>
            <a: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t/>
            </a:r>
            <a:br>
              <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br>
            <a:endPar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s-DO" sz="2700" b="1" cap="all" dirty="0">
              <a:ln w="3175" cmpd="sng">
                <a:noFill/>
              </a:ln>
              <a:solidFill>
                <a:srgbClr val="FF0000"/>
              </a:solidFill>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s-DO" sz="2700" b="1" cap="all" dirty="0">
              <a:ln w="3175" cmpd="sng">
                <a:noFill/>
              </a:ln>
              <a:solidFill>
                <a:srgbClr val="FF0000"/>
              </a:solidFill>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s-DO" sz="27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s-DO" sz="2700" b="1" cap="all" dirty="0">
              <a:ln w="3175" cmpd="sng">
                <a:noFill/>
              </a:ln>
              <a:solidFill>
                <a:srgbClr val="FF0000"/>
              </a:solidFill>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DO" sz="11200" b="1" i="0" u="none" strike="noStrike" kern="1200" cap="all" spc="0" normalizeH="0" baseline="0" noProof="0" dirty="0" smtClean="0">
                <a:ln w="3175" cmpd="sng">
                  <a:noFill/>
                </a:ln>
                <a:solidFill>
                  <a:srgbClr val="FF0000"/>
                </a:solidFill>
                <a:effectLst/>
                <a:uLnTx/>
                <a:uFillTx/>
                <a:latin typeface="Arial" panose="020B0604020202020204" pitchFamily="34" charset="0"/>
                <a:ea typeface="+mj-ea"/>
                <a:cs typeface="Arial" panose="020B0604020202020204" pitchFamily="34" charset="0"/>
              </a:rPr>
              <a:t>METODOLOGÍA</a:t>
            </a:r>
            <a:r>
              <a:rPr kumimoji="0" lang="es-DO" sz="3100" b="1" i="0" u="none" strike="noStrike" kern="1200" cap="all" spc="0" normalizeH="0" baseline="0" noProof="0" dirty="0" smtClean="0">
                <a:ln w="3175" cmpd="sng">
                  <a:noFill/>
                </a:ln>
                <a:solidFill>
                  <a:schemeClr val="tx1"/>
                </a:solidFill>
                <a:effectLst/>
                <a:uLnTx/>
                <a:uFillTx/>
                <a:latin typeface="+mj-lt"/>
                <a:ea typeface="+mj-ea"/>
                <a:cs typeface="+mj-cs"/>
              </a:rPr>
              <a:t> </a:t>
            </a:r>
            <a:r>
              <a:rPr kumimoji="0" lang="es-DO" sz="3600" b="0" i="0" u="none" strike="noStrike" kern="1200" cap="all" spc="0" normalizeH="0" baseline="0" noProof="0" dirty="0" smtClean="0">
                <a:ln w="3175" cmpd="sng">
                  <a:noFill/>
                </a:ln>
                <a:solidFill>
                  <a:schemeClr val="tx1"/>
                </a:solidFill>
                <a:effectLst/>
                <a:uLnTx/>
                <a:uFillTx/>
                <a:latin typeface="+mj-lt"/>
                <a:ea typeface="+mj-ea"/>
                <a:cs typeface="+mj-cs"/>
              </a:rPr>
              <a:t/>
            </a:r>
            <a:br>
              <a:rPr kumimoji="0" lang="es-DO" sz="3600" b="0" i="0" u="none" strike="noStrike" kern="1200" cap="all" spc="0" normalizeH="0" baseline="0" noProof="0" dirty="0" smtClean="0">
                <a:ln w="3175" cmpd="sng">
                  <a:noFill/>
                </a:ln>
                <a:solidFill>
                  <a:schemeClr val="tx1"/>
                </a:solidFill>
                <a:effectLst/>
                <a:uLnTx/>
                <a:uFillTx/>
                <a:latin typeface="+mj-lt"/>
                <a:ea typeface="+mj-ea"/>
                <a:cs typeface="+mj-cs"/>
              </a:rPr>
            </a:br>
            <a:endParaRPr kumimoji="0" lang="es-DO" sz="3600" b="0" i="0" u="none" strike="noStrike" kern="1200" cap="all" spc="0" normalizeH="0" baseline="0" noProof="0" dirty="0" smtClean="0">
              <a:ln w="3175" cmpd="sng">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ctor">
  <a:themeElements>
    <a:clrScheme name="Personalizado 14">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ector">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4CA0520-1847-4E41-B835-3A12045CF95B}"/>
</file>

<file path=customXml/itemProps2.xml><?xml version="1.0" encoding="utf-8"?>
<ds:datastoreItem xmlns:ds="http://schemas.openxmlformats.org/officeDocument/2006/customXml" ds:itemID="{F7D378DC-EF0D-4AFE-B6C9-E1C3DC02B136}"/>
</file>

<file path=customXml/itemProps3.xml><?xml version="1.0" encoding="utf-8"?>
<ds:datastoreItem xmlns:ds="http://schemas.openxmlformats.org/officeDocument/2006/customXml" ds:itemID="{F47DB6A5-3F9D-4700-90B3-C7AFC96E2442}"/>
</file>

<file path=docProps/app.xml><?xml version="1.0" encoding="utf-8"?>
<Properties xmlns="http://schemas.openxmlformats.org/officeDocument/2006/extended-properties" xmlns:vt="http://schemas.openxmlformats.org/officeDocument/2006/docPropsVTypes">
  <Template>Slice</Template>
  <TotalTime>817</TotalTime>
  <Words>914</Words>
  <Application>Microsoft Office PowerPoint</Application>
  <PresentationFormat>Custom</PresentationFormat>
  <Paragraphs>165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Arial</vt:lpstr>
      <vt:lpstr>Century Gothic</vt:lpstr>
      <vt:lpstr>Wingdings 3</vt:lpstr>
      <vt:lpstr>Wingdings</vt:lpstr>
      <vt:lpstr>Sector</vt:lpstr>
      <vt:lpstr>PONTIFICIA UNIVERSIDAD CATóLICA MADRE Y MAESTRA CAMPUS SANTO TOMAS DE AQUINO</vt:lpstr>
      <vt:lpstr>  INTRODUCCIÓN   </vt:lpstr>
      <vt:lpstr>  INTRODUCCIÓN   </vt:lpstr>
      <vt:lpstr>   INTRODUCCIÓN   </vt:lpstr>
      <vt:lpstr>Slide 5</vt:lpstr>
      <vt:lpstr>Slide 6</vt:lpstr>
      <vt:lpstr>     METODOLOGÍA  </vt:lpstr>
      <vt:lpstr>  METODOLOGÍA  </vt:lpstr>
      <vt:lpstr> </vt:lpstr>
      <vt:lpstr> </vt:lpstr>
      <vt:lpstr>   3.  Procesamiento y Análisis de Resultados  </vt:lpstr>
      <vt:lpstr>  RESULTADOS   </vt:lpstr>
      <vt:lpstr>  RESULTADOS   </vt:lpstr>
      <vt:lpstr>Slide 14</vt:lpstr>
      <vt:lpstr>Slide 15</vt:lpstr>
      <vt:lpstr>Slide 16</vt:lpstr>
      <vt:lpstr>Slide 17</vt:lpstr>
      <vt:lpstr> CONCLUSIONES Y RECOMENDACIONES</vt:lpstr>
      <vt:lpstr>CONCLUSIONES Y RECOMENDACIONES</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PONTIFICIA UNIVERSIDAD CATOLICA MADRE Y MAESTRA CAMPUS SANTO TOMAS DE AQUINO</dc:title>
  <dc:creator>Usuario</dc:creator>
  <cp:lastModifiedBy>lmontenegro</cp:lastModifiedBy>
  <cp:revision>172</cp:revision>
  <dcterms:created xsi:type="dcterms:W3CDTF">2016-04-04T03:18:23Z</dcterms:created>
  <dcterms:modified xsi:type="dcterms:W3CDTF">2016-04-06T21:53:16Z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