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0" r:id="rId3"/>
    <p:sldId id="259" r:id="rId4"/>
    <p:sldId id="277" r:id="rId5"/>
    <p:sldId id="271" r:id="rId6"/>
    <p:sldId id="266" r:id="rId7"/>
    <p:sldId id="273" r:id="rId8"/>
    <p:sldId id="262" r:id="rId9"/>
    <p:sldId id="269" r:id="rId10"/>
    <p:sldId id="267" r:id="rId11"/>
    <p:sldId id="261" r:id="rId12"/>
    <p:sldId id="274" r:id="rId13"/>
    <p:sldId id="268" r:id="rId14"/>
    <p:sldId id="278" r:id="rId15"/>
    <p:sldId id="272" r:id="rId16"/>
    <p:sldId id="27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7"/>
          <p:cNvSpPr/>
          <p:nvPr userDrawn="1"/>
        </p:nvSpPr>
        <p:spPr>
          <a:xfrm>
            <a:off x="0" y="3886200"/>
            <a:ext cx="9144000" cy="3048000"/>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6 Rectángulo"/>
          <p:cNvSpPr/>
          <p:nvPr userDrawn="1"/>
        </p:nvSpPr>
        <p:spPr>
          <a:xfrm flipH="1">
            <a:off x="990600" y="1371600"/>
            <a:ext cx="533400" cy="457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pic>
        <p:nvPicPr>
          <p:cNvPr id="6" name="Picture 2" descr="C:\Users\jpichardo\Documents\Logos PUCMM\MarcaPUCMM.png"/>
          <p:cNvPicPr>
            <a:picLocks noChangeAspect="1" noChangeArrowheads="1"/>
          </p:cNvPicPr>
          <p:nvPr userDrawn="1"/>
        </p:nvPicPr>
        <p:blipFill>
          <a:blip r:embed="rId2" cstate="print"/>
          <a:srcRect r="64516"/>
          <a:stretch>
            <a:fillRect/>
          </a:stretch>
        </p:blipFill>
        <p:spPr bwMode="auto">
          <a:xfrm>
            <a:off x="381000" y="5334000"/>
            <a:ext cx="1403350" cy="1312863"/>
          </a:xfrm>
          <a:prstGeom prst="rect">
            <a:avLst/>
          </a:prstGeom>
          <a:noFill/>
          <a:ln w="9525">
            <a:noFill/>
            <a:miter lim="800000"/>
            <a:headEnd/>
            <a:tailEnd/>
          </a:ln>
        </p:spPr>
      </p:pic>
      <p:pic>
        <p:nvPicPr>
          <p:cNvPr id="7" name="Picture 9" descr="logo_pucmm_lineas completo-B.png"/>
          <p:cNvPicPr>
            <a:picLocks noChangeAspect="1"/>
          </p:cNvPicPr>
          <p:nvPr userDrawn="1"/>
        </p:nvPicPr>
        <p:blipFill>
          <a:blip r:embed="rId3" cstate="print"/>
          <a:srcRect/>
          <a:stretch>
            <a:fillRect/>
          </a:stretch>
        </p:blipFill>
        <p:spPr bwMode="auto">
          <a:xfrm>
            <a:off x="1676400" y="5410200"/>
            <a:ext cx="2787650" cy="1219200"/>
          </a:xfrm>
          <a:prstGeom prst="rect">
            <a:avLst/>
          </a:prstGeom>
          <a:noFill/>
          <a:ln w="9525">
            <a:noFill/>
            <a:miter lim="800000"/>
            <a:headEnd/>
            <a:tailEnd/>
          </a:ln>
        </p:spPr>
      </p:pic>
      <p:sp>
        <p:nvSpPr>
          <p:cNvPr id="8" name="Rectangle 10"/>
          <p:cNvSpPr/>
          <p:nvPr userDrawn="1"/>
        </p:nvSpPr>
        <p:spPr>
          <a:xfrm>
            <a:off x="1371600" y="1219200"/>
            <a:ext cx="304800" cy="381000"/>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1"/>
          <p:cNvSpPr/>
          <p:nvPr userDrawn="1"/>
        </p:nvSpPr>
        <p:spPr>
          <a:xfrm>
            <a:off x="0" y="0"/>
            <a:ext cx="91440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09600" y="15240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Date Placeholder 3"/>
          <p:cNvSpPr>
            <a:spLocks noGrp="1"/>
          </p:cNvSpPr>
          <p:nvPr>
            <p:ph type="dt" sz="half" idx="10"/>
          </p:nvPr>
        </p:nvSpPr>
        <p:spPr/>
        <p:txBody>
          <a:bodyPr/>
          <a:lstStyle>
            <a:lvl1pPr>
              <a:defRPr/>
            </a:lvl1pPr>
          </a:lstStyle>
          <a:p>
            <a:pPr>
              <a:defRPr/>
            </a:pPr>
            <a:fld id="{77DC6499-2F7E-4376-8355-D136CA453288}" type="datetimeFigureOut">
              <a:rPr lang="en-US"/>
              <a:pPr>
                <a:defRPr/>
              </a:pPr>
              <a:t>3/26/2014</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C9A731E7-72E7-4462-B39F-7F643968BC13}"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FDB841-C572-4FC7-A4AB-9DEB66BC31E1}" type="datetimeFigureOut">
              <a:rPr lang="en-US"/>
              <a:pPr>
                <a:defRPr/>
              </a:pPr>
              <a:t>3/26/2014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451422-1F49-4944-816D-E2A222D36D3E}"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C62151-6CAD-4B62-B2F8-79E260EC91F9}" type="datetimeFigureOut">
              <a:rPr lang="en-US"/>
              <a:pPr>
                <a:defRPr/>
              </a:pPr>
              <a:t>3/26/2014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FCA4DE-304F-4530-B363-77F5BDFE0333}"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B08A27-AB52-47C2-ACE7-D70DD4D555A9}" type="datetimeFigureOut">
              <a:rPr lang="en-US"/>
              <a:pPr>
                <a:defRPr/>
              </a:pPr>
              <a:t>3/26/2014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C59741-3606-4327-81B4-83F83A3C9E55}"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A95C296-2D57-4F2F-B3B4-758E013297E7}" type="datetimeFigureOut">
              <a:rPr lang="en-US"/>
              <a:pPr>
                <a:defRPr/>
              </a:pPr>
              <a:t>3/26/2014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C84722-D0DB-47DA-B149-7317074E6A50}"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CD2C98-94B1-4AE9-8A7F-4A2B7E1A48F5}" type="datetimeFigureOut">
              <a:rPr lang="en-US"/>
              <a:pPr>
                <a:defRPr/>
              </a:pPr>
              <a:t>3/26/2014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650FE3-A6DC-431C-AED0-7F9ED5554492}"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E4CB631-9727-4674-BC91-BAAED61EF0E3}" type="datetimeFigureOut">
              <a:rPr lang="en-US"/>
              <a:pPr>
                <a:defRPr/>
              </a:pPr>
              <a:t>3/26/2014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BE7A4AD-4DC4-45BB-9778-2872809635CB}"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8938D0A-F24E-4CD2-BC19-9A4419DCFF41}" type="datetimeFigureOut">
              <a:rPr lang="en-US"/>
              <a:pPr>
                <a:defRPr/>
              </a:pPr>
              <a:t>3/26/2014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894DBD2-042D-41F3-B107-68F0041A708C}"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8BCD41-749F-4CB7-81AA-34F6AD0B8E8C}" type="datetimeFigureOut">
              <a:rPr lang="en-US"/>
              <a:pPr>
                <a:defRPr/>
              </a:pPr>
              <a:t>3/26/2014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E472F1-DD5C-4A2A-9D62-A9773FDDD13E}"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00A3FB-849C-45E7-8A90-C2656B106842}" type="datetimeFigureOut">
              <a:rPr lang="en-US"/>
              <a:pPr>
                <a:defRPr/>
              </a:pPr>
              <a:t>3/26/2014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B9D660-05EB-438C-8541-33BEBAB35C03}"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272E34-2012-462D-A2F1-EF9D9AEF14DA}" type="datetimeFigureOut">
              <a:rPr lang="en-US"/>
              <a:pPr>
                <a:defRPr/>
              </a:pPr>
              <a:t>3/26/2014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3FF410-AA40-48E3-888D-384FBE5CBBF1}"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Rectángulo"/>
          <p:cNvSpPr/>
          <p:nvPr userDrawn="1"/>
        </p:nvSpPr>
        <p:spPr>
          <a:xfrm flipH="1">
            <a:off x="8077200" y="152400"/>
            <a:ext cx="533400" cy="457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8" name="Rectangle 7"/>
          <p:cNvSpPr/>
          <p:nvPr userDrawn="1"/>
        </p:nvSpPr>
        <p:spPr>
          <a:xfrm>
            <a:off x="0" y="5562600"/>
            <a:ext cx="9144000" cy="1371600"/>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8" name="Picture 2" descr="C:\Users\jpichardo\Documents\Logos PUCMM\MarcaPUCMM.png"/>
          <p:cNvPicPr>
            <a:picLocks noChangeAspect="1" noChangeArrowheads="1"/>
          </p:cNvPicPr>
          <p:nvPr userDrawn="1"/>
        </p:nvPicPr>
        <p:blipFill>
          <a:blip r:embed="rId13" cstate="print"/>
          <a:srcRect r="64516"/>
          <a:stretch>
            <a:fillRect/>
          </a:stretch>
        </p:blipFill>
        <p:spPr bwMode="auto">
          <a:xfrm>
            <a:off x="381000" y="5791200"/>
            <a:ext cx="914400" cy="855663"/>
          </a:xfrm>
          <a:prstGeom prst="rect">
            <a:avLst/>
          </a:prstGeom>
          <a:noFill/>
          <a:ln w="9525">
            <a:noFill/>
            <a:miter lim="800000"/>
            <a:headEnd/>
            <a:tailEnd/>
          </a:ln>
        </p:spPr>
      </p:pic>
      <p:pic>
        <p:nvPicPr>
          <p:cNvPr id="1029" name="Picture 9" descr="logo_pucmm_lineas completo-B.png"/>
          <p:cNvPicPr>
            <a:picLocks noChangeAspect="1"/>
          </p:cNvPicPr>
          <p:nvPr userDrawn="1"/>
        </p:nvPicPr>
        <p:blipFill>
          <a:blip r:embed="rId14" cstate="print"/>
          <a:srcRect/>
          <a:stretch>
            <a:fillRect/>
          </a:stretch>
        </p:blipFill>
        <p:spPr bwMode="auto">
          <a:xfrm>
            <a:off x="1219200" y="5772150"/>
            <a:ext cx="2133600" cy="933450"/>
          </a:xfrm>
          <a:prstGeom prst="rect">
            <a:avLst/>
          </a:prstGeom>
          <a:noFill/>
          <a:ln w="9525">
            <a:noFill/>
            <a:miter lim="800000"/>
            <a:headEnd/>
            <a:tailEnd/>
          </a:ln>
        </p:spPr>
      </p:pic>
      <p:sp>
        <p:nvSpPr>
          <p:cNvPr id="11" name="Rectangle 10"/>
          <p:cNvSpPr/>
          <p:nvPr userDrawn="1"/>
        </p:nvSpPr>
        <p:spPr>
          <a:xfrm>
            <a:off x="8458200" y="0"/>
            <a:ext cx="304800" cy="381000"/>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A9D08F-59FD-4E0D-B1EE-19D9C38432D1}" type="datetimeFigureOut">
              <a:rPr lang="en-US"/>
              <a:pPr>
                <a:defRPr/>
              </a:pPr>
              <a:t>3/26/2014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7225F99-E1CA-4766-997F-6BBDE61F7431}"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31"/>
                                        </p:tgtEl>
                                        <p:attrNameLst>
                                          <p:attrName>style.visibility</p:attrName>
                                        </p:attrNameLst>
                                      </p:cBhvr>
                                      <p:to>
                                        <p:strVal val="visible"/>
                                      </p:to>
                                    </p:set>
                                    <p:anim calcmode="lin" valueType="num">
                                      <p:cBhvr>
                                        <p:cTn id="7" dur="1000" fill="hold"/>
                                        <p:tgtEl>
                                          <p:spTgt spid="1031"/>
                                        </p:tgtEl>
                                        <p:attrNameLst>
                                          <p:attrName>ppt_x</p:attrName>
                                        </p:attrNameLst>
                                      </p:cBhvr>
                                      <p:tavLst>
                                        <p:tav tm="0">
                                          <p:val>
                                            <p:strVal val="#ppt_x-.2"/>
                                          </p:val>
                                        </p:tav>
                                        <p:tav tm="100000">
                                          <p:val>
                                            <p:strVal val="#ppt_x"/>
                                          </p:val>
                                        </p:tav>
                                      </p:tavLst>
                                    </p:anim>
                                    <p:anim calcmode="lin" valueType="num">
                                      <p:cBhvr>
                                        <p:cTn id="8" dur="1000" fill="hold"/>
                                        <p:tgtEl>
                                          <p:spTgt spid="103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31"/>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32">
                                            <p:txEl>
                                              <p:pRg st="0" end="0"/>
                                            </p:txEl>
                                          </p:spTgt>
                                        </p:tgtEl>
                                        <p:attrNameLst>
                                          <p:attrName>style.visibility</p:attrName>
                                        </p:attrNameLst>
                                      </p:cBhvr>
                                      <p:to>
                                        <p:strVal val="visible"/>
                                      </p:to>
                                    </p:set>
                                    <p:animEffect transition="in" filter="fade">
                                      <p:cBhvr>
                                        <p:cTn id="14" dur="500"/>
                                        <p:tgtEl>
                                          <p:spTgt spid="1032">
                                            <p:txEl>
                                              <p:pRg st="0" end="0"/>
                                            </p:txEl>
                                          </p:spTgt>
                                        </p:tgtEl>
                                      </p:cBhvr>
                                    </p:animEffect>
                                    <p:anim calcmode="lin" valueType="num">
                                      <p:cBhvr>
                                        <p:cTn id="15" dur="500" fill="hold"/>
                                        <p:tgtEl>
                                          <p:spTgt spid="103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32">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32">
                                            <p:txEl>
                                              <p:pRg st="1" end="1"/>
                                            </p:txEl>
                                          </p:spTgt>
                                        </p:tgtEl>
                                        <p:attrNameLst>
                                          <p:attrName>style.visibility</p:attrName>
                                        </p:attrNameLst>
                                      </p:cBhvr>
                                      <p:to>
                                        <p:strVal val="visible"/>
                                      </p:to>
                                    </p:set>
                                    <p:animEffect transition="in" filter="fade">
                                      <p:cBhvr>
                                        <p:cTn id="19" dur="500"/>
                                        <p:tgtEl>
                                          <p:spTgt spid="1032">
                                            <p:txEl>
                                              <p:pRg st="1" end="1"/>
                                            </p:txEl>
                                          </p:spTgt>
                                        </p:tgtEl>
                                      </p:cBhvr>
                                    </p:animEffect>
                                    <p:anim calcmode="lin" valueType="num">
                                      <p:cBhvr>
                                        <p:cTn id="20" dur="500" fill="hold"/>
                                        <p:tgtEl>
                                          <p:spTgt spid="1032">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32">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32">
                                            <p:txEl>
                                              <p:pRg st="2" end="2"/>
                                            </p:txEl>
                                          </p:spTgt>
                                        </p:tgtEl>
                                        <p:attrNameLst>
                                          <p:attrName>style.visibility</p:attrName>
                                        </p:attrNameLst>
                                      </p:cBhvr>
                                      <p:to>
                                        <p:strVal val="visible"/>
                                      </p:to>
                                    </p:set>
                                    <p:animEffect transition="in" filter="fade">
                                      <p:cBhvr>
                                        <p:cTn id="24" dur="500"/>
                                        <p:tgtEl>
                                          <p:spTgt spid="1032">
                                            <p:txEl>
                                              <p:pRg st="2" end="2"/>
                                            </p:txEl>
                                          </p:spTgt>
                                        </p:tgtEl>
                                      </p:cBhvr>
                                    </p:animEffect>
                                    <p:anim calcmode="lin" valueType="num">
                                      <p:cBhvr>
                                        <p:cTn id="25" dur="500" fill="hold"/>
                                        <p:tgtEl>
                                          <p:spTgt spid="1032">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32">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32">
                                            <p:txEl>
                                              <p:pRg st="3" end="3"/>
                                            </p:txEl>
                                          </p:spTgt>
                                        </p:tgtEl>
                                        <p:attrNameLst>
                                          <p:attrName>style.visibility</p:attrName>
                                        </p:attrNameLst>
                                      </p:cBhvr>
                                      <p:to>
                                        <p:strVal val="visible"/>
                                      </p:to>
                                    </p:set>
                                    <p:animEffect transition="in" filter="fade">
                                      <p:cBhvr>
                                        <p:cTn id="29" dur="500"/>
                                        <p:tgtEl>
                                          <p:spTgt spid="1032">
                                            <p:txEl>
                                              <p:pRg st="3" end="3"/>
                                            </p:txEl>
                                          </p:spTgt>
                                        </p:tgtEl>
                                      </p:cBhvr>
                                    </p:animEffect>
                                    <p:anim calcmode="lin" valueType="num">
                                      <p:cBhvr>
                                        <p:cTn id="30" dur="500" fill="hold"/>
                                        <p:tgtEl>
                                          <p:spTgt spid="1032">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32">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32">
                                            <p:txEl>
                                              <p:pRg st="4" end="4"/>
                                            </p:txEl>
                                          </p:spTgt>
                                        </p:tgtEl>
                                        <p:attrNameLst>
                                          <p:attrName>style.visibility</p:attrName>
                                        </p:attrNameLst>
                                      </p:cBhvr>
                                      <p:to>
                                        <p:strVal val="visible"/>
                                      </p:to>
                                    </p:set>
                                    <p:animEffect transition="in" filter="fade">
                                      <p:cBhvr>
                                        <p:cTn id="34" dur="500"/>
                                        <p:tgtEl>
                                          <p:spTgt spid="1032">
                                            <p:txEl>
                                              <p:pRg st="4" end="4"/>
                                            </p:txEl>
                                          </p:spTgt>
                                        </p:tgtEl>
                                      </p:cBhvr>
                                    </p:animEffect>
                                    <p:anim calcmode="lin" valueType="num">
                                      <p:cBhvr>
                                        <p:cTn id="35" dur="500" fill="hold"/>
                                        <p:tgtEl>
                                          <p:spTgt spid="1032">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32">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 grpId="0"/>
      <p:bldP spid="1032" grpId="0" build="p">
        <p:tmplLst>
          <p:tmpl lvl="1">
            <p:tnLst>
              <p:par>
                <p:cTn presetID="44" presetClass="entr" presetSubtype="0" fill="hold" nodeType="clickEffect">
                  <p:stCondLst>
                    <p:cond delay="0"/>
                  </p:stCondLst>
                  <p:childTnLst>
                    <p:set>
                      <p:cBhvr>
                        <p:cTn dur="1" fill="hold">
                          <p:stCondLst>
                            <p:cond delay="0"/>
                          </p:stCondLst>
                        </p:cTn>
                        <p:tgtEl>
                          <p:spTgt spid="1032"/>
                        </p:tgtEl>
                        <p:attrNameLst>
                          <p:attrName>style.visibility</p:attrName>
                        </p:attrNameLst>
                      </p:cBhvr>
                      <p:to>
                        <p:strVal val="visible"/>
                      </p:to>
                    </p:set>
                    <p:animEffect transition="in" filter="fade">
                      <p:cBhvr>
                        <p:cTn dur="500"/>
                        <p:tgtEl>
                          <p:spTgt spid="1032"/>
                        </p:tgtEl>
                      </p:cBhvr>
                    </p:animEffect>
                    <p:anim calcmode="lin" valueType="num">
                      <p:cBhvr>
                        <p:cTn dur="500" fill="hold"/>
                        <p:tgtEl>
                          <p:spTgt spid="1032"/>
                        </p:tgtEl>
                        <p:attrNameLst>
                          <p:attrName>ppt_x</p:attrName>
                        </p:attrNameLst>
                      </p:cBhvr>
                      <p:tavLst>
                        <p:tav tm="0">
                          <p:val>
                            <p:strVal val="#ppt_x"/>
                          </p:val>
                        </p:tav>
                        <p:tav tm="100000">
                          <p:val>
                            <p:strVal val="#ppt_x"/>
                          </p:val>
                        </p:tav>
                      </p:tavLst>
                    </p:anim>
                    <p:anim calcmode="lin" valueType="num">
                      <p:cBhvr>
                        <p:cTn dur="500" fill="hold"/>
                        <p:tgtEl>
                          <p:spTgt spid="1032"/>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032"/>
                        </p:tgtEl>
                        <p:attrNameLst>
                          <p:attrName>style.visibility</p:attrName>
                        </p:attrNameLst>
                      </p:cBhvr>
                      <p:to>
                        <p:strVal val="visible"/>
                      </p:to>
                    </p:set>
                    <p:animEffect transition="in" filter="fade">
                      <p:cBhvr>
                        <p:cTn dur="500"/>
                        <p:tgtEl>
                          <p:spTgt spid="1032"/>
                        </p:tgtEl>
                      </p:cBhvr>
                    </p:animEffect>
                    <p:anim calcmode="lin" valueType="num">
                      <p:cBhvr>
                        <p:cTn dur="500" fill="hold"/>
                        <p:tgtEl>
                          <p:spTgt spid="1032"/>
                        </p:tgtEl>
                        <p:attrNameLst>
                          <p:attrName>ppt_x</p:attrName>
                        </p:attrNameLst>
                      </p:cBhvr>
                      <p:tavLst>
                        <p:tav tm="0">
                          <p:val>
                            <p:strVal val="#ppt_x"/>
                          </p:val>
                        </p:tav>
                        <p:tav tm="100000">
                          <p:val>
                            <p:strVal val="#ppt_x"/>
                          </p:val>
                        </p:tav>
                      </p:tavLst>
                    </p:anim>
                    <p:anim calcmode="lin" valueType="num">
                      <p:cBhvr>
                        <p:cTn dur="500" fill="hold"/>
                        <p:tgtEl>
                          <p:spTgt spid="1032"/>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032"/>
                        </p:tgtEl>
                        <p:attrNameLst>
                          <p:attrName>style.visibility</p:attrName>
                        </p:attrNameLst>
                      </p:cBhvr>
                      <p:to>
                        <p:strVal val="visible"/>
                      </p:to>
                    </p:set>
                    <p:animEffect transition="in" filter="fade">
                      <p:cBhvr>
                        <p:cTn dur="500"/>
                        <p:tgtEl>
                          <p:spTgt spid="1032"/>
                        </p:tgtEl>
                      </p:cBhvr>
                    </p:animEffect>
                    <p:anim calcmode="lin" valueType="num">
                      <p:cBhvr>
                        <p:cTn dur="500" fill="hold"/>
                        <p:tgtEl>
                          <p:spTgt spid="1032"/>
                        </p:tgtEl>
                        <p:attrNameLst>
                          <p:attrName>ppt_x</p:attrName>
                        </p:attrNameLst>
                      </p:cBhvr>
                      <p:tavLst>
                        <p:tav tm="0">
                          <p:val>
                            <p:strVal val="#ppt_x"/>
                          </p:val>
                        </p:tav>
                        <p:tav tm="100000">
                          <p:val>
                            <p:strVal val="#ppt_x"/>
                          </p:val>
                        </p:tav>
                      </p:tavLst>
                    </p:anim>
                    <p:anim calcmode="lin" valueType="num">
                      <p:cBhvr>
                        <p:cTn dur="500" fill="hold"/>
                        <p:tgtEl>
                          <p:spTgt spid="1032"/>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032"/>
                        </p:tgtEl>
                        <p:attrNameLst>
                          <p:attrName>style.visibility</p:attrName>
                        </p:attrNameLst>
                      </p:cBhvr>
                      <p:to>
                        <p:strVal val="visible"/>
                      </p:to>
                    </p:set>
                    <p:animEffect transition="in" filter="fade">
                      <p:cBhvr>
                        <p:cTn dur="500"/>
                        <p:tgtEl>
                          <p:spTgt spid="1032"/>
                        </p:tgtEl>
                      </p:cBhvr>
                    </p:animEffect>
                    <p:anim calcmode="lin" valueType="num">
                      <p:cBhvr>
                        <p:cTn dur="500" fill="hold"/>
                        <p:tgtEl>
                          <p:spTgt spid="1032"/>
                        </p:tgtEl>
                        <p:attrNameLst>
                          <p:attrName>ppt_x</p:attrName>
                        </p:attrNameLst>
                      </p:cBhvr>
                      <p:tavLst>
                        <p:tav tm="0">
                          <p:val>
                            <p:strVal val="#ppt_x"/>
                          </p:val>
                        </p:tav>
                        <p:tav tm="100000">
                          <p:val>
                            <p:strVal val="#ppt_x"/>
                          </p:val>
                        </p:tav>
                      </p:tavLst>
                    </p:anim>
                    <p:anim calcmode="lin" valueType="num">
                      <p:cBhvr>
                        <p:cTn dur="500" fill="hold"/>
                        <p:tgtEl>
                          <p:spTgt spid="1032"/>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032"/>
                        </p:tgtEl>
                        <p:attrNameLst>
                          <p:attrName>style.visibility</p:attrName>
                        </p:attrNameLst>
                      </p:cBhvr>
                      <p:to>
                        <p:strVal val="visible"/>
                      </p:to>
                    </p:set>
                    <p:animEffect transition="in" filter="fade">
                      <p:cBhvr>
                        <p:cTn dur="500"/>
                        <p:tgtEl>
                          <p:spTgt spid="1032"/>
                        </p:tgtEl>
                      </p:cBhvr>
                    </p:animEffect>
                    <p:anim calcmode="lin" valueType="num">
                      <p:cBhvr>
                        <p:cTn dur="500" fill="hold"/>
                        <p:tgtEl>
                          <p:spTgt spid="1032"/>
                        </p:tgtEl>
                        <p:attrNameLst>
                          <p:attrName>ppt_x</p:attrName>
                        </p:attrNameLst>
                      </p:cBhvr>
                      <p:tavLst>
                        <p:tav tm="0">
                          <p:val>
                            <p:strVal val="#ppt_x"/>
                          </p:val>
                        </p:tav>
                        <p:tav tm="100000">
                          <p:val>
                            <p:strVal val="#ppt_x"/>
                          </p:val>
                        </p:tav>
                      </p:tavLst>
                    </p:anim>
                    <p:anim calcmode="lin" valueType="num">
                      <p:cBhvr>
                        <p:cTn dur="500" fill="hold"/>
                        <p:tgtEl>
                          <p:spTgt spid="1032"/>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752600" y="457200"/>
            <a:ext cx="6858000" cy="2590800"/>
          </a:xfrm>
        </p:spPr>
        <p:txBody>
          <a:bodyPr/>
          <a:lstStyle/>
          <a:p>
            <a:pPr eaLnBrk="1" hangingPunct="1">
              <a:lnSpc>
                <a:spcPct val="80000"/>
              </a:lnSpc>
              <a:defRPr/>
            </a:pPr>
            <a:r>
              <a:rPr lang="es-DO" b="1" i="1" dirty="0" smtClean="0">
                <a:solidFill>
                  <a:schemeClr val="tx1"/>
                </a:solidFill>
                <a:effectLst>
                  <a:outerShdw blurRad="38100" dist="38100" dir="2700000" algn="tl">
                    <a:srgbClr val="C0C0C0"/>
                  </a:outerShdw>
                </a:effectLst>
              </a:rPr>
              <a:t>“Aprendizaje significativo a través de la producción de textos de secuencia argumentativa y narrativa en Administración Hotelera”.</a:t>
            </a:r>
          </a:p>
          <a:p>
            <a:pPr eaLnBrk="1" hangingPunct="1">
              <a:lnSpc>
                <a:spcPct val="80000"/>
              </a:lnSpc>
              <a:defRPr/>
            </a:pPr>
            <a:endParaRPr lang="en-US" dirty="0" smtClean="0"/>
          </a:p>
          <a:p>
            <a:pPr eaLnBrk="1" hangingPunct="1">
              <a:lnSpc>
                <a:spcPct val="80000"/>
              </a:lnSpc>
              <a:defRPr/>
            </a:pPr>
            <a:r>
              <a:rPr lang="en-US" b="1" dirty="0" smtClean="0">
                <a:solidFill>
                  <a:schemeClr val="tx1"/>
                </a:solidFill>
              </a:rPr>
              <a:t>Patricia </a:t>
            </a:r>
            <a:r>
              <a:rPr lang="en-US" b="1" dirty="0" err="1" smtClean="0">
                <a:solidFill>
                  <a:schemeClr val="tx1"/>
                </a:solidFill>
              </a:rPr>
              <a:t>Tineo</a:t>
            </a:r>
            <a:r>
              <a:rPr lang="en-US" b="1" dirty="0" smtClean="0">
                <a:solidFill>
                  <a:schemeClr val="tx1"/>
                </a:solidFill>
              </a:rPr>
              <a:t>, M. Sc.</a:t>
            </a:r>
          </a:p>
        </p:txBody>
      </p:sp>
      <p:sp>
        <p:nvSpPr>
          <p:cNvPr id="2" name="Rectangle 9"/>
          <p:cNvSpPr>
            <a:spLocks noGrp="1" noChangeArrowheads="1"/>
          </p:cNvSpPr>
          <p:nvPr>
            <p:ph type="ctrTitle" idx="4294967295"/>
          </p:nvPr>
        </p:nvSpPr>
        <p:spPr>
          <a:xfrm>
            <a:off x="0" y="4343400"/>
            <a:ext cx="9144000" cy="990600"/>
          </a:xfrm>
        </p:spPr>
        <p:txBody>
          <a:bodyPr/>
          <a:lstStyle/>
          <a:p>
            <a:pPr eaLnBrk="1" hangingPunct="1"/>
            <a:r>
              <a:rPr lang="es-AR" sz="1600" b="1" dirty="0" smtClean="0">
                <a:solidFill>
                  <a:schemeClr val="bg1"/>
                </a:solidFill>
              </a:rPr>
              <a:t>CENTRO DE EXCELENCIA PARA LA INVESTIGACIÓN Y DIFUSIÓN DE LA LECTURA Y ESCRITURA (CEDILE)</a:t>
            </a:r>
            <a:br>
              <a:rPr lang="es-AR" sz="1600" b="1" dirty="0" smtClean="0">
                <a:solidFill>
                  <a:schemeClr val="bg1"/>
                </a:solidFill>
              </a:rPr>
            </a:br>
            <a:r>
              <a:rPr lang="es-AR" sz="1600" b="1" dirty="0" smtClean="0">
                <a:solidFill>
                  <a:schemeClr val="bg1"/>
                </a:solidFill>
              </a:rPr>
              <a:t>FACULTAD DE CIENCIAS Y HUMANIDADES</a:t>
            </a:r>
            <a:br>
              <a:rPr lang="es-AR" sz="1600" b="1" dirty="0" smtClean="0">
                <a:solidFill>
                  <a:schemeClr val="bg1"/>
                </a:solidFill>
              </a:rPr>
            </a:br>
            <a:r>
              <a:rPr lang="es-MX" sz="1600" b="1" dirty="0" smtClean="0">
                <a:solidFill>
                  <a:schemeClr val="bg1"/>
                </a:solidFill>
              </a:rPr>
              <a:t>PROGRAMA DE ALFABETIZACIÓN ACADÉMICA</a:t>
            </a:r>
            <a:br>
              <a:rPr lang="es-MX" sz="1600" b="1" dirty="0" smtClean="0">
                <a:solidFill>
                  <a:schemeClr val="bg1"/>
                </a:solidFill>
              </a:rPr>
            </a:br>
            <a:r>
              <a:rPr lang="es-MX" sz="1600" b="1" dirty="0" smtClean="0">
                <a:solidFill>
                  <a:schemeClr val="bg1"/>
                </a:solidFill>
              </a:rPr>
              <a:t>Diplomado en Lectura y Escritura a través del Currículo en el Nivel Superior</a:t>
            </a:r>
            <a:r>
              <a:rPr lang="es-DO" sz="1600" b="1" dirty="0" smtClean="0"/>
              <a:t/>
            </a:r>
            <a:br>
              <a:rPr lang="es-DO" sz="1600" b="1" dirty="0" smtClean="0"/>
            </a:br>
            <a:endParaRPr lang="en-US" sz="1600" b="1" dirty="0" smtClean="0"/>
          </a:p>
        </p:txBody>
      </p:sp>
      <p:sp>
        <p:nvSpPr>
          <p:cNvPr id="13315" name="Rectangle 9"/>
          <p:cNvSpPr>
            <a:spLocks noChangeArrowheads="1"/>
          </p:cNvSpPr>
          <p:nvPr/>
        </p:nvSpPr>
        <p:spPr bwMode="auto">
          <a:xfrm>
            <a:off x="533400" y="6106503"/>
            <a:ext cx="8382000" cy="290144"/>
          </a:xfrm>
          <a:prstGeom prst="rect">
            <a:avLst/>
          </a:prstGeom>
          <a:noFill/>
          <a:ln w="9525">
            <a:noFill/>
            <a:miter lim="800000"/>
            <a:headEnd/>
            <a:tailEnd/>
          </a:ln>
        </p:spPr>
        <p:txBody>
          <a:bodyPr anchor="ctr">
            <a:spAutoFit/>
          </a:bodyPr>
          <a:lstStyle/>
          <a:p>
            <a:pPr algn="r">
              <a:lnSpc>
                <a:spcPct val="120000"/>
              </a:lnSpc>
            </a:pPr>
            <a:r>
              <a:rPr lang="es-AR" sz="1200" b="1" dirty="0">
                <a:solidFill>
                  <a:schemeClr val="bg1"/>
                </a:solidFill>
                <a:latin typeface="Tahoma" pitchFamily="34" charset="0"/>
              </a:rPr>
              <a:t>27 DE MARZO DE 2014</a:t>
            </a:r>
            <a:endParaRPr lang="en-US" sz="1200" b="1" dirty="0">
              <a:solidFill>
                <a:schemeClr val="bg1"/>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457200" y="152400"/>
            <a:ext cx="8229600" cy="1143000"/>
          </a:xfrm>
        </p:spPr>
        <p:txBody>
          <a:bodyPr/>
          <a:lstStyle/>
          <a:p>
            <a:pPr eaLnBrk="1" hangingPunct="1"/>
            <a:r>
              <a:rPr lang="en-US" dirty="0" err="1" smtClean="0"/>
              <a:t>Evaluación</a:t>
            </a:r>
            <a:r>
              <a:rPr lang="en-US" dirty="0" smtClean="0"/>
              <a:t> del </a:t>
            </a:r>
            <a:r>
              <a:rPr lang="en-US" dirty="0" err="1" smtClean="0"/>
              <a:t>proceso</a:t>
            </a:r>
            <a:endParaRPr lang="en-US" dirty="0" smtClean="0"/>
          </a:p>
        </p:txBody>
      </p:sp>
      <p:sp>
        <p:nvSpPr>
          <p:cNvPr id="17410" name="Rectangle 3"/>
          <p:cNvSpPr>
            <a:spLocks noGrp="1"/>
          </p:cNvSpPr>
          <p:nvPr>
            <p:ph type="body" idx="1"/>
          </p:nvPr>
        </p:nvSpPr>
        <p:spPr>
          <a:xfrm>
            <a:off x="381000" y="1143000"/>
            <a:ext cx="8458200" cy="4343399"/>
          </a:xfrm>
        </p:spPr>
        <p:txBody>
          <a:bodyPr/>
          <a:lstStyle/>
          <a:p>
            <a:pPr eaLnBrk="1" hangingPunct="1"/>
            <a:r>
              <a:rPr lang="es-DO" dirty="0" smtClean="0"/>
              <a:t>Presentación de </a:t>
            </a:r>
            <a:r>
              <a:rPr lang="es-DO" smtClean="0"/>
              <a:t>textos con </a:t>
            </a:r>
            <a:r>
              <a:rPr lang="es-DO" dirty="0" smtClean="0"/>
              <a:t>énfasis en el contenido.</a:t>
            </a:r>
          </a:p>
          <a:p>
            <a:pPr eaLnBrk="1" hangingPunct="1"/>
            <a:r>
              <a:rPr lang="es-DO" dirty="0" smtClean="0"/>
              <a:t>Corrección procesual con retroalimentación de los textos.</a:t>
            </a:r>
          </a:p>
          <a:p>
            <a:pPr eaLnBrk="1" hangingPunct="1"/>
            <a:r>
              <a:rPr lang="es-DO" dirty="0" smtClean="0"/>
              <a:t>Evaluación con rúbricas para la parte expositiva y para los textos escritos.</a:t>
            </a:r>
          </a:p>
          <a:p>
            <a:pPr eaLnBrk="1" hangingPunct="1"/>
            <a:r>
              <a:rPr lang="es-DO" dirty="0" smtClean="0"/>
              <a:t>Corrección por pares.</a:t>
            </a:r>
          </a:p>
          <a:p>
            <a:pPr eaLnBrk="1" hangingPunct="1"/>
            <a:r>
              <a:rPr lang="es-DO" dirty="0" smtClean="0"/>
              <a:t>Autoevaluación reflexiva</a:t>
            </a:r>
            <a:r>
              <a:rPr lang="en-US" dirty="0" smtClean="0"/>
              <a:t>.</a:t>
            </a:r>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es-DO" dirty="0" smtClean="0"/>
              <a:t>Hallazgos principales</a:t>
            </a:r>
            <a:endParaRPr lang="en-US" dirty="0" smtClean="0"/>
          </a:p>
        </p:txBody>
      </p:sp>
      <p:pic>
        <p:nvPicPr>
          <p:cNvPr id="19459" name="Picture 8"/>
          <p:cNvPicPr>
            <a:picLocks noChangeAspect="1" noChangeArrowheads="1"/>
          </p:cNvPicPr>
          <p:nvPr/>
        </p:nvPicPr>
        <p:blipFill>
          <a:blip r:embed="rId2" cstate="print"/>
          <a:srcRect/>
          <a:stretch>
            <a:fillRect/>
          </a:stretch>
        </p:blipFill>
        <p:spPr bwMode="auto">
          <a:xfrm>
            <a:off x="304800" y="1295400"/>
            <a:ext cx="8534400" cy="4191000"/>
          </a:xfrm>
          <a:prstGeom prst="rect">
            <a:avLst/>
          </a:prstGeom>
          <a:noFill/>
          <a:ln w="9525">
            <a:noFill/>
            <a:miter lim="800000"/>
            <a:headEnd/>
            <a:tailEnd/>
          </a:ln>
        </p:spPr>
      </p:pic>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p:cNvSpPr>
          <p:nvPr>
            <p:ph type="body" idx="1"/>
          </p:nvPr>
        </p:nvSpPr>
        <p:spPr>
          <a:xfrm>
            <a:off x="457200" y="1676400"/>
            <a:ext cx="8229600" cy="4267200"/>
          </a:xfrm>
        </p:spPr>
        <p:txBody>
          <a:bodyPr/>
          <a:lstStyle/>
          <a:p>
            <a:pPr>
              <a:buFont typeface="Arial" charset="0"/>
              <a:buNone/>
            </a:pPr>
            <a:r>
              <a:rPr lang="es-DO" dirty="0" smtClean="0"/>
              <a:t>		“Nosotras mejoramos mucho ya que en la primera entrega tuvimos que arreglar el texto argumentativo; este texto verdaderamente no fue fácil, pero aprendimos.” </a:t>
            </a:r>
            <a:endParaRPr lang="en-US" dirty="0" smtClean="0"/>
          </a:p>
        </p:txBody>
      </p:sp>
      <p:sp>
        <p:nvSpPr>
          <p:cNvPr id="28677" name="Rectangle 2"/>
          <p:cNvSpPr>
            <a:spLocks noGrp="1"/>
          </p:cNvSpPr>
          <p:nvPr>
            <p:ph type="title"/>
          </p:nvPr>
        </p:nvSpPr>
        <p:spPr>
          <a:xfrm>
            <a:off x="457200" y="609600"/>
            <a:ext cx="8229600" cy="1143000"/>
          </a:xfrm>
          <a:ln/>
        </p:spPr>
        <p:txBody>
          <a:bodyPr/>
          <a:lstStyle/>
          <a:p>
            <a:pPr eaLnBrk="1" hangingPunct="1"/>
            <a:r>
              <a:rPr lang="es-DO" dirty="0" smtClean="0"/>
              <a:t>Opinión de los estudiantes</a:t>
            </a:r>
            <a:r>
              <a:rPr lang="en-US" dirty="0" smtClean="0"/>
              <a:t/>
            </a:r>
            <a:br>
              <a:rPr lang="en-US" dirty="0" smtClean="0"/>
            </a:br>
            <a:endParaRPr lang="en-US" dirty="0" smtClean="0"/>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es-DO" dirty="0" smtClean="0"/>
              <a:t>Conclusión</a:t>
            </a:r>
            <a:endParaRPr lang="en-US" dirty="0" smtClean="0"/>
          </a:p>
        </p:txBody>
      </p:sp>
      <p:sp>
        <p:nvSpPr>
          <p:cNvPr id="20482" name="Rectangle 4"/>
          <p:cNvSpPr>
            <a:spLocks noGrp="1"/>
          </p:cNvSpPr>
          <p:nvPr>
            <p:ph idx="1"/>
          </p:nvPr>
        </p:nvSpPr>
        <p:spPr>
          <a:xfrm>
            <a:off x="457200" y="1295400"/>
            <a:ext cx="8229600" cy="4525963"/>
          </a:xfrm>
        </p:spPr>
        <p:txBody>
          <a:bodyPr/>
          <a:lstStyle/>
          <a:p>
            <a:pPr algn="ctr" eaLnBrk="1" hangingPunct="1">
              <a:buFont typeface="Arial" charset="0"/>
              <a:buNone/>
            </a:pPr>
            <a:r>
              <a:rPr lang="es-DO" dirty="0" smtClean="0"/>
              <a:t>Este proyecto demuestra que los estudiantes de Administración Hotelera pueden obtener un aprendizaje significativo cuando los profesores empleamos estrategias de procesamiento de la información escrita para fomentarles el dominio y familiarización del discurso argumentativo y narrativo propios de una recepción de hotel.</a:t>
            </a:r>
            <a:endParaRPr lang="en-US" dirty="0" smtClean="0"/>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es-DO" dirty="0" smtClean="0"/>
              <a:t>Conclusión</a:t>
            </a:r>
            <a:endParaRPr lang="en-US" dirty="0" smtClean="0"/>
          </a:p>
        </p:txBody>
      </p:sp>
      <p:sp>
        <p:nvSpPr>
          <p:cNvPr id="20482" name="Rectangle 4"/>
          <p:cNvSpPr>
            <a:spLocks noGrp="1"/>
          </p:cNvSpPr>
          <p:nvPr>
            <p:ph idx="1"/>
          </p:nvPr>
        </p:nvSpPr>
        <p:spPr>
          <a:xfrm>
            <a:off x="381000" y="1447800"/>
            <a:ext cx="8229600" cy="4525963"/>
          </a:xfrm>
        </p:spPr>
        <p:txBody>
          <a:bodyPr/>
          <a:lstStyle/>
          <a:p>
            <a:pPr algn="ctr" eaLnBrk="1" hangingPunct="1">
              <a:buFont typeface="Arial" charset="0"/>
              <a:buNone/>
            </a:pPr>
            <a:r>
              <a:rPr lang="es-DO" dirty="0" smtClean="0"/>
              <a:t>Los estudiantes mejoraron en la producción de textos narrativos y argumentativos y evaluaron positivamente las estrategias metodológicas utilizadas. Su rendimiento en los exámenes parciales y en el examen final fue superior al de los estudiantes del grupo control. </a:t>
            </a:r>
            <a:endParaRPr lang="en-US" dirty="0" smtClean="0"/>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p:cNvSpPr>
          <p:nvPr>
            <p:ph type="title"/>
          </p:nvPr>
        </p:nvSpPr>
        <p:spPr>
          <a:ln/>
        </p:spPr>
        <p:txBody>
          <a:bodyPr/>
          <a:lstStyle/>
          <a:p>
            <a:pPr eaLnBrk="1" hangingPunct="1"/>
            <a:r>
              <a:rPr lang="es-DO" dirty="0" smtClean="0"/>
              <a:t>A modo de reflexión final</a:t>
            </a:r>
            <a:endParaRPr lang="en-US" dirty="0" smtClean="0"/>
          </a:p>
        </p:txBody>
      </p:sp>
      <p:sp>
        <p:nvSpPr>
          <p:cNvPr id="26629" name="Text Box 5"/>
          <p:cNvSpPr txBox="1">
            <a:spLocks noGrp="1" noChangeArrowheads="1"/>
          </p:cNvSpPr>
          <p:nvPr>
            <p:ph type="body" idx="1"/>
          </p:nvPr>
        </p:nvSpPr>
        <p:spPr>
          <a:xfrm>
            <a:off x="533400" y="1295400"/>
            <a:ext cx="8229600" cy="4525963"/>
          </a:xfrm>
          <a:noFill/>
          <a:ln/>
        </p:spPr>
        <p:txBody>
          <a:bodyPr/>
          <a:lstStyle/>
          <a:p>
            <a:pPr algn="ctr" eaLnBrk="1" hangingPunct="1">
              <a:spcBef>
                <a:spcPct val="0"/>
              </a:spcBef>
              <a:buFontTx/>
              <a:buNone/>
            </a:pPr>
            <a:r>
              <a:rPr lang="es-DO" sz="2800" dirty="0" smtClean="0"/>
              <a:t>“Aprender en la universidad no es un logro garantizado. Depende de la interacción entre alumnos, docentes e instituciones. Depende de lo que haga el aprendiz, pero también depende de las condiciones que ofrecemos los docentes (y las que nos brindan las instituciones) para que el primero ponga en marcha su actividad cognitiva”. </a:t>
            </a:r>
          </a:p>
          <a:p>
            <a:pPr algn="ctr" eaLnBrk="1" hangingPunct="1">
              <a:spcBef>
                <a:spcPct val="0"/>
              </a:spcBef>
              <a:buFontTx/>
              <a:buNone/>
            </a:pPr>
            <a:endParaRPr lang="es-DO" sz="2800" dirty="0" smtClean="0"/>
          </a:p>
          <a:p>
            <a:pPr algn="ctr" eaLnBrk="1" hangingPunct="1">
              <a:spcBef>
                <a:spcPct val="0"/>
              </a:spcBef>
              <a:buFontTx/>
              <a:buNone/>
            </a:pPr>
            <a:r>
              <a:rPr lang="es-DO" sz="2800" dirty="0" smtClean="0"/>
              <a:t>Dra. Paula </a:t>
            </a:r>
            <a:r>
              <a:rPr lang="es-DO" sz="2800" dirty="0" err="1" smtClean="0"/>
              <a:t>Carlino</a:t>
            </a:r>
            <a:r>
              <a:rPr lang="es-DO" sz="2800" dirty="0" smtClean="0"/>
              <a:t>, 2006.</a:t>
            </a:r>
            <a:endParaRPr lang="en-US" sz="2800" dirty="0" smtClean="0"/>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p:cNvSpPr>
          <p:nvPr>
            <p:ph type="body" idx="1"/>
          </p:nvPr>
        </p:nvSpPr>
        <p:spPr>
          <a:xfrm>
            <a:off x="228600" y="914400"/>
            <a:ext cx="8686800" cy="5334000"/>
          </a:xfrm>
        </p:spPr>
        <p:txBody>
          <a:bodyPr/>
          <a:lstStyle/>
          <a:p>
            <a:pPr algn="just">
              <a:lnSpc>
                <a:spcPct val="90000"/>
              </a:lnSpc>
              <a:buFont typeface="Arial" charset="0"/>
              <a:buNone/>
            </a:pPr>
            <a:r>
              <a:rPr lang="es-DO" sz="2400" dirty="0" smtClean="0"/>
              <a:t>	Doy gracias a Dios que pude participar y concluir exitosamente este extenso e intenso Diplomado.</a:t>
            </a:r>
          </a:p>
          <a:p>
            <a:pPr algn="just">
              <a:lnSpc>
                <a:spcPct val="50000"/>
              </a:lnSpc>
              <a:buFont typeface="Arial" charset="0"/>
              <a:buNone/>
            </a:pPr>
            <a:endParaRPr lang="es-DO" sz="2400" dirty="0" smtClean="0"/>
          </a:p>
          <a:p>
            <a:pPr algn="just">
              <a:lnSpc>
                <a:spcPct val="90000"/>
              </a:lnSpc>
              <a:buFont typeface="Arial" charset="0"/>
              <a:buNone/>
            </a:pPr>
            <a:r>
              <a:rPr lang="es-DO" sz="2400" dirty="0" smtClean="0"/>
              <a:t>	Este proceso requirió mucha dedicación de tiempo y esfuerzo, pero ayudó a mejorar los procesos de enseñanza aprendizaje.</a:t>
            </a:r>
          </a:p>
          <a:p>
            <a:pPr algn="just">
              <a:lnSpc>
                <a:spcPct val="90000"/>
              </a:lnSpc>
              <a:buFont typeface="Arial" charset="0"/>
              <a:buNone/>
            </a:pPr>
            <a:endParaRPr lang="es-DO" sz="2400" dirty="0" smtClean="0"/>
          </a:p>
          <a:p>
            <a:pPr algn="just">
              <a:lnSpc>
                <a:spcPct val="90000"/>
              </a:lnSpc>
              <a:buFont typeface="Arial" charset="0"/>
              <a:buNone/>
            </a:pPr>
            <a:r>
              <a:rPr lang="es-DO" sz="2400" dirty="0" smtClean="0"/>
              <a:t>	La PUCMM cuenta ahora con un grupo de docentes que han aprendido a investigar en la acción, una comunidad de práctica que no temió abrir su salón de clases para recibir realimentación y que logró llevar a sus estudiantes hacia unas competencias con las que antes no contaban.  </a:t>
            </a:r>
          </a:p>
          <a:p>
            <a:pPr algn="just">
              <a:lnSpc>
                <a:spcPct val="90000"/>
              </a:lnSpc>
              <a:buFont typeface="Arial" charset="0"/>
              <a:buNone/>
            </a:pPr>
            <a:endParaRPr lang="es-DO" sz="2400" dirty="0" smtClean="0"/>
          </a:p>
          <a:p>
            <a:pPr algn="just">
              <a:lnSpc>
                <a:spcPct val="90000"/>
              </a:lnSpc>
              <a:buFont typeface="Arial" charset="0"/>
              <a:buNone/>
            </a:pPr>
            <a:r>
              <a:rPr lang="es-DO" sz="2400" dirty="0" smtClean="0"/>
              <a:t>	Ahora, la experiencia piloto debe consolidarse y multiplicarse…</a:t>
            </a:r>
            <a:endParaRPr lang="en-US" sz="2400" dirty="0" smtClean="0"/>
          </a:p>
        </p:txBody>
      </p:sp>
      <p:sp>
        <p:nvSpPr>
          <p:cNvPr id="4"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
        <p:nvSpPr>
          <p:cNvPr id="5" name="Rectangle 2"/>
          <p:cNvSpPr>
            <a:spLocks noGrp="1"/>
          </p:cNvSpPr>
          <p:nvPr>
            <p:ph type="title"/>
          </p:nvPr>
        </p:nvSpPr>
        <p:spPr>
          <a:xfrm>
            <a:off x="381000" y="0"/>
            <a:ext cx="8229600" cy="838200"/>
          </a:xfrm>
          <a:ln/>
        </p:spPr>
        <p:txBody>
          <a:bodyPr/>
          <a:lstStyle/>
          <a:p>
            <a:pPr eaLnBrk="1" hangingPunct="1"/>
            <a:r>
              <a:rPr lang="es-DO" dirty="0" smtClean="0"/>
              <a:t>A modo de reflexión final</a:t>
            </a:r>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381000" y="0"/>
            <a:ext cx="8229600" cy="1143000"/>
          </a:xfrm>
        </p:spPr>
        <p:txBody>
          <a:bodyPr/>
          <a:lstStyle/>
          <a:p>
            <a:r>
              <a:rPr lang="es-DO" sz="4800" dirty="0" smtClean="0"/>
              <a:t>Contextualización</a:t>
            </a:r>
            <a:endParaRPr lang="en-US" sz="4800" dirty="0" smtClean="0"/>
          </a:p>
        </p:txBody>
      </p:sp>
      <p:sp>
        <p:nvSpPr>
          <p:cNvPr id="24580" name="Rectangle 3"/>
          <p:cNvSpPr>
            <a:spLocks noGrp="1"/>
          </p:cNvSpPr>
          <p:nvPr>
            <p:ph type="body" idx="1"/>
          </p:nvPr>
        </p:nvSpPr>
        <p:spPr>
          <a:xfrm>
            <a:off x="228600" y="990600"/>
            <a:ext cx="8229600" cy="4525963"/>
          </a:xfrm>
          <a:ln/>
        </p:spPr>
        <p:txBody>
          <a:bodyPr/>
          <a:lstStyle/>
          <a:p>
            <a:pPr algn="just">
              <a:buFont typeface="Arial" charset="0"/>
              <a:buNone/>
            </a:pPr>
            <a:r>
              <a:rPr lang="es-DO" dirty="0" smtClean="0"/>
              <a:t>		Este proyecto de investigación-acción se llevó a cabo en el semestre 1-2013-2014 en el marco de la asignatura ADH 228 T Operación de Recepción.</a:t>
            </a:r>
          </a:p>
          <a:p>
            <a:pPr algn="just">
              <a:lnSpc>
                <a:spcPct val="50000"/>
              </a:lnSpc>
              <a:buFont typeface="Arial" charset="0"/>
              <a:buNone/>
            </a:pPr>
            <a:endParaRPr lang="es-DO" dirty="0" smtClean="0"/>
          </a:p>
          <a:p>
            <a:pPr algn="just">
              <a:buFont typeface="Arial" charset="0"/>
              <a:buNone/>
            </a:pPr>
            <a:r>
              <a:rPr lang="es-DO" dirty="0" smtClean="0"/>
              <a:t>		Se aplicó al grupo 001 que tenía 20 estudiantes. La profesora no llevó a cabo las estrategias en el grupo 002 (19 estudiantes) para tomarlo como grupo control.</a:t>
            </a:r>
          </a:p>
          <a:p>
            <a:pPr eaLnBrk="1" hangingPunct="1">
              <a:buFont typeface="Arial" charset="0"/>
              <a:buNone/>
            </a:pPr>
            <a:endParaRPr lang="es-DO" sz="2800" dirty="0" smtClean="0"/>
          </a:p>
        </p:txBody>
      </p:sp>
      <p:sp>
        <p:nvSpPr>
          <p:cNvPr id="24581"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a:xfrm>
            <a:off x="457200" y="304800"/>
            <a:ext cx="8229600" cy="1143000"/>
          </a:xfrm>
        </p:spPr>
        <p:txBody>
          <a:bodyPr/>
          <a:lstStyle/>
          <a:p>
            <a:pPr eaLnBrk="1" hangingPunct="1"/>
            <a:r>
              <a:rPr lang="es-DO" smtClean="0"/>
              <a:t>Objetivo General</a:t>
            </a:r>
            <a:endParaRPr lang="en-US" smtClean="0"/>
          </a:p>
        </p:txBody>
      </p:sp>
      <p:sp>
        <p:nvSpPr>
          <p:cNvPr id="14341" name="Rectangle 3"/>
          <p:cNvSpPr>
            <a:spLocks/>
          </p:cNvSpPr>
          <p:nvPr/>
        </p:nvSpPr>
        <p:spPr bwMode="auto">
          <a:xfrm>
            <a:off x="457200" y="1371600"/>
            <a:ext cx="8229600" cy="4525963"/>
          </a:xfrm>
          <a:prstGeom prst="rect">
            <a:avLst/>
          </a:prstGeom>
          <a:noFill/>
          <a:ln w="9525">
            <a:noFill/>
            <a:miter lim="800000"/>
            <a:headEnd/>
            <a:tailEnd/>
          </a:ln>
        </p:spPr>
        <p:txBody>
          <a:bodyPr/>
          <a:lstStyle/>
          <a:p>
            <a:pPr marL="342900" indent="-342900" algn="just" eaLnBrk="0" hangingPunct="0">
              <a:spcBef>
                <a:spcPct val="20000"/>
              </a:spcBef>
              <a:buFont typeface="Arial" charset="0"/>
              <a:buNone/>
            </a:pPr>
            <a:r>
              <a:rPr lang="es-DO" sz="3200" dirty="0">
                <a:latin typeface="Calibri" pitchFamily="34" charset="0"/>
              </a:rPr>
              <a:t>		</a:t>
            </a:r>
            <a:r>
              <a:rPr lang="es-DO" sz="3200" dirty="0" smtClean="0">
                <a:latin typeface="Calibri" pitchFamily="34" charset="0"/>
              </a:rPr>
              <a:t>Aplicar, en la </a:t>
            </a:r>
            <a:r>
              <a:rPr lang="es-DO" sz="3200" dirty="0">
                <a:latin typeface="Calibri" pitchFamily="34" charset="0"/>
              </a:rPr>
              <a:t>asignatura Operación de </a:t>
            </a:r>
            <a:r>
              <a:rPr lang="es-DO" sz="3200" dirty="0" smtClean="0">
                <a:latin typeface="Calibri" pitchFamily="34" charset="0"/>
              </a:rPr>
              <a:t>Recepción, </a:t>
            </a:r>
            <a:r>
              <a:rPr lang="es-DO" sz="3200" dirty="0">
                <a:latin typeface="Calibri" pitchFamily="34" charset="0"/>
              </a:rPr>
              <a:t>estrategias </a:t>
            </a:r>
            <a:r>
              <a:rPr lang="es-DO" sz="3200" dirty="0" smtClean="0">
                <a:latin typeface="Calibri" pitchFamily="34" charset="0"/>
              </a:rPr>
              <a:t>de procesamiento de la información escrita en </a:t>
            </a:r>
            <a:r>
              <a:rPr lang="es-DO" sz="3200" dirty="0">
                <a:latin typeface="Calibri" pitchFamily="34" charset="0"/>
              </a:rPr>
              <a:t>la </a:t>
            </a:r>
            <a:r>
              <a:rPr lang="es-DO" sz="3200" dirty="0" smtClean="0">
                <a:latin typeface="Calibri" pitchFamily="34" charset="0"/>
              </a:rPr>
              <a:t>redacción </a:t>
            </a:r>
            <a:r>
              <a:rPr lang="es-DO" sz="3200" dirty="0">
                <a:latin typeface="Calibri" pitchFamily="34" charset="0"/>
              </a:rPr>
              <a:t>de un texto de </a:t>
            </a:r>
            <a:r>
              <a:rPr lang="es-DO" sz="3200" dirty="0" smtClean="0">
                <a:latin typeface="Calibri" pitchFamily="34" charset="0"/>
              </a:rPr>
              <a:t>secuencia narrativa </a:t>
            </a:r>
            <a:r>
              <a:rPr lang="es-DO" sz="3200" dirty="0">
                <a:latin typeface="Calibri" pitchFamily="34" charset="0"/>
              </a:rPr>
              <a:t>y otro de secuencia </a:t>
            </a:r>
            <a:r>
              <a:rPr lang="es-DO" sz="3200" dirty="0" smtClean="0">
                <a:latin typeface="Calibri" pitchFamily="34" charset="0"/>
              </a:rPr>
              <a:t>argumentativa, </a:t>
            </a:r>
            <a:r>
              <a:rPr lang="es-DO" sz="3200" dirty="0">
                <a:latin typeface="Calibri" pitchFamily="34" charset="0"/>
              </a:rPr>
              <a:t>que faciliten a los estudiantes el aprendizaje significativo en el dominio de los procesos y términos propios del área. </a:t>
            </a:r>
            <a:endParaRPr lang="en-US" sz="3200" dirty="0">
              <a:latin typeface="Calibri" pitchFamily="34" charset="0"/>
            </a:endParaRPr>
          </a:p>
          <a:p>
            <a:pPr marL="342900" indent="-342900" eaLnBrk="0" hangingPunct="0">
              <a:spcBef>
                <a:spcPct val="20000"/>
              </a:spcBef>
              <a:buFont typeface="Arial" charset="0"/>
              <a:buNone/>
            </a:pPr>
            <a:endParaRPr lang="es-DO" sz="2800" dirty="0">
              <a:latin typeface="Calibri" pitchFamily="34" charset="0"/>
            </a:endParaRPr>
          </a:p>
        </p:txBody>
      </p:sp>
      <p:sp>
        <p:nvSpPr>
          <p:cNvPr id="14342" name="Rectangle 6"/>
          <p:cNvSpPr>
            <a:spLocks noChangeArrowheads="1"/>
          </p:cNvSpPr>
          <p:nvPr/>
        </p:nvSpPr>
        <p:spPr bwMode="auto">
          <a:xfrm>
            <a:off x="3498850" y="5715000"/>
            <a:ext cx="5645150" cy="307777"/>
          </a:xfrm>
          <a:prstGeom prst="rect">
            <a:avLst/>
          </a:prstGeom>
          <a:noFill/>
          <a:ln w="9525">
            <a:noFill/>
            <a:miter lim="800000"/>
            <a:headEnd/>
            <a:tailEnd/>
          </a:ln>
          <a:effectLst/>
        </p:spPr>
        <p:txBody>
          <a:bodyPr>
            <a:spAutoFit/>
          </a:bodyPr>
          <a:lstStyle/>
          <a:p>
            <a:r>
              <a:rPr lang="es-DO" sz="1400" b="1" i="1" dirty="0" smtClean="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
        <p:nvSpPr>
          <p:cNvPr id="6"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s-DO" smtClean="0"/>
              <a:t>Objetivos Específicos</a:t>
            </a:r>
            <a:endParaRPr lang="en-US" smtClean="0"/>
          </a:p>
        </p:txBody>
      </p:sp>
      <p:sp>
        <p:nvSpPr>
          <p:cNvPr id="25603" name="Rectangle 3"/>
          <p:cNvSpPr>
            <a:spLocks noGrp="1"/>
          </p:cNvSpPr>
          <p:nvPr>
            <p:ph type="body" idx="1"/>
          </p:nvPr>
        </p:nvSpPr>
        <p:spPr>
          <a:xfrm>
            <a:off x="457200" y="1295400"/>
            <a:ext cx="8229600" cy="4525963"/>
          </a:xfrm>
        </p:spPr>
        <p:txBody>
          <a:bodyPr/>
          <a:lstStyle/>
          <a:p>
            <a:pPr algn="just">
              <a:lnSpc>
                <a:spcPct val="80000"/>
              </a:lnSpc>
            </a:pPr>
            <a:r>
              <a:rPr lang="es-DO" sz="2400" dirty="0" smtClean="0"/>
              <a:t>Agrupar a los estudiantes de manera heterogénea para fomentar el trabajo colaborativo.</a:t>
            </a:r>
          </a:p>
          <a:p>
            <a:pPr algn="just">
              <a:lnSpc>
                <a:spcPct val="80000"/>
              </a:lnSpc>
              <a:buNone/>
            </a:pPr>
            <a:endParaRPr lang="es-DO" sz="2400" dirty="0" smtClean="0"/>
          </a:p>
          <a:p>
            <a:pPr algn="just">
              <a:lnSpc>
                <a:spcPct val="80000"/>
              </a:lnSpc>
            </a:pPr>
            <a:r>
              <a:rPr lang="es-DO" sz="2400" dirty="0" smtClean="0"/>
              <a:t>Identificar un tema relacionado con la asignatura de Operación de Recepción que sea relevante para trabajarlo en grupo.</a:t>
            </a:r>
          </a:p>
          <a:p>
            <a:pPr algn="just">
              <a:lnSpc>
                <a:spcPct val="80000"/>
              </a:lnSpc>
              <a:buNone/>
            </a:pPr>
            <a:endParaRPr lang="es-DO" sz="2400" dirty="0" smtClean="0"/>
          </a:p>
          <a:p>
            <a:pPr algn="just">
              <a:lnSpc>
                <a:spcPct val="80000"/>
              </a:lnSpc>
            </a:pPr>
            <a:r>
              <a:rPr lang="es-DO" sz="2400" dirty="0" smtClean="0"/>
              <a:t>Relacionar varios conceptos del tema elegido provenientes de diversas fuentes académicas.</a:t>
            </a:r>
          </a:p>
          <a:p>
            <a:pPr algn="just">
              <a:lnSpc>
                <a:spcPct val="80000"/>
              </a:lnSpc>
              <a:buNone/>
            </a:pPr>
            <a:endParaRPr lang="es-DO" sz="2400" dirty="0" smtClean="0"/>
          </a:p>
          <a:p>
            <a:pPr algn="just">
              <a:lnSpc>
                <a:spcPct val="80000"/>
              </a:lnSpc>
            </a:pPr>
            <a:r>
              <a:rPr lang="es-DO" sz="2400" dirty="0" smtClean="0"/>
              <a:t> Ejemplificar los pasos del proceso operativo elegido de cada secuencia. </a:t>
            </a:r>
          </a:p>
          <a:p>
            <a:pPr>
              <a:lnSpc>
                <a:spcPct val="80000"/>
              </a:lnSpc>
              <a:buFont typeface="Arial" charset="0"/>
              <a:buNone/>
            </a:pPr>
            <a:endParaRPr lang="en-US" sz="2000" dirty="0" smtClean="0"/>
          </a:p>
        </p:txBody>
      </p:sp>
      <p:sp>
        <p:nvSpPr>
          <p:cNvPr id="6"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s-DO" smtClean="0"/>
              <a:t>Objetivos Específicos</a:t>
            </a:r>
            <a:endParaRPr lang="en-US" smtClean="0"/>
          </a:p>
        </p:txBody>
      </p:sp>
      <p:sp>
        <p:nvSpPr>
          <p:cNvPr id="25603" name="Rectangle 3"/>
          <p:cNvSpPr>
            <a:spLocks noGrp="1"/>
          </p:cNvSpPr>
          <p:nvPr>
            <p:ph type="body" idx="1"/>
          </p:nvPr>
        </p:nvSpPr>
        <p:spPr>
          <a:xfrm>
            <a:off x="457200" y="1295400"/>
            <a:ext cx="8229600" cy="4525963"/>
          </a:xfrm>
        </p:spPr>
        <p:txBody>
          <a:bodyPr/>
          <a:lstStyle/>
          <a:p>
            <a:pPr algn="just">
              <a:lnSpc>
                <a:spcPct val="80000"/>
              </a:lnSpc>
            </a:pPr>
            <a:r>
              <a:rPr lang="es-DO" sz="2400" dirty="0" smtClean="0"/>
              <a:t>Contrastar los modelos de secuencia del proceso operativo seleccionado. </a:t>
            </a:r>
          </a:p>
          <a:p>
            <a:pPr algn="just">
              <a:lnSpc>
                <a:spcPct val="80000"/>
              </a:lnSpc>
              <a:buNone/>
            </a:pPr>
            <a:endParaRPr lang="es-DO" sz="2400" dirty="0" smtClean="0"/>
          </a:p>
          <a:p>
            <a:pPr algn="just">
              <a:lnSpc>
                <a:spcPct val="80000"/>
              </a:lnSpc>
            </a:pPr>
            <a:r>
              <a:rPr lang="es-DO" sz="2400" dirty="0" smtClean="0"/>
              <a:t>Crear su propia secuencia de pasos del proceso operativo elegido, justificando en un texto argumentativo la elección de esos pasos. </a:t>
            </a:r>
          </a:p>
          <a:p>
            <a:pPr algn="just">
              <a:lnSpc>
                <a:spcPct val="80000"/>
              </a:lnSpc>
              <a:buNone/>
            </a:pPr>
            <a:r>
              <a:rPr lang="es-DO" sz="2400" dirty="0" smtClean="0"/>
              <a:t> </a:t>
            </a:r>
          </a:p>
          <a:p>
            <a:pPr algn="just">
              <a:lnSpc>
                <a:spcPct val="80000"/>
              </a:lnSpc>
            </a:pPr>
            <a:r>
              <a:rPr lang="es-DO" sz="2400" dirty="0" smtClean="0"/>
              <a:t>Elaborar por escrito un texto de secuencia narrativa que refleje el proceso operativo elegido. </a:t>
            </a:r>
          </a:p>
          <a:p>
            <a:pPr algn="just">
              <a:lnSpc>
                <a:spcPct val="80000"/>
              </a:lnSpc>
              <a:buNone/>
            </a:pPr>
            <a:endParaRPr lang="es-DO" sz="2400" dirty="0" smtClean="0"/>
          </a:p>
          <a:p>
            <a:pPr algn="just">
              <a:lnSpc>
                <a:spcPct val="80000"/>
              </a:lnSpc>
            </a:pPr>
            <a:r>
              <a:rPr lang="es-DO" sz="2400" dirty="0" smtClean="0"/>
              <a:t>Presentar oralmente ante sus demás compañeros los resultados de su trabajo</a:t>
            </a:r>
            <a:r>
              <a:rPr lang="es-DO" sz="2000" dirty="0" smtClean="0"/>
              <a:t>.</a:t>
            </a:r>
            <a:endParaRPr lang="en-US" sz="2000" dirty="0" smtClean="0"/>
          </a:p>
          <a:p>
            <a:pPr>
              <a:lnSpc>
                <a:spcPct val="80000"/>
              </a:lnSpc>
              <a:buFont typeface="Arial" charset="0"/>
              <a:buNone/>
            </a:pPr>
            <a:endParaRPr lang="en-US" sz="2000" dirty="0" smtClean="0"/>
          </a:p>
        </p:txBody>
      </p:sp>
      <p:sp>
        <p:nvSpPr>
          <p:cNvPr id="6"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type="body" idx="1"/>
          </p:nvPr>
        </p:nvSpPr>
        <p:spPr>
          <a:xfrm>
            <a:off x="0" y="1371600"/>
            <a:ext cx="8915400" cy="4525963"/>
          </a:xfrm>
        </p:spPr>
        <p:txBody>
          <a:bodyPr/>
          <a:lstStyle/>
          <a:p>
            <a:pPr algn="ctr" eaLnBrk="1" hangingPunct="1">
              <a:lnSpc>
                <a:spcPct val="130000"/>
              </a:lnSpc>
              <a:buFont typeface="Arial" charset="0"/>
              <a:buNone/>
            </a:pPr>
            <a:r>
              <a:rPr lang="es-DO" sz="2800" dirty="0" smtClean="0"/>
              <a:t>Comparto mi experiencia de repensar mi práctica docente, aplicando </a:t>
            </a:r>
            <a:r>
              <a:rPr lang="en-US" sz="2800" dirty="0" err="1" smtClean="0"/>
              <a:t>estrategias</a:t>
            </a:r>
            <a:r>
              <a:rPr lang="en-US" sz="2800" dirty="0" smtClean="0"/>
              <a:t> de </a:t>
            </a:r>
            <a:r>
              <a:rPr lang="en-US" sz="2800" dirty="0" err="1" smtClean="0"/>
              <a:t>lectura</a:t>
            </a:r>
            <a:r>
              <a:rPr lang="en-US" sz="2800" dirty="0" smtClean="0"/>
              <a:t> y </a:t>
            </a:r>
            <a:r>
              <a:rPr lang="en-US" sz="2800" dirty="0" err="1" smtClean="0"/>
              <a:t>escritura</a:t>
            </a:r>
            <a:r>
              <a:rPr lang="en-US" sz="2800" dirty="0" smtClean="0"/>
              <a:t>, </a:t>
            </a:r>
            <a:r>
              <a:rPr lang="en-US" sz="2800" dirty="0" err="1" smtClean="0"/>
              <a:t>como</a:t>
            </a:r>
            <a:r>
              <a:rPr lang="en-US" sz="2800" dirty="0" smtClean="0"/>
              <a:t> un </a:t>
            </a:r>
            <a:r>
              <a:rPr lang="en-US" sz="2800" dirty="0" err="1" smtClean="0"/>
              <a:t>aporte</a:t>
            </a:r>
            <a:r>
              <a:rPr lang="en-US" sz="2800" dirty="0" smtClean="0"/>
              <a:t> </a:t>
            </a:r>
            <a:r>
              <a:rPr lang="en-US" sz="2800" dirty="0" err="1" smtClean="0"/>
              <a:t>para</a:t>
            </a:r>
            <a:r>
              <a:rPr lang="en-US" sz="2800" dirty="0" smtClean="0"/>
              <a:t> </a:t>
            </a:r>
            <a:r>
              <a:rPr lang="en-US" sz="2800" dirty="0" err="1" smtClean="0"/>
              <a:t>mejorar</a:t>
            </a:r>
            <a:r>
              <a:rPr lang="en-US" sz="2800" dirty="0" smtClean="0"/>
              <a:t> el </a:t>
            </a:r>
            <a:r>
              <a:rPr lang="en-US" sz="2800" dirty="0" err="1" smtClean="0"/>
              <a:t>desarrollo</a:t>
            </a:r>
            <a:r>
              <a:rPr lang="en-US" sz="2800" dirty="0" smtClean="0"/>
              <a:t> </a:t>
            </a:r>
            <a:r>
              <a:rPr lang="en-US" sz="2800" dirty="0" err="1" smtClean="0"/>
              <a:t>académico</a:t>
            </a:r>
            <a:r>
              <a:rPr lang="en-US" sz="2800" dirty="0" smtClean="0"/>
              <a:t> de </a:t>
            </a:r>
            <a:r>
              <a:rPr lang="en-US" sz="2800" dirty="0" err="1" smtClean="0"/>
              <a:t>nuestros</a:t>
            </a:r>
            <a:r>
              <a:rPr lang="en-US" sz="2800" dirty="0" smtClean="0"/>
              <a:t> </a:t>
            </a:r>
            <a:r>
              <a:rPr lang="en-US" sz="2800" dirty="0" err="1" smtClean="0"/>
              <a:t>estudiantes</a:t>
            </a:r>
            <a:r>
              <a:rPr lang="en-US" sz="2800" dirty="0" smtClean="0"/>
              <a:t> y </a:t>
            </a:r>
            <a:r>
              <a:rPr lang="en-US" sz="2800" dirty="0" err="1" smtClean="0"/>
              <a:t>motivo</a:t>
            </a:r>
            <a:r>
              <a:rPr lang="en-US" sz="2800" dirty="0" smtClean="0"/>
              <a:t> a </a:t>
            </a:r>
            <a:r>
              <a:rPr lang="en-US" sz="2800" dirty="0" err="1" smtClean="0"/>
              <a:t>otros</a:t>
            </a:r>
            <a:r>
              <a:rPr lang="en-US" sz="2800" dirty="0" smtClean="0"/>
              <a:t> a </a:t>
            </a:r>
            <a:r>
              <a:rPr lang="en-US" sz="2800" dirty="0" err="1" smtClean="0"/>
              <a:t>aplicarlas</a:t>
            </a:r>
            <a:r>
              <a:rPr lang="en-US" sz="2800" dirty="0" smtClean="0"/>
              <a:t>, </a:t>
            </a:r>
            <a:r>
              <a:rPr lang="en-US" sz="2800" dirty="0" err="1" smtClean="0"/>
              <a:t>estando</a:t>
            </a:r>
            <a:r>
              <a:rPr lang="en-US" sz="2800" dirty="0" smtClean="0"/>
              <a:t> </a:t>
            </a:r>
            <a:r>
              <a:rPr lang="en-US" sz="2800" dirty="0" err="1" smtClean="0"/>
              <a:t>convencida</a:t>
            </a:r>
            <a:r>
              <a:rPr lang="en-US" sz="2800" dirty="0" smtClean="0"/>
              <a:t> </a:t>
            </a:r>
            <a:r>
              <a:rPr lang="en-US" sz="2800" dirty="0" err="1" smtClean="0"/>
              <a:t>que</a:t>
            </a:r>
            <a:r>
              <a:rPr lang="en-US" sz="2800" dirty="0" smtClean="0"/>
              <a:t> la </a:t>
            </a:r>
            <a:r>
              <a:rPr lang="en-US" sz="2800" dirty="0" err="1" smtClean="0"/>
              <a:t>alfabetización</a:t>
            </a:r>
            <a:r>
              <a:rPr lang="en-US" sz="2800" dirty="0" smtClean="0"/>
              <a:t> </a:t>
            </a:r>
            <a:r>
              <a:rPr lang="en-US" sz="2800" dirty="0" err="1" smtClean="0"/>
              <a:t>académica</a:t>
            </a:r>
            <a:r>
              <a:rPr lang="en-US" sz="2800" dirty="0" smtClean="0"/>
              <a:t> </a:t>
            </a:r>
            <a:r>
              <a:rPr lang="en-US" sz="2800" dirty="0" err="1" smtClean="0"/>
              <a:t>es</a:t>
            </a:r>
            <a:r>
              <a:rPr lang="en-US" sz="2800" dirty="0" smtClean="0"/>
              <a:t> un </a:t>
            </a:r>
            <a:r>
              <a:rPr lang="en-US" sz="2800" dirty="0" err="1" smtClean="0"/>
              <a:t>compromiso</a:t>
            </a:r>
            <a:r>
              <a:rPr lang="en-US" sz="2800" dirty="0" smtClean="0"/>
              <a:t> de </a:t>
            </a:r>
            <a:r>
              <a:rPr lang="en-US" sz="2800" dirty="0" err="1" smtClean="0"/>
              <a:t>todos</a:t>
            </a:r>
            <a:r>
              <a:rPr lang="en-US" sz="2800" dirty="0" smtClean="0"/>
              <a:t>.</a:t>
            </a:r>
          </a:p>
          <a:p>
            <a:pPr algn="ctr" eaLnBrk="1" hangingPunct="1">
              <a:buFont typeface="Arial" charset="0"/>
              <a:buNone/>
            </a:pPr>
            <a:endParaRPr lang="en-US" dirty="0" smtClean="0"/>
          </a:p>
          <a:p>
            <a:pPr eaLnBrk="1" hangingPunct="1"/>
            <a:endParaRPr lang="en-US" dirty="0" smtClean="0"/>
          </a:p>
        </p:txBody>
      </p:sp>
      <p:sp>
        <p:nvSpPr>
          <p:cNvPr id="21509" name="Rectangle 2"/>
          <p:cNvSpPr>
            <a:spLocks/>
          </p:cNvSpPr>
          <p:nvPr/>
        </p:nvSpPr>
        <p:spPr bwMode="auto">
          <a:xfrm>
            <a:off x="457200" y="304800"/>
            <a:ext cx="8229600" cy="1143000"/>
          </a:xfrm>
          <a:prstGeom prst="rect">
            <a:avLst/>
          </a:prstGeom>
          <a:noFill/>
          <a:ln w="9525">
            <a:noFill/>
            <a:miter lim="800000"/>
            <a:headEnd/>
            <a:tailEnd/>
          </a:ln>
        </p:spPr>
        <p:txBody>
          <a:bodyPr anchor="ctr"/>
          <a:lstStyle/>
          <a:p>
            <a:pPr algn="ctr"/>
            <a:r>
              <a:rPr lang="es-DO" sz="4400" dirty="0" smtClean="0">
                <a:latin typeface="Calibri" pitchFamily="34" charset="0"/>
              </a:rPr>
              <a:t>Justificación</a:t>
            </a:r>
            <a:endParaRPr lang="en-US" sz="4400" dirty="0">
              <a:latin typeface="Calibri" pitchFamily="34" charset="0"/>
            </a:endParaRPr>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US" dirty="0" err="1" smtClean="0"/>
              <a:t>Antecedentes</a:t>
            </a:r>
            <a:endParaRPr lang="en-US" dirty="0" smtClean="0"/>
          </a:p>
        </p:txBody>
      </p:sp>
      <p:sp>
        <p:nvSpPr>
          <p:cNvPr id="27651" name="Rectangle 3"/>
          <p:cNvSpPr>
            <a:spLocks noGrp="1"/>
          </p:cNvSpPr>
          <p:nvPr>
            <p:ph type="body" idx="1"/>
          </p:nvPr>
        </p:nvSpPr>
        <p:spPr>
          <a:xfrm>
            <a:off x="457200" y="1295400"/>
            <a:ext cx="8229600" cy="4343400"/>
          </a:xfrm>
        </p:spPr>
        <p:txBody>
          <a:bodyPr/>
          <a:lstStyle/>
          <a:p>
            <a:pPr algn="just">
              <a:buFont typeface="Arial" charset="0"/>
              <a:buNone/>
            </a:pPr>
            <a:r>
              <a:rPr lang="es-DO" sz="2800" dirty="0" smtClean="0"/>
              <a:t>		Anteriormente sólo usaba como estrategias el juego de roles y la lectura de casos, procesos de trabajo muy comunes en la Administración. </a:t>
            </a:r>
          </a:p>
          <a:p>
            <a:pPr algn="just">
              <a:buFont typeface="Arial" charset="0"/>
              <a:buNone/>
            </a:pPr>
            <a:endParaRPr lang="es-DO" sz="2800" dirty="0" smtClean="0"/>
          </a:p>
          <a:p>
            <a:pPr algn="just">
              <a:buNone/>
            </a:pPr>
            <a:r>
              <a:rPr lang="en-US" sz="2800" dirty="0" smtClean="0"/>
              <a:t>		A </a:t>
            </a:r>
            <a:r>
              <a:rPr lang="en-US" sz="2800" dirty="0" err="1" smtClean="0"/>
              <a:t>raíz</a:t>
            </a:r>
            <a:r>
              <a:rPr lang="en-US" sz="2800" dirty="0" smtClean="0"/>
              <a:t> del </a:t>
            </a:r>
            <a:r>
              <a:rPr lang="en-US" sz="2800" dirty="0" err="1" smtClean="0"/>
              <a:t>Diplomado</a:t>
            </a:r>
            <a:r>
              <a:rPr lang="en-US" sz="2800" dirty="0" smtClean="0"/>
              <a:t>, </a:t>
            </a:r>
            <a:r>
              <a:rPr lang="en-US" sz="2800" dirty="0" err="1" smtClean="0"/>
              <a:t>comenzamos</a:t>
            </a:r>
            <a:r>
              <a:rPr lang="en-US" sz="2800" dirty="0" smtClean="0"/>
              <a:t> a </a:t>
            </a:r>
            <a:r>
              <a:rPr lang="en-US" sz="2800" dirty="0" err="1" smtClean="0"/>
              <a:t>conocer</a:t>
            </a:r>
            <a:r>
              <a:rPr lang="en-US" sz="2800" dirty="0" smtClean="0"/>
              <a:t> </a:t>
            </a:r>
            <a:r>
              <a:rPr lang="en-US" sz="2800" dirty="0" err="1" smtClean="0"/>
              <a:t>estrategias</a:t>
            </a:r>
            <a:r>
              <a:rPr lang="en-US" sz="2800" dirty="0" smtClean="0"/>
              <a:t> de </a:t>
            </a:r>
            <a:r>
              <a:rPr lang="en-US" sz="2800" dirty="0" err="1" smtClean="0"/>
              <a:t>lectura</a:t>
            </a:r>
            <a:r>
              <a:rPr lang="en-US" sz="2800" dirty="0" smtClean="0"/>
              <a:t> y </a:t>
            </a:r>
            <a:r>
              <a:rPr lang="en-US" sz="2800" dirty="0" err="1" smtClean="0"/>
              <a:t>escritura</a:t>
            </a:r>
            <a:r>
              <a:rPr lang="en-US" sz="2800" dirty="0" smtClean="0"/>
              <a:t> </a:t>
            </a:r>
            <a:r>
              <a:rPr lang="en-US" sz="2800" dirty="0" err="1" smtClean="0"/>
              <a:t>que</a:t>
            </a:r>
            <a:r>
              <a:rPr lang="en-US" sz="2800" dirty="0" smtClean="0"/>
              <a:t> </a:t>
            </a:r>
            <a:r>
              <a:rPr lang="en-US" sz="2800" dirty="0" err="1" smtClean="0"/>
              <a:t>provocan</a:t>
            </a:r>
            <a:r>
              <a:rPr lang="en-US" sz="2800" dirty="0" smtClean="0"/>
              <a:t> el </a:t>
            </a:r>
            <a:r>
              <a:rPr lang="en-US" sz="2800" dirty="0" err="1" smtClean="0"/>
              <a:t>desarrollo</a:t>
            </a:r>
            <a:r>
              <a:rPr lang="en-US" sz="2800" dirty="0" smtClean="0"/>
              <a:t> </a:t>
            </a:r>
            <a:r>
              <a:rPr lang="en-US" sz="2800" dirty="0" err="1" smtClean="0"/>
              <a:t>cognitivo</a:t>
            </a:r>
            <a:r>
              <a:rPr lang="en-US" sz="2800" dirty="0" smtClean="0"/>
              <a:t> y </a:t>
            </a:r>
            <a:r>
              <a:rPr lang="en-US" sz="2800" dirty="0" err="1" smtClean="0"/>
              <a:t>metacognitivo</a:t>
            </a:r>
            <a:r>
              <a:rPr lang="en-US" sz="2800" dirty="0" smtClean="0"/>
              <a:t> de los </a:t>
            </a:r>
            <a:r>
              <a:rPr lang="en-US" sz="2800" dirty="0" err="1" smtClean="0"/>
              <a:t>estudiantes</a:t>
            </a:r>
            <a:r>
              <a:rPr lang="en-US" sz="2800" dirty="0" smtClean="0"/>
              <a:t> y </a:t>
            </a:r>
            <a:r>
              <a:rPr lang="en-US" sz="2800" dirty="0" err="1" smtClean="0"/>
              <a:t>mejoran</a:t>
            </a:r>
            <a:r>
              <a:rPr lang="en-US" sz="2800" dirty="0" smtClean="0"/>
              <a:t> el </a:t>
            </a:r>
            <a:r>
              <a:rPr lang="en-US" sz="2800" dirty="0" err="1" smtClean="0"/>
              <a:t>aprendizaje</a:t>
            </a:r>
            <a:r>
              <a:rPr lang="en-US" sz="2800" dirty="0" smtClean="0"/>
              <a:t>, </a:t>
            </a:r>
            <a:r>
              <a:rPr lang="en-US" sz="2800" dirty="0" err="1" smtClean="0"/>
              <a:t>las</a:t>
            </a:r>
            <a:r>
              <a:rPr lang="en-US" sz="2800" dirty="0" smtClean="0"/>
              <a:t> </a:t>
            </a:r>
            <a:r>
              <a:rPr lang="en-US" sz="2800" dirty="0" err="1" smtClean="0"/>
              <a:t>cuales</a:t>
            </a:r>
            <a:r>
              <a:rPr lang="en-US" sz="2800" dirty="0" smtClean="0"/>
              <a:t> </a:t>
            </a:r>
            <a:r>
              <a:rPr lang="en-US" sz="2800" dirty="0" err="1" smtClean="0"/>
              <a:t>han</a:t>
            </a:r>
            <a:r>
              <a:rPr lang="en-US" sz="2800" dirty="0" smtClean="0"/>
              <a:t> </a:t>
            </a:r>
            <a:r>
              <a:rPr lang="en-US" sz="2800" dirty="0" err="1" smtClean="0"/>
              <a:t>enriquecido</a:t>
            </a:r>
            <a:r>
              <a:rPr lang="en-US" sz="2800" dirty="0" smtClean="0"/>
              <a:t> </a:t>
            </a:r>
            <a:r>
              <a:rPr lang="en-US" sz="2800" dirty="0" err="1" smtClean="0"/>
              <a:t>mis</a:t>
            </a:r>
            <a:r>
              <a:rPr lang="en-US" sz="2800" dirty="0" smtClean="0"/>
              <a:t> </a:t>
            </a:r>
            <a:r>
              <a:rPr lang="en-US" sz="2800" dirty="0" err="1" smtClean="0"/>
              <a:t>clases</a:t>
            </a:r>
            <a:r>
              <a:rPr lang="en-US" sz="2800" dirty="0" smtClean="0"/>
              <a:t> y el </a:t>
            </a:r>
            <a:r>
              <a:rPr lang="en-US" sz="2800" dirty="0" err="1" smtClean="0"/>
              <a:t>proceso</a:t>
            </a:r>
            <a:r>
              <a:rPr lang="en-US" sz="2800" dirty="0" smtClean="0"/>
              <a:t> de </a:t>
            </a:r>
            <a:r>
              <a:rPr lang="en-US" sz="2800" dirty="0" err="1" smtClean="0"/>
              <a:t>evaluación</a:t>
            </a:r>
            <a:r>
              <a:rPr lang="es-DO" sz="2800" dirty="0" smtClean="0"/>
              <a:t>.</a:t>
            </a:r>
            <a:endParaRPr lang="en-US" sz="2800" dirty="0" smtClean="0"/>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pPr eaLnBrk="1" hangingPunct="1"/>
            <a:r>
              <a:rPr lang="es-DO" dirty="0" smtClean="0"/>
              <a:t>Marco Teórico</a:t>
            </a:r>
            <a:endParaRPr lang="en-US" dirty="0" smtClean="0"/>
          </a:p>
        </p:txBody>
      </p:sp>
      <p:sp>
        <p:nvSpPr>
          <p:cNvPr id="15362" name="Rectangle 3"/>
          <p:cNvSpPr>
            <a:spLocks noGrp="1"/>
          </p:cNvSpPr>
          <p:nvPr>
            <p:ph type="body" idx="1"/>
          </p:nvPr>
        </p:nvSpPr>
        <p:spPr>
          <a:xfrm>
            <a:off x="0" y="1524000"/>
            <a:ext cx="8534400" cy="4525963"/>
          </a:xfrm>
        </p:spPr>
        <p:txBody>
          <a:bodyPr/>
          <a:lstStyle/>
          <a:p>
            <a:pPr algn="ctr" eaLnBrk="1" hangingPunct="1">
              <a:lnSpc>
                <a:spcPct val="90000"/>
              </a:lnSpc>
              <a:buFont typeface="Arial" charset="0"/>
              <a:buNone/>
            </a:pPr>
            <a:r>
              <a:rPr lang="es-DO" sz="2800" dirty="0" smtClean="0"/>
              <a:t>		No se encontraron otros estudios de iguales particularidades en las fuentes nacionales e internacionales consultadas en la revisión bibliográfica preliminar, aunque sí suficiente material en libros sobre temas relacionados con la producción de textos (</a:t>
            </a:r>
            <a:r>
              <a:rPr lang="es-DO" sz="2800" dirty="0" err="1" smtClean="0"/>
              <a:t>Brunetti</a:t>
            </a:r>
            <a:r>
              <a:rPr lang="es-DO" sz="2800" dirty="0" smtClean="0"/>
              <a:t>, 2001), la redacción (Fonseca, Correa et al., 2011), los textos argumentativos (Pineda, 2011), los métodos interactivos (</a:t>
            </a:r>
            <a:r>
              <a:rPr lang="es-DO" sz="2800" dirty="0" err="1" smtClean="0"/>
              <a:t>Quinquer</a:t>
            </a:r>
            <a:r>
              <a:rPr lang="es-DO" sz="2800" dirty="0" smtClean="0"/>
              <a:t>, 2005), los tipos de secuencias (</a:t>
            </a:r>
            <a:r>
              <a:rPr lang="es-DO" sz="2800" dirty="0" err="1" smtClean="0"/>
              <a:t>Pipkin</a:t>
            </a:r>
            <a:r>
              <a:rPr lang="es-DO" sz="2800" dirty="0" smtClean="0"/>
              <a:t> y Reynoso, 2010) y la alfabetización académica (</a:t>
            </a:r>
            <a:r>
              <a:rPr lang="es-DO" sz="2800" dirty="0" err="1" smtClean="0"/>
              <a:t>Carlino</a:t>
            </a:r>
            <a:r>
              <a:rPr lang="es-DO" sz="2800" dirty="0" smtClean="0"/>
              <a:t>, 2006, 2013).</a:t>
            </a:r>
            <a:r>
              <a:rPr lang="en-US" sz="2800" dirty="0" smtClean="0"/>
              <a:t> </a:t>
            </a:r>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noChangeArrowheads="1"/>
          </p:cNvPicPr>
          <p:nvPr/>
        </p:nvPicPr>
        <p:blipFill>
          <a:blip r:embed="rId2" cstate="print"/>
          <a:srcRect/>
          <a:stretch>
            <a:fillRect/>
          </a:stretch>
        </p:blipFill>
        <p:spPr bwMode="auto">
          <a:xfrm>
            <a:off x="2209800" y="0"/>
            <a:ext cx="6781800" cy="5486400"/>
          </a:xfrm>
          <a:prstGeom prst="rect">
            <a:avLst/>
          </a:prstGeom>
          <a:noFill/>
          <a:ln w="9525">
            <a:noFill/>
            <a:miter lim="800000"/>
            <a:headEnd/>
            <a:tailEnd/>
          </a:ln>
        </p:spPr>
      </p:pic>
      <p:sp>
        <p:nvSpPr>
          <p:cNvPr id="16386" name="Text Box 5"/>
          <p:cNvSpPr txBox="1">
            <a:spLocks noChangeArrowheads="1"/>
          </p:cNvSpPr>
          <p:nvPr/>
        </p:nvSpPr>
        <p:spPr bwMode="auto">
          <a:xfrm rot="17881787">
            <a:off x="-613569" y="2442369"/>
            <a:ext cx="3817938" cy="762000"/>
          </a:xfrm>
          <a:prstGeom prst="rect">
            <a:avLst/>
          </a:prstGeom>
          <a:noFill/>
          <a:ln w="9525">
            <a:noFill/>
            <a:miter lim="800000"/>
            <a:headEnd/>
            <a:tailEnd/>
          </a:ln>
        </p:spPr>
        <p:txBody>
          <a:bodyPr>
            <a:spAutoFit/>
          </a:bodyPr>
          <a:lstStyle/>
          <a:p>
            <a:pPr algn="ctr"/>
            <a:r>
              <a:rPr lang="en-US" sz="4400" dirty="0" smtClean="0">
                <a:latin typeface="Calibri" pitchFamily="34" charset="0"/>
              </a:rPr>
              <a:t>METODOLOGÍA</a:t>
            </a:r>
            <a:endParaRPr lang="en-US" sz="4400" dirty="0">
              <a:latin typeface="Calibri" pitchFamily="34" charset="0"/>
            </a:endParaRPr>
          </a:p>
        </p:txBody>
      </p:sp>
      <p:sp>
        <p:nvSpPr>
          <p:cNvPr id="5" name="Rectangle 5"/>
          <p:cNvSpPr>
            <a:spLocks noChangeArrowheads="1"/>
          </p:cNvSpPr>
          <p:nvPr/>
        </p:nvSpPr>
        <p:spPr bwMode="auto">
          <a:xfrm>
            <a:off x="3498850" y="5903893"/>
            <a:ext cx="5645150" cy="738664"/>
          </a:xfrm>
          <a:prstGeom prst="rect">
            <a:avLst/>
          </a:prstGeom>
          <a:noFill/>
          <a:ln w="9525">
            <a:noFill/>
            <a:miter lim="800000"/>
            <a:headEnd/>
            <a:tailEnd/>
          </a:ln>
          <a:effectLst/>
        </p:spPr>
        <p:txBody>
          <a:bodyPr>
            <a:spAutoFit/>
          </a:bodyPr>
          <a:lstStyle/>
          <a:p>
            <a:r>
              <a:rPr lang="es-DO" sz="1400" i="1" dirty="0" smtClean="0">
                <a:solidFill>
                  <a:schemeClr val="bg1"/>
                </a:solidFill>
                <a:effectLst>
                  <a:outerShdw blurRad="38100" dist="38100" dir="2700000" algn="tl">
                    <a:srgbClr val="C0C0C0"/>
                  </a:outerShdw>
                </a:effectLst>
              </a:rPr>
              <a:t>“Aprendizaje significativo a través de la producción de textos de secuencia argumentativa y narrativa en Administración Hotelera”.</a:t>
            </a:r>
            <a:endParaRPr lang="es-DO" sz="1400" i="1" dirty="0">
              <a:solidFill>
                <a:schemeClr val="bg1"/>
              </a:solidFill>
              <a:effectLst>
                <a:outerShdw blurRad="38100" dist="38100" dir="2700000" algn="tl">
                  <a:srgbClr val="C0C0C0"/>
                </a:outerShdw>
              </a:effectLst>
            </a:endParaRPr>
          </a:p>
          <a:p>
            <a:r>
              <a:rPr lang="es-DO" sz="1400" b="1" i="1" dirty="0">
                <a:effectLst>
                  <a:outerShdw blurRad="38100" dist="38100" dir="2700000" algn="tl">
                    <a:srgbClr val="C0C0C0"/>
                  </a:outerShdw>
                </a:effectLst>
              </a:rPr>
              <a:t> </a:t>
            </a:r>
            <a:endParaRPr lang="en-US" sz="1400" b="1" i="1" dirty="0">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CEA523D-44C7-4D77-BFC0-68208BFA698D}"/>
</file>

<file path=customXml/itemProps2.xml><?xml version="1.0" encoding="utf-8"?>
<ds:datastoreItem xmlns:ds="http://schemas.openxmlformats.org/officeDocument/2006/customXml" ds:itemID="{9CDF5A26-CC9D-42C0-AC01-F4AFE8DA6134}"/>
</file>

<file path=customXml/itemProps3.xml><?xml version="1.0" encoding="utf-8"?>
<ds:datastoreItem xmlns:ds="http://schemas.openxmlformats.org/officeDocument/2006/customXml" ds:itemID="{5DC27171-CD7D-425C-AD8B-673ED00C9DE8}"/>
</file>

<file path=docProps/app.xml><?xml version="1.0" encoding="utf-8"?>
<Properties xmlns="http://schemas.openxmlformats.org/officeDocument/2006/extended-properties" xmlns:vt="http://schemas.openxmlformats.org/officeDocument/2006/docPropsVTypes">
  <Template/>
  <TotalTime>532</TotalTime>
  <Words>730</Words>
  <Application>Microsoft Office PowerPoint</Application>
  <PresentationFormat>Presentación en pantalla (4:3)</PresentationFormat>
  <Paragraphs>92</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Office Theme</vt:lpstr>
      <vt:lpstr>CENTRO DE EXCELENCIA PARA LA INVESTIGACIÓN Y DIFUSIÓN DE LA LECTURA Y ESCRITURA (CEDILE) FACULTAD DE CIENCIAS Y HUMANIDADES PROGRAMA DE ALFABETIZACIÓN ACADÉMICA Diplomado en Lectura y Escritura a través del Currículo en el Nivel Superior </vt:lpstr>
      <vt:lpstr>Contextualización</vt:lpstr>
      <vt:lpstr>Objetivo General</vt:lpstr>
      <vt:lpstr>Objetivos Específicos</vt:lpstr>
      <vt:lpstr>Objetivos Específicos</vt:lpstr>
      <vt:lpstr>Diapositiva 6</vt:lpstr>
      <vt:lpstr>Antecedentes</vt:lpstr>
      <vt:lpstr>Marco Teórico</vt:lpstr>
      <vt:lpstr>Diapositiva 9</vt:lpstr>
      <vt:lpstr>Evaluación del proceso</vt:lpstr>
      <vt:lpstr>Hallazgos principales</vt:lpstr>
      <vt:lpstr>Opinión de los estudiantes </vt:lpstr>
      <vt:lpstr>Conclusión</vt:lpstr>
      <vt:lpstr>Conclusión</vt:lpstr>
      <vt:lpstr>A modo de reflexión final</vt:lpstr>
      <vt:lpstr>A modo de reflexión final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jpichardo</dc:creator>
  <cp:lastModifiedBy>CEDILE</cp:lastModifiedBy>
  <cp:revision>34</cp:revision>
  <dcterms:created xsi:type="dcterms:W3CDTF">2014-01-30T13:50:25Z</dcterms:created>
  <dcterms:modified xsi:type="dcterms:W3CDTF">2014-03-26T14:00:25Z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