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charts/chart1.xml" ContentType="application/vnd.openxmlformats-officedocument.drawingml.chart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diagrams/colors3.xml" ContentType="application/vnd.openxmlformats-officedocument.drawingml.diagramColors+xml"/>
  <Override PartName="/ppt/charts/chart3.xml" ContentType="application/vnd.openxmlformats-officedocument.drawingml.chart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1.xml" ContentType="application/vnd.openxmlformats-officedocument.theme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quickStyle3.xml" ContentType="application/vnd.openxmlformats-officedocument.drawingml.diagramStyl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64" r:id="rId3"/>
    <p:sldId id="256" r:id="rId4"/>
    <p:sldId id="267" r:id="rId5"/>
    <p:sldId id="278" r:id="rId6"/>
    <p:sldId id="268" r:id="rId7"/>
    <p:sldId id="259" r:id="rId8"/>
    <p:sldId id="275" r:id="rId9"/>
    <p:sldId id="269" r:id="rId10"/>
    <p:sldId id="272" r:id="rId11"/>
    <p:sldId id="270" r:id="rId12"/>
    <p:sldId id="273" r:id="rId13"/>
    <p:sldId id="265" r:id="rId14"/>
    <p:sldId id="277" r:id="rId15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114B14"/>
    <a:srgbClr val="BD2203"/>
    <a:srgbClr val="000066"/>
    <a:srgbClr val="A49A1C"/>
    <a:srgbClr val="800080"/>
    <a:srgbClr val="AA4B16"/>
    <a:srgbClr val="FFFFCC"/>
    <a:srgbClr val="1E2F13"/>
    <a:srgbClr val="720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outlineViewPr>
    <p:cViewPr>
      <p:scale>
        <a:sx n="33" d="100"/>
        <a:sy n="33" d="100"/>
      </p:scale>
      <p:origin x="0" y="-25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>
      <p:cViewPr>
        <p:scale>
          <a:sx n="120" d="100"/>
          <a:sy n="120" d="100"/>
        </p:scale>
        <p:origin x="1458" y="-17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Etapa diagnóstica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379961102747938"/>
          <c:y val="0.15960911281031206"/>
          <c:w val="0.78973223002445314"/>
          <c:h val="0.60053655731701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Mayormente logrado</c:v>
                </c:pt>
              </c:strCache>
            </c:strRef>
          </c:tx>
          <c:spPr>
            <a:solidFill>
              <a:srgbClr val="99CCFF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cat>
            <c:strRef>
              <c:f>Hoja1!$A$2:$A$11</c:f>
              <c:strCache>
                <c:ptCount val="10"/>
                <c:pt idx="0">
                  <c:v>Situación retórica</c:v>
                </c:pt>
                <c:pt idx="1">
                  <c:v>Planificación</c:v>
                </c:pt>
                <c:pt idx="2">
                  <c:v>Traducción</c:v>
                </c:pt>
                <c:pt idx="3">
                  <c:v>Revisión</c:v>
                </c:pt>
                <c:pt idx="4">
                  <c:v>Control</c:v>
                </c:pt>
                <c:pt idx="5">
                  <c:v>Selección / omisión</c:v>
                </c:pt>
                <c:pt idx="6">
                  <c:v>Generalización</c:v>
                </c:pt>
                <c:pt idx="7">
                  <c:v>Reconstrucción</c:v>
                </c:pt>
                <c:pt idx="8">
                  <c:v>Superestructura</c:v>
                </c:pt>
                <c:pt idx="9">
                  <c:v>Objetividad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Medianamente logrado</c:v>
                </c:pt>
              </c:strCache>
            </c:strRef>
          </c:tx>
          <c:spPr>
            <a:solidFill>
              <a:srgbClr val="99FF66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cat>
            <c:strRef>
              <c:f>Hoja1!$A$2:$A$11</c:f>
              <c:strCache>
                <c:ptCount val="10"/>
                <c:pt idx="0">
                  <c:v>Situación retórica</c:v>
                </c:pt>
                <c:pt idx="1">
                  <c:v>Planificación</c:v>
                </c:pt>
                <c:pt idx="2">
                  <c:v>Traducción</c:v>
                </c:pt>
                <c:pt idx="3">
                  <c:v>Revisión</c:v>
                </c:pt>
                <c:pt idx="4">
                  <c:v>Control</c:v>
                </c:pt>
                <c:pt idx="5">
                  <c:v>Selección / omisión</c:v>
                </c:pt>
                <c:pt idx="6">
                  <c:v>Generalización</c:v>
                </c:pt>
                <c:pt idx="7">
                  <c:v>Reconstrucción</c:v>
                </c:pt>
                <c:pt idx="8">
                  <c:v>Superestructura</c:v>
                </c:pt>
                <c:pt idx="9">
                  <c:v>Objetividad</c:v>
                </c:pt>
              </c:strCache>
            </c:strRef>
          </c:cat>
          <c:val>
            <c:numRef>
              <c:f>Hoja1!$C$2:$C$11</c:f>
              <c:numCache>
                <c:formatCode>General</c:formatCode>
                <c:ptCount val="10"/>
                <c:pt idx="0">
                  <c:v>0</c:v>
                </c:pt>
                <c:pt idx="1">
                  <c:v>2</c:v>
                </c:pt>
                <c:pt idx="2">
                  <c:v>7</c:v>
                </c:pt>
                <c:pt idx="3">
                  <c:v>0</c:v>
                </c:pt>
                <c:pt idx="4">
                  <c:v>0</c:v>
                </c:pt>
                <c:pt idx="5">
                  <c:v>6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4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Mínimamente logrado</c:v>
                </c:pt>
              </c:strCache>
            </c:strRef>
          </c:tx>
          <c:spPr>
            <a:solidFill>
              <a:srgbClr val="FF66CC"/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cat>
            <c:strRef>
              <c:f>Hoja1!$A$2:$A$11</c:f>
              <c:strCache>
                <c:ptCount val="10"/>
                <c:pt idx="0">
                  <c:v>Situación retórica</c:v>
                </c:pt>
                <c:pt idx="1">
                  <c:v>Planificación</c:v>
                </c:pt>
                <c:pt idx="2">
                  <c:v>Traducción</c:v>
                </c:pt>
                <c:pt idx="3">
                  <c:v>Revisión</c:v>
                </c:pt>
                <c:pt idx="4">
                  <c:v>Control</c:v>
                </c:pt>
                <c:pt idx="5">
                  <c:v>Selección / omisión</c:v>
                </c:pt>
                <c:pt idx="6">
                  <c:v>Generalización</c:v>
                </c:pt>
                <c:pt idx="7">
                  <c:v>Reconstrucción</c:v>
                </c:pt>
                <c:pt idx="8">
                  <c:v>Superestructura</c:v>
                </c:pt>
                <c:pt idx="9">
                  <c:v>Objetividad</c:v>
                </c:pt>
              </c:strCache>
            </c:strRef>
          </c:cat>
          <c:val>
            <c:numRef>
              <c:f>Hoja1!$D$2:$D$11</c:f>
              <c:numCache>
                <c:formatCode>General</c:formatCode>
                <c:ptCount val="10"/>
                <c:pt idx="0">
                  <c:v>14</c:v>
                </c:pt>
                <c:pt idx="1">
                  <c:v>12</c:v>
                </c:pt>
                <c:pt idx="2">
                  <c:v>4</c:v>
                </c:pt>
                <c:pt idx="3">
                  <c:v>14</c:v>
                </c:pt>
                <c:pt idx="4">
                  <c:v>14</c:v>
                </c:pt>
                <c:pt idx="5">
                  <c:v>4</c:v>
                </c:pt>
                <c:pt idx="6">
                  <c:v>10</c:v>
                </c:pt>
                <c:pt idx="7">
                  <c:v>10</c:v>
                </c:pt>
                <c:pt idx="8">
                  <c:v>11</c:v>
                </c:pt>
                <c:pt idx="9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4520200"/>
        <c:axId val="344515888"/>
        <c:axId val="0"/>
      </c:bar3DChart>
      <c:catAx>
        <c:axId val="344520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44515888"/>
        <c:crosses val="autoZero"/>
        <c:auto val="1"/>
        <c:lblAlgn val="ctr"/>
        <c:lblOffset val="100"/>
        <c:noMultiLvlLbl val="0"/>
      </c:catAx>
      <c:valAx>
        <c:axId val="34451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44520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23498648489834328"/>
          <c:w val="0.15864867706200692"/>
          <c:h val="0.46579778273984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D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Borrador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8371718040364422E-2"/>
          <c:y val="1.9746168810140134E-2"/>
          <c:w val="0.91144589861420977"/>
          <c:h val="0.74487283103633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Hoja1!$B$27</c:f>
              <c:strCache>
                <c:ptCount val="1"/>
                <c:pt idx="0">
                  <c:v>Mayormente logrado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Hoja1!$A$28:$A$37</c:f>
              <c:strCache>
                <c:ptCount val="10"/>
                <c:pt idx="0">
                  <c:v>Situación retórica</c:v>
                </c:pt>
                <c:pt idx="1">
                  <c:v>Planificación</c:v>
                </c:pt>
                <c:pt idx="2">
                  <c:v>Traducción</c:v>
                </c:pt>
                <c:pt idx="3">
                  <c:v>Revisión</c:v>
                </c:pt>
                <c:pt idx="4">
                  <c:v>Control</c:v>
                </c:pt>
                <c:pt idx="5">
                  <c:v>Selección / omisión</c:v>
                </c:pt>
                <c:pt idx="6">
                  <c:v>Generalización</c:v>
                </c:pt>
                <c:pt idx="7">
                  <c:v>Reconstrucción</c:v>
                </c:pt>
                <c:pt idx="8">
                  <c:v>Superestructura</c:v>
                </c:pt>
                <c:pt idx="9">
                  <c:v>Objetividad</c:v>
                </c:pt>
              </c:strCache>
            </c:strRef>
          </c:cat>
          <c:val>
            <c:numRef>
              <c:f>Hoja1!$B$28:$B$37</c:f>
              <c:numCache>
                <c:formatCode>General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3</c:v>
                </c:pt>
                <c:pt idx="7">
                  <c:v>3</c:v>
                </c:pt>
                <c:pt idx="8">
                  <c:v>7</c:v>
                </c:pt>
                <c:pt idx="9">
                  <c:v>5</c:v>
                </c:pt>
              </c:numCache>
            </c:numRef>
          </c:val>
        </c:ser>
        <c:ser>
          <c:idx val="2"/>
          <c:order val="2"/>
          <c:tx>
            <c:strRef>
              <c:f>Hoja1!$D$27</c:f>
              <c:strCache>
                <c:ptCount val="1"/>
                <c:pt idx="0">
                  <c:v>Medianamente logrado</c:v>
                </c:pt>
              </c:strCache>
            </c:strRef>
          </c:tx>
          <c:spPr>
            <a:solidFill>
              <a:srgbClr val="99FF66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Hoja1!$A$28:$A$37</c:f>
              <c:strCache>
                <c:ptCount val="10"/>
                <c:pt idx="0">
                  <c:v>Situación retórica</c:v>
                </c:pt>
                <c:pt idx="1">
                  <c:v>Planificación</c:v>
                </c:pt>
                <c:pt idx="2">
                  <c:v>Traducción</c:v>
                </c:pt>
                <c:pt idx="3">
                  <c:v>Revisión</c:v>
                </c:pt>
                <c:pt idx="4">
                  <c:v>Control</c:v>
                </c:pt>
                <c:pt idx="5">
                  <c:v>Selección / omisión</c:v>
                </c:pt>
                <c:pt idx="6">
                  <c:v>Generalización</c:v>
                </c:pt>
                <c:pt idx="7">
                  <c:v>Reconstrucción</c:v>
                </c:pt>
                <c:pt idx="8">
                  <c:v>Superestructura</c:v>
                </c:pt>
                <c:pt idx="9">
                  <c:v>Objetividad</c:v>
                </c:pt>
              </c:strCache>
            </c:strRef>
          </c:cat>
          <c:val>
            <c:numRef>
              <c:f>Hoja1!$D$28:$D$37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</c:ser>
        <c:ser>
          <c:idx val="4"/>
          <c:order val="4"/>
          <c:tx>
            <c:strRef>
              <c:f>Hoja1!$F$27</c:f>
              <c:strCache>
                <c:ptCount val="1"/>
                <c:pt idx="0">
                  <c:v>Mínimamente logrado</c:v>
                </c:pt>
              </c:strCache>
            </c:strRef>
          </c:tx>
          <c:spPr>
            <a:solidFill>
              <a:srgbClr val="FF66CC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Hoja1!$A$28:$A$37</c:f>
              <c:strCache>
                <c:ptCount val="10"/>
                <c:pt idx="0">
                  <c:v>Situación retórica</c:v>
                </c:pt>
                <c:pt idx="1">
                  <c:v>Planificación</c:v>
                </c:pt>
                <c:pt idx="2">
                  <c:v>Traducción</c:v>
                </c:pt>
                <c:pt idx="3">
                  <c:v>Revisión</c:v>
                </c:pt>
                <c:pt idx="4">
                  <c:v>Control</c:v>
                </c:pt>
                <c:pt idx="5">
                  <c:v>Selección / omisión</c:v>
                </c:pt>
                <c:pt idx="6">
                  <c:v>Generalización</c:v>
                </c:pt>
                <c:pt idx="7">
                  <c:v>Reconstrucción</c:v>
                </c:pt>
                <c:pt idx="8">
                  <c:v>Superestructura</c:v>
                </c:pt>
                <c:pt idx="9">
                  <c:v>Objetividad</c:v>
                </c:pt>
              </c:strCache>
            </c:strRef>
          </c:cat>
          <c:val>
            <c:numRef>
              <c:f>Hoja1!$F$28:$F$37</c:f>
              <c:numCache>
                <c:formatCode>General</c:formatCode>
                <c:ptCount val="10"/>
                <c:pt idx="0">
                  <c:v>6</c:v>
                </c:pt>
                <c:pt idx="1">
                  <c:v>6</c:v>
                </c:pt>
                <c:pt idx="2">
                  <c:v>7</c:v>
                </c:pt>
                <c:pt idx="3">
                  <c:v>7</c:v>
                </c:pt>
                <c:pt idx="4">
                  <c:v>6</c:v>
                </c:pt>
                <c:pt idx="5">
                  <c:v>4</c:v>
                </c:pt>
                <c:pt idx="6">
                  <c:v>7</c:v>
                </c:pt>
                <c:pt idx="7">
                  <c:v>8</c:v>
                </c:pt>
                <c:pt idx="8">
                  <c:v>5</c:v>
                </c:pt>
                <c:pt idx="9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516280"/>
        <c:axId val="34451784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Hoja1!$C$27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Hoja1!$A$28:$A$37</c15:sqref>
                        </c15:formulaRef>
                      </c:ext>
                    </c:extLst>
                    <c:strCache>
                      <c:ptCount val="10"/>
                      <c:pt idx="0">
                        <c:v>Situación retórica</c:v>
                      </c:pt>
                      <c:pt idx="1">
                        <c:v>Planificación</c:v>
                      </c:pt>
                      <c:pt idx="2">
                        <c:v>Traducción</c:v>
                      </c:pt>
                      <c:pt idx="3">
                        <c:v>Revisión</c:v>
                      </c:pt>
                      <c:pt idx="4">
                        <c:v>Control</c:v>
                      </c:pt>
                      <c:pt idx="5">
                        <c:v>Selección / omisión</c:v>
                      </c:pt>
                      <c:pt idx="6">
                        <c:v>Generalización</c:v>
                      </c:pt>
                      <c:pt idx="7">
                        <c:v>Reconstrucción</c:v>
                      </c:pt>
                      <c:pt idx="8">
                        <c:v>Superestructura</c:v>
                      </c:pt>
                      <c:pt idx="9">
                        <c:v>Objetividad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Hoja1!$C$28:$C$37</c15:sqref>
                        </c15:formulaRef>
                      </c:ext>
                    </c:extLst>
                    <c:numCache>
                      <c:formatCode>General</c:formatCode>
                      <c:ptCount val="10"/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Hoja1!$E$27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Hoja1!$A$28:$A$37</c15:sqref>
                        </c15:formulaRef>
                      </c:ext>
                    </c:extLst>
                    <c:strCache>
                      <c:ptCount val="10"/>
                      <c:pt idx="0">
                        <c:v>Situación retórica</c:v>
                      </c:pt>
                      <c:pt idx="1">
                        <c:v>Planificación</c:v>
                      </c:pt>
                      <c:pt idx="2">
                        <c:v>Traducción</c:v>
                      </c:pt>
                      <c:pt idx="3">
                        <c:v>Revisión</c:v>
                      </c:pt>
                      <c:pt idx="4">
                        <c:v>Control</c:v>
                      </c:pt>
                      <c:pt idx="5">
                        <c:v>Selección / omisión</c:v>
                      </c:pt>
                      <c:pt idx="6">
                        <c:v>Generalización</c:v>
                      </c:pt>
                      <c:pt idx="7">
                        <c:v>Reconstrucción</c:v>
                      </c:pt>
                      <c:pt idx="8">
                        <c:v>Superestructura</c:v>
                      </c:pt>
                      <c:pt idx="9">
                        <c:v>Objetividad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Hoja1!$E$28:$E$37</c15:sqref>
                        </c15:formulaRef>
                      </c:ext>
                    </c:extLst>
                    <c:numCache>
                      <c:formatCode>General</c:formatCode>
                      <c:ptCount val="10"/>
                    </c:numCache>
                  </c:numRef>
                </c:val>
              </c15:ser>
            </c15:filteredBarSeries>
          </c:ext>
        </c:extLst>
      </c:barChart>
      <c:catAx>
        <c:axId val="344516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44517848"/>
        <c:crosses val="autoZero"/>
        <c:auto val="1"/>
        <c:lblAlgn val="ctr"/>
        <c:lblOffset val="100"/>
        <c:noMultiLvlLbl val="0"/>
      </c:catAx>
      <c:valAx>
        <c:axId val="344517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44516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8255175440953867E-2"/>
          <c:y val="2.9024728910504206E-3"/>
          <c:w val="0.2323250293372032"/>
          <c:h val="0.16343940058340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D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Trabajo</a:t>
            </a:r>
            <a:r>
              <a:rPr lang="es-DO" baseline="0"/>
              <a:t> final</a:t>
            </a:r>
            <a:endParaRPr lang="es-DO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'[Proyecto de investigación.xlsx]Hoja1'!$B$46</c:f>
              <c:strCache>
                <c:ptCount val="1"/>
                <c:pt idx="0">
                  <c:v>Mayormente logrado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'[Proyecto de investigación.xlsx]Hoja1'!$A$47:$A$56</c:f>
              <c:strCache>
                <c:ptCount val="10"/>
                <c:pt idx="0">
                  <c:v>Situación retórica</c:v>
                </c:pt>
                <c:pt idx="1">
                  <c:v>Planificación</c:v>
                </c:pt>
                <c:pt idx="2">
                  <c:v>Traducción</c:v>
                </c:pt>
                <c:pt idx="3">
                  <c:v>Revisión</c:v>
                </c:pt>
                <c:pt idx="4">
                  <c:v>Control</c:v>
                </c:pt>
                <c:pt idx="5">
                  <c:v>Selección / omisión</c:v>
                </c:pt>
                <c:pt idx="6">
                  <c:v>Generalización</c:v>
                </c:pt>
                <c:pt idx="7">
                  <c:v>Reconstrucción</c:v>
                </c:pt>
                <c:pt idx="8">
                  <c:v>Superestructura</c:v>
                </c:pt>
                <c:pt idx="9">
                  <c:v>Objetividad</c:v>
                </c:pt>
              </c:strCache>
            </c:strRef>
          </c:cat>
          <c:val>
            <c:numRef>
              <c:f>'[Proyecto de investigación.xlsx]Hoja1'!$B$47:$B$56</c:f>
              <c:numCache>
                <c:formatCode>General</c:formatCode>
                <c:ptCount val="10"/>
                <c:pt idx="0">
                  <c:v>9</c:v>
                </c:pt>
                <c:pt idx="1">
                  <c:v>10</c:v>
                </c:pt>
                <c:pt idx="2">
                  <c:v>7</c:v>
                </c:pt>
                <c:pt idx="3">
                  <c:v>8</c:v>
                </c:pt>
                <c:pt idx="4">
                  <c:v>7</c:v>
                </c:pt>
                <c:pt idx="5">
                  <c:v>9</c:v>
                </c:pt>
                <c:pt idx="6">
                  <c:v>6</c:v>
                </c:pt>
                <c:pt idx="7">
                  <c:v>6</c:v>
                </c:pt>
                <c:pt idx="8">
                  <c:v>10</c:v>
                </c:pt>
                <c:pt idx="9">
                  <c:v>7</c:v>
                </c:pt>
              </c:numCache>
            </c:numRef>
          </c:val>
        </c:ser>
        <c:ser>
          <c:idx val="1"/>
          <c:order val="1"/>
          <c:tx>
            <c:strRef>
              <c:f>'[Proyecto de investigación.xlsx]Hoja1'!$C$46</c:f>
              <c:strCache>
                <c:ptCount val="1"/>
                <c:pt idx="0">
                  <c:v>Medianamente logrado</c:v>
                </c:pt>
              </c:strCache>
            </c:strRef>
          </c:tx>
          <c:spPr>
            <a:solidFill>
              <a:srgbClr val="99FF66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'[Proyecto de investigación.xlsx]Hoja1'!$A$47:$A$56</c:f>
              <c:strCache>
                <c:ptCount val="10"/>
                <c:pt idx="0">
                  <c:v>Situación retórica</c:v>
                </c:pt>
                <c:pt idx="1">
                  <c:v>Planificación</c:v>
                </c:pt>
                <c:pt idx="2">
                  <c:v>Traducción</c:v>
                </c:pt>
                <c:pt idx="3">
                  <c:v>Revisión</c:v>
                </c:pt>
                <c:pt idx="4">
                  <c:v>Control</c:v>
                </c:pt>
                <c:pt idx="5">
                  <c:v>Selección / omisión</c:v>
                </c:pt>
                <c:pt idx="6">
                  <c:v>Generalización</c:v>
                </c:pt>
                <c:pt idx="7">
                  <c:v>Reconstrucción</c:v>
                </c:pt>
                <c:pt idx="8">
                  <c:v>Superestructura</c:v>
                </c:pt>
                <c:pt idx="9">
                  <c:v>Objetividad</c:v>
                </c:pt>
              </c:strCache>
            </c:strRef>
          </c:cat>
          <c:val>
            <c:numRef>
              <c:f>'[Proyecto de investigación.xlsx]Hoja1'!$C$47:$C$56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</c:ser>
        <c:ser>
          <c:idx val="2"/>
          <c:order val="2"/>
          <c:tx>
            <c:strRef>
              <c:f>'[Proyecto de investigación.xlsx]Hoja1'!$D$46</c:f>
              <c:strCache>
                <c:ptCount val="1"/>
                <c:pt idx="0">
                  <c:v>Mínimamente logrado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</c:spPr>
          <c:invertIfNegative val="0"/>
          <c:cat>
            <c:strRef>
              <c:f>'[Proyecto de investigación.xlsx]Hoja1'!$A$47:$A$56</c:f>
              <c:strCache>
                <c:ptCount val="10"/>
                <c:pt idx="0">
                  <c:v>Situación retórica</c:v>
                </c:pt>
                <c:pt idx="1">
                  <c:v>Planificación</c:v>
                </c:pt>
                <c:pt idx="2">
                  <c:v>Traducción</c:v>
                </c:pt>
                <c:pt idx="3">
                  <c:v>Revisión</c:v>
                </c:pt>
                <c:pt idx="4">
                  <c:v>Control</c:v>
                </c:pt>
                <c:pt idx="5">
                  <c:v>Selección / omisión</c:v>
                </c:pt>
                <c:pt idx="6">
                  <c:v>Generalización</c:v>
                </c:pt>
                <c:pt idx="7">
                  <c:v>Reconstrucción</c:v>
                </c:pt>
                <c:pt idx="8">
                  <c:v>Superestructura</c:v>
                </c:pt>
                <c:pt idx="9">
                  <c:v>Objetividad</c:v>
                </c:pt>
              </c:strCache>
            </c:strRef>
          </c:cat>
          <c:val>
            <c:numRef>
              <c:f>'[Proyecto de investigación.xlsx]Hoja1'!$D$47:$D$56</c:f>
              <c:numCache>
                <c:formatCode>General</c:formatCode>
                <c:ptCount val="10"/>
                <c:pt idx="0">
                  <c:v>3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2</c:v>
                </c:pt>
                <c:pt idx="6">
                  <c:v>5</c:v>
                </c:pt>
                <c:pt idx="7">
                  <c:v>5</c:v>
                </c:pt>
                <c:pt idx="8">
                  <c:v>2</c:v>
                </c:pt>
                <c:pt idx="9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519416"/>
        <c:axId val="289663520"/>
      </c:barChart>
      <c:catAx>
        <c:axId val="344519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289663520"/>
        <c:crosses val="autoZero"/>
        <c:auto val="1"/>
        <c:lblAlgn val="ctr"/>
        <c:lblOffset val="100"/>
        <c:noMultiLvlLbl val="0"/>
      </c:catAx>
      <c:valAx>
        <c:axId val="28966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44519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DO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0CC2D4-78FB-48A9-A2C6-10FC72592D3D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</dgm:pt>
    <dgm:pt modelId="{5A287BAF-0A96-45A7-8DE1-9CCFC563E5CD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DO" sz="1600" dirty="0" smtClean="0"/>
        </a:p>
        <a:p>
          <a:endParaRPr lang="es-DO" sz="1600" dirty="0" smtClean="0"/>
        </a:p>
        <a:p>
          <a:r>
            <a:rPr lang="es-DO" sz="1600" dirty="0" smtClean="0"/>
            <a:t>- </a:t>
          </a:r>
          <a:r>
            <a:rPr lang="es-DO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Situación retórica</a:t>
          </a:r>
        </a:p>
        <a:p>
          <a:r>
            <a:rPr lang="es-DO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Plan</a:t>
          </a:r>
        </a:p>
        <a:p>
          <a:r>
            <a:rPr lang="es-DO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Traducción</a:t>
          </a:r>
        </a:p>
        <a:p>
          <a:r>
            <a:rPr lang="es-DO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Revisión</a:t>
          </a:r>
        </a:p>
        <a:p>
          <a:r>
            <a:rPr lang="es-DO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Control</a:t>
          </a:r>
        </a:p>
        <a:p>
          <a:r>
            <a:rPr lang="es-DO" sz="1600" dirty="0" smtClean="0"/>
            <a:t> </a:t>
          </a:r>
          <a:endParaRPr lang="es-DO" sz="1600" dirty="0"/>
        </a:p>
      </dgm:t>
    </dgm:pt>
    <dgm:pt modelId="{3399C318-99BC-4918-A581-5322C446CDB5}" type="parTrans" cxnId="{9B788AFC-58EB-498A-8C60-A0D3310743AA}">
      <dgm:prSet/>
      <dgm:spPr/>
      <dgm:t>
        <a:bodyPr/>
        <a:lstStyle/>
        <a:p>
          <a:endParaRPr lang="es-DO"/>
        </a:p>
      </dgm:t>
    </dgm:pt>
    <dgm:pt modelId="{CE032E02-490D-4184-A2BF-F10167620937}" type="sibTrans" cxnId="{9B788AFC-58EB-498A-8C60-A0D3310743AA}">
      <dgm:prSet/>
      <dgm:spPr/>
      <dgm:t>
        <a:bodyPr/>
        <a:lstStyle/>
        <a:p>
          <a:endParaRPr lang="es-DO"/>
        </a:p>
      </dgm:t>
    </dgm:pt>
    <dgm:pt modelId="{B83AD5A5-5E02-483C-B813-8BC2441540CD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114B14"/>
        </a:solidFill>
      </dgm:spPr>
      <dgm:t>
        <a:bodyPr/>
        <a:lstStyle/>
        <a:p>
          <a:endParaRPr lang="es-DO" sz="2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DO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Selección</a:t>
          </a:r>
        </a:p>
        <a:p>
          <a:r>
            <a:rPr lang="es-DO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Omisión</a:t>
          </a:r>
        </a:p>
        <a:p>
          <a:r>
            <a:rPr lang="es-DO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Generalización</a:t>
          </a:r>
        </a:p>
        <a:p>
          <a:r>
            <a:rPr lang="es-DO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Construcción</a:t>
          </a:r>
        </a:p>
        <a:p>
          <a:endParaRPr lang="es-DO" sz="1800" dirty="0"/>
        </a:p>
      </dgm:t>
    </dgm:pt>
    <dgm:pt modelId="{E073AEC8-740F-4FC7-8A55-15A444B0F1BC}" type="parTrans" cxnId="{76B507B4-A7A9-4F30-9936-2FE823260C75}">
      <dgm:prSet/>
      <dgm:spPr/>
      <dgm:t>
        <a:bodyPr/>
        <a:lstStyle/>
        <a:p>
          <a:endParaRPr lang="es-DO"/>
        </a:p>
      </dgm:t>
    </dgm:pt>
    <dgm:pt modelId="{7A6DC36F-7471-4436-8CD4-7CEF09B8AAFD}" type="sibTrans" cxnId="{76B507B4-A7A9-4F30-9936-2FE823260C75}">
      <dgm:prSet/>
      <dgm:spPr/>
      <dgm:t>
        <a:bodyPr/>
        <a:lstStyle/>
        <a:p>
          <a:endParaRPr lang="es-DO"/>
        </a:p>
      </dgm:t>
    </dgm:pt>
    <dgm:pt modelId="{87A82F90-3FE5-4A0A-8753-DF53EC0E6B62}">
      <dgm:prSet phldrT="[Texto]"/>
      <dgm:spPr>
        <a:solidFill>
          <a:srgbClr val="BD2203"/>
        </a:solidFill>
      </dgm:spPr>
      <dgm:t>
        <a:bodyPr/>
        <a:lstStyle/>
        <a:p>
          <a:r>
            <a:rPr lang="es-DO" dirty="0" smtClean="0"/>
            <a:t>- Superestructura canónica</a:t>
          </a:r>
        </a:p>
        <a:p>
          <a:r>
            <a:rPr lang="es-DO" dirty="0" smtClean="0"/>
            <a:t>- Objetividad</a:t>
          </a:r>
        </a:p>
        <a:p>
          <a:endParaRPr lang="es-DO" dirty="0"/>
        </a:p>
      </dgm:t>
    </dgm:pt>
    <dgm:pt modelId="{367FD6B9-F7CD-496A-8834-B8AECD9A945F}" type="parTrans" cxnId="{7BF36421-FA16-4181-8A6B-866737389E95}">
      <dgm:prSet/>
      <dgm:spPr/>
      <dgm:t>
        <a:bodyPr/>
        <a:lstStyle/>
        <a:p>
          <a:endParaRPr lang="es-DO"/>
        </a:p>
      </dgm:t>
    </dgm:pt>
    <dgm:pt modelId="{869F38E2-43C6-4CE4-B273-C40BBBE2B7D9}" type="sibTrans" cxnId="{7BF36421-FA16-4181-8A6B-866737389E95}">
      <dgm:prSet/>
      <dgm:spPr/>
      <dgm:t>
        <a:bodyPr/>
        <a:lstStyle/>
        <a:p>
          <a:endParaRPr lang="es-DO"/>
        </a:p>
      </dgm:t>
    </dgm:pt>
    <dgm:pt modelId="{136E82FF-6A85-4797-BCF5-BD88BEB182C2}" type="pres">
      <dgm:prSet presAssocID="{200CC2D4-78FB-48A9-A2C6-10FC72592D3D}" presName="Name0" presStyleCnt="0">
        <dgm:presLayoutVars>
          <dgm:dir/>
          <dgm:resizeHandles val="exact"/>
        </dgm:presLayoutVars>
      </dgm:prSet>
      <dgm:spPr/>
    </dgm:pt>
    <dgm:pt modelId="{2679AFEB-C864-47B1-BCF7-5BBB51D8C26C}" type="pres">
      <dgm:prSet presAssocID="{200CC2D4-78FB-48A9-A2C6-10FC72592D3D}" presName="fgShape" presStyleLbl="fgShp" presStyleIdx="0" presStyleCnt="1"/>
      <dgm:spPr/>
    </dgm:pt>
    <dgm:pt modelId="{5AF018B9-CFA2-459C-917C-DC2436CB9A82}" type="pres">
      <dgm:prSet presAssocID="{200CC2D4-78FB-48A9-A2C6-10FC72592D3D}" presName="linComp" presStyleCnt="0"/>
      <dgm:spPr/>
    </dgm:pt>
    <dgm:pt modelId="{BBA18F0C-9D0A-4FA0-A104-8C5CBC637807}" type="pres">
      <dgm:prSet presAssocID="{5A287BAF-0A96-45A7-8DE1-9CCFC563E5CD}" presName="compNode" presStyleCnt="0"/>
      <dgm:spPr/>
    </dgm:pt>
    <dgm:pt modelId="{E0AEE6DB-3F76-4352-8B0E-229F2EF6EB5A}" type="pres">
      <dgm:prSet presAssocID="{5A287BAF-0A96-45A7-8DE1-9CCFC563E5CD}" presName="bkgdShape" presStyleLbl="node1" presStyleIdx="0" presStyleCnt="3" custLinFactNeighborX="-64" custLinFactNeighborY="1248"/>
      <dgm:spPr/>
      <dgm:t>
        <a:bodyPr/>
        <a:lstStyle/>
        <a:p>
          <a:endParaRPr lang="es-DO"/>
        </a:p>
      </dgm:t>
    </dgm:pt>
    <dgm:pt modelId="{3E608E1A-9946-47B4-94C7-CB902D1BE46E}" type="pres">
      <dgm:prSet presAssocID="{5A287BAF-0A96-45A7-8DE1-9CCFC563E5C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C8F3B406-0C50-40AB-9788-0E9108447384}" type="pres">
      <dgm:prSet presAssocID="{5A287BAF-0A96-45A7-8DE1-9CCFC563E5CD}" presName="invisiNode" presStyleLbl="node1" presStyleIdx="0" presStyleCnt="3"/>
      <dgm:spPr/>
    </dgm:pt>
    <dgm:pt modelId="{AD030D24-CBCE-4418-8E17-181614749065}" type="pres">
      <dgm:prSet presAssocID="{5A287BAF-0A96-45A7-8DE1-9CCFC563E5CD}" presName="imagNode" presStyleLbl="fgImgPlace1" presStyleIdx="0" presStyleCnt="3"/>
      <dgm:spPr>
        <a:prstGeom prst="flowChartProcess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6581368-ABBB-47FF-9241-0161DB2C3716}" type="pres">
      <dgm:prSet presAssocID="{CE032E02-490D-4184-A2BF-F10167620937}" presName="sibTrans" presStyleLbl="sibTrans2D1" presStyleIdx="0" presStyleCnt="0"/>
      <dgm:spPr/>
      <dgm:t>
        <a:bodyPr/>
        <a:lstStyle/>
        <a:p>
          <a:endParaRPr lang="es-DO"/>
        </a:p>
      </dgm:t>
    </dgm:pt>
    <dgm:pt modelId="{4E6B265C-1183-45C7-8BF3-C2CDC2AB7EA0}" type="pres">
      <dgm:prSet presAssocID="{B83AD5A5-5E02-483C-B813-8BC2441540CD}" presName="compNode" presStyleCnt="0"/>
      <dgm:spPr/>
    </dgm:pt>
    <dgm:pt modelId="{37CA1F62-1E9B-4781-9996-A0DB131AF841}" type="pres">
      <dgm:prSet presAssocID="{B83AD5A5-5E02-483C-B813-8BC2441540CD}" presName="bkgdShape" presStyleLbl="node1" presStyleIdx="1" presStyleCnt="3"/>
      <dgm:spPr/>
      <dgm:t>
        <a:bodyPr/>
        <a:lstStyle/>
        <a:p>
          <a:endParaRPr lang="es-DO"/>
        </a:p>
      </dgm:t>
    </dgm:pt>
    <dgm:pt modelId="{C879A366-3A11-48A4-8F75-ED58649A78EB}" type="pres">
      <dgm:prSet presAssocID="{B83AD5A5-5E02-483C-B813-8BC2441540C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09F069C4-1561-47BC-B29C-8502799EAB5C}" type="pres">
      <dgm:prSet presAssocID="{B83AD5A5-5E02-483C-B813-8BC2441540CD}" presName="invisiNode" presStyleLbl="node1" presStyleIdx="1" presStyleCnt="3"/>
      <dgm:spPr/>
    </dgm:pt>
    <dgm:pt modelId="{90CBFD87-E3C1-4A03-887A-78707F81C1CE}" type="pres">
      <dgm:prSet presAssocID="{B83AD5A5-5E02-483C-B813-8BC2441540CD}" presName="imagNode" presStyleLbl="fgImgPlace1" presStyleIdx="1" presStyleCnt="3"/>
      <dgm:spPr>
        <a:prstGeom prst="wedgeRoundRectCallou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234B106-6842-4A82-A7F4-FB0875DFABFB}" type="pres">
      <dgm:prSet presAssocID="{7A6DC36F-7471-4436-8CD4-7CEF09B8AAFD}" presName="sibTrans" presStyleLbl="sibTrans2D1" presStyleIdx="0" presStyleCnt="0"/>
      <dgm:spPr/>
      <dgm:t>
        <a:bodyPr/>
        <a:lstStyle/>
        <a:p>
          <a:endParaRPr lang="es-DO"/>
        </a:p>
      </dgm:t>
    </dgm:pt>
    <dgm:pt modelId="{7DB64F3F-0E04-4816-B4AA-3F1C8B0B7674}" type="pres">
      <dgm:prSet presAssocID="{87A82F90-3FE5-4A0A-8753-DF53EC0E6B62}" presName="compNode" presStyleCnt="0"/>
      <dgm:spPr/>
    </dgm:pt>
    <dgm:pt modelId="{9E92ED79-BD81-4231-B97D-06D2C93E308F}" type="pres">
      <dgm:prSet presAssocID="{87A82F90-3FE5-4A0A-8753-DF53EC0E6B62}" presName="bkgdShape" presStyleLbl="node1" presStyleIdx="2" presStyleCnt="3"/>
      <dgm:spPr/>
      <dgm:t>
        <a:bodyPr/>
        <a:lstStyle/>
        <a:p>
          <a:endParaRPr lang="es-DO"/>
        </a:p>
      </dgm:t>
    </dgm:pt>
    <dgm:pt modelId="{5504BD91-37B1-493F-9C50-D88E9FBA6E6A}" type="pres">
      <dgm:prSet presAssocID="{87A82F90-3FE5-4A0A-8753-DF53EC0E6B6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1386F716-BF46-455C-8A48-827A8BBCF9FF}" type="pres">
      <dgm:prSet presAssocID="{87A82F90-3FE5-4A0A-8753-DF53EC0E6B62}" presName="invisiNode" presStyleLbl="node1" presStyleIdx="2" presStyleCnt="3"/>
      <dgm:spPr/>
    </dgm:pt>
    <dgm:pt modelId="{45F48D02-DAD4-40BD-B130-F51F38303C30}" type="pres">
      <dgm:prSet presAssocID="{87A82F90-3FE5-4A0A-8753-DF53EC0E6B62}" presName="imagNode" presStyleLbl="fgImgPlace1" presStyleIdx="2" presStyleCnt="3"/>
      <dgm:spPr>
        <a:prstGeom prst="flowChartProcess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37127F40-6C83-422E-BEE2-0AEA15201E49}" type="presOf" srcId="{87A82F90-3FE5-4A0A-8753-DF53EC0E6B62}" destId="{9E92ED79-BD81-4231-B97D-06D2C93E308F}" srcOrd="0" destOrd="0" presId="urn:microsoft.com/office/officeart/2005/8/layout/hList7"/>
    <dgm:cxn modelId="{F9E9E2B5-CEB8-45FE-883C-4C73740E3096}" type="presOf" srcId="{7A6DC36F-7471-4436-8CD4-7CEF09B8AAFD}" destId="{1234B106-6842-4A82-A7F4-FB0875DFABFB}" srcOrd="0" destOrd="0" presId="urn:microsoft.com/office/officeart/2005/8/layout/hList7"/>
    <dgm:cxn modelId="{3DA4917D-29C3-4082-81FB-757F98F9A07A}" type="presOf" srcId="{5A287BAF-0A96-45A7-8DE1-9CCFC563E5CD}" destId="{3E608E1A-9946-47B4-94C7-CB902D1BE46E}" srcOrd="1" destOrd="0" presId="urn:microsoft.com/office/officeart/2005/8/layout/hList7"/>
    <dgm:cxn modelId="{E9AF63A2-EDE7-4891-B1BE-4D30993EB8EF}" type="presOf" srcId="{B83AD5A5-5E02-483C-B813-8BC2441540CD}" destId="{37CA1F62-1E9B-4781-9996-A0DB131AF841}" srcOrd="0" destOrd="0" presId="urn:microsoft.com/office/officeart/2005/8/layout/hList7"/>
    <dgm:cxn modelId="{558EC32C-B8F2-476D-BD5A-059853113E13}" type="presOf" srcId="{B83AD5A5-5E02-483C-B813-8BC2441540CD}" destId="{C879A366-3A11-48A4-8F75-ED58649A78EB}" srcOrd="1" destOrd="0" presId="urn:microsoft.com/office/officeart/2005/8/layout/hList7"/>
    <dgm:cxn modelId="{A8C2462B-6899-43E0-A1E4-A5EB66D23454}" type="presOf" srcId="{200CC2D4-78FB-48A9-A2C6-10FC72592D3D}" destId="{136E82FF-6A85-4797-BCF5-BD88BEB182C2}" srcOrd="0" destOrd="0" presId="urn:microsoft.com/office/officeart/2005/8/layout/hList7"/>
    <dgm:cxn modelId="{0BD6F304-3B62-434F-8FB2-F29DE27B8E9E}" type="presOf" srcId="{87A82F90-3FE5-4A0A-8753-DF53EC0E6B62}" destId="{5504BD91-37B1-493F-9C50-D88E9FBA6E6A}" srcOrd="1" destOrd="0" presId="urn:microsoft.com/office/officeart/2005/8/layout/hList7"/>
    <dgm:cxn modelId="{F40C9C62-B1AF-42E8-B2F6-E0F45B8E127F}" type="presOf" srcId="{CE032E02-490D-4184-A2BF-F10167620937}" destId="{06581368-ABBB-47FF-9241-0161DB2C3716}" srcOrd="0" destOrd="0" presId="urn:microsoft.com/office/officeart/2005/8/layout/hList7"/>
    <dgm:cxn modelId="{76B507B4-A7A9-4F30-9936-2FE823260C75}" srcId="{200CC2D4-78FB-48A9-A2C6-10FC72592D3D}" destId="{B83AD5A5-5E02-483C-B813-8BC2441540CD}" srcOrd="1" destOrd="0" parTransId="{E073AEC8-740F-4FC7-8A55-15A444B0F1BC}" sibTransId="{7A6DC36F-7471-4436-8CD4-7CEF09B8AAFD}"/>
    <dgm:cxn modelId="{9B788AFC-58EB-498A-8C60-A0D3310743AA}" srcId="{200CC2D4-78FB-48A9-A2C6-10FC72592D3D}" destId="{5A287BAF-0A96-45A7-8DE1-9CCFC563E5CD}" srcOrd="0" destOrd="0" parTransId="{3399C318-99BC-4918-A581-5322C446CDB5}" sibTransId="{CE032E02-490D-4184-A2BF-F10167620937}"/>
    <dgm:cxn modelId="{7BF36421-FA16-4181-8A6B-866737389E95}" srcId="{200CC2D4-78FB-48A9-A2C6-10FC72592D3D}" destId="{87A82F90-3FE5-4A0A-8753-DF53EC0E6B62}" srcOrd="2" destOrd="0" parTransId="{367FD6B9-F7CD-496A-8834-B8AECD9A945F}" sibTransId="{869F38E2-43C6-4CE4-B273-C40BBBE2B7D9}"/>
    <dgm:cxn modelId="{86EF0B08-F5B8-47C9-9438-0CF5DFCC691C}" type="presOf" srcId="{5A287BAF-0A96-45A7-8DE1-9CCFC563E5CD}" destId="{E0AEE6DB-3F76-4352-8B0E-229F2EF6EB5A}" srcOrd="0" destOrd="0" presId="urn:microsoft.com/office/officeart/2005/8/layout/hList7"/>
    <dgm:cxn modelId="{88C07D88-CA8E-4774-900D-3B7EC8CBA792}" type="presParOf" srcId="{136E82FF-6A85-4797-BCF5-BD88BEB182C2}" destId="{2679AFEB-C864-47B1-BCF7-5BBB51D8C26C}" srcOrd="0" destOrd="0" presId="urn:microsoft.com/office/officeart/2005/8/layout/hList7"/>
    <dgm:cxn modelId="{22CB982B-3C13-44DE-BA26-953AB203AADE}" type="presParOf" srcId="{136E82FF-6A85-4797-BCF5-BD88BEB182C2}" destId="{5AF018B9-CFA2-459C-917C-DC2436CB9A82}" srcOrd="1" destOrd="0" presId="urn:microsoft.com/office/officeart/2005/8/layout/hList7"/>
    <dgm:cxn modelId="{3A36DC19-9ADC-4671-A7AF-5C17F4FADDC3}" type="presParOf" srcId="{5AF018B9-CFA2-459C-917C-DC2436CB9A82}" destId="{BBA18F0C-9D0A-4FA0-A104-8C5CBC637807}" srcOrd="0" destOrd="0" presId="urn:microsoft.com/office/officeart/2005/8/layout/hList7"/>
    <dgm:cxn modelId="{B67CDD94-E766-426D-8841-7C1BC166B455}" type="presParOf" srcId="{BBA18F0C-9D0A-4FA0-A104-8C5CBC637807}" destId="{E0AEE6DB-3F76-4352-8B0E-229F2EF6EB5A}" srcOrd="0" destOrd="0" presId="urn:microsoft.com/office/officeart/2005/8/layout/hList7"/>
    <dgm:cxn modelId="{403255D6-B1A8-43B0-8AE8-EDFE237F623D}" type="presParOf" srcId="{BBA18F0C-9D0A-4FA0-A104-8C5CBC637807}" destId="{3E608E1A-9946-47B4-94C7-CB902D1BE46E}" srcOrd="1" destOrd="0" presId="urn:microsoft.com/office/officeart/2005/8/layout/hList7"/>
    <dgm:cxn modelId="{6C931CF4-F25C-4461-A98A-32349509952F}" type="presParOf" srcId="{BBA18F0C-9D0A-4FA0-A104-8C5CBC637807}" destId="{C8F3B406-0C50-40AB-9788-0E9108447384}" srcOrd="2" destOrd="0" presId="urn:microsoft.com/office/officeart/2005/8/layout/hList7"/>
    <dgm:cxn modelId="{24553392-72B2-49BA-907B-BF4D657C8E4C}" type="presParOf" srcId="{BBA18F0C-9D0A-4FA0-A104-8C5CBC637807}" destId="{AD030D24-CBCE-4418-8E17-181614749065}" srcOrd="3" destOrd="0" presId="urn:microsoft.com/office/officeart/2005/8/layout/hList7"/>
    <dgm:cxn modelId="{13D7737A-2D1F-4B58-9182-61CDA527BCE1}" type="presParOf" srcId="{5AF018B9-CFA2-459C-917C-DC2436CB9A82}" destId="{06581368-ABBB-47FF-9241-0161DB2C3716}" srcOrd="1" destOrd="0" presId="urn:microsoft.com/office/officeart/2005/8/layout/hList7"/>
    <dgm:cxn modelId="{39CA487D-BA3D-4D45-B70D-2D9316BC2E3A}" type="presParOf" srcId="{5AF018B9-CFA2-459C-917C-DC2436CB9A82}" destId="{4E6B265C-1183-45C7-8BF3-C2CDC2AB7EA0}" srcOrd="2" destOrd="0" presId="urn:microsoft.com/office/officeart/2005/8/layout/hList7"/>
    <dgm:cxn modelId="{A260968A-B32D-4CFA-A48F-1251E16FA961}" type="presParOf" srcId="{4E6B265C-1183-45C7-8BF3-C2CDC2AB7EA0}" destId="{37CA1F62-1E9B-4781-9996-A0DB131AF841}" srcOrd="0" destOrd="0" presId="urn:microsoft.com/office/officeart/2005/8/layout/hList7"/>
    <dgm:cxn modelId="{1C9EE368-A37A-453B-BF9B-C1725737DC15}" type="presParOf" srcId="{4E6B265C-1183-45C7-8BF3-C2CDC2AB7EA0}" destId="{C879A366-3A11-48A4-8F75-ED58649A78EB}" srcOrd="1" destOrd="0" presId="urn:microsoft.com/office/officeart/2005/8/layout/hList7"/>
    <dgm:cxn modelId="{59FBB26A-99F4-4004-95AD-8012057ABC48}" type="presParOf" srcId="{4E6B265C-1183-45C7-8BF3-C2CDC2AB7EA0}" destId="{09F069C4-1561-47BC-B29C-8502799EAB5C}" srcOrd="2" destOrd="0" presId="urn:microsoft.com/office/officeart/2005/8/layout/hList7"/>
    <dgm:cxn modelId="{B56C564C-5E66-45B2-B47C-6904392FFCEA}" type="presParOf" srcId="{4E6B265C-1183-45C7-8BF3-C2CDC2AB7EA0}" destId="{90CBFD87-E3C1-4A03-887A-78707F81C1CE}" srcOrd="3" destOrd="0" presId="urn:microsoft.com/office/officeart/2005/8/layout/hList7"/>
    <dgm:cxn modelId="{610C0CF3-D8DE-42D9-B1A5-D854B042481B}" type="presParOf" srcId="{5AF018B9-CFA2-459C-917C-DC2436CB9A82}" destId="{1234B106-6842-4A82-A7F4-FB0875DFABFB}" srcOrd="3" destOrd="0" presId="urn:microsoft.com/office/officeart/2005/8/layout/hList7"/>
    <dgm:cxn modelId="{74CABD88-BDDC-4272-B0B8-E3E0F4011334}" type="presParOf" srcId="{5AF018B9-CFA2-459C-917C-DC2436CB9A82}" destId="{7DB64F3F-0E04-4816-B4AA-3F1C8B0B7674}" srcOrd="4" destOrd="0" presId="urn:microsoft.com/office/officeart/2005/8/layout/hList7"/>
    <dgm:cxn modelId="{37255420-E178-4B45-BE31-1CF51DE03BC2}" type="presParOf" srcId="{7DB64F3F-0E04-4816-B4AA-3F1C8B0B7674}" destId="{9E92ED79-BD81-4231-B97D-06D2C93E308F}" srcOrd="0" destOrd="0" presId="urn:microsoft.com/office/officeart/2005/8/layout/hList7"/>
    <dgm:cxn modelId="{0539A6E0-E983-45CB-A115-3D20E6A5891C}" type="presParOf" srcId="{7DB64F3F-0E04-4816-B4AA-3F1C8B0B7674}" destId="{5504BD91-37B1-493F-9C50-D88E9FBA6E6A}" srcOrd="1" destOrd="0" presId="urn:microsoft.com/office/officeart/2005/8/layout/hList7"/>
    <dgm:cxn modelId="{538E4EC2-F06F-4FB4-A249-82B7D0E4829A}" type="presParOf" srcId="{7DB64F3F-0E04-4816-B4AA-3F1C8B0B7674}" destId="{1386F716-BF46-455C-8A48-827A8BBCF9FF}" srcOrd="2" destOrd="0" presId="urn:microsoft.com/office/officeart/2005/8/layout/hList7"/>
    <dgm:cxn modelId="{FEF0A18E-39AB-4646-BDA9-C3FBF934D60D}" type="presParOf" srcId="{7DB64F3F-0E04-4816-B4AA-3F1C8B0B7674}" destId="{45F48D02-DAD4-40BD-B130-F51F38303C3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F83077-BE2D-4301-8A9F-3967AB808742}" type="doc">
      <dgm:prSet loTypeId="urn:microsoft.com/office/officeart/2005/8/layout/equation1" loCatId="process" qsTypeId="urn:microsoft.com/office/officeart/2005/8/quickstyle/3d2" qsCatId="3D" csTypeId="urn:microsoft.com/office/officeart/2005/8/colors/colorful4" csCatId="colorful" phldr="1"/>
      <dgm:spPr/>
    </dgm:pt>
    <dgm:pt modelId="{D1E748F7-A5A5-4354-B1B5-EA59539D7794}">
      <dgm:prSet phldrT="[Texto]" custT="1"/>
      <dgm:spPr>
        <a:solidFill>
          <a:srgbClr val="72085B"/>
        </a:solidFill>
      </dgm:spPr>
      <dgm:t>
        <a:bodyPr/>
        <a:lstStyle/>
        <a:p>
          <a:r>
            <a:rPr lang="es-DO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Diagnóstica</a:t>
          </a:r>
          <a:endParaRPr lang="es-DO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955CEC-463F-41B2-A4A4-0E35D2C87761}" type="parTrans" cxnId="{93310173-18F2-465A-B714-415E903DF91D}">
      <dgm:prSet/>
      <dgm:spPr/>
      <dgm:t>
        <a:bodyPr/>
        <a:lstStyle/>
        <a:p>
          <a:endParaRPr lang="es-DO"/>
        </a:p>
      </dgm:t>
    </dgm:pt>
    <dgm:pt modelId="{505B3BF7-EBC6-4D00-9BA6-00DAE3A0CCA5}" type="sibTrans" cxnId="{93310173-18F2-465A-B714-415E903DF91D}">
      <dgm:prSet/>
      <dgm:spPr>
        <a:solidFill>
          <a:srgbClr val="000066"/>
        </a:solidFill>
      </dgm:spPr>
      <dgm:t>
        <a:bodyPr/>
        <a:lstStyle/>
        <a:p>
          <a:endParaRPr lang="es-DO"/>
        </a:p>
      </dgm:t>
    </dgm:pt>
    <dgm:pt modelId="{B26B8902-B5C8-4584-A58E-42B533CB8BC8}">
      <dgm:prSet phldrT="[Texto]" custT="1"/>
      <dgm:spPr>
        <a:solidFill>
          <a:srgbClr val="114B14"/>
        </a:solidFill>
      </dgm:spPr>
      <dgm:t>
        <a:bodyPr/>
        <a:lstStyle/>
        <a:p>
          <a:r>
            <a:rPr lang="es-DO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Borrador</a:t>
          </a:r>
          <a:endParaRPr lang="es-DO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03C946-4C5B-46BD-AF6E-0FDE7E86611A}" type="parTrans" cxnId="{EECD404B-0A5D-480B-886C-DE9D22B3C9CE}">
      <dgm:prSet/>
      <dgm:spPr/>
      <dgm:t>
        <a:bodyPr/>
        <a:lstStyle/>
        <a:p>
          <a:endParaRPr lang="es-DO"/>
        </a:p>
      </dgm:t>
    </dgm:pt>
    <dgm:pt modelId="{6C719684-D27A-468C-AA0B-A0B073732ABB}" type="sibTrans" cxnId="{EECD404B-0A5D-480B-886C-DE9D22B3C9CE}">
      <dgm:prSet/>
      <dgm:spPr>
        <a:solidFill>
          <a:srgbClr val="000066"/>
        </a:solidFill>
      </dgm:spPr>
      <dgm:t>
        <a:bodyPr/>
        <a:lstStyle/>
        <a:p>
          <a:endParaRPr lang="es-DO"/>
        </a:p>
      </dgm:t>
    </dgm:pt>
    <dgm:pt modelId="{8698DD59-F931-4371-A9C1-D7B0C7E3B734}">
      <dgm:prSet phldrT="[Texto]" custT="1"/>
      <dgm:spPr>
        <a:solidFill>
          <a:srgbClr val="BD2203"/>
        </a:solidFill>
      </dgm:spPr>
      <dgm:t>
        <a:bodyPr/>
        <a:lstStyle/>
        <a:p>
          <a:r>
            <a:rPr lang="es-DO" sz="22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Trabajo final</a:t>
          </a:r>
          <a:endParaRPr lang="es-DO" sz="2200" b="1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B2FEAE-2CDB-419B-BF19-B3E0A068ACB4}" type="parTrans" cxnId="{60C08256-1177-428D-9F68-B65DA2BB5EA0}">
      <dgm:prSet/>
      <dgm:spPr/>
      <dgm:t>
        <a:bodyPr/>
        <a:lstStyle/>
        <a:p>
          <a:endParaRPr lang="es-DO"/>
        </a:p>
      </dgm:t>
    </dgm:pt>
    <dgm:pt modelId="{F984171D-169D-4D44-981A-5338AC51F6AB}" type="sibTrans" cxnId="{60C08256-1177-428D-9F68-B65DA2BB5EA0}">
      <dgm:prSet/>
      <dgm:spPr/>
      <dgm:t>
        <a:bodyPr/>
        <a:lstStyle/>
        <a:p>
          <a:endParaRPr lang="es-DO"/>
        </a:p>
      </dgm:t>
    </dgm:pt>
    <dgm:pt modelId="{E48BC4EB-A156-4F2C-B96A-99A31A551B04}" type="pres">
      <dgm:prSet presAssocID="{63F83077-BE2D-4301-8A9F-3967AB808742}" presName="linearFlow" presStyleCnt="0">
        <dgm:presLayoutVars>
          <dgm:dir/>
          <dgm:resizeHandles val="exact"/>
        </dgm:presLayoutVars>
      </dgm:prSet>
      <dgm:spPr/>
    </dgm:pt>
    <dgm:pt modelId="{83E09E3E-AE52-4C60-90D1-5EC2FB5FF367}" type="pres">
      <dgm:prSet presAssocID="{D1E748F7-A5A5-4354-B1B5-EA59539D7794}" presName="node" presStyleLbl="node1" presStyleIdx="0" presStyleCnt="3" custScaleY="63687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es-DO"/>
        </a:p>
      </dgm:t>
    </dgm:pt>
    <dgm:pt modelId="{3478C1FB-509A-4708-8F2E-A773F508B1CE}" type="pres">
      <dgm:prSet presAssocID="{505B3BF7-EBC6-4D00-9BA6-00DAE3A0CCA5}" presName="spacerL" presStyleCnt="0"/>
      <dgm:spPr/>
    </dgm:pt>
    <dgm:pt modelId="{46270938-124E-443A-8D08-14C2746CAA9D}" type="pres">
      <dgm:prSet presAssocID="{505B3BF7-EBC6-4D00-9BA6-00DAE3A0CCA5}" presName="sibTrans" presStyleLbl="sibTrans2D1" presStyleIdx="0" presStyleCnt="2" custScaleY="96418"/>
      <dgm:spPr/>
      <dgm:t>
        <a:bodyPr/>
        <a:lstStyle/>
        <a:p>
          <a:endParaRPr lang="es-DO"/>
        </a:p>
      </dgm:t>
    </dgm:pt>
    <dgm:pt modelId="{EBEF2193-7DDB-4E1A-B6E2-6FEF14973F12}" type="pres">
      <dgm:prSet presAssocID="{505B3BF7-EBC6-4D00-9BA6-00DAE3A0CCA5}" presName="spacerR" presStyleCnt="0"/>
      <dgm:spPr/>
    </dgm:pt>
    <dgm:pt modelId="{41D6EAD8-A64D-4C0C-A48F-2FC0B66DCB6B}" type="pres">
      <dgm:prSet presAssocID="{B26B8902-B5C8-4584-A58E-42B533CB8BC8}" presName="node" presStyleLbl="node1" presStyleIdx="1" presStyleCnt="3" custScaleY="62134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es-DO"/>
        </a:p>
      </dgm:t>
    </dgm:pt>
    <dgm:pt modelId="{0B66E809-2C32-4F45-AABD-1C925BFF4F81}" type="pres">
      <dgm:prSet presAssocID="{6C719684-D27A-468C-AA0B-A0B073732ABB}" presName="spacerL" presStyleCnt="0"/>
      <dgm:spPr/>
    </dgm:pt>
    <dgm:pt modelId="{6D3B779D-7612-4F31-936F-CCD7DD68FF0B}" type="pres">
      <dgm:prSet presAssocID="{6C719684-D27A-468C-AA0B-A0B073732ABB}" presName="sibTrans" presStyleLbl="sibTrans2D1" presStyleIdx="1" presStyleCnt="2" custScaleX="60760" custScaleY="71499"/>
      <dgm:spPr/>
      <dgm:t>
        <a:bodyPr/>
        <a:lstStyle/>
        <a:p>
          <a:endParaRPr lang="es-DO"/>
        </a:p>
      </dgm:t>
    </dgm:pt>
    <dgm:pt modelId="{7F456052-F166-48AE-9D47-54DBDCF66B1C}" type="pres">
      <dgm:prSet presAssocID="{6C719684-D27A-468C-AA0B-A0B073732ABB}" presName="spacerR" presStyleCnt="0"/>
      <dgm:spPr/>
    </dgm:pt>
    <dgm:pt modelId="{EEB0BF2D-DF1A-4EBD-A30B-51D28E578906}" type="pres">
      <dgm:prSet presAssocID="{8698DD59-F931-4371-A9C1-D7B0C7E3B734}" presName="node" presStyleLbl="node1" presStyleIdx="2" presStyleCnt="3" custScaleY="63687">
        <dgm:presLayoutVars>
          <dgm:bulletEnabled val="1"/>
        </dgm:presLayoutVars>
      </dgm:prSet>
      <dgm:spPr>
        <a:prstGeom prst="frame">
          <a:avLst/>
        </a:prstGeom>
      </dgm:spPr>
      <dgm:t>
        <a:bodyPr/>
        <a:lstStyle/>
        <a:p>
          <a:endParaRPr lang="es-DO"/>
        </a:p>
      </dgm:t>
    </dgm:pt>
  </dgm:ptLst>
  <dgm:cxnLst>
    <dgm:cxn modelId="{EFF05143-0733-439C-B2C1-05EB84932E25}" type="presOf" srcId="{8698DD59-F931-4371-A9C1-D7B0C7E3B734}" destId="{EEB0BF2D-DF1A-4EBD-A30B-51D28E578906}" srcOrd="0" destOrd="0" presId="urn:microsoft.com/office/officeart/2005/8/layout/equation1"/>
    <dgm:cxn modelId="{60C08256-1177-428D-9F68-B65DA2BB5EA0}" srcId="{63F83077-BE2D-4301-8A9F-3967AB808742}" destId="{8698DD59-F931-4371-A9C1-D7B0C7E3B734}" srcOrd="2" destOrd="0" parTransId="{C7B2FEAE-2CDB-419B-BF19-B3E0A068ACB4}" sibTransId="{F984171D-169D-4D44-981A-5338AC51F6AB}"/>
    <dgm:cxn modelId="{93310173-18F2-465A-B714-415E903DF91D}" srcId="{63F83077-BE2D-4301-8A9F-3967AB808742}" destId="{D1E748F7-A5A5-4354-B1B5-EA59539D7794}" srcOrd="0" destOrd="0" parTransId="{92955CEC-463F-41B2-A4A4-0E35D2C87761}" sibTransId="{505B3BF7-EBC6-4D00-9BA6-00DAE3A0CCA5}"/>
    <dgm:cxn modelId="{EECD404B-0A5D-480B-886C-DE9D22B3C9CE}" srcId="{63F83077-BE2D-4301-8A9F-3967AB808742}" destId="{B26B8902-B5C8-4584-A58E-42B533CB8BC8}" srcOrd="1" destOrd="0" parTransId="{7603C946-4C5B-46BD-AF6E-0FDE7E86611A}" sibTransId="{6C719684-D27A-468C-AA0B-A0B073732ABB}"/>
    <dgm:cxn modelId="{F770EBEA-9DD2-4D09-BD85-B4BDE9BD6125}" type="presOf" srcId="{63F83077-BE2D-4301-8A9F-3967AB808742}" destId="{E48BC4EB-A156-4F2C-B96A-99A31A551B04}" srcOrd="0" destOrd="0" presId="urn:microsoft.com/office/officeart/2005/8/layout/equation1"/>
    <dgm:cxn modelId="{D65285EC-73AB-47C5-944D-130E209C08A1}" type="presOf" srcId="{6C719684-D27A-468C-AA0B-A0B073732ABB}" destId="{6D3B779D-7612-4F31-936F-CCD7DD68FF0B}" srcOrd="0" destOrd="0" presId="urn:microsoft.com/office/officeart/2005/8/layout/equation1"/>
    <dgm:cxn modelId="{70C64E01-C888-4363-8F7A-E59ECD592219}" type="presOf" srcId="{505B3BF7-EBC6-4D00-9BA6-00DAE3A0CCA5}" destId="{46270938-124E-443A-8D08-14C2746CAA9D}" srcOrd="0" destOrd="0" presId="urn:microsoft.com/office/officeart/2005/8/layout/equation1"/>
    <dgm:cxn modelId="{D5DB46AD-68E2-4438-8A6B-A87F4EE87BB1}" type="presOf" srcId="{B26B8902-B5C8-4584-A58E-42B533CB8BC8}" destId="{41D6EAD8-A64D-4C0C-A48F-2FC0B66DCB6B}" srcOrd="0" destOrd="0" presId="urn:microsoft.com/office/officeart/2005/8/layout/equation1"/>
    <dgm:cxn modelId="{1BF1514A-58D8-4118-B1B7-ED6693F415C1}" type="presOf" srcId="{D1E748F7-A5A5-4354-B1B5-EA59539D7794}" destId="{83E09E3E-AE52-4C60-90D1-5EC2FB5FF367}" srcOrd="0" destOrd="0" presId="urn:microsoft.com/office/officeart/2005/8/layout/equation1"/>
    <dgm:cxn modelId="{7A2B8AA4-43CA-4F01-B887-172045676146}" type="presParOf" srcId="{E48BC4EB-A156-4F2C-B96A-99A31A551B04}" destId="{83E09E3E-AE52-4C60-90D1-5EC2FB5FF367}" srcOrd="0" destOrd="0" presId="urn:microsoft.com/office/officeart/2005/8/layout/equation1"/>
    <dgm:cxn modelId="{B24469D3-0B42-49E1-AA50-81B5AF9E2C59}" type="presParOf" srcId="{E48BC4EB-A156-4F2C-B96A-99A31A551B04}" destId="{3478C1FB-509A-4708-8F2E-A773F508B1CE}" srcOrd="1" destOrd="0" presId="urn:microsoft.com/office/officeart/2005/8/layout/equation1"/>
    <dgm:cxn modelId="{2C9C31A0-713C-4052-95C3-4CA64B9C8B01}" type="presParOf" srcId="{E48BC4EB-A156-4F2C-B96A-99A31A551B04}" destId="{46270938-124E-443A-8D08-14C2746CAA9D}" srcOrd="2" destOrd="0" presId="urn:microsoft.com/office/officeart/2005/8/layout/equation1"/>
    <dgm:cxn modelId="{14300EBE-2549-4BE6-91EF-0814D2225B01}" type="presParOf" srcId="{E48BC4EB-A156-4F2C-B96A-99A31A551B04}" destId="{EBEF2193-7DDB-4E1A-B6E2-6FEF14973F12}" srcOrd="3" destOrd="0" presId="urn:microsoft.com/office/officeart/2005/8/layout/equation1"/>
    <dgm:cxn modelId="{96CE6F09-77A4-4AAE-BE93-89D30E09043D}" type="presParOf" srcId="{E48BC4EB-A156-4F2C-B96A-99A31A551B04}" destId="{41D6EAD8-A64D-4C0C-A48F-2FC0B66DCB6B}" srcOrd="4" destOrd="0" presId="urn:microsoft.com/office/officeart/2005/8/layout/equation1"/>
    <dgm:cxn modelId="{1C1014F0-B566-429D-8DE3-52D52AFF61B0}" type="presParOf" srcId="{E48BC4EB-A156-4F2C-B96A-99A31A551B04}" destId="{0B66E809-2C32-4F45-AABD-1C925BFF4F81}" srcOrd="5" destOrd="0" presId="urn:microsoft.com/office/officeart/2005/8/layout/equation1"/>
    <dgm:cxn modelId="{ADA2CACD-84F9-4AB9-92B8-0D2119B9D292}" type="presParOf" srcId="{E48BC4EB-A156-4F2C-B96A-99A31A551B04}" destId="{6D3B779D-7612-4F31-936F-CCD7DD68FF0B}" srcOrd="6" destOrd="0" presId="urn:microsoft.com/office/officeart/2005/8/layout/equation1"/>
    <dgm:cxn modelId="{8C22C0AD-F92D-40A8-8A18-73DD0ED74CA3}" type="presParOf" srcId="{E48BC4EB-A156-4F2C-B96A-99A31A551B04}" destId="{7F456052-F166-48AE-9D47-54DBDCF66B1C}" srcOrd="7" destOrd="0" presId="urn:microsoft.com/office/officeart/2005/8/layout/equation1"/>
    <dgm:cxn modelId="{CBBFAC6F-DC55-475B-A075-E97F61C5EE2C}" type="presParOf" srcId="{E48BC4EB-A156-4F2C-B96A-99A31A551B04}" destId="{EEB0BF2D-DF1A-4EBD-A30B-51D28E57890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37D30C-C3CD-4CBC-81FB-093F17FD8C94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DO"/>
        </a:p>
      </dgm:t>
    </dgm:pt>
    <dgm:pt modelId="{23D04C1A-64FD-4815-A5FA-C4115AF07592}">
      <dgm:prSet phldrT="[Texto]" custT="1"/>
      <dgm:spPr>
        <a:solidFill>
          <a:srgbClr val="BD2203"/>
        </a:solidFill>
      </dgm:spPr>
      <dgm:t>
        <a:bodyPr/>
        <a:lstStyle/>
        <a:p>
          <a:r>
            <a:rPr lang="es-DO" sz="5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Investigación</a:t>
          </a:r>
          <a:endParaRPr lang="es-DO" sz="5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BF7038-5B69-454E-9E92-A17581C180AB}" type="parTrans" cxnId="{94A80444-AC84-4921-A071-6E2791D8C7DD}">
      <dgm:prSet/>
      <dgm:spPr/>
      <dgm:t>
        <a:bodyPr/>
        <a:lstStyle/>
        <a:p>
          <a:endParaRPr lang="es-DO"/>
        </a:p>
      </dgm:t>
    </dgm:pt>
    <dgm:pt modelId="{3C7A4B88-46CF-4A1C-A892-E9A00AB3261C}" type="sibTrans" cxnId="{94A80444-AC84-4921-A071-6E2791D8C7DD}">
      <dgm:prSet/>
      <dgm:spPr/>
      <dgm:t>
        <a:bodyPr/>
        <a:lstStyle/>
        <a:p>
          <a:endParaRPr lang="es-DO"/>
        </a:p>
      </dgm:t>
    </dgm:pt>
    <dgm:pt modelId="{82F265C4-8CCD-4F4D-A442-CF5499B81413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DO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Problemática:   </a:t>
          </a:r>
        </a:p>
        <a:p>
          <a:r>
            <a:rPr lang="es-DO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resumir vs. reducir</a:t>
          </a:r>
          <a:endParaRPr lang="es-DO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12ED4B-4B40-403E-8C10-11318388BD2F}" type="parTrans" cxnId="{B67BF11E-BDFE-4178-835C-7D44F7A8A94C}">
      <dgm:prSet/>
      <dgm:spPr/>
      <dgm:t>
        <a:bodyPr/>
        <a:lstStyle/>
        <a:p>
          <a:endParaRPr lang="es-DO"/>
        </a:p>
      </dgm:t>
    </dgm:pt>
    <dgm:pt modelId="{33F20E60-9B17-4230-B04B-D22A02995529}" type="sibTrans" cxnId="{B67BF11E-BDFE-4178-835C-7D44F7A8A94C}">
      <dgm:prSet/>
      <dgm:spPr/>
      <dgm:t>
        <a:bodyPr/>
        <a:lstStyle/>
        <a:p>
          <a:endParaRPr lang="es-DO"/>
        </a:p>
      </dgm:t>
    </dgm:pt>
    <dgm:pt modelId="{9807B244-6D95-4A34-A474-2D1B6F8B7ABA}">
      <dgm:prSet phldrT="[Texto]"/>
      <dgm:spPr>
        <a:solidFill>
          <a:srgbClr val="114B14"/>
        </a:solidFill>
      </dgm:spPr>
      <dgm:t>
        <a:bodyPr/>
        <a:lstStyle/>
        <a:p>
          <a:r>
            <a:rPr lang="es-DO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Importancia:  interacción</a:t>
          </a:r>
          <a:endParaRPr lang="es-DO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B1A551-C56B-4A0B-86BB-0286699EB3F9}" type="parTrans" cxnId="{4BE64065-E8A5-410C-A596-895D59205FF9}">
      <dgm:prSet/>
      <dgm:spPr/>
      <dgm:t>
        <a:bodyPr/>
        <a:lstStyle/>
        <a:p>
          <a:endParaRPr lang="es-DO"/>
        </a:p>
      </dgm:t>
    </dgm:pt>
    <dgm:pt modelId="{9BEFE8C7-24B6-4CA9-A83B-D2A53F2FF999}" type="sibTrans" cxnId="{4BE64065-E8A5-410C-A596-895D59205FF9}">
      <dgm:prSet/>
      <dgm:spPr/>
      <dgm:t>
        <a:bodyPr/>
        <a:lstStyle/>
        <a:p>
          <a:endParaRPr lang="es-DO"/>
        </a:p>
      </dgm:t>
    </dgm:pt>
    <dgm:pt modelId="{C90AD9A5-70DF-46CB-8423-1C93879CAD04}">
      <dgm:prSet phldrT="[Texto]"/>
      <dgm:spPr>
        <a:solidFill>
          <a:srgbClr val="000066"/>
        </a:solidFill>
      </dgm:spPr>
      <dgm:t>
        <a:bodyPr/>
        <a:lstStyle/>
        <a:p>
          <a:r>
            <a:rPr lang="es-DO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Justificación: recursividad y empoderamiento</a:t>
          </a:r>
          <a:endParaRPr lang="es-DO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43E53C-B5BB-4226-9B35-2E5C348F6158}" type="parTrans" cxnId="{0776CB48-91BC-4D40-9E8E-051C1870610C}">
      <dgm:prSet/>
      <dgm:spPr/>
      <dgm:t>
        <a:bodyPr/>
        <a:lstStyle/>
        <a:p>
          <a:endParaRPr lang="es-DO"/>
        </a:p>
      </dgm:t>
    </dgm:pt>
    <dgm:pt modelId="{1FBD451F-6279-46A9-8B37-81041E835824}" type="sibTrans" cxnId="{0776CB48-91BC-4D40-9E8E-051C1870610C}">
      <dgm:prSet/>
      <dgm:spPr/>
      <dgm:t>
        <a:bodyPr/>
        <a:lstStyle/>
        <a:p>
          <a:endParaRPr lang="es-DO"/>
        </a:p>
      </dgm:t>
    </dgm:pt>
    <dgm:pt modelId="{C3A87134-B57E-425E-B402-C3D17839C0BB}" type="pres">
      <dgm:prSet presAssocID="{6D37D30C-C3CD-4CBC-81FB-093F17FD8C9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DO"/>
        </a:p>
      </dgm:t>
    </dgm:pt>
    <dgm:pt modelId="{83CB10B2-C1C0-46D1-8D88-5FB50BE0C96F}" type="pres">
      <dgm:prSet presAssocID="{23D04C1A-64FD-4815-A5FA-C4115AF07592}" presName="root1" presStyleCnt="0"/>
      <dgm:spPr/>
    </dgm:pt>
    <dgm:pt modelId="{F8DCE2F9-2A77-4B31-8E0C-5B1A198D1CE9}" type="pres">
      <dgm:prSet presAssocID="{23D04C1A-64FD-4815-A5FA-C4115AF07592}" presName="LevelOneTextNode" presStyleLbl="node0" presStyleIdx="0" presStyleCnt="1" custLinFactNeighborX="-1223" custLinFactNeighborY="-9114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33D6E775-89EF-4A2D-B9C7-272CFEA45B37}" type="pres">
      <dgm:prSet presAssocID="{23D04C1A-64FD-4815-A5FA-C4115AF07592}" presName="level2hierChild" presStyleCnt="0"/>
      <dgm:spPr/>
    </dgm:pt>
    <dgm:pt modelId="{372B7710-59B4-4729-92B9-912D0A70F1CC}" type="pres">
      <dgm:prSet presAssocID="{1312ED4B-4B40-403E-8C10-11318388BD2F}" presName="conn2-1" presStyleLbl="parChTrans1D2" presStyleIdx="0" presStyleCnt="3"/>
      <dgm:spPr/>
      <dgm:t>
        <a:bodyPr/>
        <a:lstStyle/>
        <a:p>
          <a:endParaRPr lang="es-DO"/>
        </a:p>
      </dgm:t>
    </dgm:pt>
    <dgm:pt modelId="{7349CA26-F75A-495E-9414-BCCBEDB99F4F}" type="pres">
      <dgm:prSet presAssocID="{1312ED4B-4B40-403E-8C10-11318388BD2F}" presName="connTx" presStyleLbl="parChTrans1D2" presStyleIdx="0" presStyleCnt="3"/>
      <dgm:spPr/>
      <dgm:t>
        <a:bodyPr/>
        <a:lstStyle/>
        <a:p>
          <a:endParaRPr lang="es-DO"/>
        </a:p>
      </dgm:t>
    </dgm:pt>
    <dgm:pt modelId="{25B4F1C5-40B5-4AFF-8AF9-2BB6E0BE0CF2}" type="pres">
      <dgm:prSet presAssocID="{82F265C4-8CCD-4F4D-A442-CF5499B81413}" presName="root2" presStyleCnt="0"/>
      <dgm:spPr/>
    </dgm:pt>
    <dgm:pt modelId="{BE3ED39E-FF19-41CB-9030-6FD7BED9C37F}" type="pres">
      <dgm:prSet presAssocID="{82F265C4-8CCD-4F4D-A442-CF5499B8141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D88C052A-4806-4144-804F-66D826EE573A}" type="pres">
      <dgm:prSet presAssocID="{82F265C4-8CCD-4F4D-A442-CF5499B81413}" presName="level3hierChild" presStyleCnt="0"/>
      <dgm:spPr/>
    </dgm:pt>
    <dgm:pt modelId="{1BCBF7D4-AD4A-45E8-B854-DB76606AF1D7}" type="pres">
      <dgm:prSet presAssocID="{5EB1A551-C56B-4A0B-86BB-0286699EB3F9}" presName="conn2-1" presStyleLbl="parChTrans1D2" presStyleIdx="1" presStyleCnt="3"/>
      <dgm:spPr/>
      <dgm:t>
        <a:bodyPr/>
        <a:lstStyle/>
        <a:p>
          <a:endParaRPr lang="es-DO"/>
        </a:p>
      </dgm:t>
    </dgm:pt>
    <dgm:pt modelId="{D3D1BE48-0A65-4700-B5D3-4CA2F7FDC508}" type="pres">
      <dgm:prSet presAssocID="{5EB1A551-C56B-4A0B-86BB-0286699EB3F9}" presName="connTx" presStyleLbl="parChTrans1D2" presStyleIdx="1" presStyleCnt="3"/>
      <dgm:spPr/>
      <dgm:t>
        <a:bodyPr/>
        <a:lstStyle/>
        <a:p>
          <a:endParaRPr lang="es-DO"/>
        </a:p>
      </dgm:t>
    </dgm:pt>
    <dgm:pt modelId="{997035A2-34F9-43B3-B561-299767B6FC95}" type="pres">
      <dgm:prSet presAssocID="{9807B244-6D95-4A34-A474-2D1B6F8B7ABA}" presName="root2" presStyleCnt="0"/>
      <dgm:spPr/>
    </dgm:pt>
    <dgm:pt modelId="{30AFA0AA-0904-4218-8BF4-F2B7C4C3340F}" type="pres">
      <dgm:prSet presAssocID="{9807B244-6D95-4A34-A474-2D1B6F8B7ABA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94704C65-6B79-4B45-A944-1B4FE6A9D5A2}" type="pres">
      <dgm:prSet presAssocID="{9807B244-6D95-4A34-A474-2D1B6F8B7ABA}" presName="level3hierChild" presStyleCnt="0"/>
      <dgm:spPr/>
    </dgm:pt>
    <dgm:pt modelId="{BAD27B66-E928-42B6-A038-5FF2482819E2}" type="pres">
      <dgm:prSet presAssocID="{E043E53C-B5BB-4226-9B35-2E5C348F6158}" presName="conn2-1" presStyleLbl="parChTrans1D2" presStyleIdx="2" presStyleCnt="3"/>
      <dgm:spPr/>
      <dgm:t>
        <a:bodyPr/>
        <a:lstStyle/>
        <a:p>
          <a:endParaRPr lang="es-DO"/>
        </a:p>
      </dgm:t>
    </dgm:pt>
    <dgm:pt modelId="{9AFE499F-EC78-413C-82BB-72579CDEE605}" type="pres">
      <dgm:prSet presAssocID="{E043E53C-B5BB-4226-9B35-2E5C348F6158}" presName="connTx" presStyleLbl="parChTrans1D2" presStyleIdx="2" presStyleCnt="3"/>
      <dgm:spPr/>
      <dgm:t>
        <a:bodyPr/>
        <a:lstStyle/>
        <a:p>
          <a:endParaRPr lang="es-DO"/>
        </a:p>
      </dgm:t>
    </dgm:pt>
    <dgm:pt modelId="{DCC8B755-8DEE-4275-AEA5-C1B804BF59C7}" type="pres">
      <dgm:prSet presAssocID="{C90AD9A5-70DF-46CB-8423-1C93879CAD04}" presName="root2" presStyleCnt="0"/>
      <dgm:spPr/>
    </dgm:pt>
    <dgm:pt modelId="{BAAD298C-9333-42B8-BCC2-765F25A5C1B4}" type="pres">
      <dgm:prSet presAssocID="{C90AD9A5-70DF-46CB-8423-1C93879CAD0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EF58BCB7-610E-4213-A31D-071EEAEA922C}" type="pres">
      <dgm:prSet presAssocID="{C90AD9A5-70DF-46CB-8423-1C93879CAD04}" presName="level3hierChild" presStyleCnt="0"/>
      <dgm:spPr/>
    </dgm:pt>
  </dgm:ptLst>
  <dgm:cxnLst>
    <dgm:cxn modelId="{4917BC0A-2E6E-415B-83B9-98C0567A5C28}" type="presOf" srcId="{5EB1A551-C56B-4A0B-86BB-0286699EB3F9}" destId="{1BCBF7D4-AD4A-45E8-B854-DB76606AF1D7}" srcOrd="0" destOrd="0" presId="urn:microsoft.com/office/officeart/2008/layout/HorizontalMultiLevelHierarchy"/>
    <dgm:cxn modelId="{B67BF11E-BDFE-4178-835C-7D44F7A8A94C}" srcId="{23D04C1A-64FD-4815-A5FA-C4115AF07592}" destId="{82F265C4-8CCD-4F4D-A442-CF5499B81413}" srcOrd="0" destOrd="0" parTransId="{1312ED4B-4B40-403E-8C10-11318388BD2F}" sibTransId="{33F20E60-9B17-4230-B04B-D22A02995529}"/>
    <dgm:cxn modelId="{69A0506E-BB3B-4090-939B-65B6360B369A}" type="presOf" srcId="{E043E53C-B5BB-4226-9B35-2E5C348F6158}" destId="{9AFE499F-EC78-413C-82BB-72579CDEE605}" srcOrd="1" destOrd="0" presId="urn:microsoft.com/office/officeart/2008/layout/HorizontalMultiLevelHierarchy"/>
    <dgm:cxn modelId="{171F3F9A-607D-418D-8FC1-7E7122EA9266}" type="presOf" srcId="{9807B244-6D95-4A34-A474-2D1B6F8B7ABA}" destId="{30AFA0AA-0904-4218-8BF4-F2B7C4C3340F}" srcOrd="0" destOrd="0" presId="urn:microsoft.com/office/officeart/2008/layout/HorizontalMultiLevelHierarchy"/>
    <dgm:cxn modelId="{684298C4-FE02-454B-97AA-A9F617527F17}" type="presOf" srcId="{5EB1A551-C56B-4A0B-86BB-0286699EB3F9}" destId="{D3D1BE48-0A65-4700-B5D3-4CA2F7FDC508}" srcOrd="1" destOrd="0" presId="urn:microsoft.com/office/officeart/2008/layout/HorizontalMultiLevelHierarchy"/>
    <dgm:cxn modelId="{BFA72CBA-402D-4E9E-B78E-F75A97E3D406}" type="presOf" srcId="{C90AD9A5-70DF-46CB-8423-1C93879CAD04}" destId="{BAAD298C-9333-42B8-BCC2-765F25A5C1B4}" srcOrd="0" destOrd="0" presId="urn:microsoft.com/office/officeart/2008/layout/HorizontalMultiLevelHierarchy"/>
    <dgm:cxn modelId="{AFFECC75-EC1C-436B-A938-555B1FA07F20}" type="presOf" srcId="{6D37D30C-C3CD-4CBC-81FB-093F17FD8C94}" destId="{C3A87134-B57E-425E-B402-C3D17839C0BB}" srcOrd="0" destOrd="0" presId="urn:microsoft.com/office/officeart/2008/layout/HorizontalMultiLevelHierarchy"/>
    <dgm:cxn modelId="{A6396FB3-2DA7-4FE3-AFC2-114DA7D8F05A}" type="presOf" srcId="{1312ED4B-4B40-403E-8C10-11318388BD2F}" destId="{7349CA26-F75A-495E-9414-BCCBEDB99F4F}" srcOrd="1" destOrd="0" presId="urn:microsoft.com/office/officeart/2008/layout/HorizontalMultiLevelHierarchy"/>
    <dgm:cxn modelId="{94A80444-AC84-4921-A071-6E2791D8C7DD}" srcId="{6D37D30C-C3CD-4CBC-81FB-093F17FD8C94}" destId="{23D04C1A-64FD-4815-A5FA-C4115AF07592}" srcOrd="0" destOrd="0" parTransId="{90BF7038-5B69-454E-9E92-A17581C180AB}" sibTransId="{3C7A4B88-46CF-4A1C-A892-E9A00AB3261C}"/>
    <dgm:cxn modelId="{C63E380B-3AC1-416A-8FCA-413F94B1CAC5}" type="presOf" srcId="{23D04C1A-64FD-4815-A5FA-C4115AF07592}" destId="{F8DCE2F9-2A77-4B31-8E0C-5B1A198D1CE9}" srcOrd="0" destOrd="0" presId="urn:microsoft.com/office/officeart/2008/layout/HorizontalMultiLevelHierarchy"/>
    <dgm:cxn modelId="{BF7DD43F-047E-461D-9DB8-6F8C70733943}" type="presOf" srcId="{E043E53C-B5BB-4226-9B35-2E5C348F6158}" destId="{BAD27B66-E928-42B6-A038-5FF2482819E2}" srcOrd="0" destOrd="0" presId="urn:microsoft.com/office/officeart/2008/layout/HorizontalMultiLevelHierarchy"/>
    <dgm:cxn modelId="{0759EE26-F57A-4704-BF70-D44BDEDBB258}" type="presOf" srcId="{82F265C4-8CCD-4F4D-A442-CF5499B81413}" destId="{BE3ED39E-FF19-41CB-9030-6FD7BED9C37F}" srcOrd="0" destOrd="0" presId="urn:microsoft.com/office/officeart/2008/layout/HorizontalMultiLevelHierarchy"/>
    <dgm:cxn modelId="{4BE64065-E8A5-410C-A596-895D59205FF9}" srcId="{23D04C1A-64FD-4815-A5FA-C4115AF07592}" destId="{9807B244-6D95-4A34-A474-2D1B6F8B7ABA}" srcOrd="1" destOrd="0" parTransId="{5EB1A551-C56B-4A0B-86BB-0286699EB3F9}" sibTransId="{9BEFE8C7-24B6-4CA9-A83B-D2A53F2FF999}"/>
    <dgm:cxn modelId="{526BD7DF-56E7-49CF-B1AF-A9D03E5EAE3D}" type="presOf" srcId="{1312ED4B-4B40-403E-8C10-11318388BD2F}" destId="{372B7710-59B4-4729-92B9-912D0A70F1CC}" srcOrd="0" destOrd="0" presId="urn:microsoft.com/office/officeart/2008/layout/HorizontalMultiLevelHierarchy"/>
    <dgm:cxn modelId="{0776CB48-91BC-4D40-9E8E-051C1870610C}" srcId="{23D04C1A-64FD-4815-A5FA-C4115AF07592}" destId="{C90AD9A5-70DF-46CB-8423-1C93879CAD04}" srcOrd="2" destOrd="0" parTransId="{E043E53C-B5BB-4226-9B35-2E5C348F6158}" sibTransId="{1FBD451F-6279-46A9-8B37-81041E835824}"/>
    <dgm:cxn modelId="{EA6BC733-25C5-4DB1-8255-B1CB5E728B2E}" type="presParOf" srcId="{C3A87134-B57E-425E-B402-C3D17839C0BB}" destId="{83CB10B2-C1C0-46D1-8D88-5FB50BE0C96F}" srcOrd="0" destOrd="0" presId="urn:microsoft.com/office/officeart/2008/layout/HorizontalMultiLevelHierarchy"/>
    <dgm:cxn modelId="{76805571-2DFD-4EF7-94DC-DCF568D242A4}" type="presParOf" srcId="{83CB10B2-C1C0-46D1-8D88-5FB50BE0C96F}" destId="{F8DCE2F9-2A77-4B31-8E0C-5B1A198D1CE9}" srcOrd="0" destOrd="0" presId="urn:microsoft.com/office/officeart/2008/layout/HorizontalMultiLevelHierarchy"/>
    <dgm:cxn modelId="{1E81C07C-EFE0-4CAD-A205-17EEBB9F0471}" type="presParOf" srcId="{83CB10B2-C1C0-46D1-8D88-5FB50BE0C96F}" destId="{33D6E775-89EF-4A2D-B9C7-272CFEA45B37}" srcOrd="1" destOrd="0" presId="urn:microsoft.com/office/officeart/2008/layout/HorizontalMultiLevelHierarchy"/>
    <dgm:cxn modelId="{368A07B4-DB9D-4EFC-B534-8DC7450141DB}" type="presParOf" srcId="{33D6E775-89EF-4A2D-B9C7-272CFEA45B37}" destId="{372B7710-59B4-4729-92B9-912D0A70F1CC}" srcOrd="0" destOrd="0" presId="urn:microsoft.com/office/officeart/2008/layout/HorizontalMultiLevelHierarchy"/>
    <dgm:cxn modelId="{70DCB268-A9A4-4C85-86F7-F5F3470C714B}" type="presParOf" srcId="{372B7710-59B4-4729-92B9-912D0A70F1CC}" destId="{7349CA26-F75A-495E-9414-BCCBEDB99F4F}" srcOrd="0" destOrd="0" presId="urn:microsoft.com/office/officeart/2008/layout/HorizontalMultiLevelHierarchy"/>
    <dgm:cxn modelId="{99D11B41-9529-4A8F-AF2F-9BE3570EE5B1}" type="presParOf" srcId="{33D6E775-89EF-4A2D-B9C7-272CFEA45B37}" destId="{25B4F1C5-40B5-4AFF-8AF9-2BB6E0BE0CF2}" srcOrd="1" destOrd="0" presId="urn:microsoft.com/office/officeart/2008/layout/HorizontalMultiLevelHierarchy"/>
    <dgm:cxn modelId="{25A0BE9D-150E-4876-83DB-55921DFFF6CA}" type="presParOf" srcId="{25B4F1C5-40B5-4AFF-8AF9-2BB6E0BE0CF2}" destId="{BE3ED39E-FF19-41CB-9030-6FD7BED9C37F}" srcOrd="0" destOrd="0" presId="urn:microsoft.com/office/officeart/2008/layout/HorizontalMultiLevelHierarchy"/>
    <dgm:cxn modelId="{5104CE76-1D19-4D66-AA8D-34BBF0C05313}" type="presParOf" srcId="{25B4F1C5-40B5-4AFF-8AF9-2BB6E0BE0CF2}" destId="{D88C052A-4806-4144-804F-66D826EE573A}" srcOrd="1" destOrd="0" presId="urn:microsoft.com/office/officeart/2008/layout/HorizontalMultiLevelHierarchy"/>
    <dgm:cxn modelId="{A9975FBB-124C-47ED-AFC1-D20B5EDF7611}" type="presParOf" srcId="{33D6E775-89EF-4A2D-B9C7-272CFEA45B37}" destId="{1BCBF7D4-AD4A-45E8-B854-DB76606AF1D7}" srcOrd="2" destOrd="0" presId="urn:microsoft.com/office/officeart/2008/layout/HorizontalMultiLevelHierarchy"/>
    <dgm:cxn modelId="{02B7537B-2B22-4FDD-B087-9976348504AA}" type="presParOf" srcId="{1BCBF7D4-AD4A-45E8-B854-DB76606AF1D7}" destId="{D3D1BE48-0A65-4700-B5D3-4CA2F7FDC508}" srcOrd="0" destOrd="0" presId="urn:microsoft.com/office/officeart/2008/layout/HorizontalMultiLevelHierarchy"/>
    <dgm:cxn modelId="{ABC5A837-45E9-4214-AA48-1B31BEE59CAB}" type="presParOf" srcId="{33D6E775-89EF-4A2D-B9C7-272CFEA45B37}" destId="{997035A2-34F9-43B3-B561-299767B6FC95}" srcOrd="3" destOrd="0" presId="urn:microsoft.com/office/officeart/2008/layout/HorizontalMultiLevelHierarchy"/>
    <dgm:cxn modelId="{27E416AD-5872-486B-A084-05077BCC0CC0}" type="presParOf" srcId="{997035A2-34F9-43B3-B561-299767B6FC95}" destId="{30AFA0AA-0904-4218-8BF4-F2B7C4C3340F}" srcOrd="0" destOrd="0" presId="urn:microsoft.com/office/officeart/2008/layout/HorizontalMultiLevelHierarchy"/>
    <dgm:cxn modelId="{F5FF8E73-C9FD-4C0A-B0C6-9A839423C12B}" type="presParOf" srcId="{997035A2-34F9-43B3-B561-299767B6FC95}" destId="{94704C65-6B79-4B45-A944-1B4FE6A9D5A2}" srcOrd="1" destOrd="0" presId="urn:microsoft.com/office/officeart/2008/layout/HorizontalMultiLevelHierarchy"/>
    <dgm:cxn modelId="{828D9DEC-4677-4424-8688-C80822C873BE}" type="presParOf" srcId="{33D6E775-89EF-4A2D-B9C7-272CFEA45B37}" destId="{BAD27B66-E928-42B6-A038-5FF2482819E2}" srcOrd="4" destOrd="0" presId="urn:microsoft.com/office/officeart/2008/layout/HorizontalMultiLevelHierarchy"/>
    <dgm:cxn modelId="{85F43CFF-B60B-4011-897F-17B15EED4D82}" type="presParOf" srcId="{BAD27B66-E928-42B6-A038-5FF2482819E2}" destId="{9AFE499F-EC78-413C-82BB-72579CDEE605}" srcOrd="0" destOrd="0" presId="urn:microsoft.com/office/officeart/2008/layout/HorizontalMultiLevelHierarchy"/>
    <dgm:cxn modelId="{44B39D1D-A0E4-4532-97CB-3DA657909B52}" type="presParOf" srcId="{33D6E775-89EF-4A2D-B9C7-272CFEA45B37}" destId="{DCC8B755-8DEE-4275-AEA5-C1B804BF59C7}" srcOrd="5" destOrd="0" presId="urn:microsoft.com/office/officeart/2008/layout/HorizontalMultiLevelHierarchy"/>
    <dgm:cxn modelId="{6B9D01FA-E7F8-4858-A84A-62F92748C4EE}" type="presParOf" srcId="{DCC8B755-8DEE-4275-AEA5-C1B804BF59C7}" destId="{BAAD298C-9333-42B8-BCC2-765F25A5C1B4}" srcOrd="0" destOrd="0" presId="urn:microsoft.com/office/officeart/2008/layout/HorizontalMultiLevelHierarchy"/>
    <dgm:cxn modelId="{E151DC60-A69A-4C2E-AE3B-F94B02AE9D00}" type="presParOf" srcId="{DCC8B755-8DEE-4275-AEA5-C1B804BF59C7}" destId="{EF58BCB7-610E-4213-A31D-071EEAEA922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F20A5-CB45-4A3F-A254-A8D135CAE93C}" type="datetimeFigureOut">
              <a:rPr lang="es-DO" smtClean="0"/>
              <a:t>12/4/16</a:t>
            </a:fld>
            <a:endParaRPr lang="es-D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C77D7-DDBE-4636-9FBF-42F7B0777F6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7457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77D7-DDBE-4636-9FBF-42F7B0777F68}" type="slidenum">
              <a:rPr lang="es-DO" smtClean="0"/>
              <a:t>1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43031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DO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cita precedente se colige que las prácticas de leer y escribir no ocurren de manera aislada, sino en un contexto, siguiendo una estructura y con una intencionalidad. De ahí que en este enfoque se conciba tanto a la lectura y como a la escritura como herramientas cognitivas para el desarrollo intelectual de los estudiantes, en el ámbito universitario, y no como simples formas de comunicación.</a:t>
            </a:r>
          </a:p>
          <a:p>
            <a:pPr algn="just"/>
            <a:r>
              <a:rPr lang="es-DO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simples</a:t>
            </a:r>
          </a:p>
          <a:p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77D7-DDBE-4636-9FBF-42F7B0777F68}" type="slidenum">
              <a:rPr lang="es-DO" smtClean="0"/>
              <a:t>10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85563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DO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cita precedente se colige que las prácticas de leer y escribir no ocurren de manera aislada, sino en un contexto, siguiendo una estructura y con una intencionalidad. De ahí que en este enfoque se conciba tanto a la lectura y como a la escritura como herramientas cognitivas para el desarrollo intelectual de los estudiantes, en el ámbito universitario, y no como simples formas de comunicación.</a:t>
            </a:r>
          </a:p>
          <a:p>
            <a:pPr algn="just"/>
            <a:r>
              <a:rPr lang="es-DO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simples</a:t>
            </a:r>
          </a:p>
          <a:p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77D7-DDBE-4636-9FBF-42F7B0777F68}" type="slidenum">
              <a:rPr lang="es-DO" smtClean="0"/>
              <a:t>11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57381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es-DO" dirty="0" smtClean="0"/>
              <a:t>Modelo: Los estudiantes ignoraron el contexto, el plan,</a:t>
            </a:r>
            <a:r>
              <a:rPr lang="es-DO" baseline="0" dirty="0" smtClean="0"/>
              <a:t> el control y la revisión, al principio;</a:t>
            </a:r>
          </a:p>
          <a:p>
            <a:pPr marL="0" indent="0">
              <a:buNone/>
            </a:pPr>
            <a:r>
              <a:rPr lang="es-DO" baseline="0" dirty="0" smtClean="0"/>
              <a:t>Durante el proceso y en el trabajo final la oscilación fue inversa.</a:t>
            </a:r>
          </a:p>
          <a:p>
            <a:pPr marL="0" indent="0">
              <a:buNone/>
            </a:pPr>
            <a:endParaRPr lang="es-DO" baseline="0" dirty="0" smtClean="0"/>
          </a:p>
          <a:p>
            <a:pPr marL="0" indent="0">
              <a:buNone/>
            </a:pPr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77D7-DDBE-4636-9FBF-42F7B0777F68}" type="slidenum">
              <a:rPr lang="es-DO" smtClean="0"/>
              <a:t>12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99070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77D7-DDBE-4636-9FBF-42F7B0777F68}" type="slidenum">
              <a:rPr lang="es-DO" smtClean="0"/>
              <a:t>2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358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DO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ahí que en este enfoque se conciba tanto a la lectura y como a la escritura como herramientas cognitivas para el desarrollo intelectual de los estudiantes, en el ámbito universitario, y no como simples formas de comunicación.</a:t>
            </a:r>
          </a:p>
          <a:p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77D7-DDBE-4636-9FBF-42F7B0777F68}" type="slidenum">
              <a:rPr lang="es-DO" smtClean="0"/>
              <a:t>3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61747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DO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cita precedente se colige que las prácticas de leer y escribir no ocurren de manera aislada, sino en un contexto, siguiendo una estructura y con una intencionalidad. De ahí que en este enfoque se conciban tanto a la lectura y como a la escritura como herramientas cognitivas para el desarrollo intelectual de los estudiantes, en el ámbito universitario, y no como simples formas de comunicación.</a:t>
            </a:r>
            <a:r>
              <a:rPr lang="es-DO" sz="12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DO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docentees</a:t>
            </a:r>
            <a:r>
              <a:rPr lang="es-DO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 responsable de propiciar las condiciones para que los estudiantes formen parte activa de esta comunidad discursiva universitaria. </a:t>
            </a:r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77D7-DDBE-4636-9FBF-42F7B0777F68}" type="slidenum">
              <a:rPr lang="es-DO" smtClean="0"/>
              <a:t>4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19716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77D7-DDBE-4636-9FBF-42F7B0777F68}" type="slidenum">
              <a:rPr lang="es-DO" smtClean="0"/>
              <a:t>5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55510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DO" dirty="0" smtClean="0"/>
              <a:t>a) </a:t>
            </a:r>
            <a:r>
              <a:rPr lang="es-DO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tanto para los estudiantes como para el docente requirió más encuentros, asesorías presenciales y virtuales, así como clases de lo previsto. </a:t>
            </a:r>
          </a:p>
          <a:p>
            <a:endParaRPr lang="es-DO" dirty="0" smtClean="0"/>
          </a:p>
          <a:p>
            <a:r>
              <a:rPr lang="es-DO" dirty="0" smtClean="0"/>
              <a:t>b) </a:t>
            </a:r>
            <a:r>
              <a:rPr lang="es-DO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tanto de los alumnos (a revisar lo que ya entregaron) como del profesor (a implementar una metodología distinta: </a:t>
            </a:r>
            <a:r>
              <a:rPr lang="es-DO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proceso vs. el resultado</a:t>
            </a:r>
            <a:r>
              <a:rPr lang="es-DO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es-DO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DO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77D7-DDBE-4636-9FBF-42F7B0777F68}" type="slidenum">
              <a:rPr lang="es-DO" smtClean="0"/>
              <a:t>6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19031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70000"/>
              </a:lnSpc>
            </a:pPr>
            <a:r>
              <a:rPr lang="es-DO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proceso se llevó a cabo en tres momentos o etapas: primero (diagnóstico) se les solicitó a los estudiantes que resumieran un texto de cuatro páginas sobre el aprendizaje significativo; luego, se retroalimentó este primer borrador y se les propuso la elaboración de un plan (partiendo del problema retórico) y la entrega de un segundo borrador; por último, se les entregó una rúbrica para la revisión y entrega del documento final. Durante</a:t>
            </a:r>
            <a:r>
              <a:rPr lang="es-DO" sz="1200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este proceso se utilizaron diversas estrategias y recursos: rúbrica, Google drive, grupos de </a:t>
            </a:r>
            <a:r>
              <a:rPr lang="es-DO" sz="1200" baseline="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Whats’app</a:t>
            </a:r>
            <a:r>
              <a:rPr lang="es-DO" sz="1200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tutorías individuales, entre pares y grupales, lectura del periódico, asignación de relatorías, entre otros.</a:t>
            </a:r>
            <a:endParaRPr lang="es-DO" sz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77D7-DDBE-4636-9FBF-42F7B0777F68}" type="slidenum">
              <a:rPr lang="es-DO" smtClean="0"/>
              <a:t>7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12799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es-DO" b="1" dirty="0" smtClean="0"/>
              <a:t>Problema: </a:t>
            </a:r>
          </a:p>
          <a:p>
            <a:pPr marL="0" indent="0">
              <a:buNone/>
            </a:pPr>
            <a:r>
              <a:rPr lang="es-DO" dirty="0" smtClean="0"/>
              <a:t>1) Con</a:t>
            </a:r>
            <a:r>
              <a:rPr lang="es-DO" baseline="0" dirty="0" smtClean="0"/>
              <a:t> frecuencia se asigna un resumen y se obtiene un resultado distinto: resumir no es reducir.</a:t>
            </a:r>
          </a:p>
          <a:p>
            <a:pPr marL="0" indent="0">
              <a:buNone/>
            </a:pPr>
            <a:r>
              <a:rPr lang="es-DO" baseline="0" dirty="0" smtClean="0"/>
              <a:t>2) Se presupone que el estudiante domina el concepto de resumen y que lo ha practicado mucho.</a:t>
            </a:r>
          </a:p>
          <a:p>
            <a:pPr marL="0" indent="0">
              <a:buNone/>
            </a:pPr>
            <a:r>
              <a:rPr lang="es-DO" baseline="0" dirty="0" smtClean="0"/>
              <a:t>3) Se privilegia el contenido conceptual sobre el procedimental.</a:t>
            </a:r>
          </a:p>
          <a:p>
            <a:pPr marL="0" indent="0">
              <a:buNone/>
            </a:pPr>
            <a:r>
              <a:rPr lang="es-DO" baseline="0" dirty="0" smtClean="0"/>
              <a:t>4) Se concibe el resumen como un producto.</a:t>
            </a:r>
          </a:p>
          <a:p>
            <a:pPr marL="0" indent="0">
              <a:buNone/>
            </a:pPr>
            <a:endParaRPr lang="es-DO" baseline="0" dirty="0" smtClean="0"/>
          </a:p>
          <a:p>
            <a:pPr marL="0" indent="0" algn="just">
              <a:buNone/>
            </a:pPr>
            <a:r>
              <a:rPr lang="es-DO" baseline="0" dirty="0" smtClean="0"/>
              <a:t>b) </a:t>
            </a:r>
            <a:r>
              <a:rPr lang="es-DO" dirty="0"/>
              <a:t>L</a:t>
            </a:r>
            <a:r>
              <a:rPr lang="es-D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investigación-acción es una herramienta que redimensiona la concepción de </a:t>
            </a:r>
            <a:r>
              <a:rPr lang="es-DO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resumen,</a:t>
            </a:r>
            <a:r>
              <a:rPr lang="es-D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 que tanto en la lectura como en la redacción ocurre una </a:t>
            </a:r>
            <a:r>
              <a:rPr lang="es-DO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interacción </a:t>
            </a:r>
            <a:r>
              <a:rPr lang="es-D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 </a:t>
            </a:r>
            <a:r>
              <a:rPr lang="es-D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autor</a:t>
            </a:r>
            <a:r>
              <a:rPr lang="es-D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el </a:t>
            </a:r>
            <a:r>
              <a:rPr lang="es-D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lector-escritor</a:t>
            </a:r>
            <a:r>
              <a:rPr lang="es-D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(sus conocimientos, experiencias) y el </a:t>
            </a:r>
            <a:r>
              <a:rPr lang="es-D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contexto</a:t>
            </a:r>
            <a:r>
              <a:rPr lang="es-D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el que interactúan (finalidad…).  La lectura y la escritura son procesos dinámicos. La</a:t>
            </a:r>
            <a:r>
              <a:rPr lang="es-D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educación no es un acto, sino un proceso en el cual se interactúa para generar conocimiento (unidad </a:t>
            </a:r>
            <a:r>
              <a:rPr lang="es-D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ideacional</a:t>
            </a:r>
            <a:r>
              <a:rPr lang="es-D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aprendizaje significativo). </a:t>
            </a:r>
            <a:endParaRPr lang="es-D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s-DO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es-D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Si se valida lo anterior, entonces hay tres factores que justifican este estudio: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DO" dirty="0"/>
              <a:t>1</a:t>
            </a:r>
            <a:r>
              <a:rPr lang="es-D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el protagonismo del </a:t>
            </a:r>
            <a:r>
              <a:rPr lang="es-DO" baseline="0" dirty="0" smtClean="0"/>
              <a:t> aprendizaje lo tiene el alumno: hay que empoderarlo. </a:t>
            </a:r>
            <a:endParaRPr lang="es-DO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s-DO" dirty="0"/>
              <a:t>2</a:t>
            </a:r>
            <a:r>
              <a:rPr lang="es-D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s-DO" dirty="0"/>
              <a:t>N</a:t>
            </a:r>
            <a:r>
              <a:rPr lang="es-D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se trata de un proceso lineal, sino recursivo.</a:t>
            </a:r>
          </a:p>
          <a:p>
            <a:pPr marL="0" indent="0">
              <a:buNone/>
            </a:pPr>
            <a:r>
              <a:rPr lang="es-DO" dirty="0" smtClean="0"/>
              <a:t>3) Para resumir el estudiante deberá leer y escribir: analizará y sintetizará.</a:t>
            </a:r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77D7-DDBE-4636-9FBF-42F7B0777F68}" type="slidenum">
              <a:rPr lang="es-DO" smtClean="0"/>
              <a:t>8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26492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DO" dirty="0" smtClean="0"/>
              <a:t>a) Diagnóstico:</a:t>
            </a:r>
            <a:r>
              <a:rPr lang="es-DO" baseline="0" dirty="0" smtClean="0"/>
              <a:t> escribieron sin contexto, sin plan y </a:t>
            </a:r>
            <a:r>
              <a:rPr lang="es-DO" baseline="0" smtClean="0"/>
              <a:t>sin revisar.</a:t>
            </a:r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77D7-DDBE-4636-9FBF-42F7B0777F68}" type="slidenum">
              <a:rPr lang="es-DO" smtClean="0"/>
              <a:t>9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19208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49D2-B799-4F73-9BA6-1772108C2479}" type="datetimeFigureOut">
              <a:rPr lang="es-DO" smtClean="0"/>
              <a:t>12/4/16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D69B-93B8-432D-96B7-E9B4DF85548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450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49D2-B799-4F73-9BA6-1772108C2479}" type="datetimeFigureOut">
              <a:rPr lang="es-DO" smtClean="0"/>
              <a:t>12/4/16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D69B-93B8-432D-96B7-E9B4DF85548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9736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49D2-B799-4F73-9BA6-1772108C2479}" type="datetimeFigureOut">
              <a:rPr lang="es-DO" smtClean="0"/>
              <a:t>12/4/16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D69B-93B8-432D-96B7-E9B4DF85548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9372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49D2-B799-4F73-9BA6-1772108C2479}" type="datetimeFigureOut">
              <a:rPr lang="es-DO" smtClean="0"/>
              <a:t>12/4/16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D69B-93B8-432D-96B7-E9B4DF85548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7584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49D2-B799-4F73-9BA6-1772108C2479}" type="datetimeFigureOut">
              <a:rPr lang="es-DO" smtClean="0"/>
              <a:t>12/4/16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D69B-93B8-432D-96B7-E9B4DF85548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9932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49D2-B799-4F73-9BA6-1772108C2479}" type="datetimeFigureOut">
              <a:rPr lang="es-DO" smtClean="0"/>
              <a:t>12/4/16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D69B-93B8-432D-96B7-E9B4DF85548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2744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49D2-B799-4F73-9BA6-1772108C2479}" type="datetimeFigureOut">
              <a:rPr lang="es-DO" smtClean="0"/>
              <a:t>12/4/16</a:t>
            </a:fld>
            <a:endParaRPr lang="es-D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D69B-93B8-432D-96B7-E9B4DF85548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8559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49D2-B799-4F73-9BA6-1772108C2479}" type="datetimeFigureOut">
              <a:rPr lang="es-DO" smtClean="0"/>
              <a:t>12/4/16</a:t>
            </a:fld>
            <a:endParaRPr lang="es-D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D69B-93B8-432D-96B7-E9B4DF85548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327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49D2-B799-4F73-9BA6-1772108C2479}" type="datetimeFigureOut">
              <a:rPr lang="es-DO" smtClean="0"/>
              <a:t>12/4/16</a:t>
            </a:fld>
            <a:endParaRPr lang="es-D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D69B-93B8-432D-96B7-E9B4DF85548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1010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49D2-B799-4F73-9BA6-1772108C2479}" type="datetimeFigureOut">
              <a:rPr lang="es-DO" smtClean="0"/>
              <a:t>12/4/16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D69B-93B8-432D-96B7-E9B4DF85548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9540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49D2-B799-4F73-9BA6-1772108C2479}" type="datetimeFigureOut">
              <a:rPr lang="es-DO" smtClean="0"/>
              <a:t>12/4/16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D69B-93B8-432D-96B7-E9B4DF85548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0365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749D2-B799-4F73-9BA6-1772108C2479}" type="datetimeFigureOut">
              <a:rPr lang="es-DO" smtClean="0"/>
              <a:t>12/4/16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8D69B-93B8-432D-96B7-E9B4DF85548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6624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eg;base64,/9j/4AAQSkZJRgABAQAAAQABAAD/2wCEAAkGBxQTEhUUExQVFhQXGBcbGBgYGBwcGhwYGBoaHRwVHBcYHSggHBwlHBwYITEhJSkrLi4uFx8zODMsNygtLisBCgoKDg0OGhAQGywkICYtLy40LCwsLCwsLCwsLSwsLSwsLCwsLCwsLCwsLCwsLCwsLCwsLCwsLCwsLCwsLCwsLP/AABEIAQEAxAMBIgACEQEDEQH/xAAcAAACAgMBAQAAAAAAAAAAAAAFBgMEAAIHAQj/xABQEAACAAMEBQcGCwYDBwQDAAABAgADEQQSITEFBkFRYRMicYGRobEHIzLB0fAUM0JSYnJzgpKisiQlY7PC8RU04URTg5Ojw9IWZOLyNTZD/8QAGwEAAgMBAQEAAAAAAAAAAAAAAwQBAgUGAAf/xAA4EQACAQIEAggEBQMFAQAAAAABAgADEQQSITEFQRMiMlFhcYHwM6GxwQYUI5HRFeHxQ1JicqJC/9oADAMBAAIRAxEAPwDl4s43CDFhXmKPfOBZQwVsAqq++2Eah0moguZX1Yl10hZB/GTuNfVHVbLLB0hP4FT2TljmWqC10lZPtD3Kxjpej5n7xtHZ/wBeXF3udItexJhjStkBp0/0TIqWCxgSa0xCS+6yD/ygxpEZdf6ZkUK3ZEw7pYPZZpA9cK0T1vWXc9X0nEpsoNUjPExXIwiwp5p6D4Ro0PVBYyaBJXWMOrEyz2meks2NlVUqzJMmMSwrRnJbmDm05ozYR3RDVQd6gx8/+TllFvlgu63kooFaOatzX4UqelRH0BZfQX6oiawGUW97RQMSdTKukEw6z4CPJoz9/mxvpH0D1+AjSefT6D4CMptzGRsJFIWiHix8AII6RGI6BFGWOaOL/wBQi/bhzgOgRdfht6SH7Q9ZQ0kPOzOCyx4Qs2FOZO4y5A/Ebp/TDJpNufO6B3A+yAVhXmNxmSV/DPPqMSx/UaGTsD0kWmXu2Rjvmk9SzXm+CmAOpkumj7UMKESGAxw8667fq16418olsZbHZVQkGZMFabQ0l1I6zMA64n1Ge9ZrYppzUkD87t64ZpoRQd+/7XmfijdivgYxaGlgy7ol543udtBF4VGGA7YV9NSgLbZqUoeWGGPyN8NVjNE/D+XLsgNptB8KsWAxecP+m3sjn6L2J8j9DM+sy1AoVQLD7Q/oxAVuhBiKkkMMwRUVyJFcoU9bdGibOkS8AG5QA7MUwzhtkbR0d2UQaTkry8lmyuzDszAA2mD8O1qi3fDAioyWUC3dEGfNItdqHzZasPxSD64JWLnoXJIxIw4bfffAl8bda+Nnr2LJPqgnopfMn6zZ9AMdKOzH8Of1CPCaTDTaY8jGPCPIpljeabnycDLlz/y//lC/bdHizzmkhrwQgVIpWoBy646npzSHIoGABqdtaUCljltopA2VIrHOdaf89N+sv6FgeJQBNIDCVGZ7HugbUkfvOyfXb+W8P+i2/eM040a/jTCq2pVpXfza9cIuoi10nZ+DOfysPXHQ9DHz8z7af/PJ9UWAvr5QVQ6/v9oz6Sy7f0vAnSdVsloP8KZ3SpAHhBHS1oUBhUVAb9E3/wAW7IHawgmxWhVxZpU0AcaS1p4QnRBzesM56vpOKB+aeiNGmDHEYZgGvhEnwR5Uxpc1QGu1pVWzYbVJGzZFjSej5AsFjmSkHwluVac19q3ZZIAuE3RhTYDzdsaFRQLX56QNOsUuLS1qJbBKt0tmmoimXzi3yxf+LG41oa/QO+OkWzX9CrSrORfqUV6ggMTg12uWJod4jhTWk37xA6Ng6BX3qY3Fp2gkEZR6ouYWggbGdm/9atMlAzCsuiC99qCFdTX5JzFN/CNdavKAkmcElFZgK8+mPpLhiNxpHI5ulCyUJNa1PHD+0VltGFNp9ULDCi9zDGtpYT6M0PrBInpKuzEvMQbt4V9LjQ90Mlp+NUcV9UfKcq2AUqDUEEEMQRQ1qKZHjHcvJdrcbcbk1qzpfaUwox3kZExRqGUWHeJ7PmN/OMmlTjP6D+kwJk80Efx69il/6Ys2iZygmNtbLpMt/UYF6WZri0wJZjhwkTlPqgXR3YnxMMKlltF3XWRylp0dINbt7nUzoDJy6laLHk+SiW9d0uX+UmK+mZ97SlnU/IW0P1ItqIP5B2RY1Ca8dJ02rOoOAdqHo3Q8UIw2Xz9/OIVGzVW8vf0jPZBzeqAusBparD9rM/lNF+wAlaU4VJGNDTAZwG1mQi0WEgH45hlvlsKYxzFJRffkfoYtVw1elq66eYP0jZZs401psTMJHJ4m7Mr0c2vjENiBExcKY0qSP00gnrFM5NJbAgm7MXEV9ILs98o0OEU1LE3kvTrYdczDx3B+k542hJ6T59oKDkWszLevDE/B0+TWuY3RJolfMnH5R8FEHJkk8m9Sbtwi7wNmUeqGTRWrdmCU5PAmuLNn2xvheqJbBYos7FhtpObu+MZHVX1ase2SnWT7Y8iuWaHTDuixrLaGCJczMxdlfRqwNBuKgneARthD1patunnin6Eht1jtRUJl6TEkgmgCMagKwJPCuIJhO1kP7bN+7+hYFiuxK4L4kp6gD96Sfvw96HPnpn21o/mzDCL5Ph+9ZXS/6hDloObSbM+1tH63jyjf0lKp1HrGTSiedIpgR/Tase/virrUlLPaDs88B0Gagp2L3Ra0o3nT0f02mKet7/sk767989/ZAqW484UdoTkutFopNBIp5gADcTWgELz6WnGWsouTLWt1aCgvEk7NpJi1rRaL00L8xFXrpj3wKlCHavWaUr2NViJ4I8ZiY9dKZxqrGKQU8jZXjxTjEjJTGPT01vwR1c0y9jtMu0S6kyzUgGl5dqE7iMMjA5VjYLSPT0+h9B2pJ0pJiGqESiD0y6EdIrQxHbV51nB+c1evm/8AcEI/kf0kbk+QcluzF4VYAjur1mHvSRpNlbgCezkG9RhPLla0Pe4ijZByuk2O1bJac/pqQP53fDLoRvOTKYfu4ZcGIhZ1OBNstjUBMuyIhqdrTJKN10Q04wzat4zX42W1J/y7S49Yhqp8O3vlFlHWJ985a0JNJU1JNVONdww29cL2ts5uXsVCcJ2/6LbyYMaBb0QKnmt10QnDooeyAOuBpNsRp/tCDPeCM45rDoM+3f8ASH4gT0K20vlP7g8+fhYkARssNoPKLiTWmNeGfr/vBTSRvfBl+fywx30FD4wBsswBlz2dB/1FDnuhg0pZ7kyxzK8zlXUivz5T0p1r4Q1whbVCR71lMdc4ZNLXCnw1311v6E2EWZj0srLnVAAduNmmCv5YQNVbcyupvPsqb5HfTCOi270HFPm061nj2RzHVmdRwBePBKE8cI1cSTlHrGvw/l6SqDbl9J0fXjSF21upSYaBMRNcDFQcABQZxkZ5QLUBazUzMUlkYLShGyo9zWMharmzmdFhTT6FL9w5mVtabKXCUQviwIAOAZGxqAaY0FQK48YVNZ1pa2ptVD+UR06bZ6iOZ65LdtjfUT9IhzE9icvgviSp5O1rpROF8/nSGrQZBYne86vSzTiPAQu+TRf3qeCzu6YkG9W1r+KYern49pi9PY+kDX3HrHDSwNZhp8k+Foy7u2KGvRPwV918fzJv+kHdIpW9xw/me2FzX6Z+zjjNX+tvXCmHa9S3jHVTrL5j6zhunPjmxB9HEZVugnsrTqirLFBWL2npBS0OGoTzDhlzkVhsGwivGILuHvuh5t4q/aMhSUTUxcWxUl1OZI9+6NbORgPesGJdn5SXhkPVUnu8YGxtJRb3lGyaPBK7ip7/AO4iV7CAeyte8QU1Ykl2rTBVA7ce5adsQ6QNXKYlr1MMzj79kULa2hQgCgmAWs+Z3Zd8Vi8NR0ayipuJuXE9rQE0rZ6ENQbjTKsWVtbQTJYXjb5JpgEy0rhUolOi8a99I6TMqyoDiSpBPSsweKiOZ+TWy0M6aDkgUjjer4LHRbRPuojfwi/Yb3g8JVj+oQI1SXqAmJGqloLTNJOtRe5OlNxaZMp+UQ7ali8wbeukh22hGHiYQ/J4CJVoc7ZslO65/XDx5MZt6yyX3m2D8VxvVD77WmbTOp98pLq1MpMQkDFXHajDxMLOuU0lrIRmLVKpTicIP6Bm0aW3zSD2GsLuueHI0+TapNPxRiUwLjzPzAmV+aq1GCsxOv8AiMMqcagjZTuhm09ab1msbbRaUB6br4YbKUhUTMRd0491ZFSLgtEokE0HyhWuzAmCcNOVjApiqrXV2JFreVtp7OcUIFcTJPa84euOIasypTWuSs8gSuUW+TldByJOw5E7jHZUpfQHI8l2cu4haXyWzJTPNe1SZUkMxqzMKKWwqStAcuuNtTvHcExYvfw+kg8tcsf4lzRUGTKpQYUoaY7cKRkP+s+pz2uZLmLaVS7JloRhSqitRzcAQQacY9g61QABHSlzCz5RyzygD9tb6kv9MdQnvSlBUnIesnYBvjlOvKutse+143UIIFBShoKcMoSxHYjeE+JPfJd/+Tc/wp5/OkGtUbRQslK3tu702I66DsgN5Kh+8Jn2U79SwW1QW8xp9HHplzjEqwVWJ96QdRSzrb3rOiWlcfvDxaFDXp/MoP4i/wApD/UYcpuLD6y/qaEjXj0UH0x/JkQlhPiR5O2vmPrOX6+2Uy7VX58qSwy/3ajZwAgKj1Hv1w6eUeUsx7Hdug8hRjjmtMDXbSghFFRGnVWzGKVxaowkyLjStMjX1wesWjJrpSWrlT6RpQFTmOiB2ipIwc40Jw2QflaWtD4SyEl5Xjn0jA4Z5QAnWSgtDuipd0cmFCmnjnFWfKWQWNOcTQYEkk98WbCjqVZmLUNQSADT33xe0mgLX6Gm+FC2V5pBOkp6DURQtj2iYaEKo4DPHPhhhGTdHUSjYg5w2ypSNkeduIxgdpeWeyLmrfaCGGsLkyjqKxltNX5Lgdqkj1w6ayzLlnddostPxywPFYUdW1UcsMb2FOjEk93eN8H/ACjzrkucBtWUv4WFe4xUi9UQd7Uj6wBqzOC2AmvxltqB9XkyOqit2GG7yNNWwyR/GtA7ZTH1Qi6vSD8HsgJzmzH4UVXh48jC0sskf+4Y/ikzodaZtPnGLQWhJfJqxnqagGgpUVAw9LZCb5S5QR1CsGHLSmqKfPywJglo0vyfNOIJ2gDDOoJ7IC6+jzanPnyzXr4RmdTKpAG/frMgFc4sttfGN9g0lKRaNIV2x5xI9hjzX2egkSnQIPOSWoBxrjgBtpASeGI5npbMQB11OUe6yVFkRi1QHkmuH+8GdMBTEHoj2Fdsovb7jxgQz5QOXlN7PMq0pic0lsekz2JFOFT2R0WZY5c1DLmoroSKqwqMDUGh2ggEHhHN5aMyhkViKNkCfRmFtnA1jptmvVOVKmNJNzNDBLlLeIU/KWRKVQAFUAAACmwCgHUAB1RkTU3xkEj8XtN6P81eRmDKyNhhUBgSp4cNscm19mXrZU/7uX/VAptZLSRTlplPrn2wPtFqd2vOxY0pUkk0GyphSpUDraPUaDU2zGGfJ5paTZ7ZNefNWWplzFBbeSKCDuo1qR79xw1wJWm/kp+fvshBayoTUqCT0+2Ldim8krLL5oel4CuN2tOy8e2B1GzJYS9OiQ5JsdP7zvT1r/xE/mNCnrbNVZil1DIsxqgmmSyVzpv8IR5Os1pU1E1+sk7SfEmK9t0tMnfGsWFSaHKppU06h2RFIhGvLdE1wY1a0aSsavZi1klT6yyaLNwl1Iwe6npGgwO6KGi9H2PSE3k1sxkO5ot08whQ5vEc3nHHGhyhZZlPyV6gB20ziSx29pLiZKN11yNAaZ7+k9sNvilbYQL4Uly1/mYO0X5ua6HYzLjvUkd9IcdHS0NDQVhRSWDMqWCBiSzGtATjeIUE57htg1ou30A9+qAVDfUS9BQpytDekpwShINOG/YMYhnaaLy7oQqTkSPZhEE/SIODZRUGnQTdloG6cuqmMCCX5RvpNSFMklSWUku1SdsR2i2lsD2xU0tJnBQ0xyC2IUYHdSnA7xEFnl3VzqaY1i+SBqFk02hXVuZSaRdY3wFFMgS6irYYihI6SIs+VGeeeNhnflEun6h3QtPaWU80kVFDTdUHHrA7I1tduM3CaxfEnnbznFwLMGi1s6lQYR0NOAlyFxryNpu7r4lXq9FL3dDX5ItLS15Kz4lzMUggc3mpMBxrXbuhJl2vBRsUEKNwYEEDpBI6Is2K1iUweUAjDEMooQenfFzV8JRcMRzj1YRK515lwLbdoNKe+6BWvtnUWcsjKw5jYEVHOAoRsNSBAFNJkZUxrXAY1zi4NKctUTQswBQAGpSgyAhUU9d4gOFWbMWjDJWXSrMoPFh7Y00laVWT5t1vCbKYFSDS7MUlrpBrAhbZLGxO6OrzH0So5xsAG4mVHqGFe/a2gH4Z0ZBL39IC0IiWtLQ0yca3nUEOFqBLTHmjZ0QxWXTEkOULio3Xj4LTvgJI03YUYeesCoWN4K0gNd89uNKU5DjW9XCMXWCwXh+0aPArib0oVF5MxiQbnKDAkVAOFaDSCm8cTRQI4DSco0xP4G9kZAGwa0aO5NeUtVjv3Re58ul6grSh31jI9LT56tFmlhjsUGmZ8ax6iKMFyzzJ7zHTLNqfZZjTi8sm7MpizUI5NGOFaVqTHO56C9VVCqxZlUZKLxovVSkJtWVhYRyghDXMA2sm+2JzO2NBX5x7TElsHPbpiSx2ObMNJaM5AJoNwzMHG0XbcyISG+ce0xJJshZgL7Dt9sXDoy0BBMMpghFQxFBSt2tfrYRrY5LswuS3dqZKpJplXoxETbSQGF9ZumhzSvKHv9seNoo0ryh7/bF6byyDnyWUA3ca+lStMs6Yxok6Y9+7Kc8mKzKA0QY4sQObkc90Vs0Pel7vCWj9A2dpUl2E8hg3KODQC6TeZQSAQBsFYqPKVGJkFpkhnYK4BNDXAkZgEU64YtTZMu02UXnlKZcxxWbMZqk84BLPQA5jIipho1MmuSF+Do0pnKzJpAQ0ZGNwSzjQFVP3jtEGyBhaJCoQZzsqrihiSzSHT4skdFPZDL5StBpZpqNKYc8GqfKFMienEV20hUs+kLpxwMKuhXSO0a/MG0KvYZjm/Nck7znA7SDXMBEs7TOGZgc1WN5uoRUX3MLUIPZkDzLvOOO8cIJ6Q1eE1VdSVe6K8d1ePGKq2UzGVdrEDq/tD6sgA5YUA7IZo9YGc3xjE/lqiFN/tOWDRn0z79cZ/hv0zDrpDQILkrUVxpsgJP0fMSt5TQbRiO6KMGBmnhcdhcQoKkA9xOsC/wCGD5xjZdFD5xggYxTFMxj/AESd0pDQ6/ObuieXoFPnN3eyLyGLErCJBMg017pQl6vS/nP2j2RIursvaX7R7IJy24RJLaLAymQQamrkmmJftHsjyC4MZFrz2UTp0lPjwMPOv+hY4/pn0pf2Uv8ASI7QwpMtH2p/lpHHNYgByP2S/pWMyn2j5mM0/wCIs2kc4wyahS6znArjJm9lBXuhcnZmHHyZpW0MN8md+gxpDYRB9z6wjbpR/wANQCtFRx1JPX1+MT6m2bmsboqH9LaQVPdXZlhFl1DaLUjLkbUR0C0oR3GLHk/AZJpxwC96tWGV+E3mPvEL/rL5QfrlY/Nq1MOVQk5EnkmqemgHZwi3o+SWsExfnSrUDTiJxA7SIl1qniYOQUHBwS3FUKGg3Y90Q2e0TUS5UBTfwCgnnihFT74x4DSVrcWwyU8hNyDyEAeS7SvJraKvMQC4ay5aM5qCLoZqqg5u3OpgnY5HnHa6556vLvzW5t17wLKpoWwUZ0GOwmLGjdDSpQ5qAdHDecyemJ9IT1lSyadA3k5CPAZReYVfi9Sq+SgN9u/WJmtlv86EBvMTVjwik6XswDxggdGh2Lti7VJPvui7ZdFIDRmK7qLe7gYQq1g7XE67A4VqFIK2/PzgFLL1RKZYqBmYPmxS+ddLuwYUwCqVI2mpIatRShHGL8ucUS7KSXIBzaWCZrDaDOclgOCXRAi1t48BcdUQdoGw1m1PyBltBOVd2FYZSsVtDWVZac0UvGsXo06CWQT5xxrFGtjH7l0/bf53lOanO6j3/wBor8new3GkXM3bhQd1fXHkuRQk7zXuAglogHsIGtWh0f5Ax2jA9P8AeIpeqq/KZh2eyGYCgr79EaMIg0l5iN0+LYpFyo5AiPb9FmVUg3lB3Y9MQSpmXshnt9kM0mWDdL1AO4kYQ9akatJKs06zTLjuQRfui9cdSt28cTQgn70KOqBwt9TynY8Mxlavhy7625zkytEiMff2Rcm6uWiVLmTXugIVDqGBYEkAc1TUAk7d8NXk10dz1tQmeixlsl35wGJY9IOA2GPKpJmg1UBbxMnB0IDS5gqKiq0w349BjI6xrLa7RJnkSpcpkYBqvWtTmMNlR3xkE6OC6ZpLavjZ/wBoD+RfZHFdYZt5JBpTmlfw3RHa9I4TZv3D3EeqOM60LRLP9Q/0xlJ8QjxMeTb0EWJmZhz8l3+bA3y5o/6bQkzTzjDl5L5gFtSu1Zn8t40BsIk3aPrGiwpTRKA4EWe2gjiJksxS1GtplrPXGrJKujZiDU9hB7IIaM52jwoGcu2AdLgEDtER6NsYlIBhWi3jvIAHqhukRlZfL5TnuJYroApXe2n8zHled380eOJi6JcbKu3b6o9MEtOTdy01pGtr0aXs8ybTAAFegMCzdgNP9YIaI0fyz0Pxa4ud+5Ovbw6YcZVjDo8sigdGToDAiAVjcZROh4HgTmGIfYbfzOPCSdkK2uOknVhJUlcAzEGhNTgoPVWOgS7Kym6wIZTRhxGcV7bqktqbBXMyl3mZ3Tsbh0xkU3Cv1p31WkWp9UxG1RtU55jh2dxdU1ck03UvbDWOh6E0E88MxNySgJZyN2xRtPvwg9q/5OBKoZrUGF4VLO1BQBn2YADCuAwpDFrPdlWe4gCg0UACgAzpToBhpaPS1LkWEzcTixhcOxBuQCfCJCIAANwj2kbRDa2ojbyKDpOA8Y17WE+XXLNruZpZxUV349pPqiQZxqRSg407BHjHMnLDwGERaWOpmwxx7PbHjR6D/aPGjxnhB9sqCGXNSCDxBqDD5qvpO/8AByRQvLKk72HsuH8UI9rGEEdV7WRLbaZMwPxuZ07Vp96M/GDLlqdx+U7D8N1cxeieY08xPbfJFn0nMNxWVp8szAwBDSbSvyq4ELaEFN1TvxdZthEqW9xJaDMhFC4kU2Z0pnxhG8tklkNntEtiA3m3oaXih5SVXYaG8eqH/RlrFos8uYMRNlg9ZFT3wUpdw1zpy5TYv1Ssuy5SzVV2GJUf27YyKeibWFS6xpRjToOPiTHsXZSDaQrAi8FaZFJ0z6sv+qON655SPquOwqI7JrBhNbjLU9hMcd17wMr/AIw7HAjGUfrHzmonZETZx5xhs8m7/t0r7/8ALaFGeecYaPJuf26TiBi2J+zeNDlE23MctCTQ1nlrtVmPaq4e+6L3CKujrKJctV4Y9O0xZlZmHUFhPn2Or9NWLchoPISesbSJLTHVEFWY0HDex4AYxoTDpoGwiQlSPPMOd9EbF4ceMS7WEnh2COJq2PZG/wDHrL1i0espBLQVpmdpO0npi/KkUzjyzThkM4tgQsZ3KKALDaUnsEp2q8tGbeVBPaRE8iQqCiqqjcoA8I2GcY0VsL3hbm1pl7HohP10nc9ErsLHrwHgYbFEIGsVov2hzsBuj7uHjWD0Rc3mFx6tkw2X/cQPvBsV7QKlBxr+H/WkWDFevPPAU68/ZDJnGJveeWtqXTx9sVyb0zgAD10GPV6+Ee25uZXcQe+MsgF5j9Udij2xXnDqLLf3ylsRq0e1iJn3Cvh2xYwQEhtIwjbVibS0FdjrT2H33xHOBPpHqEVbA92ehHHroKgdZAhPFrmpMPD6Tf4JV6LEo3j9dI3a8WMz9DuPlyBe4+YYo560vHrj3yT2xjYjIdSsyzvdKsKMFbnoCDiKgmDmi7szlpZxWYFbqmqUYdqV+9Cr5PLS62x0cGryFVjQ4zbKxlMxNNoCYcRFaLZqYM66quWoRDmmqrNYVAGYqaZ4xkMFo0cswgk0IF3sJoeyMhwVgBa0VNHWBdP4sDvk+DD2xyDygUvSqfOtP8wR1rSz1WQ2+Qf+2Y5L5QlPmScuUtdOqYkYAH6598psrog984kT8zDNqJY2adfoQqitd5NRdrtwJrC4shpkwIgqzEADiY6noTRC2eUqA1ObNvY5mm6NKmt5z3GMYKFMqD1muPTmYSMeSm8YjmTCM8t49keSn5oI98YaM4kDSM2qejROmFmxWXQ/eOXgT1CHP4AuwQB8n481Mb6YHYo9sMku0q2RBgTE3nZcJoqmFXvNzNbNZApr2RajxYxjAzNQC01TMxrOMbSso0mxEmRTpt2WzHJVJ7ATHMmepJOZh+1jnXbLN30A7WAjnRmQzR0E5L8QsTVRO4X/AHP9pJWKiN6TbyfYO4RK82gJ3AxSEyidg8YITMJENp7bPiW+qY10exN7iR+kCN7QPNN9U+EaaGaqCIG8P/pHzl8S9+Ph2R6yxsIwiLxa8qzVgdLmXZ0pvmzEPUGEFZggLpBc4C63BE0ME9nBj/oSaZc9EOzlJPYSyk/gH44C6eQ2fSHLBgFWbJm0+haKo465qLUfSEXbXeSaWrUhZc2tKXilLwAx2IPxRP5SLKnJLOvhOa8u+fRF4X0Jrh8aksA/SO+M/BBlU033E+h4uzZag5j5iM7WxlJptx7qeqnVGQH1W0mk+ySJrkVZBmRWq805/SDR7D9h3RO8q6SllZVkrUeZYUIxHm1NDxwjmnlMFFs2H/8AS2Hpq0o+uGMayq81ZPKL8HlShcLVDlmRwwZm9LIYjCpzMK+sFo+HWmTIQ1lyrxLg4Ue6W2DHACtTnwjKCk1jNB6i06WZjoLmeajaHug2hxi2Evgu1us9w4w3GNZaAAACgAoBwGyPWMayLlW0+a43FNiazVDz28BI5hiNDzRHk5sIjkPVe3xiTAgaRq1K0jd5SUT6RQj8wP8ATE9H5US1JrylOpjn1VhUsE27NVhnRh4eyGbVeYZltX6IZj2UHeRFGNhOu4U2agoPIn6zoUQzW2RKxiBPSqYAZrywsQzYlUxWtr3VZtwJ7BHpB0i7rrawsoSxnMIY9C09dIRC0NGt8gi+7H5SIv1RLqe8wo3oYXYTj+MXbFG/ICeW2ZzDxoO0xVRqgdJPqja3P6I3nwBipfovvvi0Tpp1YRnT6gqN2Maavt5v33CIrLL5jHfHurrcw8DEiQygUmA7xDQj2PFjaCCISN4EaSXAwYeBVvijRrCnrRrtDgpZpuY9E9DqPWqjriHWi0y5+jHs14mcq0C0OLSjVanLG6p64raKmX7CyXgSgF3EDnijqmeforFqao87KCy5pnSi5mCnN5t0gEZfJxrm2UZuILUqucbEaz6dg1Wthwh3G3LcRf8AJtrWsix8nMIJExiMRgpCmmHGsZAQNooUHwKfMNMWacVNRgRdU02RkM9IO+Lflqh5GKXw01reNemHbU+y0lcq3pTNv0Rl7euEaZZJdaXdorTPOOmWGzKktVpW6oAGwUFAAIpSpANeZHH8YegFMaZj8h7EsOzDIBug0PfELWkZGoO4+9ImlIdoUDcM+sx5OsisMRDes44FQdYPtE6NLDNqp6TEdt0e6jmm8u7aOjfFHRloozKcKGvbFTHlphqZKm8Lh6FTubxENeomkEWeVPpOtAd1MezDuhMtL80ndQwZ8n0ozLUX+SiGvS2AHZe7IG83OD36Mjx+06/GRVss3CnZFhDApuSQRHaZYZSDkRSPVaMziZ6IvlCtHoruYk/hHthJV4O6620POahqK06wFB8IWleDjYTkOIjNiHPl9JpaZlZijcD3xBXAe+2NRMrMY9XZG0uUzEBVY9UTBBcotCUv0Iq6vvQsIJS7E12hwiSx6ISWa1JJrmcMeAi4UmJmsgRgTvLUs1jZnAzIHXGsyQDv6NnZlHjKgwKjsi9rRPQz1mByIMC7fBGYgGwdQgRbWijRrCi7aSxoewCSDMvqxYrMUNKvXHMupK0cH0CRU/NptEEzoa6VQvzlAA81S9VRzgS9CBQKRmDStMKpWgdLWt7QZRtDLKN5UC3cAp5qmqnCgMVtL6z2+TaHlC0tRWoLySz0ZpCNQ0ardGwvPo2HNehTDobbCPMrUpLRVxNrx+DnaAw+WdjDOMhF/wDWekh/tef8GV/4R7BgFAsBBksTcwTJlXSC2wg02Z98dFs82OeTgaQ42K2AhSDmBFhMPjVLOinzh1Xj2+N8Len9JJzFVJmAN/Gt5jtFMgB4wNe3SzTmsAN4PsijVyptlitD8PrVQM1YC/Lf7iPIYcIp23RizOd6L09IeB3wuSrZLOC0JiaWpO09sDONHNY2Pws6m6Vv/P8Aee2wMqTFJBN04g1qfbDNqFpKTZkuu5vzKFsMFI9EV25mF0WYUjebo6YJDzgKioRDUU5UkEVBBqoFSVIFcq7CL8yamgFpsYbhf5VSWa9/C2vznYNH25JnoOrY0NCD05dI7YMKco4JovlpQISbMFSCaMRU5jLIDYBBlZ9obOdNPS7e2KHEKI+uEdp2CRLoW4mvbGs/SEpPTmy16XA8THJPg7HNmPSTETaNrFfzY7oT+nt3zNbZ0nlPMOXJaYWIyqXNADtwgCHY5YQb/wANEbfAlEQcY50GkW/oVAuXfUwdoaRdmCuINRjvzr3d8MkVFkimGYy6REwmVFYewNXMpB3nI/inAihXR0FgR8x/kSWNL0a34hmzNvVDxacwq3k5aIZrViNpsVps6KFoZKZvNJ1pujeNo3cR7IH2qbgTXCJ2NYF6de7LambYDr9zAyZq4WkC4UbmBdBWscvJY4EuPz83+qL+vsnk7cr09Lk268KwBC3WDbVII6QQYbvKTZrws8wfKUgnoJNYzHGWuviD7+c71TmonwtG/RiibLDsBXLAAZcBGRBqvaK2dT75CMjxrVL9oyAq22nMbU3ZFSx6RmSnN3FCfRPq3RemWRmivOsJUE7oaLRYor9VhpGCxaUWYK9oOYi609MgoJhDaaUZWXPbxG4wYa3kvdWgI254DaN8QajFervEf6XRWqWc9UcoenOoxoAeGEe2edAtLCSvLPMF0NcCFufW7W/d+ZmK749W1AY1xGEJuDfXUzcoFAgyCwjEjYRQl29mmmXzLiEkUpeqcOcQK4Y4E7axBKtgO2Ldo5Pklncol8FkdFWjXSSyu5CiuJIqWOF0YUiqDRvKEqNqvnCVhnLmYJfDVEIE23GpKlqYVoCcTWg7j2GPU0kwzvdhinQkwy4gAWj4+kV3xC+kRvhVs1tVvlQTly0I9KIKWlxWJ2hL/ERHht4Jzih8EX50amygfKiLCeLtL40lSJLLbQQRtB7jAeZdG2KwtqowIPA9BhnDPkeY3GsJ+bw5XmNR/HqIxm1RA9qitNcRUmThvjVvOFTDgy69qiE2mB8y1gceAxPhFW2W5lRmuEACuJx9cQWjdPC30tDD2sAVNAN5itLs7z1aaFYy1GBpnnzuAoDCvI0ZabUrv8lVv4nC6QxF0fdMdo1bu/B5KgCjSxhvpQnuvQB3OZV75u4Th60budTOWyNFNMmKiCpNfCuZ4QYtloNokyJZGEsAE7SxAr1AA9sdKWzKpYhRUnHDeqjwXuhB0nKmS9HTjKBE2S5PKKSGVagnuJHbEVaQurHlNFKhsQOcl0FOuyqbmYdkZC5qxpEmTzmJa+1Sc8aH1xkLMmplekYaS1yUD9KzFVGBOJGAiS321rtUwFaV29Q2QAnNWsGIll3lS27OuNtDWe/OC1Iqr4jeFJ9UR2jZFjQTUtCVy5w/K0VHZhn1fWWbU7KSjGhxBOw45jsiWUyqopiQNm2u2LekbIrgVFDeAqOLDDviado5Sa4g7xEKueCrYhcORm5wYk812CJGQvm3VsNN42wz6J0OjISyA7qjdxgtK1Us8wVVWU7QGOB6Dsi3REbS9PECotyN4E0BLlBRzFmFas0uhqboFS1MWQgVI2VPGKTSAWNyoWpoCakDYK7emGYahsT5p3BOGI2HZUUwgfN1bmLblsUuaHmcmZkyi/FjCinHEmo3UqIh0Yi1pdHVSTeCl0Ze9KI2sZVqKzeMNFp1PtSYAtX6poeta+ERWHVW2MaKEJGdWH9x1wM03HKGFWmYv2hJksVvg8KRGDPOV3t/0hi0xqbbJS8pMli4pF4hx4Vr2QD5dlNLprEdG3dPNVpDdrCVZ8mdSpu9v+kU3kTKCpGPXu9sFZgZ88BwziM2Y/OPWBBBRa20SfiOFDWzEzQmbQYUUDE5npxiYWIUF5y1RXPuoIkQPS6XNN1BEkuUBkAOiGEV73aZOLxGFyZaC69/vWaypCrkAOiJHAwqARUVBypWNgIxhhBZmo/XBMJ6tGs6ah+UhwGWDZfnMG9U537LZ65y5plt97/7EdUL2hnpalOxq96kj9IgjoaZc+FJ82YXH3XqO5u6AYs2CN/yt+/+J1FMXuPCPbrga7h798JtvswdLdJYMaqWAXMk3qeIh2mnCvT7fVCsxu21lvFb6GrDZgBl909sGq9m/jKJvOL6OtpRKV217hGRBbJQSZMQYhXYCu4E0MeQC0m0Z7b8X971mA86PYyJaSsp2jZG+h/j0+9+lo9jIF/8w7duMdp/rX9Yi+YyMi9DnMzi+6ev2jhYfiZP2Q/U0XtW/j/utGRkFMPR7A8o62HOOa6m/wD7Jb/s5n6pMeRkQYSdYHot1wG1Nzm9I9ceRkTynhvN9ev8s31k8RHI9M/HP0jwEZGRZYhxH4Y85RjVoyMi0xhPViQRkZHpUz2MMZGR6eG8saM+OldMvweCVm/zFr6D+hYyMhbG/BX/ALCdbS7R8o+p6CfVH6TC5b/87L6B/wByMjIPU7B9INe1OPa3/wCetP2rRkZGQGX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6" name="AutoShape 6" descr="Resultado de imagen para cedile pucmm lucía del carmen garcía"/>
          <p:cNvSpPr>
            <a:spLocks noChangeAspect="1" noChangeArrowheads="1"/>
          </p:cNvSpPr>
          <p:nvPr/>
        </p:nvSpPr>
        <p:spPr bwMode="auto">
          <a:xfrm>
            <a:off x="7212750" y="-2208659"/>
            <a:ext cx="82335" cy="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7" name="Rectángulo 6"/>
          <p:cNvSpPr/>
          <p:nvPr/>
        </p:nvSpPr>
        <p:spPr>
          <a:xfrm>
            <a:off x="0" y="7937"/>
            <a:ext cx="12192000" cy="969496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s-DO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Pontificia Universidad Católica Madre y </a:t>
            </a:r>
            <a:r>
              <a:rPr lang="es-DO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Maestra (PUCMM)</a:t>
            </a:r>
            <a:r>
              <a:rPr lang="es-DO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s-DO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 </a:t>
            </a:r>
            <a:r>
              <a:rPr lang="es-DO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Excelencia para la Investigación y </a:t>
            </a:r>
            <a:r>
              <a:rPr lang="es-DO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Difusión </a:t>
            </a:r>
            <a:r>
              <a:rPr lang="es-DO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Lectura y la Escritura (</a:t>
            </a:r>
            <a:r>
              <a:rPr lang="es-DO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CEDILE)</a:t>
            </a:r>
            <a:r>
              <a:rPr lang="es-DO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DO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DO" sz="2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DO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DO" sz="24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DO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Tema:</a:t>
            </a:r>
          </a:p>
          <a:p>
            <a:pPr algn="ctr"/>
            <a:r>
              <a:rPr lang="es-DO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Aplicación del modelo de </a:t>
            </a:r>
            <a:r>
              <a:rPr lang="es-DO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Flower</a:t>
            </a:r>
            <a:r>
              <a:rPr lang="es-DO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Hayes para la redacción de resúmenes </a:t>
            </a:r>
            <a:endParaRPr lang="es-DO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DO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DO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textos expositivos, en la asignatura Fundamentos del Currículo (EDU – 247- 001)</a:t>
            </a:r>
          </a:p>
          <a:p>
            <a:pPr algn="ctr"/>
            <a:endParaRPr lang="es-DO" sz="24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DO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Presentado por:</a:t>
            </a:r>
          </a:p>
          <a:p>
            <a:pPr algn="ctr"/>
            <a:r>
              <a:rPr lang="es-D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Edwin Paniagua M.A</a:t>
            </a:r>
            <a:r>
              <a:rPr lang="es-D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s-DO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DO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Departamento:</a:t>
            </a:r>
          </a:p>
          <a:p>
            <a:pPr algn="ctr"/>
            <a:r>
              <a:rPr lang="es-D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</a:p>
          <a:p>
            <a:pPr algn="ctr"/>
            <a:endParaRPr lang="es-DO" sz="2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DO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Seminario Leer y Escribir a través </a:t>
            </a:r>
            <a:r>
              <a:rPr lang="es-DO" sz="24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Currículo en la Educación Superior</a:t>
            </a:r>
          </a:p>
          <a:p>
            <a:pPr algn="ctr"/>
            <a:r>
              <a:rPr lang="es-DO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Santiago, martes 12 de abril de 2016</a:t>
            </a:r>
            <a:endParaRPr lang="es-DO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DO" sz="28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DO" sz="2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DO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DO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DO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DO" sz="2800" dirty="0">
              <a:solidFill>
                <a:srgbClr val="002060"/>
              </a:solidFill>
            </a:endParaRPr>
          </a:p>
        </p:txBody>
      </p:sp>
      <p:pic>
        <p:nvPicPr>
          <p:cNvPr id="4" name="Imagen 3" descr="http://www.pucmm.edu.do/recursos/PublishingImages/logos/Logo%20PUCMM%20(Color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92" y="1296538"/>
            <a:ext cx="901616" cy="859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337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7937"/>
            <a:ext cx="12192000" cy="1064526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Pontificia Universidad Católica Madre y Maestra - PUCMM</a:t>
            </a:r>
            <a:b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Diplomado en Alfabetización Académica – CEDILE</a:t>
            </a:r>
            <a:b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DO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Aplicación del modelo de </a:t>
            </a:r>
            <a:r>
              <a:rPr lang="es-DO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Flower</a:t>
            </a:r>
            <a:r>
              <a:rPr lang="es-DO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Hayes </a:t>
            </a:r>
            <a: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Edwin Paniagua M.A.</a:t>
            </a:r>
          </a:p>
        </p:txBody>
      </p:sp>
      <p:pic>
        <p:nvPicPr>
          <p:cNvPr id="4" name="Imagen 3" descr="http://www.pucmm.edu.do/recursos/PublishingImages/logos/Logo%20PUCMM%20(Color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0" y="73279"/>
            <a:ext cx="950723" cy="9179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Mostrando afiche leer y escribir ok 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6" name="AutoShape 4" descr="Mostrando afiche leer y escribir ok 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7" name="AutoShape 6" descr="Mostrando afiche leer y escribir ok 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573435621"/>
              </p:ext>
            </p:extLst>
          </p:nvPr>
        </p:nvGraphicFramePr>
        <p:xfrm>
          <a:off x="155576" y="1224863"/>
          <a:ext cx="11816030" cy="5499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896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7937"/>
            <a:ext cx="12192000" cy="1064526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Pontificia Universidad Católica Madre y Maestra - PUCMM</a:t>
            </a:r>
            <a:b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Diplomado en Alfabetización Académica – CEDILE</a:t>
            </a:r>
            <a:b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DO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Aplicación del modelo de </a:t>
            </a:r>
            <a:r>
              <a:rPr lang="es-DO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Flower</a:t>
            </a:r>
            <a:r>
              <a:rPr lang="es-DO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Hayes </a:t>
            </a:r>
            <a: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Edwin Paniagua M.A.</a:t>
            </a:r>
          </a:p>
        </p:txBody>
      </p:sp>
      <p:pic>
        <p:nvPicPr>
          <p:cNvPr id="4" name="Imagen 3" descr="http://www.pucmm.edu.do/recursos/PublishingImages/logos/Logo%20PUCMM%20(Color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0" y="73279"/>
            <a:ext cx="950723" cy="9179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Mostrando afiche leer y escribir ok 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6" name="AutoShape 4" descr="Mostrando afiche leer y escribir ok 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7" name="AutoShape 6" descr="Mostrando afiche leer y escribir ok 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124158738"/>
              </p:ext>
            </p:extLst>
          </p:nvPr>
        </p:nvGraphicFramePr>
        <p:xfrm>
          <a:off x="155575" y="1224864"/>
          <a:ext cx="11872301" cy="5457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88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Mostrando afiche leer y escribir ok 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6" name="AutoShape 4" descr="Mostrando afiche leer y escribir ok 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7" name="AutoShape 6" descr="Mostrando afiche leer y escribir ok 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55575" y="160336"/>
            <a:ext cx="11731625" cy="729837"/>
          </a:xfrm>
        </p:spPr>
        <p:txBody>
          <a:bodyPr>
            <a:noAutofit/>
          </a:bodyPr>
          <a:lstStyle/>
          <a:p>
            <a:pPr algn="just"/>
            <a:r>
              <a:rPr lang="es-DO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finalizar el estudio, </a:t>
            </a:r>
            <a:r>
              <a:rPr lang="es-DO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Aplicación del modelo de </a:t>
            </a:r>
            <a:r>
              <a:rPr lang="es-DO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Flower</a:t>
            </a:r>
            <a:r>
              <a:rPr lang="es-DO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Hayes para la redacción de resúmenes de textos expositivos, en la asignatura Fundamentos del Currículo (EDU – 247- 001)</a:t>
            </a:r>
            <a:r>
              <a:rPr lang="es-DO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DO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ha llegado a las siguientes conclusiones (recordando que se asumió como un proyecto de investigación-acción, en el marco del </a:t>
            </a:r>
            <a:r>
              <a:rPr lang="es-DO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Diplomado en alfabetización académica en la Educación Superior</a:t>
            </a:r>
            <a:r>
              <a:rPr lang="es-DO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endParaRPr lang="es-DO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D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D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477074"/>
              </p:ext>
            </p:extLst>
          </p:nvPr>
        </p:nvGraphicFramePr>
        <p:xfrm>
          <a:off x="3" y="1645698"/>
          <a:ext cx="12191997" cy="521230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54511"/>
                <a:gridCol w="5486400"/>
                <a:gridCol w="4151086"/>
              </a:tblGrid>
              <a:tr h="530451">
                <a:tc>
                  <a:txBody>
                    <a:bodyPr/>
                    <a:lstStyle/>
                    <a:p>
                      <a:pPr algn="ctr"/>
                      <a:r>
                        <a:rPr lang="es-DO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s-DO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Conclusiones</a:t>
                      </a:r>
                      <a:endParaRPr lang="es-DO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Recomendaciones</a:t>
                      </a:r>
                      <a:endParaRPr lang="es-DO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8363">
                <a:tc>
                  <a:txBody>
                    <a:bodyPr/>
                    <a:lstStyle/>
                    <a:p>
                      <a:pPr algn="ctr"/>
                      <a:r>
                        <a:rPr lang="es-DO" sz="2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Modelo de </a:t>
                      </a:r>
                      <a:r>
                        <a:rPr lang="es-DO" sz="24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Flower</a:t>
                      </a:r>
                      <a:r>
                        <a:rPr lang="es-DO" sz="2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Hayes</a:t>
                      </a:r>
                      <a:endParaRPr lang="es-DO" sz="2400" b="1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 final del proyecto, entre un 60 y un 70 % de los participantes escribió con propiedad.</a:t>
                      </a:r>
                      <a:endParaRPr lang="es-DO" sz="2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s-DO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Aplicación del modelo a la producción escrita.</a:t>
                      </a:r>
                    </a:p>
                  </a:txBody>
                  <a:tcPr/>
                </a:tc>
              </a:tr>
              <a:tr h="15574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2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Resumen</a:t>
                      </a:r>
                    </a:p>
                    <a:p>
                      <a:pPr algn="ctr"/>
                      <a:endParaRPr lang="es-DO" sz="2400" b="1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DO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 final, el 85% seleccionó las ideas básicas y un 60-70% generalizó y reelaboró adecuadamente.  </a:t>
                      </a:r>
                      <a:endParaRPr lang="es-DO" sz="2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s-DO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Proponer el uso de las </a:t>
                      </a:r>
                      <a:r>
                        <a:rPr lang="es-DO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macrorreglas</a:t>
                      </a:r>
                      <a:r>
                        <a:rPr lang="es-DO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Van </a:t>
                      </a:r>
                      <a:r>
                        <a:rPr lang="es-DO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Dijk</a:t>
                      </a:r>
                      <a:r>
                        <a:rPr lang="es-DO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s-DO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Solicitarles la escritura de resúmenes.</a:t>
                      </a:r>
                      <a:endParaRPr lang="es-DO" sz="2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929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2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Texto expositivo</a:t>
                      </a:r>
                    </a:p>
                    <a:p>
                      <a:pPr algn="ctr"/>
                      <a:endParaRPr lang="es-DO" sz="2400" b="1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DO" sz="2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 final, un 85% identificó la superestructura canónica (desde un 30%). Y de un 50% a un  65%, escribió con propiedad (objetividad…).</a:t>
                      </a:r>
                      <a:endParaRPr lang="es-DO" sz="22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DO" sz="2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Retroalimentar a los alumnos sobre la superestructura canónica.</a:t>
                      </a:r>
                    </a:p>
                    <a:p>
                      <a:pPr algn="just"/>
                      <a:r>
                        <a:rPr lang="es-DO" sz="2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Requerirles la escritura de textos.</a:t>
                      </a:r>
                      <a:endParaRPr lang="es-DO" sz="22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53025">
                <a:tc>
                  <a:txBody>
                    <a:bodyPr/>
                    <a:lstStyle/>
                    <a:p>
                      <a:pPr algn="ctr"/>
                      <a:r>
                        <a:rPr lang="es-DO" sz="2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Práctica docente</a:t>
                      </a:r>
                      <a:endParaRPr lang="es-DO" sz="2400" b="1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DO" sz="2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Relatoría, proceso, multiplicidad de estrategias y recursos, acompañamiento constante.</a:t>
                      </a:r>
                      <a:endParaRPr lang="es-DO" sz="22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2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Proceso vs. resultado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DO" sz="2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Diplomado</a:t>
                      </a:r>
                      <a:endParaRPr lang="es-DO" sz="22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38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96537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DO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Pontificia Universidad Católica Madre y Maestra</a:t>
            </a:r>
            <a:br>
              <a:rPr lang="es-DO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DO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Diplomado en Alfabetización Académica – CEDILE</a:t>
            </a:r>
            <a:br>
              <a:rPr lang="es-DO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DO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Modelo de </a:t>
            </a:r>
            <a:r>
              <a:rPr lang="es-DO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Flower</a:t>
            </a:r>
            <a:r>
              <a:rPr lang="es-DO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Hayes – Edwin Paniagua M.A.</a:t>
            </a:r>
            <a:endParaRPr lang="es-DO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http://www.pucmm.edu.do/recursos/PublishingImages/logos/Logo%20PUCMM%20(Color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32" y="146555"/>
            <a:ext cx="1006397" cy="1003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815744"/>
              </p:ext>
            </p:extLst>
          </p:nvPr>
        </p:nvGraphicFramePr>
        <p:xfrm>
          <a:off x="892628" y="1296535"/>
          <a:ext cx="10406743" cy="5747378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131308"/>
                <a:gridCol w="10275435"/>
              </a:tblGrid>
              <a:tr h="651515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DO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54" marR="52954" marT="52954" marB="52954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DO" sz="2400" b="1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DO" sz="2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Valoración de la estrategia por parte</a:t>
                      </a:r>
                      <a:r>
                        <a:rPr lang="es-DO" sz="2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una alumna</a:t>
                      </a:r>
                      <a:endParaRPr lang="es-DO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54" marR="52954" marT="52954" marB="52954"/>
                </a:tc>
              </a:tr>
              <a:tr h="490995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DO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54" marR="52954" marT="52954" marB="52954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primer lugar, el resumen del </a:t>
                      </a:r>
                      <a:r>
                        <a:rPr lang="es-ES" sz="26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texto aprendizaje </a:t>
                      </a:r>
                      <a:r>
                        <a:rPr lang="es-ES" sz="2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significativo fue muy profundo y muy difícil, ya que no tenía mucho conocimiento de cómo elaborar un buen resumen; en cambio, el enfoque histórico cultural fue más </a:t>
                      </a:r>
                      <a:r>
                        <a:rPr lang="es-ES" sz="26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fácil, </a:t>
                      </a:r>
                      <a:r>
                        <a:rPr lang="es-ES" sz="2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pues ya tenía más conocimiento de cómo realizar el resumen.</a:t>
                      </a:r>
                      <a:endParaRPr lang="es-ES" sz="2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s-E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26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Elaborar </a:t>
                      </a:r>
                      <a:r>
                        <a:rPr lang="es-ES" sz="2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los resúmenes tomando como  marco el  modelo de </a:t>
                      </a:r>
                      <a:r>
                        <a:rPr lang="es-ES" sz="26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Flower</a:t>
                      </a:r>
                      <a:r>
                        <a:rPr lang="es-ES" sz="2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s-ES" sz="26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Hayes </a:t>
                      </a:r>
                      <a:r>
                        <a:rPr lang="es-ES" sz="2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 ayudó  a saber cómo  redactar </a:t>
                      </a:r>
                      <a:r>
                        <a:rPr lang="es-ES" sz="26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correctamente este tipo de texto.  Dicho de una manera más específica, la formulación </a:t>
                      </a:r>
                      <a:r>
                        <a:rPr lang="es-ES" sz="2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un  plan me facilitó la organización de las ideas principales del tema. Por otro lado, contar con la retroalimentación del </a:t>
                      </a:r>
                      <a:r>
                        <a:rPr lang="es-ES" sz="26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docente </a:t>
                      </a:r>
                      <a:r>
                        <a:rPr lang="es-ES" sz="2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 facilitó </a:t>
                      </a:r>
                      <a:r>
                        <a:rPr lang="es-ES" sz="26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mucho el </a:t>
                      </a:r>
                      <a:r>
                        <a:rPr lang="es-ES" sz="2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proceso. Por último, al tener la rúbrica  de evaluación se me hizo fácil la etapa de la revisión.  </a:t>
                      </a:r>
                      <a:endParaRPr lang="es-ES" sz="2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54" marR="52954" marT="52954" marB="52954"/>
                </a:tc>
              </a:tr>
            </a:tbl>
          </a:graphicData>
        </a:graphic>
      </p:graphicFrame>
      <p:sp>
        <p:nvSpPr>
          <p:cNvPr id="6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-4494685" y="3756506"/>
            <a:ext cx="1767142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DO" altLang="es-D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DO" altLang="es-D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DO" altLang="es-D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DO" altLang="es-D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97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49980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DO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Pontificia Universidad Católica Madre y Maestra</a:t>
            </a:r>
            <a:br>
              <a:rPr lang="es-DO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DO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Diplomado en Alfabetización Académica – CEDILE</a:t>
            </a:r>
            <a:br>
              <a:rPr lang="es-DO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DO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Modelo de </a:t>
            </a:r>
            <a:r>
              <a:rPr lang="es-DO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Flower</a:t>
            </a:r>
            <a:r>
              <a:rPr lang="es-DO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Hayes – Edwin Paniagua M.A.</a:t>
            </a:r>
            <a:endParaRPr lang="es-DO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http://www.pucmm.edu.do/recursos/PublishingImages/logos/Logo%20PUCMM%20(Color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6" y="73278"/>
            <a:ext cx="1006397" cy="10034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-4494685" y="3756506"/>
            <a:ext cx="1767142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DO" altLang="es-D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DO" altLang="es-D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DO" altLang="es-D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DO" altLang="es-D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2096" y="1271341"/>
            <a:ext cx="55539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¿Qué tenían Cervantes y </a:t>
            </a:r>
            <a:r>
              <a:rPr lang="es-DO" sz="2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Shakspeare</a:t>
            </a:r>
            <a:r>
              <a:rPr lang="es-DO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s-DO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no tienes tú?</a:t>
            </a:r>
            <a:endParaRPr lang="es-DO" sz="2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10" y="2451462"/>
            <a:ext cx="4547550" cy="39169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928" y="1774252"/>
            <a:ext cx="3851043" cy="50837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/>
          <p:cNvSpPr txBox="1"/>
          <p:nvPr/>
        </p:nvSpPr>
        <p:spPr>
          <a:xfrm>
            <a:off x="6738424" y="1290657"/>
            <a:ext cx="47923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lector</a:t>
            </a:r>
          </a:p>
        </p:txBody>
      </p:sp>
    </p:spTree>
    <p:extLst>
      <p:ext uri="{BB962C8B-B14F-4D97-AF65-F5344CB8AC3E}">
        <p14:creationId xmlns:p14="http://schemas.microsoft.com/office/powerpoint/2010/main" val="386736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5923" y="0"/>
            <a:ext cx="12192000" cy="1037230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DO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Pontificia Universidad Católica Madre y Maestra - PUCMM</a:t>
            </a:r>
            <a:br>
              <a:rPr lang="es-DO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DO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Diplomado en Alfabetización Académica – CEDILE</a:t>
            </a:r>
            <a:br>
              <a:rPr lang="es-DO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DO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Aplicación del modelo de </a:t>
            </a:r>
            <a:r>
              <a:rPr lang="es-DO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Flower</a:t>
            </a:r>
            <a:r>
              <a:rPr lang="es-DO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Hayes </a:t>
            </a:r>
            <a:r>
              <a:rPr lang="es-DO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Edwin Paniagua M.A.</a:t>
            </a:r>
            <a:endParaRPr lang="es-DO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037229"/>
            <a:ext cx="12192000" cy="5861715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es-DO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</a:p>
          <a:p>
            <a:endParaRPr lang="es-DO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DO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DO" sz="20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DO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DO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DO" sz="20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http://www.pucmm.edu.do/recursos/PublishingImages/logos/Logo%20PUCMM%20(Color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81887"/>
            <a:ext cx="852228" cy="8151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993299"/>
              </p:ext>
            </p:extLst>
          </p:nvPr>
        </p:nvGraphicFramePr>
        <p:xfrm>
          <a:off x="-15923" y="1412309"/>
          <a:ext cx="12176075" cy="53463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3999"/>
                <a:gridCol w="1562100"/>
                <a:gridCol w="1306963"/>
                <a:gridCol w="3698543"/>
                <a:gridCol w="1544470"/>
              </a:tblGrid>
              <a:tr h="630506">
                <a:tc>
                  <a:txBody>
                    <a:bodyPr/>
                    <a:lstStyle/>
                    <a:p>
                      <a:pPr algn="r"/>
                      <a:r>
                        <a:rPr lang="es-DO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es-DO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</a:t>
                      </a:r>
                    </a:p>
                    <a:p>
                      <a:pPr algn="l"/>
                      <a:r>
                        <a:rPr lang="es-DO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Estudios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Datos generales</a:t>
                      </a:r>
                      <a:endParaRPr lang="es-DO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Proponente</a:t>
                      </a:r>
                      <a:endParaRPr lang="es-DO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</a:t>
                      </a:r>
                      <a:endParaRPr lang="es-DO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Características</a:t>
                      </a:r>
                      <a:endParaRPr lang="es-DO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37493">
                <a:tc>
                  <a:txBody>
                    <a:bodyPr/>
                    <a:lstStyle/>
                    <a:p>
                      <a:pPr algn="just"/>
                      <a:r>
                        <a:rPr lang="es-DO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s-DO" sz="20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 modelo de </a:t>
                      </a:r>
                      <a:r>
                        <a:rPr lang="es-DO" sz="20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Flower</a:t>
                      </a:r>
                      <a:r>
                        <a:rPr lang="es-DO" sz="20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y Hayes: una estrategia para la enseñanza de la escritura</a:t>
                      </a:r>
                      <a:r>
                        <a:rPr lang="es-DO" sz="200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en </a:t>
                      </a:r>
                      <a:r>
                        <a:rPr lang="es-DO" sz="200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Contaduría Pública.</a:t>
                      </a:r>
                      <a:endParaRPr lang="es-DO" sz="20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DO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Tesis</a:t>
                      </a:r>
                      <a:r>
                        <a:rPr lang="es-DO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maestría. </a:t>
                      </a:r>
                    </a:p>
                    <a:p>
                      <a:pPr algn="just"/>
                      <a:r>
                        <a:rPr lang="es-DO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Universidad del Tolima,</a:t>
                      </a:r>
                    </a:p>
                    <a:p>
                      <a:pPr algn="just"/>
                      <a:r>
                        <a:rPr lang="es-DO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Colombia, 2014.</a:t>
                      </a:r>
                      <a:endParaRPr lang="es-DO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DO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Lic. Jesús</a:t>
                      </a:r>
                      <a:r>
                        <a:rPr lang="es-DO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A. Briceño</a:t>
                      </a:r>
                      <a:endParaRPr lang="es-DO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DO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 inicio,</a:t>
                      </a:r>
                      <a:r>
                        <a:rPr lang="es-DO" sz="16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más de un </a:t>
                      </a:r>
                      <a:r>
                        <a:rPr lang="es-DO" sz="16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80%</a:t>
                      </a:r>
                      <a:r>
                        <a:rPr lang="es-DO" sz="16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presentó dificultades importantes. Al</a:t>
                      </a:r>
                      <a:r>
                        <a:rPr lang="es-DO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final, luego de aplicar el modelo, un </a:t>
                      </a:r>
                      <a:r>
                        <a:rPr lang="es-DO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75%</a:t>
                      </a:r>
                      <a:r>
                        <a:rPr lang="es-DO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mejoró notablemente (cohesión, normativa</a:t>
                      </a:r>
                      <a:r>
                        <a:rPr lang="es-DO" sz="16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s-DO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selección de las ideas fundamentales).</a:t>
                      </a:r>
                      <a:endParaRPr lang="es-DO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Informes.</a:t>
                      </a:r>
                      <a:endParaRPr lang="es-DO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23492">
                <a:tc>
                  <a:txBody>
                    <a:bodyPr/>
                    <a:lstStyle/>
                    <a:p>
                      <a:pPr algn="just"/>
                      <a:r>
                        <a:rPr lang="es-DO" sz="20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b) El resumen como estrategia para la comprensión lectora aplicado a los estudiantes de la asignatura Derecho de los Contratos.</a:t>
                      </a:r>
                      <a:endParaRPr lang="es-DO" sz="200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DO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Proyecto</a:t>
                      </a:r>
                      <a:r>
                        <a:rPr lang="es-DO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DO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investigación-acción,</a:t>
                      </a:r>
                      <a:r>
                        <a:rPr lang="es-DO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DO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CEDILE- PUCMM.</a:t>
                      </a:r>
                    </a:p>
                    <a:p>
                      <a:pPr algn="just"/>
                      <a:r>
                        <a:rPr lang="es-DO" sz="16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Stgo</a:t>
                      </a:r>
                      <a:r>
                        <a:rPr lang="es-DO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2014.</a:t>
                      </a:r>
                      <a:endParaRPr lang="es-DO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DO" sz="16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Sahyly</a:t>
                      </a:r>
                      <a:r>
                        <a:rPr lang="es-DO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DO" sz="16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Wehbe</a:t>
                      </a:r>
                      <a:r>
                        <a:rPr lang="es-DO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M.A.</a:t>
                      </a:r>
                      <a:endParaRPr lang="es-DO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 inicio, más de un </a:t>
                      </a:r>
                      <a:r>
                        <a:rPr lang="es-DO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60 %</a:t>
                      </a:r>
                      <a:r>
                        <a:rPr lang="es-DO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evidenció serias deficiencias en la producción escrita.</a:t>
                      </a:r>
                      <a:r>
                        <a:rPr lang="es-DO" sz="16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En las dos fases posteriores</a:t>
                      </a:r>
                      <a:r>
                        <a:rPr lang="es-DO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hubo notables mejorías (excepto en la aplicación de las </a:t>
                      </a:r>
                      <a:r>
                        <a:rPr lang="es-DO" sz="16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macrorreglas</a:t>
                      </a:r>
                      <a:r>
                        <a:rPr lang="es-DO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y en la claridad).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Derecho.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DO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Énfasis en el resumen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DO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Comprensión.</a:t>
                      </a:r>
                    </a:p>
                    <a:p>
                      <a:r>
                        <a:rPr lang="es-DO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s-DO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Pares</a:t>
                      </a:r>
                      <a:r>
                        <a:rPr lang="es-DO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/>
                </a:tc>
              </a:tr>
              <a:tr h="1754905">
                <a:tc>
                  <a:txBody>
                    <a:bodyPr/>
                    <a:lstStyle/>
                    <a:p>
                      <a:pPr algn="just"/>
                      <a:r>
                        <a:rPr lang="es-DO" sz="20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c) Implementación del proceso de producción escrita para el mejoramiento de la redacción de textos expositivos en la asignatura ADH-335 Turismo Sostenible </a:t>
                      </a:r>
                      <a:endParaRPr lang="es-DO" sz="200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DO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Proyecto</a:t>
                      </a:r>
                      <a:r>
                        <a:rPr lang="es-DO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DO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investigación-acción,</a:t>
                      </a:r>
                      <a:r>
                        <a:rPr lang="es-DO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DO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CEDILE- PUCMM.</a:t>
                      </a:r>
                    </a:p>
                    <a:p>
                      <a:pPr algn="just"/>
                      <a:r>
                        <a:rPr lang="es-DO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Santiago, 2014.</a:t>
                      </a:r>
                      <a:endParaRPr lang="es-DO" sz="16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s-DO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Kenia Rodríguez M.A.</a:t>
                      </a:r>
                      <a:endParaRPr lang="es-DO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 final de las etapas, </a:t>
                      </a:r>
                      <a:r>
                        <a:rPr lang="es-DO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s-DO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90% </a:t>
                      </a:r>
                      <a:r>
                        <a:rPr lang="es-DO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del primer grupo osciló entre mayormente logrado y medianamente logrado, frente a un 70% de los del segundo.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-Problema-solución.</a:t>
                      </a:r>
                    </a:p>
                    <a:p>
                      <a:r>
                        <a:rPr lang="es-DO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-Dos</a:t>
                      </a:r>
                      <a:r>
                        <a:rPr lang="es-DO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grupos.</a:t>
                      </a:r>
                      <a:endParaRPr lang="es-DO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Conector recto 6"/>
          <p:cNvCxnSpPr/>
          <p:nvPr/>
        </p:nvCxnSpPr>
        <p:spPr>
          <a:xfrm>
            <a:off x="-47771" y="1412308"/>
            <a:ext cx="4099071" cy="60699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2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7937"/>
            <a:ext cx="12192000" cy="1064526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Pontificia Universidad Católica Madre y Maestra - PUCMM</a:t>
            </a:r>
            <a:b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Diplomado en Alfabetización Académica – CEDILE</a:t>
            </a:r>
            <a:b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DO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Aplicación del modelo de </a:t>
            </a:r>
            <a:r>
              <a:rPr lang="es-DO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Flower</a:t>
            </a:r>
            <a:r>
              <a:rPr lang="es-DO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Hayes </a:t>
            </a:r>
            <a: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Edwin Paniagua M.A.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137805"/>
            <a:ext cx="6386732" cy="5561465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es-DO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Vinculación de la investigación con el Diplomado</a:t>
            </a:r>
          </a:p>
          <a:p>
            <a:pPr algn="just"/>
            <a:endParaRPr lang="es-DO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DO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Paula </a:t>
            </a:r>
            <a:r>
              <a:rPr lang="es-DO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Carlino</a:t>
            </a:r>
            <a:r>
              <a:rPr lang="es-DO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define la </a:t>
            </a:r>
            <a:r>
              <a:rPr lang="es-DO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alfabetización académica</a:t>
            </a:r>
            <a:r>
              <a:rPr lang="es-DO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como sigue: «Conjunto de nociones y estrategias necesarias para participar de la cultura discursiva de las </a:t>
            </a:r>
            <a:r>
              <a:rPr lang="es-DO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disciplinas, </a:t>
            </a:r>
            <a:r>
              <a:rPr lang="es-DO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así como las actividades de producción y análisis de textos </a:t>
            </a:r>
            <a:r>
              <a:rPr lang="es-DO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requeridos </a:t>
            </a:r>
            <a:r>
              <a:rPr lang="es-DO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aprender en la universidad» (</a:t>
            </a:r>
            <a:r>
              <a:rPr lang="es-DO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  <a:r>
              <a:rPr lang="es-DO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pág. 410</a:t>
            </a:r>
            <a:r>
              <a:rPr lang="es-DO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endParaRPr lang="es-DO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DO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PUCMM asume este enfoque </a:t>
            </a:r>
            <a:r>
              <a:rPr lang="es-DO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través de la realización del </a:t>
            </a:r>
            <a:r>
              <a:rPr lang="es-DO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Diplomado en lectura y escritura a través del currículo</a:t>
            </a:r>
            <a:r>
              <a:rPr lang="es-DO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la Educación </a:t>
            </a:r>
            <a:r>
              <a:rPr lang="es-DO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DO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uperior</a:t>
            </a:r>
            <a:r>
              <a:rPr lang="es-DO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cuya responsabilidad corresponde </a:t>
            </a:r>
            <a:r>
              <a:rPr lang="es-DO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CEDILE. </a:t>
            </a:r>
            <a:r>
              <a:rPr lang="es-DO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es el marco de la presente investigación</a:t>
            </a:r>
            <a:r>
              <a:rPr lang="es-DO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DO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DO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DO" sz="20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DO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http://www.pucmm.edu.do/recursos/PublishingImages/logos/Logo%20PUCMM%20(Color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3279"/>
            <a:ext cx="921758" cy="870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Mostrando afiche leer y escribir ok 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6" name="AutoShape 4" descr="Mostrando afiche leer y escribir ok 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7" name="AutoShape 6" descr="Mostrando afiche leer y escribir ok 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3968" t="51743" r="25941" b="15047"/>
          <a:stretch/>
        </p:blipFill>
        <p:spPr>
          <a:xfrm>
            <a:off x="6963507" y="1476581"/>
            <a:ext cx="4740811" cy="4248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940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7937"/>
            <a:ext cx="12192000" cy="1064526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Pontificia Universidad Católica Madre y Maestra - PUCMM</a:t>
            </a:r>
            <a:b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Diplomado en Alfabetización Académica – CEDILE</a:t>
            </a:r>
            <a:b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DO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Aplicación del modelo de </a:t>
            </a:r>
            <a:r>
              <a:rPr lang="es-DO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Flower</a:t>
            </a:r>
            <a:r>
              <a:rPr lang="es-DO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Hayes </a:t>
            </a:r>
            <a: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Edwin Paniagua M.A.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296535"/>
            <a:ext cx="6386732" cy="5561465"/>
          </a:xfrm>
          <a:solidFill>
            <a:srgbClr val="FFFFCC"/>
          </a:solidFill>
        </p:spPr>
        <p:txBody>
          <a:bodyPr>
            <a:normAutofit lnSpcReduction="10000"/>
          </a:bodyPr>
          <a:lstStyle/>
          <a:p>
            <a:r>
              <a:rPr lang="es-DO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Vinculación de la investigación con el Diplomado</a:t>
            </a:r>
          </a:p>
          <a:p>
            <a:pPr algn="just"/>
            <a:endParaRPr lang="es-DO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DO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consonancia el acápite anterior, la </a:t>
            </a:r>
            <a:r>
              <a:rPr lang="es-DO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investigación-acción</a:t>
            </a:r>
            <a:r>
              <a:rPr lang="es-DO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redimensiona </a:t>
            </a:r>
            <a:r>
              <a:rPr lang="es-DO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concepción de </a:t>
            </a:r>
            <a:r>
              <a:rPr lang="es-DO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resumen</a:t>
            </a:r>
            <a:r>
              <a:rPr lang="es-DO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 que tanto en la lectura como en la redacción </a:t>
            </a:r>
            <a:r>
              <a:rPr lang="es-DO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mismo, ocurre </a:t>
            </a:r>
            <a:r>
              <a:rPr lang="es-DO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</a:t>
            </a:r>
            <a:r>
              <a:rPr lang="es-DO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interacción</a:t>
            </a:r>
            <a:r>
              <a:rPr lang="es-DO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 el autor, el lector-escritor </a:t>
            </a:r>
            <a:r>
              <a:rPr lang="es-DO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DO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contexto en el que </a:t>
            </a:r>
            <a:r>
              <a:rPr lang="es-DO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interactúan.  </a:t>
            </a:r>
            <a:r>
              <a:rPr lang="es-DO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DO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lectura</a:t>
            </a:r>
            <a:r>
              <a:rPr lang="es-DO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la </a:t>
            </a:r>
            <a:r>
              <a:rPr lang="es-DO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escritura</a:t>
            </a:r>
            <a:r>
              <a:rPr lang="es-DO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pues, son </a:t>
            </a:r>
            <a:r>
              <a:rPr lang="es-DO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procesos dinámicos.</a:t>
            </a:r>
          </a:p>
          <a:p>
            <a:pPr algn="just"/>
            <a:endParaRPr lang="es-DO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DO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sintonía con esta realidad y, a diferencia de los trabajos citados con anterioridad, el presente estudio se concentró en la aplicación del </a:t>
            </a:r>
            <a:r>
              <a:rPr lang="es-DO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modelo</a:t>
            </a:r>
            <a:r>
              <a:rPr lang="es-DO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DO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Flower</a:t>
            </a:r>
            <a:r>
              <a:rPr lang="es-DO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Hayes a la redacción de </a:t>
            </a:r>
            <a:r>
              <a:rPr lang="es-DO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resúmenes </a:t>
            </a:r>
            <a:r>
              <a:rPr lang="es-DO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DO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textos expositivos</a:t>
            </a:r>
            <a:r>
              <a:rPr lang="es-DO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(complementado con las </a:t>
            </a:r>
            <a:r>
              <a:rPr lang="es-DO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macrorreglas</a:t>
            </a:r>
            <a:r>
              <a:rPr lang="es-DO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propuestas por </a:t>
            </a:r>
            <a:r>
              <a:rPr lang="es-DO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Teun</a:t>
            </a:r>
            <a:r>
              <a:rPr lang="es-DO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es-DO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Dijk</a:t>
            </a:r>
            <a:r>
              <a:rPr lang="es-DO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es-DO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DO" sz="20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DO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http://www.pucmm.edu.do/recursos/PublishingImages/logos/Logo%20PUCMM%20(Color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0" y="73279"/>
            <a:ext cx="950723" cy="9179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Mostrando afiche leer y escribir ok 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6" name="AutoShape 4" descr="Mostrando afiche leer y escribir ok 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7" name="AutoShape 6" descr="Mostrando afiche leer y escribir ok 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8914" y="1635402"/>
            <a:ext cx="3426766" cy="4566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385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7937"/>
            <a:ext cx="12192000" cy="1064526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Pontificia Universidad Católica Madre y Maestra - PUCMM</a:t>
            </a:r>
            <a:b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Diplomado en Alfabetización Académica – CEDILE</a:t>
            </a:r>
            <a:b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DO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Aplicación del modelo de </a:t>
            </a:r>
            <a:r>
              <a:rPr lang="es-DO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Flower</a:t>
            </a:r>
            <a:r>
              <a:rPr lang="es-DO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Hayes </a:t>
            </a:r>
            <a: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Edwin Paniagua M.A.</a:t>
            </a:r>
          </a:p>
        </p:txBody>
      </p:sp>
      <p:pic>
        <p:nvPicPr>
          <p:cNvPr id="4" name="Imagen 3" descr="http://www.pucmm.edu.do/recursos/PublishingImages/logos/Logo%20PUCMM%20(Color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0" y="73279"/>
            <a:ext cx="950723" cy="9179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Mostrando afiche leer y escribir ok 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6" name="AutoShape 4" descr="Mostrando afiche leer y escribir ok 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7" name="AutoShape 6" descr="Mostrando afiche leer y escribir ok 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008608950"/>
              </p:ext>
            </p:extLst>
          </p:nvPr>
        </p:nvGraphicFramePr>
        <p:xfrm>
          <a:off x="612775" y="1224863"/>
          <a:ext cx="10683582" cy="5634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771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7937"/>
            <a:ext cx="12192000" cy="1064526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Pontificia Universidad Católica Madre y Maestra - PUCMM</a:t>
            </a:r>
            <a:b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Diplomado en Alfabetización Académica – CEDILE</a:t>
            </a:r>
            <a:b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DO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Aplicación del modelo de </a:t>
            </a:r>
            <a:r>
              <a:rPr lang="es-DO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Flower</a:t>
            </a:r>
            <a:r>
              <a:rPr lang="es-DO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Hayes </a:t>
            </a:r>
            <a: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Edwin Paniagua M.A.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0375" y="1277107"/>
            <a:ext cx="6386732" cy="5561465"/>
          </a:xfrm>
          <a:solidFill>
            <a:srgbClr val="FFFF99"/>
          </a:solidFill>
        </p:spPr>
        <p:txBody>
          <a:bodyPr>
            <a:normAutofit/>
          </a:bodyPr>
          <a:lstStyle/>
          <a:p>
            <a:pPr algn="just"/>
            <a:r>
              <a:rPr lang="es-DO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DO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principal del estudio citado es </a:t>
            </a:r>
            <a:r>
              <a:rPr lang="es-DO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aplicación del modelo de </a:t>
            </a:r>
            <a:r>
              <a:rPr lang="es-DO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Flower</a:t>
            </a:r>
            <a:r>
              <a:rPr lang="es-DO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Hayes para la redacción de resúmenes de textos expositivos</a:t>
            </a:r>
            <a:r>
              <a:rPr lang="es-DO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Esta estrategia se aplicó en  la asignatura Fundamentos del </a:t>
            </a:r>
            <a:r>
              <a:rPr lang="es-DO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Currículo (</a:t>
            </a:r>
            <a:r>
              <a:rPr lang="es-DO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 247-001</a:t>
            </a:r>
            <a:r>
              <a:rPr lang="es-DO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s-DO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durante el período académico 1-2015, en la </a:t>
            </a:r>
            <a:r>
              <a:rPr lang="es-DO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PUCMM (</a:t>
            </a:r>
            <a:r>
              <a:rPr lang="es-DO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estudiantes</a:t>
            </a:r>
            <a:r>
              <a:rPr lang="es-DO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DO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mayoría cursaba el cuarto ciclo</a:t>
            </a:r>
            <a:r>
              <a:rPr lang="es-DO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s-DO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s-DO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DO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sentido general, hubo tres dificultades importantes para la realización del presente </a:t>
            </a:r>
            <a:r>
              <a:rPr lang="es-DO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estudio:</a:t>
            </a:r>
          </a:p>
          <a:p>
            <a:pPr algn="just"/>
            <a:endParaRPr lang="es-DO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lphaLcParenR"/>
            </a:pPr>
            <a:r>
              <a:rPr lang="es-DO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tiempo</a:t>
            </a:r>
            <a:endParaRPr lang="es-DO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lphaLcParenR"/>
            </a:pPr>
            <a:r>
              <a:rPr lang="es-DO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resistencia</a:t>
            </a:r>
            <a:r>
              <a:rPr lang="es-DO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57200" indent="-457200" algn="just">
              <a:buAutoNum type="alphaLcParenR"/>
            </a:pPr>
            <a:r>
              <a:rPr lang="es-DO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DO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etraso</a:t>
            </a:r>
            <a:endParaRPr lang="es-DO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DO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http://www.pucmm.edu.do/recursos/PublishingImages/logos/Logo%20PUCMM%20(Color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0" y="73279"/>
            <a:ext cx="950723" cy="9179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Mostrando afiche leer y escribir ok 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6" name="AutoShape 4" descr="Mostrando afiche leer y escribir ok 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7" name="AutoShape 6" descr="Mostrando afiche leer y escribir ok 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317" y="1277107"/>
            <a:ext cx="3296635" cy="5282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508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96537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DO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Pontificia Universidad Católica Madre y Maestra - PUCMM</a:t>
            </a:r>
            <a:br>
              <a:rPr lang="es-DO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DO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Diplomado en Alfabetización Académica – CEDILE</a:t>
            </a:r>
            <a:br>
              <a:rPr lang="es-DO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DO" sz="2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Aplicación del modelo de </a:t>
            </a:r>
            <a:r>
              <a:rPr lang="es-DO" sz="27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Flower</a:t>
            </a:r>
            <a:r>
              <a:rPr lang="es-DO" sz="2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Hayes </a:t>
            </a:r>
            <a:r>
              <a:rPr lang="es-DO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Edwin Paniagua </a:t>
            </a:r>
            <a:r>
              <a:rPr lang="es-DO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M.A.</a:t>
            </a:r>
            <a:endParaRPr lang="es-DO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27408" y="1296535"/>
            <a:ext cx="5664591" cy="5561465"/>
          </a:xfrm>
          <a:solidFill>
            <a:srgbClr val="FFFF99"/>
          </a:solidFill>
        </p:spPr>
        <p:txBody>
          <a:bodyPr>
            <a:normAutofit/>
          </a:bodyPr>
          <a:lstStyle/>
          <a:p>
            <a:endParaRPr lang="es-DO" sz="20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DO" sz="23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s-DO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http://www.pucmm.edu.do/recursos/PublishingImages/logos/Logo%20PUCMM%20(Color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146556"/>
            <a:ext cx="998805" cy="9507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04878476"/>
              </p:ext>
            </p:extLst>
          </p:nvPr>
        </p:nvGraphicFramePr>
        <p:xfrm>
          <a:off x="1153551" y="1443093"/>
          <a:ext cx="10100603" cy="5272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6057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E09E3E-AE52-4C60-90D1-5EC2FB5FF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83E09E3E-AE52-4C60-90D1-5EC2FB5FF3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83E09E3E-AE52-4C60-90D1-5EC2FB5FF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83E09E3E-AE52-4C60-90D1-5EC2FB5FF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270938-124E-443A-8D08-14C2746CA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dgm id="{46270938-124E-443A-8D08-14C2746CA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46270938-124E-443A-8D08-14C2746CA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46270938-124E-443A-8D08-14C2746CA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D6EAD8-A64D-4C0C-A48F-2FC0B66DC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41D6EAD8-A64D-4C0C-A48F-2FC0B66DC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41D6EAD8-A64D-4C0C-A48F-2FC0B66DC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41D6EAD8-A64D-4C0C-A48F-2FC0B66DC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3B779D-7612-4F31-936F-CCD7DD68F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graphicEl>
                                              <a:dgm id="{6D3B779D-7612-4F31-936F-CCD7DD68F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6D3B779D-7612-4F31-936F-CCD7DD68F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6D3B779D-7612-4F31-936F-CCD7DD68F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B0BF2D-DF1A-4EBD-A30B-51D28E578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EEB0BF2D-DF1A-4EBD-A30B-51D28E5789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EEB0BF2D-DF1A-4EBD-A30B-51D28E578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EEB0BF2D-DF1A-4EBD-A30B-51D28E578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097280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Pontificia Universidad Católica Madre y Maestra - PUCMM</a:t>
            </a:r>
            <a:b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Diplomado en Alfabetización Académica – CEDILE</a:t>
            </a:r>
            <a:b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DO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Aplicación del modelo de </a:t>
            </a:r>
            <a:r>
              <a:rPr lang="es-DO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Flower</a:t>
            </a:r>
            <a:r>
              <a:rPr lang="es-DO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Hayes </a:t>
            </a:r>
            <a: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Edwin Paniagua M.A.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27408" y="1296535"/>
            <a:ext cx="5664591" cy="5561465"/>
          </a:xfrm>
          <a:solidFill>
            <a:srgbClr val="FFFF99"/>
          </a:solidFill>
        </p:spPr>
        <p:txBody>
          <a:bodyPr>
            <a:normAutofit/>
          </a:bodyPr>
          <a:lstStyle/>
          <a:p>
            <a:endParaRPr lang="es-DO" sz="20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DO" sz="23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s-DO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http://www.pucmm.edu.do/recursos/PublishingImages/logos/Logo%20PUCMM%20(Color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55566"/>
            <a:ext cx="998805" cy="9507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1153551" y="2336800"/>
            <a:ext cx="441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dirty="0" smtClean="0"/>
              <a:t>- </a:t>
            </a:r>
            <a:endParaRPr lang="es-DO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4034484147"/>
              </p:ext>
            </p:extLst>
          </p:nvPr>
        </p:nvGraphicFramePr>
        <p:xfrm>
          <a:off x="-662696" y="1367933"/>
          <a:ext cx="68895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4070" y="1583140"/>
            <a:ext cx="6035890" cy="479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0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7937"/>
            <a:ext cx="12192000" cy="1064526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Pontificia Universidad Católica Madre y Maestra - PUCMM</a:t>
            </a:r>
            <a:b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Diplomado en Alfabetización Académica – CEDILE</a:t>
            </a:r>
            <a:b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DO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Aplicación del modelo de </a:t>
            </a:r>
            <a:r>
              <a:rPr lang="es-DO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Flower</a:t>
            </a:r>
            <a:r>
              <a:rPr lang="es-DO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Hayes </a:t>
            </a:r>
            <a:r>
              <a:rPr lang="es-D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Edwin Paniagua M.A.</a:t>
            </a:r>
          </a:p>
        </p:txBody>
      </p:sp>
      <p:pic>
        <p:nvPicPr>
          <p:cNvPr id="4" name="Imagen 3" descr="http://www.pucmm.edu.do/recursos/PublishingImages/logos/Logo%20PUCMM%20(Color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0" y="73279"/>
            <a:ext cx="950723" cy="9179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Mostrando afiche leer y escribir ok 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6" name="AutoShape 4" descr="Mostrando afiche leer y escribir ok 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7" name="AutoShape 6" descr="Mostrando afiche leer y escribir ok 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97391" y="1224863"/>
            <a:ext cx="9144000" cy="1655762"/>
          </a:xfrm>
        </p:spPr>
        <p:txBody>
          <a:bodyPr/>
          <a:lstStyle/>
          <a:p>
            <a:endParaRPr lang="es-DO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416335616"/>
              </p:ext>
            </p:extLst>
          </p:nvPr>
        </p:nvGraphicFramePr>
        <p:xfrm>
          <a:off x="155576" y="1224863"/>
          <a:ext cx="11759760" cy="5471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5508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E8A11ED9A9056468EB06BF2DDD8132B" ma:contentTypeVersion="2" ma:contentTypeDescription="Crear nuevo documento." ma:contentTypeScope="" ma:versionID="ea1ea9747d5e1c16d79f9e84215e0dd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d6bce56cd35acad97fd37550ee15fe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CC096B-5E30-4893-9788-1ECF14BEBE0F}"/>
</file>

<file path=customXml/itemProps2.xml><?xml version="1.0" encoding="utf-8"?>
<ds:datastoreItem xmlns:ds="http://schemas.openxmlformats.org/officeDocument/2006/customXml" ds:itemID="{BA175E22-FBB2-41DA-9F32-E589EE620A82}"/>
</file>

<file path=customXml/itemProps3.xml><?xml version="1.0" encoding="utf-8"?>
<ds:datastoreItem xmlns:ds="http://schemas.openxmlformats.org/officeDocument/2006/customXml" ds:itemID="{9EF550AA-794F-4892-BE6D-02A57E85AF21}"/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1707</Words>
  <Application>Microsoft Office PowerPoint</Application>
  <PresentationFormat>Panorámica</PresentationFormat>
  <Paragraphs>186</Paragraphs>
  <Slides>14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Pontificia Universidad Católica Madre y Maestra - PUCMM Diplomado en Alfabetización Académica – CEDILE Aplicación del modelo de Flower y Hayes - Edwin Paniagua M.A.</vt:lpstr>
      <vt:lpstr>Pontificia Universidad Católica Madre y Maestra - PUCMM Diplomado en Alfabetización Académica – CEDILE Aplicación del modelo de Flower y Hayes - Edwin Paniagua M.A.</vt:lpstr>
      <vt:lpstr>Pontificia Universidad Católica Madre y Maestra - PUCMM Diplomado en Alfabetización Académica – CEDILE Aplicación del modelo de Flower y Hayes - Edwin Paniagua M.A.</vt:lpstr>
      <vt:lpstr>Pontificia Universidad Católica Madre y Maestra - PUCMM Diplomado en Alfabetización Académica – CEDILE Aplicación del modelo de Flower y Hayes - Edwin Paniagua M.A.</vt:lpstr>
      <vt:lpstr>Pontificia Universidad Católica Madre y Maestra - PUCMM Diplomado en Alfabetización Académica – CEDILE Aplicación del modelo de Flower y Hayes - Edwin Paniagua M.A.</vt:lpstr>
      <vt:lpstr>Pontificia Universidad Católica Madre y Maestra - PUCMM Diplomado en Alfabetización Académica – CEDILE Aplicación del modelo de Flower y Hayes - Edwin Paniagua M.A.</vt:lpstr>
      <vt:lpstr>Pontificia Universidad Católica Madre y Maestra - PUCMM Diplomado en Alfabetización Académica – CEDILE Aplicación del modelo de Flower y Hayes - Edwin Paniagua M.A.</vt:lpstr>
      <vt:lpstr>Pontificia Universidad Católica Madre y Maestra - PUCMM Diplomado en Alfabetización Académica – CEDILE Aplicación del modelo de Flower y Hayes - Edwin Paniagua M.A.</vt:lpstr>
      <vt:lpstr>Pontificia Universidad Católica Madre y Maestra - PUCMM Diplomado en Alfabetización Académica – CEDILE Aplicación del modelo de Flower y Hayes - Edwin Paniagua M.A.</vt:lpstr>
      <vt:lpstr>Pontificia Universidad Católica Madre y Maestra - PUCMM Diplomado en Alfabetización Académica – CEDILE Aplicación del modelo de Flower y Hayes - Edwin Paniagua M.A.</vt:lpstr>
      <vt:lpstr>Presentación de PowerPoint</vt:lpstr>
      <vt:lpstr>Pontificia Universidad Católica Madre y Maestra Diplomado en Alfabetización Académica – CEDILE Modelo de Flower y Hayes – Edwin Paniagua M.A.</vt:lpstr>
      <vt:lpstr>Pontificia Universidad Católica Madre y Maestra Diplomado en Alfabetización Académica – CEDILE Modelo de Flower y Hayes – Edwin Paniagua M.A.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Pontificia Universidad Católica Madre y Maestra Diplomado en Alfabetización Académica – CEDILE Proyecto de investigación–acción Edwin Paniagua</dc:title>
  <dc:creator>EDWIN RAFAEL PANIAGUA GUTIERREZ</dc:creator>
  <cp:lastModifiedBy>EDWIN RAFAEL PANIAGUA GUTIERREZ</cp:lastModifiedBy>
  <cp:revision>99</cp:revision>
  <dcterms:created xsi:type="dcterms:W3CDTF">2015-12-16T11:32:23Z</dcterms:created>
  <dcterms:modified xsi:type="dcterms:W3CDTF">2016-04-12T20:15:34Z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0x0101000E8A11ED9A9056468EB06BF2DDD8132B</vt:lpwstr>
  </property>
</Properties>
</file>