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gif" ContentType="image/gif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3.xml" ContentType="application/vnd.openxmlformats-officedocument.drawingml.char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323" r:id="rId3"/>
    <p:sldId id="324" r:id="rId4"/>
    <p:sldId id="325" r:id="rId5"/>
    <p:sldId id="362" r:id="rId6"/>
    <p:sldId id="347" r:id="rId7"/>
    <p:sldId id="360" r:id="rId8"/>
    <p:sldId id="359" r:id="rId9"/>
    <p:sldId id="348" r:id="rId10"/>
    <p:sldId id="350" r:id="rId11"/>
    <p:sldId id="349" r:id="rId12"/>
    <p:sldId id="355" r:id="rId13"/>
    <p:sldId id="358" r:id="rId14"/>
    <p:sldId id="311" r:id="rId15"/>
    <p:sldId id="313" r:id="rId16"/>
    <p:sldId id="314" r:id="rId17"/>
    <p:sldId id="321" r:id="rId18"/>
    <p:sldId id="316" r:id="rId19"/>
    <p:sldId id="357" r:id="rId20"/>
    <p:sldId id="309" r:id="rId21"/>
    <p:sldId id="303" r:id="rId22"/>
    <p:sldId id="329" r:id="rId23"/>
    <p:sldId id="366" r:id="rId24"/>
    <p:sldId id="367" r:id="rId25"/>
    <p:sldId id="368" r:id="rId26"/>
    <p:sldId id="369" r:id="rId27"/>
    <p:sldId id="344" r:id="rId28"/>
    <p:sldId id="341" r:id="rId29"/>
    <p:sldId id="342" r:id="rId30"/>
    <p:sldId id="370" r:id="rId31"/>
    <p:sldId id="365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78" autoAdjust="0"/>
    <p:restoredTop sz="94660"/>
  </p:normalViewPr>
  <p:slideViewPr>
    <p:cSldViewPr>
      <p:cViewPr varScale="1">
        <p:scale>
          <a:sx n="86" d="100"/>
          <a:sy n="86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DO"/>
  <c:chart>
    <c:plotArea>
      <c:layout/>
      <c:barChart>
        <c:barDir val="col"/>
        <c:grouping val="clustered"/>
        <c:ser>
          <c:idx val="0"/>
          <c:order val="0"/>
          <c:tx>
            <c:v>SIEMPRE</c:v>
          </c:tx>
          <c:cat>
            <c:strRef>
              <c:f>Hoja1!$A$3:$A$11</c:f>
              <c:strCache>
                <c:ptCount val="9"/>
                <c:pt idx="0">
                  <c:v>Uso de Organizadores Gráficos ayuda más que los Resúmenes o las Síntesis Textuales</c:v>
                </c:pt>
                <c:pt idx="1">
                  <c:v>Uso de Organizadores Gráficos promueven mas factibilidad para aprender y retener lo leído, que solo resaltando o subrayando</c:v>
                </c:pt>
                <c:pt idx="2">
                  <c:v>Uso de los Organizadores Gráficos constituyen una Guía Textual, mejorando su Comprensión</c:v>
                </c:pt>
                <c:pt idx="3">
                  <c:v>Los Organizadores Gráficos me ayudan a extraer la Idea Central del Texto, y Ordenar jerárquicamente, sin ambigüedad, subjetividad o imprecisiones</c:v>
                </c:pt>
                <c:pt idx="4">
                  <c:v>Uso de Organizadores Gráficos (especialmente el Mapa Conceptual) me brinda la oportunidad de aplicar las Macrorreglas (OMITIR-SELECCIONAR-GENERALIZAR-CONSTRUIR-INTEGRAR)</c:v>
                </c:pt>
                <c:pt idx="5">
                  <c:v>La elaboración del Mapa Conceptual, (herramienta de acceso léxico y comprensión textual), permite integrar habilidades compatibles de lecto-escritura, activando la MEMORIA GRAFICA</c:v>
                </c:pt>
                <c:pt idx="6">
                  <c:v>Mayores CONOCIMIENTOS PREVIOS, mayores posibilidades de ENTENDER, PROFUNDIZAR e INTERRELACIONAR el mensaje del Texto y de su Autor</c:v>
                </c:pt>
                <c:pt idx="7">
                  <c:v>Afianzamiento en CONCEPTUALIZAR, PLANIFICAR, DIAGRAMAR y ELABORAR los Organizadores Gráficos, potencializa etapa Creativa p Generar y Crear nuevos MODELOS y PATRONES</c:v>
                </c:pt>
                <c:pt idx="8">
                  <c:v>Tiempo invertido de construcción de Organizadores Gráficos, redunda en mayor COMPRENSION LECTORA, debido a su impacto en la MEMORIA GRAFICA</c:v>
                </c:pt>
              </c:strCache>
            </c:strRef>
          </c:cat>
          <c:val>
            <c:numRef>
              <c:f>Hoja1!$B$3:$B$11</c:f>
              <c:numCache>
                <c:formatCode>General</c:formatCode>
                <c:ptCount val="9"/>
                <c:pt idx="0">
                  <c:v>6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5</c:v>
                </c:pt>
                <c:pt idx="5">
                  <c:v>2</c:v>
                </c:pt>
                <c:pt idx="6">
                  <c:v>7</c:v>
                </c:pt>
                <c:pt idx="7">
                  <c:v>7</c:v>
                </c:pt>
                <c:pt idx="8">
                  <c:v>3</c:v>
                </c:pt>
              </c:numCache>
            </c:numRef>
          </c:val>
        </c:ser>
        <c:ser>
          <c:idx val="1"/>
          <c:order val="1"/>
          <c:tx>
            <c:v>CASI SIEMPRE</c:v>
          </c:tx>
          <c:cat>
            <c:strRef>
              <c:f>Hoja1!$A$3:$A$11</c:f>
              <c:strCache>
                <c:ptCount val="9"/>
                <c:pt idx="0">
                  <c:v>Uso de Organizadores Gráficos ayuda más que los Resúmenes o las Síntesis Textuales</c:v>
                </c:pt>
                <c:pt idx="1">
                  <c:v>Uso de Organizadores Gráficos promueven mas factibilidad para aprender y retener lo leído, que solo resaltando o subrayando</c:v>
                </c:pt>
                <c:pt idx="2">
                  <c:v>Uso de los Organizadores Gráficos constituyen una Guía Textual, mejorando su Comprensión</c:v>
                </c:pt>
                <c:pt idx="3">
                  <c:v>Los Organizadores Gráficos me ayudan a extraer la Idea Central del Texto, y Ordenar jerárquicamente, sin ambigüedad, subjetividad o imprecisiones</c:v>
                </c:pt>
                <c:pt idx="4">
                  <c:v>Uso de Organizadores Gráficos (especialmente el Mapa Conceptual) me brinda la oportunidad de aplicar las Macrorreglas (OMITIR-SELECCIONAR-GENERALIZAR-CONSTRUIR-INTEGRAR)</c:v>
                </c:pt>
                <c:pt idx="5">
                  <c:v>La elaboración del Mapa Conceptual, (herramienta de acceso léxico y comprensión textual), permite integrar habilidades compatibles de lecto-escritura, activando la MEMORIA GRAFICA</c:v>
                </c:pt>
                <c:pt idx="6">
                  <c:v>Mayores CONOCIMIENTOS PREVIOS, mayores posibilidades de ENTENDER, PROFUNDIZAR e INTERRELACIONAR el mensaje del Texto y de su Autor</c:v>
                </c:pt>
                <c:pt idx="7">
                  <c:v>Afianzamiento en CONCEPTUALIZAR, PLANIFICAR, DIAGRAMAR y ELABORAR los Organizadores Gráficos, potencializa etapa Creativa p Generar y Crear nuevos MODELOS y PATRONES</c:v>
                </c:pt>
                <c:pt idx="8">
                  <c:v>Tiempo invertido de construcción de Organizadores Gráficos, redunda en mayor COMPRENSION LECTORA, debido a su impacto en la MEMORIA GRAFICA</c:v>
                </c:pt>
              </c:strCache>
            </c:strRef>
          </c:cat>
          <c:val>
            <c:numRef>
              <c:f>Hoja1!$C$3:$C$11</c:f>
              <c:numCache>
                <c:formatCode>General</c:formatCode>
                <c:ptCount val="9"/>
                <c:pt idx="0">
                  <c:v>4</c:v>
                </c:pt>
                <c:pt idx="1">
                  <c:v>8</c:v>
                </c:pt>
                <c:pt idx="2">
                  <c:v>2</c:v>
                </c:pt>
                <c:pt idx="3">
                  <c:v>2</c:v>
                </c:pt>
                <c:pt idx="4">
                  <c:v>5</c:v>
                </c:pt>
                <c:pt idx="5">
                  <c:v>8</c:v>
                </c:pt>
                <c:pt idx="6">
                  <c:v>2</c:v>
                </c:pt>
                <c:pt idx="7">
                  <c:v>4</c:v>
                </c:pt>
                <c:pt idx="8">
                  <c:v>5</c:v>
                </c:pt>
              </c:numCache>
            </c:numRef>
          </c:val>
        </c:ser>
        <c:ser>
          <c:idx val="2"/>
          <c:order val="2"/>
          <c:tx>
            <c:v>ALGUNAS VECES</c:v>
          </c:tx>
          <c:cat>
            <c:strRef>
              <c:f>Hoja1!$A$3:$A$11</c:f>
              <c:strCache>
                <c:ptCount val="9"/>
                <c:pt idx="0">
                  <c:v>Uso de Organizadores Gráficos ayuda más que los Resúmenes o las Síntesis Textuales</c:v>
                </c:pt>
                <c:pt idx="1">
                  <c:v>Uso de Organizadores Gráficos promueven mas factibilidad para aprender y retener lo leído, que solo resaltando o subrayando</c:v>
                </c:pt>
                <c:pt idx="2">
                  <c:v>Uso de los Organizadores Gráficos constituyen una Guía Textual, mejorando su Comprensión</c:v>
                </c:pt>
                <c:pt idx="3">
                  <c:v>Los Organizadores Gráficos me ayudan a extraer la Idea Central del Texto, y Ordenar jerárquicamente, sin ambigüedad, subjetividad o imprecisiones</c:v>
                </c:pt>
                <c:pt idx="4">
                  <c:v>Uso de Organizadores Gráficos (especialmente el Mapa Conceptual) me brinda la oportunidad de aplicar las Macrorreglas (OMITIR-SELECCIONAR-GENERALIZAR-CONSTRUIR-INTEGRAR)</c:v>
                </c:pt>
                <c:pt idx="5">
                  <c:v>La elaboración del Mapa Conceptual, (herramienta de acceso léxico y comprensión textual), permite integrar habilidades compatibles de lecto-escritura, activando la MEMORIA GRAFICA</c:v>
                </c:pt>
                <c:pt idx="6">
                  <c:v>Mayores CONOCIMIENTOS PREVIOS, mayores posibilidades de ENTENDER, PROFUNDIZAR e INTERRELACIONAR el mensaje del Texto y de su Autor</c:v>
                </c:pt>
                <c:pt idx="7">
                  <c:v>Afianzamiento en CONCEPTUALIZAR, PLANIFICAR, DIAGRAMAR y ELABORAR los Organizadores Gráficos, potencializa etapa Creativa p Generar y Crear nuevos MODELOS y PATRONES</c:v>
                </c:pt>
                <c:pt idx="8">
                  <c:v>Tiempo invertido de construcción de Organizadores Gráficos, redunda en mayor COMPRENSION LECTORA, debido a su impacto en la MEMORIA GRAFICA</c:v>
                </c:pt>
              </c:strCache>
            </c:strRef>
          </c:cat>
          <c:val>
            <c:numRef>
              <c:f>Hoja1!$D$3:$D$11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8">
                  <c:v>3</c:v>
                </c:pt>
              </c:numCache>
            </c:numRef>
          </c:val>
        </c:ser>
        <c:ser>
          <c:idx val="3"/>
          <c:order val="3"/>
          <c:tx>
            <c:v>CASI NUNCA</c:v>
          </c:tx>
          <c:cat>
            <c:strRef>
              <c:f>Hoja1!$A$3:$A$11</c:f>
              <c:strCache>
                <c:ptCount val="9"/>
                <c:pt idx="0">
                  <c:v>Uso de Organizadores Gráficos ayuda más que los Resúmenes o las Síntesis Textuales</c:v>
                </c:pt>
                <c:pt idx="1">
                  <c:v>Uso de Organizadores Gráficos promueven mas factibilidad para aprender y retener lo leído, que solo resaltando o subrayando</c:v>
                </c:pt>
                <c:pt idx="2">
                  <c:v>Uso de los Organizadores Gráficos constituyen una Guía Textual, mejorando su Comprensión</c:v>
                </c:pt>
                <c:pt idx="3">
                  <c:v>Los Organizadores Gráficos me ayudan a extraer la Idea Central del Texto, y Ordenar jerárquicamente, sin ambigüedad, subjetividad o imprecisiones</c:v>
                </c:pt>
                <c:pt idx="4">
                  <c:v>Uso de Organizadores Gráficos (especialmente el Mapa Conceptual) me brinda la oportunidad de aplicar las Macrorreglas (OMITIR-SELECCIONAR-GENERALIZAR-CONSTRUIR-INTEGRAR)</c:v>
                </c:pt>
                <c:pt idx="5">
                  <c:v>La elaboración del Mapa Conceptual, (herramienta de acceso léxico y comprensión textual), permite integrar habilidades compatibles de lecto-escritura, activando la MEMORIA GRAFICA</c:v>
                </c:pt>
                <c:pt idx="6">
                  <c:v>Mayores CONOCIMIENTOS PREVIOS, mayores posibilidades de ENTENDER, PROFUNDIZAR e INTERRELACIONAR el mensaje del Texto y de su Autor</c:v>
                </c:pt>
                <c:pt idx="7">
                  <c:v>Afianzamiento en CONCEPTUALIZAR, PLANIFICAR, DIAGRAMAR y ELABORAR los Organizadores Gráficos, potencializa etapa Creativa p Generar y Crear nuevos MODELOS y PATRONES</c:v>
                </c:pt>
                <c:pt idx="8">
                  <c:v>Tiempo invertido de construcción de Organizadores Gráficos, redunda en mayor COMPRENSION LECTORA, debido a su impacto en la MEMORIA GRAFICA</c:v>
                </c:pt>
              </c:strCache>
            </c:strRef>
          </c:cat>
          <c:val>
            <c:numRef>
              <c:f>Hoja1!$E$3:$E$11</c:f>
              <c:numCache>
                <c:formatCode>General</c:formatCode>
                <c:ptCount val="9"/>
              </c:numCache>
            </c:numRef>
          </c:val>
        </c:ser>
        <c:ser>
          <c:idx val="4"/>
          <c:order val="4"/>
          <c:tx>
            <c:v>NUNCA</c:v>
          </c:tx>
          <c:cat>
            <c:strRef>
              <c:f>Hoja1!$A$3:$A$11</c:f>
              <c:strCache>
                <c:ptCount val="9"/>
                <c:pt idx="0">
                  <c:v>Uso de Organizadores Gráficos ayuda más que los Resúmenes o las Síntesis Textuales</c:v>
                </c:pt>
                <c:pt idx="1">
                  <c:v>Uso de Organizadores Gráficos promueven mas factibilidad para aprender y retener lo leído, que solo resaltando o subrayando</c:v>
                </c:pt>
                <c:pt idx="2">
                  <c:v>Uso de los Organizadores Gráficos constituyen una Guía Textual, mejorando su Comprensión</c:v>
                </c:pt>
                <c:pt idx="3">
                  <c:v>Los Organizadores Gráficos me ayudan a extraer la Idea Central del Texto, y Ordenar jerárquicamente, sin ambigüedad, subjetividad o imprecisiones</c:v>
                </c:pt>
                <c:pt idx="4">
                  <c:v>Uso de Organizadores Gráficos (especialmente el Mapa Conceptual) me brinda la oportunidad de aplicar las Macrorreglas (OMITIR-SELECCIONAR-GENERALIZAR-CONSTRUIR-INTEGRAR)</c:v>
                </c:pt>
                <c:pt idx="5">
                  <c:v>La elaboración del Mapa Conceptual, (herramienta de acceso léxico y comprensión textual), permite integrar habilidades compatibles de lecto-escritura, activando la MEMORIA GRAFICA</c:v>
                </c:pt>
                <c:pt idx="6">
                  <c:v>Mayores CONOCIMIENTOS PREVIOS, mayores posibilidades de ENTENDER, PROFUNDIZAR e INTERRELACIONAR el mensaje del Texto y de su Autor</c:v>
                </c:pt>
                <c:pt idx="7">
                  <c:v>Afianzamiento en CONCEPTUALIZAR, PLANIFICAR, DIAGRAMAR y ELABORAR los Organizadores Gráficos, potencializa etapa Creativa p Generar y Crear nuevos MODELOS y PATRONES</c:v>
                </c:pt>
                <c:pt idx="8">
                  <c:v>Tiempo invertido de construcción de Organizadores Gráficos, redunda en mayor COMPRENSION LECTORA, debido a su impacto en la MEMORIA GRAFICA</c:v>
                </c:pt>
              </c:strCache>
            </c:strRef>
          </c:cat>
          <c:val>
            <c:numRef>
              <c:f>Hoja1!$F$3:$F$11</c:f>
              <c:numCache>
                <c:formatCode>General</c:formatCode>
                <c:ptCount val="9"/>
              </c:numCache>
            </c:numRef>
          </c:val>
        </c:ser>
        <c:axId val="75168000"/>
        <c:axId val="75317248"/>
      </c:barChart>
      <c:catAx>
        <c:axId val="75168000"/>
        <c:scaling>
          <c:orientation val="minMax"/>
        </c:scaling>
        <c:axPos val="b"/>
        <c:tickLblPos val="nextTo"/>
        <c:crossAx val="75317248"/>
        <c:crosses val="autoZero"/>
        <c:auto val="1"/>
        <c:lblAlgn val="ctr"/>
        <c:lblOffset val="100"/>
      </c:catAx>
      <c:valAx>
        <c:axId val="75317248"/>
        <c:scaling>
          <c:orientation val="minMax"/>
        </c:scaling>
        <c:axPos val="l"/>
        <c:majorGridlines/>
        <c:numFmt formatCode="General" sourceLinked="1"/>
        <c:tickLblPos val="nextTo"/>
        <c:crossAx val="7516800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DO"/>
  <c:chart>
    <c:plotArea>
      <c:layout>
        <c:manualLayout>
          <c:layoutTarget val="inner"/>
          <c:xMode val="edge"/>
          <c:yMode val="edge"/>
          <c:x val="5.3908491168333829E-2"/>
          <c:y val="2.9272281558864608E-2"/>
          <c:w val="0.88304043014418176"/>
          <c:h val="0.52396656902528638"/>
        </c:manualLayout>
      </c:layout>
      <c:barChart>
        <c:barDir val="col"/>
        <c:grouping val="clustered"/>
        <c:ser>
          <c:idx val="0"/>
          <c:order val="0"/>
          <c:tx>
            <c:v>EXCELENTE</c:v>
          </c:tx>
          <c:cat>
            <c:strRef>
              <c:f>Hoja1!$A$15:$A$19</c:f>
              <c:strCache>
                <c:ptCount val="5"/>
                <c:pt idx="0">
                  <c:v>El profesor explicó y conceptualizó claramente en qué consistía el Proyecto, y solicitó la participación voluntaria de todos los alumnos</c:v>
                </c:pt>
                <c:pt idx="1">
                  <c:v>Los conceptos explicados y su aplicación en los ejercicios han sido de fácil asimilación</c:v>
                </c:pt>
                <c:pt idx="2">
                  <c:v>La estrategia aprendida y perfeccionada es fácilmente transferible y replicable a otros casos de estudio en que se suministren textos</c:v>
                </c:pt>
                <c:pt idx="3">
                  <c:v>Los gráficos resultantes se convierten en una guía sintética para repasar el tema y facilitar la exposición del tema en cuestión</c:v>
                </c:pt>
                <c:pt idx="4">
                  <c:v>Trabajar la confección de Organizadores Gráficos en pares o en grupos, permite el aprendizaje colectivo</c:v>
                </c:pt>
              </c:strCache>
            </c:strRef>
          </c:cat>
          <c:val>
            <c:numRef>
              <c:f>Hoja1!$B$15:$B$19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6</c:v>
                </c:pt>
                <c:pt idx="4">
                  <c:v>3</c:v>
                </c:pt>
              </c:numCache>
            </c:numRef>
          </c:val>
        </c:ser>
        <c:ser>
          <c:idx val="1"/>
          <c:order val="1"/>
          <c:tx>
            <c:v>MUY BUENO</c:v>
          </c:tx>
          <c:cat>
            <c:strRef>
              <c:f>Hoja1!$A$15:$A$19</c:f>
              <c:strCache>
                <c:ptCount val="5"/>
                <c:pt idx="0">
                  <c:v>El profesor explicó y conceptualizó claramente en qué consistía el Proyecto, y solicitó la participación voluntaria de todos los alumnos</c:v>
                </c:pt>
                <c:pt idx="1">
                  <c:v>Los conceptos explicados y su aplicación en los ejercicios han sido de fácil asimilación</c:v>
                </c:pt>
                <c:pt idx="2">
                  <c:v>La estrategia aprendida y perfeccionada es fácilmente transferible y replicable a otros casos de estudio en que se suministren textos</c:v>
                </c:pt>
                <c:pt idx="3">
                  <c:v>Los gráficos resultantes se convierten en una guía sintética para repasar el tema y facilitar la exposición del tema en cuestión</c:v>
                </c:pt>
                <c:pt idx="4">
                  <c:v>Trabajar la confección de Organizadores Gráficos en pares o en grupos, permite el aprendizaje colectivo</c:v>
                </c:pt>
              </c:strCache>
            </c:strRef>
          </c:cat>
          <c:val>
            <c:numRef>
              <c:f>Hoja1!$C$15:$C$19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2</c:v>
                </c:pt>
                <c:pt idx="4">
                  <c:v>7</c:v>
                </c:pt>
              </c:numCache>
            </c:numRef>
          </c:val>
        </c:ser>
        <c:ser>
          <c:idx val="2"/>
          <c:order val="2"/>
          <c:tx>
            <c:v>BUENO</c:v>
          </c:tx>
          <c:cat>
            <c:strRef>
              <c:f>Hoja1!$A$15:$A$19</c:f>
              <c:strCache>
                <c:ptCount val="5"/>
                <c:pt idx="0">
                  <c:v>El profesor explicó y conceptualizó claramente en qué consistía el Proyecto, y solicitó la participación voluntaria de todos los alumnos</c:v>
                </c:pt>
                <c:pt idx="1">
                  <c:v>Los conceptos explicados y su aplicación en los ejercicios han sido de fácil asimilación</c:v>
                </c:pt>
                <c:pt idx="2">
                  <c:v>La estrategia aprendida y perfeccionada es fácilmente transferible y replicable a otros casos de estudio en que se suministren textos</c:v>
                </c:pt>
                <c:pt idx="3">
                  <c:v>Los gráficos resultantes se convierten en una guía sintética para repasar el tema y facilitar la exposición del tema en cuestión</c:v>
                </c:pt>
                <c:pt idx="4">
                  <c:v>Trabajar la confección de Organizadores Gráficos en pares o en grupos, permite el aprendizaje colectivo</c:v>
                </c:pt>
              </c:strCache>
            </c:strRef>
          </c:cat>
          <c:val>
            <c:numRef>
              <c:f>Hoja1!$D$15:$D$19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</c:ser>
        <c:ser>
          <c:idx val="3"/>
          <c:order val="3"/>
          <c:tx>
            <c:v>REGULAR</c:v>
          </c:tx>
          <c:cat>
            <c:strRef>
              <c:f>Hoja1!$A$15:$A$19</c:f>
              <c:strCache>
                <c:ptCount val="5"/>
                <c:pt idx="0">
                  <c:v>El profesor explicó y conceptualizó claramente en qué consistía el Proyecto, y solicitó la participación voluntaria de todos los alumnos</c:v>
                </c:pt>
                <c:pt idx="1">
                  <c:v>Los conceptos explicados y su aplicación en los ejercicios han sido de fácil asimilación</c:v>
                </c:pt>
                <c:pt idx="2">
                  <c:v>La estrategia aprendida y perfeccionada es fácilmente transferible y replicable a otros casos de estudio en que se suministren textos</c:v>
                </c:pt>
                <c:pt idx="3">
                  <c:v>Los gráficos resultantes se convierten en una guía sintética para repasar el tema y facilitar la exposición del tema en cuestión</c:v>
                </c:pt>
                <c:pt idx="4">
                  <c:v>Trabajar la confección de Organizadores Gráficos en pares o en grupos, permite el aprendizaje colectivo</c:v>
                </c:pt>
              </c:strCache>
            </c:strRef>
          </c:cat>
          <c:val>
            <c:numRef>
              <c:f>Hoja1!$E$15:$E$19</c:f>
              <c:numCache>
                <c:formatCode>General</c:formatCode>
                <c:ptCount val="5"/>
                <c:pt idx="4">
                  <c:v>1</c:v>
                </c:pt>
              </c:numCache>
            </c:numRef>
          </c:val>
        </c:ser>
        <c:ser>
          <c:idx val="4"/>
          <c:order val="4"/>
          <c:tx>
            <c:v>DEFICIENTE</c:v>
          </c:tx>
          <c:cat>
            <c:strRef>
              <c:f>Hoja1!$A$15:$A$19</c:f>
              <c:strCache>
                <c:ptCount val="5"/>
                <c:pt idx="0">
                  <c:v>El profesor explicó y conceptualizó claramente en qué consistía el Proyecto, y solicitó la participación voluntaria de todos los alumnos</c:v>
                </c:pt>
                <c:pt idx="1">
                  <c:v>Los conceptos explicados y su aplicación en los ejercicios han sido de fácil asimilación</c:v>
                </c:pt>
                <c:pt idx="2">
                  <c:v>La estrategia aprendida y perfeccionada es fácilmente transferible y replicable a otros casos de estudio en que se suministren textos</c:v>
                </c:pt>
                <c:pt idx="3">
                  <c:v>Los gráficos resultantes se convierten en una guía sintética para repasar el tema y facilitar la exposición del tema en cuestión</c:v>
                </c:pt>
                <c:pt idx="4">
                  <c:v>Trabajar la confección de Organizadores Gráficos en pares o en grupos, permite el aprendizaje colectivo</c:v>
                </c:pt>
              </c:strCache>
            </c:strRef>
          </c:cat>
          <c:val>
            <c:numRef>
              <c:f>Hoja1!$F$15:$F$19</c:f>
              <c:numCache>
                <c:formatCode>General</c:formatCode>
                <c:ptCount val="5"/>
              </c:numCache>
            </c:numRef>
          </c:val>
        </c:ser>
        <c:axId val="75353088"/>
        <c:axId val="75358976"/>
      </c:barChart>
      <c:catAx>
        <c:axId val="75353088"/>
        <c:scaling>
          <c:orientation val="minMax"/>
        </c:scaling>
        <c:axPos val="b"/>
        <c:tickLblPos val="nextTo"/>
        <c:crossAx val="75358976"/>
        <c:crosses val="autoZero"/>
        <c:auto val="1"/>
        <c:lblAlgn val="ctr"/>
        <c:lblOffset val="100"/>
      </c:catAx>
      <c:valAx>
        <c:axId val="75358976"/>
        <c:scaling>
          <c:orientation val="minMax"/>
        </c:scaling>
        <c:axPos val="l"/>
        <c:majorGridlines/>
        <c:numFmt formatCode="General" sourceLinked="1"/>
        <c:tickLblPos val="nextTo"/>
        <c:crossAx val="7535308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DO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9.3467847769029083E-2"/>
          <c:y val="0.11342592592592601"/>
          <c:w val="0.70299628171478568"/>
          <c:h val="0.77314814814814903"/>
        </c:manualLayout>
      </c:layout>
      <c:pie3DChart>
        <c:varyColors val="1"/>
      </c:pie3DChart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E9A29-3A87-490E-88BB-202438253B39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BFBD8-3871-4B58-A0AF-6A60BDD64B5C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BFBD8-3871-4B58-A0AF-6A60BDD64B5C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C84BB-A62C-4F77-B616-57C3092EDAA0}" type="datetimeFigureOut">
              <a:rPr lang="es-ES" smtClean="0"/>
              <a:pPr/>
              <a:t>20/04/2015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AD94B-4C36-43CE-B3F1-4C13D1FDF166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do/url?sa=i&amp;source=images&amp;cd=&amp;cad=rja&amp;uact=8&amp;ved=0CAgQjRw&amp;url=http://en.wikipedia.org/wiki/Pontificia_Universidad_Cat%C3%B3lica_Madre_y_Maestra&amp;ei=65dZVMuYMYapgwTB1YDwDQ&amp;psig=AFQjCNHOAxNG4AF4e8_hIviIwNn7EHoF-A&amp;ust=141524413991415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1785926"/>
            <a:ext cx="8501122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PUCMM</a:t>
            </a:r>
          </a:p>
          <a:p>
            <a:pPr algn="ctr"/>
            <a:r>
              <a:rPr lang="es-D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Centro de Excelencia para la Investigación y Difusión de la Lectura y Escritura, CEDILE       </a:t>
            </a:r>
            <a:endParaRPr lang="es-E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s-D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Diplomado en Lectura y Escritura a Través del Currículo en el Nivel Superior</a:t>
            </a:r>
            <a:endParaRPr lang="es-E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s-DO" sz="2800" spc="-150" dirty="0"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sz="2800" b="1" dirty="0" smtClean="0">
              <a:latin typeface="Arial Narrow" pitchFamily="34" charset="0"/>
            </a:endParaRPr>
          </a:p>
          <a:p>
            <a:pPr algn="ctr"/>
            <a:r>
              <a:rPr lang="es-ES" sz="2800" b="1" dirty="0" smtClean="0">
                <a:latin typeface="Arial Narrow" pitchFamily="34" charset="0"/>
              </a:rPr>
              <a:t>Uso de mapas conceptuales como estrategia para potenciar la comprensión lectora</a:t>
            </a:r>
            <a:endParaRPr lang="es-ES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s-ES" sz="2400" dirty="0"/>
          </a:p>
          <a:p>
            <a:pPr marL="342900" indent="-342900" algn="ctr">
              <a:spcBef>
                <a:spcPct val="20000"/>
              </a:spcBef>
              <a:defRPr/>
            </a:pPr>
            <a:endParaRPr lang="es-ES" dirty="0" smtClean="0"/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s-ES" dirty="0" smtClean="0"/>
              <a:t>SEMINARIO ¨LEER y ESCRIBIR A TRAVÉS DEL CURRÍCULO EN EL NIVEL SUPERIOR¨</a:t>
            </a:r>
            <a:endParaRPr lang="es-ES" dirty="0"/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s-ES" sz="1600" b="1" dirty="0" smtClean="0"/>
              <a:t>Presentado </a:t>
            </a:r>
            <a:r>
              <a:rPr lang="es-ES" sz="1600" b="1" dirty="0"/>
              <a:t>por: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s-ES" sz="1600" b="1" dirty="0" smtClean="0"/>
              <a:t>Mauricio </a:t>
            </a:r>
            <a:r>
              <a:rPr lang="es-ES" sz="1600" b="1" dirty="0"/>
              <a:t>ESTRELLA DESCHAMPS</a:t>
            </a:r>
            <a:endParaRPr lang="es-ES" b="1" dirty="0"/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s-ES" sz="1600" b="1" dirty="0" smtClean="0"/>
              <a:t>09 de abril del 2015</a:t>
            </a:r>
            <a:endParaRPr lang="es-ES" sz="1050" b="1" dirty="0"/>
          </a:p>
        </p:txBody>
      </p:sp>
      <p:pic>
        <p:nvPicPr>
          <p:cNvPr id="5" name="Picture 6" descr="http://t0.gstatic.com/images?q=tbn:ANd9GcTPZALmtVa0bvwYKY60pKvZChSh7yR3E95M8R8mLOaiykSg9N9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44" y="428628"/>
            <a:ext cx="1428736" cy="1428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b="1" dirty="0" smtClean="0"/>
              <a:t>Instrumentos…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00100" y="1500174"/>
            <a:ext cx="7686700" cy="5357826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DO" b="1" dirty="0" smtClean="0"/>
              <a:t>Cuestionario-sondeo</a:t>
            </a:r>
            <a:r>
              <a:rPr lang="es-DO" dirty="0" smtClean="0"/>
              <a:t> de actitudes y experiencias previas de los estudiantes respecto de los Organizadores Gráficos.</a:t>
            </a:r>
          </a:p>
          <a:p>
            <a:pPr marL="514350" indent="-514350">
              <a:buFont typeface="+mj-lt"/>
              <a:buAutoNum type="arabicPeriod"/>
            </a:pPr>
            <a:r>
              <a:rPr lang="es-DO" b="1" dirty="0" smtClean="0"/>
              <a:t>Presentación </a:t>
            </a:r>
            <a:r>
              <a:rPr lang="es-DO" b="1" dirty="0" err="1" smtClean="0"/>
              <a:t>Power</a:t>
            </a:r>
            <a:r>
              <a:rPr lang="es-DO" b="1" dirty="0" smtClean="0"/>
              <a:t> Point </a:t>
            </a:r>
            <a:r>
              <a:rPr lang="es-DO" dirty="0" smtClean="0"/>
              <a:t>sobre los Organizadores Gráficos, su clasificación y sus usos.</a:t>
            </a:r>
          </a:p>
          <a:p>
            <a:pPr marL="514350" indent="-514350">
              <a:buFont typeface="+mj-lt"/>
              <a:buAutoNum type="arabicPeriod"/>
            </a:pPr>
            <a:r>
              <a:rPr lang="es-DO" b="1" dirty="0" smtClean="0"/>
              <a:t>Ejercicio de reconocimiento de distintos géneros</a:t>
            </a:r>
            <a:r>
              <a:rPr lang="es-DO" dirty="0" smtClean="0"/>
              <a:t>, y selección de los </a:t>
            </a:r>
            <a:r>
              <a:rPr lang="es-DO" dirty="0" err="1" smtClean="0"/>
              <a:t>O.G.s</a:t>
            </a:r>
            <a:r>
              <a:rPr lang="es-DO" dirty="0" smtClean="0"/>
              <a:t> mas adecuados.</a:t>
            </a:r>
          </a:p>
          <a:p>
            <a:pPr marL="514350" indent="-514350">
              <a:buFont typeface="+mj-lt"/>
              <a:buAutoNum type="arabicPeriod"/>
            </a:pPr>
            <a:r>
              <a:rPr lang="es-DO" b="1" dirty="0" smtClean="0"/>
              <a:t>Confección de Mapas Conceptuales</a:t>
            </a:r>
            <a:r>
              <a:rPr lang="es-DO" dirty="0" smtClean="0"/>
              <a:t>, incluyendo evaluación y </a:t>
            </a:r>
            <a:r>
              <a:rPr lang="es-DO" dirty="0" err="1" smtClean="0"/>
              <a:t>co</a:t>
            </a:r>
            <a:r>
              <a:rPr lang="es-DO" dirty="0" smtClean="0"/>
              <a:t>- evaluación. </a:t>
            </a:r>
          </a:p>
          <a:p>
            <a:pPr marL="514350" indent="-514350">
              <a:buFont typeface="+mj-lt"/>
              <a:buAutoNum type="arabicPeriod"/>
            </a:pPr>
            <a:r>
              <a:rPr lang="es-DO" b="1" dirty="0" smtClean="0"/>
              <a:t>R</a:t>
            </a:r>
            <a:r>
              <a:rPr lang="es-ES" b="1" dirty="0" smtClean="0"/>
              <a:t>ú</a:t>
            </a:r>
            <a:r>
              <a:rPr lang="es-DO" b="1" dirty="0" err="1" smtClean="0"/>
              <a:t>brica</a:t>
            </a:r>
            <a:r>
              <a:rPr lang="es-DO" b="1" dirty="0" smtClean="0"/>
              <a:t> de Evaluación de los </a:t>
            </a:r>
            <a:r>
              <a:rPr lang="es-DO" b="1" dirty="0" err="1" smtClean="0"/>
              <a:t>O.G.s.</a:t>
            </a:r>
            <a:endParaRPr lang="es-DO" b="1" dirty="0" smtClean="0"/>
          </a:p>
          <a:p>
            <a:pPr marL="514350" indent="-514350">
              <a:buFont typeface="+mj-lt"/>
              <a:buAutoNum type="arabicPeriod"/>
            </a:pPr>
            <a:r>
              <a:rPr lang="es-DO" b="1" dirty="0" smtClean="0"/>
              <a:t>Cuestionario </a:t>
            </a:r>
            <a:r>
              <a:rPr lang="es-DO" b="1" dirty="0" err="1" smtClean="0"/>
              <a:t>multi</a:t>
            </a:r>
            <a:r>
              <a:rPr lang="es-DO" b="1" dirty="0" smtClean="0"/>
              <a:t>-objetivos</a:t>
            </a:r>
            <a:r>
              <a:rPr lang="es-DO" dirty="0" smtClean="0"/>
              <a:t>:</a:t>
            </a:r>
          </a:p>
          <a:p>
            <a:pPr marL="914400" lvl="1" indent="-514350">
              <a:buBlip>
                <a:blip r:embed="rId2"/>
              </a:buBlip>
            </a:pPr>
            <a:r>
              <a:rPr lang="es-DO" dirty="0" smtClean="0"/>
              <a:t>Verificación de la comprensión lectora</a:t>
            </a:r>
          </a:p>
          <a:p>
            <a:pPr marL="914400" lvl="1" indent="-514350">
              <a:buBlip>
                <a:blip r:embed="rId2"/>
              </a:buBlip>
            </a:pPr>
            <a:r>
              <a:rPr lang="es-DO" dirty="0" smtClean="0"/>
              <a:t>Conveniencia de uso de los </a:t>
            </a:r>
            <a:r>
              <a:rPr lang="es-DO" dirty="0" err="1" smtClean="0"/>
              <a:t>O.G.s.</a:t>
            </a:r>
            <a:endParaRPr lang="es-DO" dirty="0" smtClean="0"/>
          </a:p>
          <a:p>
            <a:pPr marL="914400" lvl="1" indent="-514350">
              <a:buBlip>
                <a:blip r:embed="rId2"/>
              </a:buBlip>
            </a:pPr>
            <a:r>
              <a:rPr lang="es-DO" dirty="0" smtClean="0"/>
              <a:t>Confirmación de Conocimientos previos</a:t>
            </a:r>
          </a:p>
          <a:p>
            <a:pPr marL="914400" lvl="1" indent="-514350">
              <a:buBlip>
                <a:blip r:embed="rId2"/>
              </a:buBlip>
            </a:pPr>
            <a:r>
              <a:rPr lang="es-DO" dirty="0" smtClean="0"/>
              <a:t>Valoración del Proyecto de Aplicación de estrategia.</a:t>
            </a:r>
          </a:p>
          <a:p>
            <a:pPr marL="914400" lvl="1" indent="-514350">
              <a:buBlip>
                <a:blip r:embed="rId2"/>
              </a:buBlip>
            </a:pPr>
            <a:endParaRPr lang="es-DO" dirty="0" smtClean="0"/>
          </a:p>
          <a:p>
            <a:pPr marL="914400" lvl="1" indent="-514350">
              <a:buNone/>
            </a:pPr>
            <a:r>
              <a:rPr lang="es-DO" b="1" dirty="0" smtClean="0"/>
              <a:t>Tablas de resultados</a:t>
            </a:r>
          </a:p>
          <a:p>
            <a:pPr marL="914400" lvl="1" indent="-514350">
              <a:buNone/>
            </a:pPr>
            <a:r>
              <a:rPr lang="es-DO" b="1" dirty="0" smtClean="0"/>
              <a:t>Informes de resultados y análisis de los mismos.</a:t>
            </a:r>
          </a:p>
          <a:p>
            <a:pPr marL="914400" lvl="1" indent="-514350">
              <a:buNone/>
            </a:pPr>
            <a:r>
              <a:rPr lang="es-DO" b="1" dirty="0" smtClean="0"/>
              <a:t>Gráficos resultantes de los resultados anteriores.</a:t>
            </a:r>
          </a:p>
          <a:p>
            <a:pPr marL="514350" indent="-514350">
              <a:buFont typeface="+mj-lt"/>
              <a:buAutoNum type="arabicPeriod"/>
            </a:pPr>
            <a:endParaRPr lang="es-DO" dirty="0" smtClean="0"/>
          </a:p>
          <a:p>
            <a:pPr marL="514350" indent="-514350">
              <a:buFont typeface="+mj-lt"/>
              <a:buAutoNum type="arabicPeriod"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DO" sz="4000" dirty="0" smtClean="0"/>
              <a:t>4. </a:t>
            </a:r>
            <a:r>
              <a:rPr lang="es-DO" sz="4000" b="1" dirty="0" smtClean="0"/>
              <a:t>MARCO TE</a:t>
            </a:r>
            <a:r>
              <a:rPr lang="es-ES" sz="4000" b="1" dirty="0" smtClean="0"/>
              <a:t>Ó</a:t>
            </a:r>
            <a:r>
              <a:rPr lang="es-DO" sz="4000" b="1" dirty="0" smtClean="0"/>
              <a:t>RICO</a:t>
            </a:r>
            <a:br>
              <a:rPr lang="es-DO" sz="4000" b="1" dirty="0" smtClean="0"/>
            </a:br>
            <a:r>
              <a:rPr lang="es-DO" sz="1800" b="1" dirty="0" smtClean="0"/>
              <a:t>1</a:t>
            </a:r>
            <a:r>
              <a:rPr lang="es-DO" sz="1800" dirty="0" smtClean="0"/>
              <a:t>. Alfabetización y Lectura   </a:t>
            </a:r>
            <a:r>
              <a:rPr lang="es-DO" sz="1800" b="1" dirty="0" smtClean="0"/>
              <a:t>2</a:t>
            </a:r>
            <a:r>
              <a:rPr lang="es-DO" sz="1800" dirty="0" smtClean="0"/>
              <a:t>.Comprensi</a:t>
            </a:r>
            <a:r>
              <a:rPr lang="es-ES" sz="1800" dirty="0" smtClean="0"/>
              <a:t>ó</a:t>
            </a:r>
            <a:r>
              <a:rPr lang="es-DO" sz="1800" dirty="0" smtClean="0"/>
              <a:t>n y Conceptualización  </a:t>
            </a:r>
            <a:r>
              <a:rPr lang="es-DO" sz="1800" b="1" dirty="0" smtClean="0"/>
              <a:t>3</a:t>
            </a:r>
            <a:r>
              <a:rPr lang="es-DO" sz="1800" dirty="0" smtClean="0"/>
              <a:t>.Sistema de Memoria y su Función.   </a:t>
            </a:r>
            <a:r>
              <a:rPr lang="es-DO" sz="1800" b="1" dirty="0" smtClean="0"/>
              <a:t>4</a:t>
            </a:r>
            <a:r>
              <a:rPr lang="es-DO" sz="1800" dirty="0" smtClean="0"/>
              <a:t>.Aprendizaje significativo y técnica de esquematización de lo aprendido.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7242" y="1500174"/>
            <a:ext cx="8229600" cy="5257800"/>
          </a:xfrm>
        </p:spPr>
        <p:txBody>
          <a:bodyPr>
            <a:noAutofit/>
          </a:bodyPr>
          <a:lstStyle/>
          <a:p>
            <a:pPr lvl="0"/>
            <a:endParaRPr lang="es-ES" sz="1100" b="1" i="1" dirty="0" smtClean="0"/>
          </a:p>
          <a:p>
            <a:pPr lvl="0">
              <a:buNone/>
            </a:pPr>
            <a:r>
              <a:rPr lang="es-ES" sz="1400" b="1" dirty="0" smtClean="0"/>
              <a:t>	</a:t>
            </a:r>
            <a:r>
              <a:rPr lang="es-ES" sz="1800" b="1" u="sng" dirty="0" smtClean="0"/>
              <a:t>AUTORES, TEORÍAS y TEXTOS de SOPORTE.</a:t>
            </a:r>
            <a:endParaRPr lang="es-ES" sz="1400" b="1" u="sng" dirty="0" smtClean="0"/>
          </a:p>
          <a:p>
            <a:pPr lvl="0"/>
            <a:endParaRPr lang="es-ES" sz="1100" b="1" u="sng" dirty="0" smtClean="0"/>
          </a:p>
          <a:p>
            <a:r>
              <a:rPr lang="es-ES" sz="1400" b="1" i="1" u="sng" dirty="0" err="1" smtClean="0"/>
              <a:t>Ausubel</a:t>
            </a:r>
            <a:r>
              <a:rPr lang="es-ES" sz="1400" b="1" i="1" u="sng" dirty="0" smtClean="0"/>
              <a:t>, David Paul</a:t>
            </a:r>
            <a:r>
              <a:rPr lang="es-ES" sz="1400" b="1" i="1" dirty="0" smtClean="0"/>
              <a:t>  </a:t>
            </a:r>
            <a:r>
              <a:rPr lang="es-ES" sz="1400" i="1" dirty="0" smtClean="0"/>
              <a:t>(Teoría Psicopedagógica. Concepción de la graficación). Rechazo del supuesto piagetiano de que solo se entiende lo que se descubre, ya que también puede entenderse lo que se recibe…</a:t>
            </a:r>
          </a:p>
          <a:p>
            <a:pPr lvl="0"/>
            <a:r>
              <a:rPr lang="es-ES" sz="1400" b="1" i="1" u="sng" dirty="0" smtClean="0"/>
              <a:t>F. </a:t>
            </a:r>
            <a:r>
              <a:rPr lang="es-ES" sz="1400" b="1" i="1" u="sng" dirty="0" err="1" smtClean="0"/>
              <a:t>Perelman</a:t>
            </a:r>
            <a:r>
              <a:rPr lang="es-ES" sz="1400" b="1" i="1" u="sng" dirty="0" smtClean="0"/>
              <a:t>. </a:t>
            </a:r>
            <a:r>
              <a:rPr lang="es-ES" sz="1400" dirty="0" smtClean="0"/>
              <a:t>Clasificación de tipos de estrategias de producción de resúmenes.</a:t>
            </a:r>
            <a:endParaRPr lang="es-ES" sz="1400" b="1" u="sng" dirty="0" smtClean="0"/>
          </a:p>
          <a:p>
            <a:pPr lvl="0"/>
            <a:r>
              <a:rPr lang="es-ES" sz="1400" b="1" u="sng" dirty="0" err="1" smtClean="0"/>
              <a:t>Goodman</a:t>
            </a:r>
            <a:r>
              <a:rPr lang="es-ES" sz="1400" b="1" u="sng" dirty="0" smtClean="0"/>
              <a:t>, K.</a:t>
            </a:r>
            <a:r>
              <a:rPr lang="es-ES" sz="1400" b="1" dirty="0" smtClean="0"/>
              <a:t> </a:t>
            </a:r>
            <a:r>
              <a:rPr lang="es-ES" sz="1400" i="1" dirty="0" smtClean="0"/>
              <a:t>(1984-1996) Concepción transaccional de la lectura y de la clasificación de las estrategias cognitivas) (1.Muestreo, 2.Predicción, 3.Inferencia, 4.Confirmación, 5.Autocorrección)</a:t>
            </a:r>
          </a:p>
          <a:p>
            <a:pPr lvl="0"/>
            <a:r>
              <a:rPr lang="es-ES" sz="1400" b="1" u="sng" dirty="0" err="1" smtClean="0"/>
              <a:t>Novak</a:t>
            </a:r>
            <a:r>
              <a:rPr lang="es-ES" sz="1400" b="1" u="sng" dirty="0" smtClean="0"/>
              <a:t>, Joseph D</a:t>
            </a:r>
            <a:r>
              <a:rPr lang="es-ES" sz="1400" i="1" dirty="0" smtClean="0"/>
              <a:t>.</a:t>
            </a:r>
            <a:r>
              <a:rPr lang="es-ES" sz="1400" b="1" i="1" dirty="0" smtClean="0"/>
              <a:t> </a:t>
            </a:r>
            <a:r>
              <a:rPr lang="es-ES" sz="1400" i="1" dirty="0" smtClean="0"/>
              <a:t>(2002) Teoría del Aprendizaje activo. ¨Aprendiendo a Aprender¨. (</a:t>
            </a:r>
            <a:r>
              <a:rPr lang="es-ES" sz="1400" i="1" u="sng" dirty="0" smtClean="0"/>
              <a:t>Teoría de los Mapas Conceptuales</a:t>
            </a:r>
            <a:r>
              <a:rPr lang="es-ES" sz="1400" i="1" dirty="0" smtClean="0"/>
              <a:t>. Aprendizaje ¨por </a:t>
            </a:r>
            <a:r>
              <a:rPr lang="es-ES" sz="1400" i="1" u="sng" dirty="0" smtClean="0"/>
              <a:t>descubrimiento</a:t>
            </a:r>
            <a:r>
              <a:rPr lang="es-ES" sz="1400" i="1" dirty="0" smtClean="0"/>
              <a:t>¨ y ¨aprendizaje receptivo¨)</a:t>
            </a:r>
          </a:p>
          <a:p>
            <a:pPr lvl="0"/>
            <a:r>
              <a:rPr lang="es-ES" sz="1400" b="1" u="sng" dirty="0" smtClean="0"/>
              <a:t>Notorio, A</a:t>
            </a:r>
            <a:r>
              <a:rPr lang="es-ES" sz="1400" b="1" dirty="0" smtClean="0"/>
              <a:t>. </a:t>
            </a:r>
            <a:r>
              <a:rPr lang="es-ES" sz="1400" i="1" dirty="0" smtClean="0"/>
              <a:t>¨El mapa conceptual como técnica cognitiva y su proceso de elaboración¨</a:t>
            </a:r>
          </a:p>
          <a:p>
            <a:pPr lvl="0"/>
            <a:r>
              <a:rPr lang="es-ES" sz="1400" b="1" u="sng" dirty="0" smtClean="0"/>
              <a:t>Padilla, C.; Douglas, S.; López, E</a:t>
            </a:r>
            <a:r>
              <a:rPr lang="es-ES" sz="1400" b="1" i="1" dirty="0" smtClean="0"/>
              <a:t>. </a:t>
            </a:r>
            <a:r>
              <a:rPr lang="es-ES" sz="1400" i="1" dirty="0" smtClean="0"/>
              <a:t>“Yo Expongo”</a:t>
            </a:r>
            <a:endParaRPr lang="es-ES" sz="1400" dirty="0" smtClean="0"/>
          </a:p>
          <a:p>
            <a:pPr>
              <a:buNone/>
            </a:pPr>
            <a:r>
              <a:rPr lang="es-ES" sz="1400" i="1" dirty="0" smtClean="0"/>
              <a:t>	(Cap.III: Que hacemos cuando leemos, pag.35)., de </a:t>
            </a:r>
            <a:r>
              <a:rPr lang="es-ES" sz="1400" i="1" dirty="0" err="1" smtClean="0"/>
              <a:t>Teun</a:t>
            </a:r>
            <a:r>
              <a:rPr lang="es-ES" sz="1400" i="1" dirty="0" smtClean="0"/>
              <a:t> van </a:t>
            </a:r>
            <a:r>
              <a:rPr lang="es-ES" sz="1400" i="1" dirty="0" err="1" smtClean="0"/>
              <a:t>Dijk</a:t>
            </a:r>
            <a:r>
              <a:rPr lang="es-ES" sz="1400" i="1" dirty="0" smtClean="0"/>
              <a:t> y W. </a:t>
            </a:r>
            <a:r>
              <a:rPr lang="es-ES" sz="1400" i="1" dirty="0" err="1" smtClean="0"/>
              <a:t>Kintsch</a:t>
            </a:r>
            <a:r>
              <a:rPr lang="es-ES" sz="1400" i="1" dirty="0" smtClean="0"/>
              <a:t>.</a:t>
            </a:r>
            <a:endParaRPr lang="es-ES" sz="1400" dirty="0" smtClean="0"/>
          </a:p>
          <a:p>
            <a:pPr>
              <a:buNone/>
            </a:pPr>
            <a:r>
              <a:rPr lang="es-ES" sz="1400" i="1" dirty="0" smtClean="0"/>
              <a:t>	(Cap. IV: Como dar cuenta de la comprensión de los textos expositivos, </a:t>
            </a:r>
            <a:r>
              <a:rPr lang="es-ES" sz="1400" i="1" dirty="0" smtClean="0"/>
              <a:t>pág. </a:t>
            </a:r>
            <a:r>
              <a:rPr lang="es-ES" sz="1400" i="1" dirty="0" smtClean="0"/>
              <a:t>45.)</a:t>
            </a:r>
          </a:p>
          <a:p>
            <a:pPr lvl="0"/>
            <a:r>
              <a:rPr lang="es-ES" sz="1400" b="1" u="sng" dirty="0" err="1" smtClean="0"/>
              <a:t>Peronard</a:t>
            </a:r>
            <a:r>
              <a:rPr lang="es-ES" sz="1400" b="1" u="sng" dirty="0" smtClean="0"/>
              <a:t>, M. </a:t>
            </a:r>
            <a:r>
              <a:rPr lang="es-ES" sz="1400" dirty="0" smtClean="0"/>
              <a:t> (1994). Uso de tareas de Verbalización para dar cuenta de lo comprendido.</a:t>
            </a:r>
            <a:endParaRPr lang="es-ES" sz="1400" b="1" u="sng" dirty="0" smtClean="0"/>
          </a:p>
          <a:p>
            <a:pPr lvl="0"/>
            <a:r>
              <a:rPr lang="es-ES" sz="1400" b="1" u="sng" dirty="0" smtClean="0"/>
              <a:t>Sánchez, Miguel</a:t>
            </a:r>
            <a:r>
              <a:rPr lang="es-ES" sz="1400" i="1" dirty="0" smtClean="0"/>
              <a:t>. (1998) ¨Lo que retenemos en ntra. mente después de leer son las relaciones entre los significados de las palabras entre sí…extrayendo su esencia y representándola esquemáticamente…¨</a:t>
            </a:r>
          </a:p>
          <a:p>
            <a:pPr lvl="0"/>
            <a:r>
              <a:rPr lang="es-ES" sz="1400" b="1" u="sng" dirty="0" err="1" smtClean="0"/>
              <a:t>Teun</a:t>
            </a:r>
            <a:r>
              <a:rPr lang="es-ES" sz="1400" b="1" u="sng" dirty="0" smtClean="0"/>
              <a:t> van </a:t>
            </a:r>
            <a:r>
              <a:rPr lang="es-ES" sz="1400" b="1" u="sng" dirty="0" err="1" smtClean="0"/>
              <a:t>Dijk</a:t>
            </a:r>
            <a:r>
              <a:rPr lang="es-ES" sz="1400" b="1" u="sng" dirty="0" smtClean="0"/>
              <a:t> y W. </a:t>
            </a:r>
            <a:r>
              <a:rPr lang="es-ES" sz="1400" b="1" u="sng" dirty="0" err="1" smtClean="0"/>
              <a:t>Kintsch</a:t>
            </a:r>
            <a:r>
              <a:rPr lang="es-ES" sz="1400" b="1" u="sng" dirty="0" smtClean="0"/>
              <a:t>.</a:t>
            </a:r>
            <a:r>
              <a:rPr lang="es-ES" sz="1400" i="1" dirty="0" smtClean="0"/>
              <a:t> Procesos cognitivos. (metacognición) y Modelos de la comprensión lectora.</a:t>
            </a:r>
          </a:p>
          <a:p>
            <a:pPr>
              <a:buNone/>
            </a:pPr>
            <a:r>
              <a:rPr lang="es-ES" sz="1400" i="1" dirty="0" smtClean="0"/>
              <a:t>	(desarrollaron en los años 1983-1984  el Modelo estratégico-interactivo (1983-1984); y el </a:t>
            </a:r>
            <a:r>
              <a:rPr lang="es-ES" sz="1400" i="1" u="sng" dirty="0" smtClean="0"/>
              <a:t>Modelo psicosociolinguístico-transaccional</a:t>
            </a:r>
            <a:r>
              <a:rPr lang="es-ES" sz="1400" i="1" dirty="0" smtClean="0"/>
              <a:t>.</a:t>
            </a:r>
          </a:p>
          <a:p>
            <a:endParaRPr lang="es-ES" sz="1400" i="1" dirty="0" smtClean="0"/>
          </a:p>
          <a:p>
            <a:pPr lvl="0"/>
            <a:endParaRPr lang="es-ES" sz="1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es-DO" b="1" dirty="0" smtClean="0"/>
              <a:t>5. RESULTADOS</a:t>
            </a:r>
            <a:endParaRPr lang="es-ES" b="1" dirty="0"/>
          </a:p>
        </p:txBody>
      </p:sp>
      <p:pic>
        <p:nvPicPr>
          <p:cNvPr id="1027" name="Picture 3" descr="C:\Users\MAURICIO\Dropbox\Cargas de cámara\2014-12-01 10.24.06-2.jpg"/>
          <p:cNvPicPr>
            <a:picLocks noChangeAspect="1" noChangeArrowheads="1"/>
          </p:cNvPicPr>
          <p:nvPr/>
        </p:nvPicPr>
        <p:blipFill>
          <a:blip r:embed="rId2" cstate="print"/>
          <a:srcRect l="8654" t="5290" r="19230"/>
          <a:stretch>
            <a:fillRect/>
          </a:stretch>
        </p:blipFill>
        <p:spPr bwMode="auto">
          <a:xfrm>
            <a:off x="214282" y="4000504"/>
            <a:ext cx="3571900" cy="2643182"/>
          </a:xfrm>
          <a:prstGeom prst="rect">
            <a:avLst/>
          </a:prstGeom>
          <a:noFill/>
        </p:spPr>
      </p:pic>
      <p:pic>
        <p:nvPicPr>
          <p:cNvPr id="1028" name="Picture 4" descr="C:\Users\MAURICIO\Dropbox\Cargas de cámara\2014-12-01 10.24.06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852885"/>
            <a:ext cx="5000660" cy="2790825"/>
          </a:xfrm>
          <a:prstGeom prst="rect">
            <a:avLst/>
          </a:prstGeom>
          <a:noFill/>
        </p:spPr>
      </p:pic>
      <p:pic>
        <p:nvPicPr>
          <p:cNvPr id="1029" name="Picture 5" descr="C:\Users\MAURICIO\Dropbox\Cargas de cámara\2014-12-01 10.24.07-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8654" t="5119" r="19230"/>
          <a:stretch>
            <a:fillRect/>
          </a:stretch>
        </p:blipFill>
        <p:spPr bwMode="auto">
          <a:xfrm>
            <a:off x="214282" y="1214422"/>
            <a:ext cx="3571900" cy="2647949"/>
          </a:xfrm>
          <a:prstGeom prst="rect">
            <a:avLst/>
          </a:prstGeom>
          <a:noFill/>
        </p:spPr>
      </p:pic>
      <p:pic>
        <p:nvPicPr>
          <p:cNvPr id="1030" name="Picture 6" descr="C:\Users\MAURICIO\Dropbox\Cargas de cámara\2014-12-01 10.24.09-2.jpg"/>
          <p:cNvPicPr>
            <a:picLocks noChangeAspect="1" noChangeArrowheads="1"/>
          </p:cNvPicPr>
          <p:nvPr/>
        </p:nvPicPr>
        <p:blipFill>
          <a:blip r:embed="rId5" cstate="print"/>
          <a:srcRect t="5289" b="7679"/>
          <a:stretch>
            <a:fillRect/>
          </a:stretch>
        </p:blipFill>
        <p:spPr bwMode="auto">
          <a:xfrm>
            <a:off x="3976718" y="1214422"/>
            <a:ext cx="4953000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Resultados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89119"/>
            <a:ext cx="8229600" cy="4525963"/>
          </a:xfrm>
        </p:spPr>
        <p:txBody>
          <a:bodyPr>
            <a:noAutofit/>
          </a:bodyPr>
          <a:lstStyle/>
          <a:p>
            <a:pPr lvl="0"/>
            <a:r>
              <a:rPr lang="es-ES" sz="1600" b="1" i="1" dirty="0" smtClean="0"/>
              <a:t>Aunque los estudiantes han mostrado tener preferencia por los tradicionales resúmenes textuales, </a:t>
            </a:r>
            <a:r>
              <a:rPr lang="es-ES" sz="1600" b="1" i="1" u="sng" dirty="0" smtClean="0"/>
              <a:t>empezaron a valorar de inmediato la utilización de los organizadores gráficos</a:t>
            </a:r>
            <a:r>
              <a:rPr lang="es-ES" sz="1600" b="1" i="1" dirty="0" smtClean="0"/>
              <a:t>, el Mapa conceptual (MC) es el que ha demostrado mayor demanda.</a:t>
            </a:r>
          </a:p>
          <a:p>
            <a:pPr lvl="0"/>
            <a:endParaRPr lang="es-ES" sz="1100" dirty="0" smtClean="0"/>
          </a:p>
          <a:p>
            <a:pPr lvl="0"/>
            <a:r>
              <a:rPr lang="es-ES" sz="1600" b="1" i="1" dirty="0" smtClean="0"/>
              <a:t>Se verifica que a través de la construcción de Mapas Conceptuales que </a:t>
            </a:r>
            <a:r>
              <a:rPr lang="es-ES" sz="1600" b="1" i="1" u="sng" dirty="0" smtClean="0"/>
              <a:t>se potencia la comprensión lectora y los conocimientos pueden ser más duraderos. </a:t>
            </a:r>
          </a:p>
          <a:p>
            <a:pPr lvl="0"/>
            <a:endParaRPr lang="es-ES" sz="1100" dirty="0" smtClean="0"/>
          </a:p>
          <a:p>
            <a:pPr lvl="0"/>
            <a:r>
              <a:rPr lang="es-ES" sz="1600" b="1" i="1" dirty="0" smtClean="0"/>
              <a:t>Los estudiantes </a:t>
            </a:r>
            <a:r>
              <a:rPr lang="es-ES" sz="1600" b="1" i="1" u="sng" dirty="0" smtClean="0"/>
              <a:t>habían tenido alguna experiencia dispersa </a:t>
            </a:r>
            <a:r>
              <a:rPr lang="es-ES" sz="1600" b="1" i="1" dirty="0" smtClean="0"/>
              <a:t>en el uso de los organizadores gráficos, </a:t>
            </a:r>
            <a:r>
              <a:rPr lang="es-ES" sz="1600" b="1" i="1" u="sng" dirty="0" smtClean="0"/>
              <a:t>pero no conocían su clasificación ni las aplicaciones más favorables </a:t>
            </a:r>
            <a:r>
              <a:rPr lang="es-ES" sz="1600" b="1" i="1" dirty="0" smtClean="0"/>
              <a:t>de cada uno.</a:t>
            </a:r>
          </a:p>
          <a:p>
            <a:pPr lvl="0"/>
            <a:endParaRPr lang="es-ES" sz="1050" dirty="0" smtClean="0"/>
          </a:p>
          <a:p>
            <a:pPr lvl="0"/>
            <a:r>
              <a:rPr lang="es-ES" sz="1600" b="1" i="1" u="sng" dirty="0" smtClean="0"/>
              <a:t>La mayoría (8 de 11 estudiantes) coincidió en que los </a:t>
            </a:r>
            <a:r>
              <a:rPr lang="es-ES" sz="1600" b="1" i="1" u="sng" dirty="0" err="1" smtClean="0"/>
              <a:t>MCs</a:t>
            </a:r>
            <a:r>
              <a:rPr lang="es-ES" sz="1600" b="1" i="1" u="sng" dirty="0" smtClean="0"/>
              <a:t> ayudan a extraer las ideas centrales de los textos, y que  son más efectivos que los tradicionales resúmenes</a:t>
            </a:r>
            <a:r>
              <a:rPr lang="es-ES" sz="1600" b="1" i="1" dirty="0" smtClean="0"/>
              <a:t>. Y que además garantizan mayor organización y facilitación a la hora de recuperar los conocimientos o tener que explicarlos a otras personas.</a:t>
            </a:r>
          </a:p>
          <a:p>
            <a:pPr lvl="0"/>
            <a:endParaRPr lang="es-ES" sz="1100" dirty="0" smtClean="0"/>
          </a:p>
          <a:p>
            <a:pPr lvl="0"/>
            <a:r>
              <a:rPr lang="es-ES" sz="1600" b="1" i="1" dirty="0" smtClean="0"/>
              <a:t>Los criterios de evaluación utilizados en la rúbrica para los </a:t>
            </a:r>
            <a:r>
              <a:rPr lang="es-ES" sz="1600" b="1" i="1" dirty="0" err="1" smtClean="0"/>
              <a:t>OGs</a:t>
            </a:r>
            <a:r>
              <a:rPr lang="es-ES" sz="1600" b="1" i="1" dirty="0" smtClean="0"/>
              <a:t> recibieron una puntuación bastante pareja entre los dos grupos evaluadores (los estudiantes y el profesor), siendo el valor promedio entre todos los criterios (7) y todos los evaluadores (11): </a:t>
            </a:r>
            <a:r>
              <a:rPr lang="es-ES" sz="1600" b="1" i="1" u="sng" dirty="0" smtClean="0"/>
              <a:t>85.42%</a:t>
            </a:r>
            <a:endParaRPr lang="es-ES" sz="1600" dirty="0" smtClean="0"/>
          </a:p>
          <a:p>
            <a:endParaRPr lang="es-E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8389" t="20625" r="56731" b="8125"/>
          <a:stretch>
            <a:fillRect/>
          </a:stretch>
        </p:blipFill>
        <p:spPr bwMode="auto">
          <a:xfrm>
            <a:off x="3000364" y="-24"/>
            <a:ext cx="6215106" cy="684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214282" y="142852"/>
            <a:ext cx="292895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Resultados   de CUESTIONARIO sobre</a:t>
            </a:r>
          </a:p>
          <a:p>
            <a:pPr algn="r"/>
            <a:r>
              <a:rPr lang="es-ES" sz="2000" b="1" dirty="0" smtClean="0"/>
              <a:t>ACTITUDES </a:t>
            </a:r>
          </a:p>
          <a:p>
            <a:endParaRPr lang="es-ES" sz="2000" b="1" dirty="0" smtClean="0"/>
          </a:p>
          <a:p>
            <a:r>
              <a:rPr lang="es-ES" sz="2000" b="1" dirty="0" smtClean="0"/>
              <a:t>hacia el uso de</a:t>
            </a:r>
          </a:p>
          <a:p>
            <a:r>
              <a:rPr lang="es-ES" sz="2400" b="1" dirty="0" smtClean="0"/>
              <a:t>ORGANIZADORES </a:t>
            </a:r>
            <a:r>
              <a:rPr lang="es-ES" sz="4400" b="1" dirty="0" smtClean="0"/>
              <a:t>GRÁFICOS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211" t="40312" r="45553" b="10000"/>
          <a:stretch>
            <a:fillRect/>
          </a:stretch>
        </p:blipFill>
        <p:spPr bwMode="auto">
          <a:xfrm>
            <a:off x="-32" y="2428868"/>
            <a:ext cx="914403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214282" y="142852"/>
            <a:ext cx="664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Resultados   del  </a:t>
            </a:r>
          </a:p>
          <a:p>
            <a:r>
              <a:rPr lang="es-ES" sz="2000" b="1" dirty="0" smtClean="0"/>
              <a:t>CUESTIONARIO de MULTIPLES PROPÓSITOS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71472" y="1071546"/>
            <a:ext cx="8358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b="1" dirty="0" smtClean="0"/>
              <a:t> VERIFICACIÓN DE LA COMPRENSION LECTORA</a:t>
            </a:r>
          </a:p>
          <a:p>
            <a:pPr>
              <a:buFont typeface="Arial" pitchFamily="34" charset="0"/>
              <a:buChar char="•"/>
            </a:pPr>
            <a:r>
              <a:rPr lang="es-ES" sz="1600" b="1" dirty="0" smtClean="0"/>
              <a:t> COMPROBACION de CONVENIENCIA de USO de los ORGANIZADORES GRÁFICOS</a:t>
            </a:r>
          </a:p>
          <a:p>
            <a:pPr>
              <a:buFont typeface="Arial" pitchFamily="34" charset="0"/>
              <a:buChar char="•"/>
            </a:pPr>
            <a:r>
              <a:rPr lang="es-ES" sz="1600" b="1" dirty="0" smtClean="0"/>
              <a:t> VERIFICACION de UTILIZACIÓN de CONOCIMIENTOS PREVIOS </a:t>
            </a:r>
          </a:p>
          <a:p>
            <a:pPr>
              <a:buFont typeface="Arial" pitchFamily="34" charset="0"/>
              <a:buChar char="•"/>
            </a:pPr>
            <a:r>
              <a:rPr lang="es-ES" sz="1600" b="1" dirty="0" smtClean="0"/>
              <a:t> VALORACIÓN del PROYECTO de APLICACIÓN de ESTRATEGIA y su METODOLOGÍA</a:t>
            </a:r>
            <a:endParaRPr lang="es-E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8 Gráfico"/>
          <p:cNvGraphicFramePr/>
          <p:nvPr/>
        </p:nvGraphicFramePr>
        <p:xfrm>
          <a:off x="285720" y="1142984"/>
          <a:ext cx="8643998" cy="550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785786" y="142852"/>
            <a:ext cx="664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Resultados   </a:t>
            </a:r>
          </a:p>
          <a:p>
            <a:r>
              <a:rPr lang="es-ES" sz="2000" b="1" dirty="0" smtClean="0"/>
              <a:t>CUESTIONARIO de MULTIPLES PROPÓSITOS</a:t>
            </a:r>
          </a:p>
        </p:txBody>
      </p:sp>
      <p:pic>
        <p:nvPicPr>
          <p:cNvPr id="4" name="chart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518" y="785794"/>
            <a:ext cx="4204862" cy="33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9 Gráfico"/>
          <p:cNvGraphicFramePr/>
          <p:nvPr/>
        </p:nvGraphicFramePr>
        <p:xfrm>
          <a:off x="214282" y="1571612"/>
          <a:ext cx="8786874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857224" y="363660"/>
            <a:ext cx="664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Resultados   </a:t>
            </a:r>
          </a:p>
          <a:p>
            <a:r>
              <a:rPr lang="es-ES" sz="2000" b="1" dirty="0" smtClean="0"/>
              <a:t>VALORACION DEL PROYECTO DE APLICACIÓN DE ESTRATEGIA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 cstate="print"/>
          <a:srcRect l="1322" t="22812" r="49279" b="9687"/>
          <a:stretch>
            <a:fillRect/>
          </a:stretch>
        </p:blipFill>
        <p:spPr bwMode="auto">
          <a:xfrm>
            <a:off x="-32" y="1480897"/>
            <a:ext cx="9144032" cy="480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6. CONCLUSIONES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257800"/>
          </a:xfrm>
        </p:spPr>
        <p:txBody>
          <a:bodyPr>
            <a:noAutofit/>
          </a:bodyPr>
          <a:lstStyle/>
          <a:p>
            <a:pPr lvl="0"/>
            <a:r>
              <a:rPr lang="es-ES" sz="2000" dirty="0" smtClean="0"/>
              <a:t>Con el uso de los Organizadores Gráficos, y en especial los Mapas Conceptuales, se pone de manifiesto que el aprendizaje se puede potencializar con innovaciones y técnicas pedagógicas que involucren los aspectos sensoriales y perceptivos, el uso de  los sentidos para activar el desarrollo de la memoria gráfica del cerebro y el aprovechamiento de todo tipo de recursos audiovisuales.</a:t>
            </a:r>
          </a:p>
          <a:p>
            <a:pPr lvl="0">
              <a:buNone/>
            </a:pPr>
            <a:endParaRPr lang="es-ES" sz="1200" dirty="0" smtClean="0"/>
          </a:p>
          <a:p>
            <a:pPr lvl="0"/>
            <a:r>
              <a:rPr lang="es-ES" sz="2000" dirty="0" smtClean="0"/>
              <a:t>Se verifica que </a:t>
            </a:r>
            <a:r>
              <a:rPr lang="es-ES" sz="2000" u="sng" dirty="0" smtClean="0"/>
              <a:t>puede potenciarse y agudizarse el sentido crítico en el aprendizaje</a:t>
            </a:r>
            <a:r>
              <a:rPr lang="es-ES" sz="2000" dirty="0" smtClean="0"/>
              <a:t>; además los conocimientos almacenados pueden ser más duraderos y su recuperación más efectiva.</a:t>
            </a:r>
          </a:p>
          <a:p>
            <a:pPr lvl="0">
              <a:buNone/>
            </a:pPr>
            <a:endParaRPr lang="es-ES" sz="1200" dirty="0" smtClean="0"/>
          </a:p>
          <a:p>
            <a:pPr lvl="0"/>
            <a:r>
              <a:rPr lang="es-ES" sz="2000" u="sng" dirty="0" smtClean="0"/>
              <a:t>La estrategia aplicada ha motivado y ha sido valorada positivamente por los estudiantes</a:t>
            </a:r>
            <a:r>
              <a:rPr lang="es-ES" sz="2000" dirty="0" smtClean="0"/>
              <a:t>, demostrando según su propia percepción, mayor comprensividad de los textos estudiados, y evidenciando que utilizada de una manera mejor planeada y sistemática podría potenciar aun más la comprensión lectora; sobre todo cuando se logren mayores niveles de registro y comparación entre grupos, con distintos tipos de aplicaciones.</a:t>
            </a:r>
          </a:p>
          <a:p>
            <a:pPr lvl="0">
              <a:buNone/>
            </a:pPr>
            <a:endParaRPr lang="es-ES" sz="1200" dirty="0" smtClean="0"/>
          </a:p>
          <a:p>
            <a:pPr lvl="0">
              <a:buNone/>
            </a:pPr>
            <a:endParaRPr lang="es-ES" sz="2000" dirty="0" smtClean="0"/>
          </a:p>
          <a:p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CONTENIDO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43174" y="1714488"/>
            <a:ext cx="6043626" cy="485778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None/>
            </a:pPr>
            <a:r>
              <a:rPr lang="es-ES" dirty="0" smtClean="0"/>
              <a:t>	Resumen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Definición del problema. </a:t>
            </a:r>
            <a:r>
              <a:rPr lang="es-ES" sz="2600" dirty="0" smtClean="0"/>
              <a:t>Hipótesis</a:t>
            </a:r>
            <a:endParaRPr lang="es-ES" dirty="0" smtClean="0"/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Formulación del Proyecto </a:t>
            </a:r>
          </a:p>
          <a:p>
            <a:pPr marL="514350" indent="-514350">
              <a:buNone/>
            </a:pPr>
            <a:r>
              <a:rPr lang="es-ES" dirty="0" smtClean="0"/>
              <a:t>	</a:t>
            </a:r>
            <a:r>
              <a:rPr lang="es-ES" sz="2600" dirty="0" smtClean="0"/>
              <a:t>Motivación.  Justificación</a:t>
            </a:r>
          </a:p>
          <a:p>
            <a:pPr marL="514350" indent="-514350">
              <a:buNone/>
            </a:pPr>
            <a:r>
              <a:rPr lang="es-ES" sz="2600" dirty="0" smtClean="0"/>
              <a:t>	Contexto. Objetivos</a:t>
            </a:r>
            <a:endParaRPr lang="es-ES" dirty="0" smtClean="0"/>
          </a:p>
          <a:p>
            <a:pPr marL="514350" indent="-514350">
              <a:buAutoNum type="arabicPeriod" startAt="3"/>
            </a:pPr>
            <a:r>
              <a:rPr lang="es-ES" dirty="0" smtClean="0"/>
              <a:t>Metodología</a:t>
            </a:r>
          </a:p>
          <a:p>
            <a:pPr marL="514350" indent="-514350">
              <a:buNone/>
            </a:pPr>
            <a:r>
              <a:rPr lang="es-ES" dirty="0" smtClean="0"/>
              <a:t>	</a:t>
            </a:r>
            <a:r>
              <a:rPr lang="es-ES" sz="2600" dirty="0" smtClean="0"/>
              <a:t>Instrumentos. Procedimientos</a:t>
            </a:r>
            <a:endParaRPr lang="es-ES" dirty="0" smtClean="0"/>
          </a:p>
          <a:p>
            <a:pPr marL="514350" indent="-514350">
              <a:buNone/>
            </a:pPr>
            <a:r>
              <a:rPr lang="es-ES" dirty="0" smtClean="0"/>
              <a:t>4.	Marco Teórico</a:t>
            </a:r>
          </a:p>
          <a:p>
            <a:pPr marL="514350" indent="-514350">
              <a:buNone/>
            </a:pPr>
            <a:r>
              <a:rPr lang="es-ES" dirty="0" smtClean="0"/>
              <a:t>5.	Resultados</a:t>
            </a:r>
          </a:p>
          <a:p>
            <a:pPr marL="514350" indent="-514350">
              <a:buNone/>
            </a:pPr>
            <a:r>
              <a:rPr lang="es-ES" dirty="0" smtClean="0"/>
              <a:t>6.	Conclusiones</a:t>
            </a:r>
          </a:p>
          <a:p>
            <a:pPr marL="914400" lvl="1" indent="-514350">
              <a:buNone/>
            </a:pPr>
            <a:r>
              <a:rPr lang="es-ES" sz="3100" dirty="0" smtClean="0"/>
              <a:t>  Anexos </a:t>
            </a:r>
            <a:endParaRPr lang="es-ES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4572008"/>
            <a:ext cx="84296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 Narrow" pitchFamily="34" charset="0"/>
              </a:rPr>
              <a:t>ALGUNAS REFLEXIONES DE LOS ESTUDIANTES</a:t>
            </a:r>
          </a:p>
          <a:p>
            <a:pPr algn="ctr"/>
            <a:r>
              <a:rPr lang="es-ES" sz="2400" b="1" dirty="0" smtClean="0">
                <a:latin typeface="Arial Narrow" pitchFamily="34" charset="0"/>
              </a:rPr>
              <a:t>SOBRE LA ELABORACIÓN DE MAPAS CONCEPTUALES</a:t>
            </a:r>
          </a:p>
          <a:p>
            <a:pPr algn="ctr"/>
            <a:r>
              <a:rPr lang="es-ES" sz="2400" b="1" dirty="0" smtClean="0">
                <a:latin typeface="Arial Narrow" pitchFamily="34" charset="0"/>
              </a:rPr>
              <a:t>Y LA CONVENIENCIA DE SU UTILIZACIÓN</a:t>
            </a:r>
            <a:endParaRPr lang="es-ES" b="1" dirty="0">
              <a:latin typeface="Arial Narrow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14678" y="357166"/>
            <a:ext cx="2428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ANEXOS</a:t>
            </a:r>
            <a:endParaRPr lang="es-E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u="sng" dirty="0" smtClean="0"/>
              <a:t>Práctica 1: Utilización de ORGANIZADORES GRÁFICOS 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b="1" dirty="0" smtClean="0"/>
              <a:t>Reflexiones de los Estudiantes en la primera Experiencia:</a:t>
            </a:r>
            <a:r>
              <a:rPr lang="es-ES" sz="2400" dirty="0" smtClean="0"/>
              <a:t/>
            </a:r>
            <a:br>
              <a:rPr lang="es-ES" sz="2400" dirty="0" smtClean="0"/>
            </a:br>
            <a:endParaRPr lang="es-ES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lvl="0"/>
            <a:r>
              <a:rPr lang="es-ES" sz="1200" dirty="0" smtClean="0"/>
              <a:t>“Con este ejercicio en el cual utilicé el Esquema de contenido, </a:t>
            </a:r>
            <a:r>
              <a:rPr lang="es-ES" sz="1200" u="sng" dirty="0" smtClean="0"/>
              <a:t>he organizado mis ideas de una forma resumida; más clara y fácil de ver cada acápite</a:t>
            </a:r>
            <a:r>
              <a:rPr lang="es-ES" sz="1200" dirty="0" smtClean="0"/>
              <a:t>; además cuando estaba haciendo mi diapositiva, la estaba realizando con mucho contenido en donde </a:t>
            </a:r>
            <a:r>
              <a:rPr lang="es-ES" sz="1200" u="sng" dirty="0" smtClean="0"/>
              <a:t>cada punto importante del tema no se podía ver más rápido </a:t>
            </a:r>
            <a:r>
              <a:rPr lang="es-ES" sz="1200" dirty="0" smtClean="0"/>
              <a:t>que el esquema. </a:t>
            </a:r>
            <a:r>
              <a:rPr lang="es-ES" sz="1200" b="1" dirty="0" smtClean="0">
                <a:solidFill>
                  <a:srgbClr val="0070C0"/>
                </a:solidFill>
              </a:rPr>
              <a:t>(ESQUEMA CONCEPTUAL)</a:t>
            </a:r>
          </a:p>
          <a:p>
            <a:endParaRPr lang="es-ES" sz="1200" dirty="0" smtClean="0"/>
          </a:p>
          <a:p>
            <a:pPr lvl="0"/>
            <a:r>
              <a:rPr lang="es-ES" sz="1200" dirty="0" smtClean="0"/>
              <a:t>“Gracias a estos instrumentos que proporcionan una descripción y ejemplos, </a:t>
            </a:r>
            <a:r>
              <a:rPr lang="es-ES" sz="1200" u="sng" dirty="0" smtClean="0"/>
              <a:t>es más fácil desarrollar e interpretar los datos </a:t>
            </a:r>
            <a:r>
              <a:rPr lang="es-ES" sz="1200" dirty="0" smtClean="0"/>
              <a:t>para crear algún ejercicio”. </a:t>
            </a:r>
            <a:r>
              <a:rPr lang="es-ES" sz="1200" b="1" dirty="0" smtClean="0">
                <a:solidFill>
                  <a:srgbClr val="0070C0"/>
                </a:solidFill>
              </a:rPr>
              <a:t>(ESQUEMA CONCEPTUAL)</a:t>
            </a:r>
          </a:p>
          <a:p>
            <a:endParaRPr lang="es-ES" sz="1200" dirty="0" smtClean="0"/>
          </a:p>
          <a:p>
            <a:pPr lvl="0"/>
            <a:r>
              <a:rPr lang="es-ES" sz="1200" dirty="0" smtClean="0"/>
              <a:t>“</a:t>
            </a:r>
            <a:r>
              <a:rPr lang="es-ES" sz="1200" u="sng" dirty="0" smtClean="0"/>
              <a:t>Ya había realizado síntesis </a:t>
            </a:r>
            <a:r>
              <a:rPr lang="es-ES" sz="1200" dirty="0" smtClean="0"/>
              <a:t>de mis temas al elaborar la presentación de diapositivas que tenia de tarea. Sin embargo </a:t>
            </a:r>
            <a:r>
              <a:rPr lang="es-ES" sz="1200" u="sng" dirty="0" smtClean="0"/>
              <a:t>al elaborar un mapa conceptual pude agregar relaciones de consolidar al conjunto de conceptos aprendidos</a:t>
            </a:r>
            <a:r>
              <a:rPr lang="es-ES" sz="1200" dirty="0" smtClean="0"/>
              <a:t>. Por lo tanto creo que esta estrategia en verdad es eficiente pues incrementa lo que se puede aprender al estudiar; además del conjunto de conceptos descubrí las causas y consecuencias que los unen” </a:t>
            </a:r>
            <a:r>
              <a:rPr lang="es-ES" sz="1200" b="1" dirty="0" smtClean="0">
                <a:solidFill>
                  <a:srgbClr val="0070C0"/>
                </a:solidFill>
              </a:rPr>
              <a:t>(ESQUEMA CONCEPTUAL).</a:t>
            </a:r>
          </a:p>
          <a:p>
            <a:endParaRPr lang="es-ES" sz="1200" dirty="0" smtClean="0"/>
          </a:p>
          <a:p>
            <a:pPr lvl="0"/>
            <a:r>
              <a:rPr lang="es-ES" sz="1200" dirty="0" smtClean="0"/>
              <a:t>“</a:t>
            </a:r>
            <a:r>
              <a:rPr lang="es-ES" sz="1200" u="sng" dirty="0" smtClean="0"/>
              <a:t>Ayuda a la jerarquización de las ideas, estableciendo un orden lógico para el entendimiento </a:t>
            </a:r>
            <a:r>
              <a:rPr lang="es-ES" sz="1200" dirty="0" smtClean="0"/>
              <a:t>de las mismas, gracias a la relación establecida.” </a:t>
            </a:r>
            <a:r>
              <a:rPr lang="es-ES" sz="1200" b="1" dirty="0" smtClean="0">
                <a:solidFill>
                  <a:srgbClr val="0070C0"/>
                </a:solidFill>
              </a:rPr>
              <a:t>(ESQUEMA CONCEPTUAL).</a:t>
            </a:r>
          </a:p>
          <a:p>
            <a:pPr>
              <a:buNone/>
            </a:pPr>
            <a:endParaRPr lang="es-ES" sz="1200" dirty="0" smtClean="0"/>
          </a:p>
          <a:p>
            <a:pPr lvl="0"/>
            <a:r>
              <a:rPr lang="es-ES" sz="1200" dirty="0" smtClean="0"/>
              <a:t>“A la hora de estudiar un tema equis, me gusta hacer uso de esta técnica comparativa porque </a:t>
            </a:r>
            <a:r>
              <a:rPr lang="es-ES" sz="1200" u="sng" dirty="0" smtClean="0"/>
              <a:t>me permite visualizar mejor las características</a:t>
            </a:r>
            <a:r>
              <a:rPr lang="es-ES" sz="1200" dirty="0" smtClean="0"/>
              <a:t> de cada entidad comparada</a:t>
            </a:r>
            <a:r>
              <a:rPr lang="es-ES" sz="1200" u="sng" dirty="0" smtClean="0"/>
              <a:t>, y al sintetizar la información, se me hace más fácil recordarla</a:t>
            </a:r>
            <a:r>
              <a:rPr lang="es-ES" sz="1200" dirty="0" smtClean="0"/>
              <a:t>.” </a:t>
            </a:r>
          </a:p>
          <a:p>
            <a:r>
              <a:rPr lang="es-ES" sz="1200" b="1" dirty="0" smtClean="0">
                <a:solidFill>
                  <a:srgbClr val="0070C0"/>
                </a:solidFill>
              </a:rPr>
              <a:t>(CUADRO DOBLE ENTRADA)</a:t>
            </a:r>
          </a:p>
          <a:p>
            <a:endParaRPr lang="es-ES" sz="1200" dirty="0" smtClean="0"/>
          </a:p>
          <a:p>
            <a:pPr lvl="0"/>
            <a:r>
              <a:rPr lang="es-ES" sz="1200" dirty="0" smtClean="0"/>
              <a:t>“Después de realizar el Esquema Conceptual de mi capítulo, </a:t>
            </a:r>
            <a:r>
              <a:rPr lang="es-ES" sz="1200" u="sng" dirty="0" smtClean="0"/>
              <a:t>puedo apreciar que la información se organiza de una forma eficaz,</a:t>
            </a:r>
            <a:r>
              <a:rPr lang="es-ES" sz="1200" dirty="0" smtClean="0"/>
              <a:t> por tanto emite una legibilidad aceptable para entender la jerarquización, orden, e interpretación entre las ideas. Esto me sirve de ayuda, no solo para resumir mejor una información, sino también para captar ideas principales y secundarias de un tema.” </a:t>
            </a:r>
            <a:r>
              <a:rPr lang="es-ES" sz="1200" b="1" dirty="0" smtClean="0">
                <a:solidFill>
                  <a:srgbClr val="0070C0"/>
                </a:solidFill>
              </a:rPr>
              <a:t>(ESQUEMA CONCEPTUAL)</a:t>
            </a:r>
          </a:p>
          <a:p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F:\BlackBerry\camera\IMG-20141114-03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4751026"/>
            <a:ext cx="84296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itchFamily="34" charset="0"/>
              </a:rPr>
              <a:t>ALGUNOS EJEMPLOS DE ORGANIZADORES GRAFICOS</a:t>
            </a:r>
          </a:p>
          <a:p>
            <a:pPr algn="ctr"/>
            <a:r>
              <a:rPr lang="es-ES" sz="2400" b="1" dirty="0" smtClean="0">
                <a:latin typeface="Arial Narrow" pitchFamily="34" charset="0"/>
              </a:rPr>
              <a:t>REALIZADOS POR LOS ESTUDIANTES</a:t>
            </a:r>
            <a:endParaRPr lang="es-ES" sz="2000" b="1" dirty="0">
              <a:latin typeface="Arial Narrow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357554" y="357166"/>
            <a:ext cx="2071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chemeClr val="bg1">
                    <a:lumMod val="50000"/>
                  </a:schemeClr>
                </a:solidFill>
              </a:rPr>
              <a:t>Proceso</a:t>
            </a:r>
            <a:endParaRPr lang="es-E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F:\BlackBerry\camera\IMG-20141114-03019.jpg"/>
          <p:cNvPicPr>
            <a:picLocks noChangeAspect="1" noChangeArrowheads="1"/>
          </p:cNvPicPr>
          <p:nvPr/>
        </p:nvPicPr>
        <p:blipFill>
          <a:blip r:embed="rId2" cstate="print"/>
          <a:srcRect l="17014" r="695"/>
          <a:stretch>
            <a:fillRect/>
          </a:stretch>
        </p:blipFill>
        <p:spPr bwMode="auto">
          <a:xfrm rot="16200000">
            <a:off x="982022" y="303830"/>
            <a:ext cx="6858000" cy="625033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000628" y="5286388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ESQUEMA CONCEPTUAL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BlackBerry\camera\IMG-20141114-03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31" cy="6858024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143504" y="6417254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ESQUEMA CONCEPTUAL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BlackBerry\camera\IMG-20141114-03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51" y="-10689"/>
            <a:ext cx="9158251" cy="686868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14282" y="514351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CUADRO DE DOBLE ENTRADA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 l="12259" t="24375" r="50601" b="8125"/>
          <a:stretch>
            <a:fillRect/>
          </a:stretch>
        </p:blipFill>
        <p:spPr bwMode="auto">
          <a:xfrm>
            <a:off x="142844" y="357166"/>
            <a:ext cx="878885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 l="601" t="23750" r="39904" b="7812"/>
          <a:stretch>
            <a:fillRect/>
          </a:stretch>
        </p:blipFill>
        <p:spPr bwMode="auto">
          <a:xfrm>
            <a:off x="105657" y="1785926"/>
            <a:ext cx="8792746" cy="446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785786" y="428604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MAPAS CONCEPTUALES REALIZADOS POR LOS ESTUDIANTES DE URBANISMO II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l="9014" t="24375" r="47716" b="7187"/>
          <a:stretch>
            <a:fillRect/>
          </a:stretch>
        </p:blipFill>
        <p:spPr bwMode="auto">
          <a:xfrm>
            <a:off x="-15682" y="1285884"/>
            <a:ext cx="9159682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714348" y="428604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MAPAS CONCEPTUALES REALIZADOS POR LOS ESTUDIANTES DE URBANISMO II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1. DEFINICIÓN DEL PROBLEMA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4348" y="1600200"/>
            <a:ext cx="7972452" cy="4525963"/>
          </a:xfrm>
        </p:spPr>
        <p:txBody>
          <a:bodyPr>
            <a:noAutofit/>
          </a:bodyPr>
          <a:lstStyle/>
          <a:p>
            <a:pPr lvl="0"/>
            <a:r>
              <a:rPr lang="es-DO" sz="2400" dirty="0" smtClean="0"/>
              <a:t>Los tradicionales </a:t>
            </a:r>
            <a:r>
              <a:rPr lang="es-DO" sz="2400" u="sng" dirty="0" smtClean="0"/>
              <a:t>resúmenes</a:t>
            </a:r>
            <a:r>
              <a:rPr lang="es-DO" sz="2400" dirty="0" smtClean="0"/>
              <a:t> o </a:t>
            </a:r>
            <a:r>
              <a:rPr lang="es-DO" sz="2400" u="sng" dirty="0" smtClean="0"/>
              <a:t>informes</a:t>
            </a:r>
            <a:r>
              <a:rPr lang="es-DO" sz="2400" dirty="0" smtClean="0"/>
              <a:t> hechos en la casa por los estudiantes no nos garantizan la mejor comprensión lectora de los textos de la asignatura.</a:t>
            </a:r>
          </a:p>
          <a:p>
            <a:pPr lvl="0"/>
            <a:endParaRPr lang="es-DO" sz="1200" dirty="0" smtClean="0"/>
          </a:p>
          <a:p>
            <a:pPr lvl="0"/>
            <a:r>
              <a:rPr lang="es-DO" sz="2400" dirty="0" smtClean="0"/>
              <a:t>Necesidad de mayor experiencia en la aplicación de herramientas innovadoras en el proceso de enseñanza-aprendizaje.</a:t>
            </a:r>
          </a:p>
          <a:p>
            <a:pPr lvl="0"/>
            <a:endParaRPr lang="es-DO" sz="1200" dirty="0" smtClean="0"/>
          </a:p>
          <a:p>
            <a:pPr lvl="0"/>
            <a:r>
              <a:rPr lang="es-DO" sz="2400" dirty="0" smtClean="0"/>
              <a:t>Tendencia: clases muy centradas en el docente.</a:t>
            </a:r>
          </a:p>
          <a:p>
            <a:pPr lvl="0">
              <a:buNone/>
            </a:pPr>
            <a:endParaRPr lang="es-DO" sz="1200" dirty="0" smtClean="0"/>
          </a:p>
          <a:p>
            <a:pPr lvl="0"/>
            <a:r>
              <a:rPr lang="es-DO" sz="2400" dirty="0" smtClean="0"/>
              <a:t>Necesidad de desarrollar mayor efectividad comprensiva y mayor capacidad </a:t>
            </a:r>
            <a:r>
              <a:rPr lang="es-DO" sz="2400" dirty="0" err="1" smtClean="0"/>
              <a:t>cr</a:t>
            </a:r>
            <a:r>
              <a:rPr lang="es-ES" sz="2400" dirty="0" smtClean="0"/>
              <a:t>í</a:t>
            </a:r>
            <a:r>
              <a:rPr lang="es-DO" sz="2400" dirty="0" smtClean="0"/>
              <a:t>tica en los estudiantes, a partir de los textos estudiados en la clase.</a:t>
            </a:r>
          </a:p>
          <a:p>
            <a:pPr lvl="0"/>
            <a:endParaRPr lang="es-ES" sz="2400" dirty="0" smtClean="0"/>
          </a:p>
          <a:p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357158" y="1142984"/>
          <a:ext cx="8501122" cy="5500726"/>
        </p:xfrm>
        <a:graphic>
          <a:graphicData uri="http://schemas.openxmlformats.org/presentationml/2006/ole">
            <p:oleObj spid="_x0000_s1025" name="Diapositiva" r:id="rId3" imgW="4570330" imgH="3427618" progId="PowerPoint.Slide.12">
              <p:embed/>
            </p:oleObj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714348" y="428604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MAPAS CONCEPTUALES REALIZADOS POR LOS ESTUDIANTES DE URBANISMO II</a:t>
            </a:r>
            <a:endParaRPr lang="es-ES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/>
          <p:nvPr/>
        </p:nvGraphicFramePr>
        <p:xfrm>
          <a:off x="2500298" y="1857364"/>
          <a:ext cx="3786214" cy="152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685800" y="2744793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b="1" dirty="0" smtClean="0"/>
              <a:t>Gracias por su atención</a:t>
            </a:r>
            <a:endParaRPr lang="es-E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DO" sz="3600" dirty="0" smtClean="0"/>
              <a:t>2. </a:t>
            </a:r>
            <a:r>
              <a:rPr lang="es-DO" sz="3600" b="1" dirty="0" smtClean="0"/>
              <a:t>FORMULACI</a:t>
            </a:r>
            <a:r>
              <a:rPr lang="es-ES" sz="3600" b="1" dirty="0" smtClean="0"/>
              <a:t>Ó</a:t>
            </a:r>
            <a:r>
              <a:rPr lang="es-DO" sz="3600" b="1" dirty="0" smtClean="0"/>
              <a:t>N DEL PROYECTO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_tradnl" sz="2000" dirty="0" smtClean="0"/>
              <a:t>		</a:t>
            </a:r>
            <a:r>
              <a:rPr lang="es-ES_tradnl" sz="2000" u="sng" dirty="0" smtClean="0"/>
              <a:t>VENTAJAS DE LOS ORGANIZADORES GRÁFICOS:</a:t>
            </a:r>
          </a:p>
          <a:p>
            <a:pPr>
              <a:buNone/>
            </a:pPr>
            <a:endParaRPr lang="es-ES_tradnl" sz="1600" dirty="0" smtClean="0"/>
          </a:p>
          <a:p>
            <a:pPr lvl="1"/>
            <a:r>
              <a:rPr lang="es-ES_tradnl" sz="1400" u="sng" dirty="0" smtClean="0"/>
              <a:t>Promueven el aprendizaje a partir de la extracción de las ideas</a:t>
            </a:r>
            <a:r>
              <a:rPr lang="es-ES_tradnl" sz="1400" dirty="0" smtClean="0"/>
              <a:t> central y secundarias de un texto a partir de la activación del Procesador Perceptual.</a:t>
            </a:r>
          </a:p>
          <a:p>
            <a:pPr lvl="1"/>
            <a:endParaRPr lang="es-ES_tradnl" sz="1400" dirty="0" smtClean="0"/>
          </a:p>
          <a:p>
            <a:pPr lvl="1"/>
            <a:r>
              <a:rPr lang="es-ES_tradnl" sz="1400" dirty="0" smtClean="0"/>
              <a:t> </a:t>
            </a:r>
            <a:r>
              <a:rPr lang="es-ES_tradnl" sz="1400" u="sng" dirty="0" smtClean="0"/>
              <a:t>Promueven la ejercitación de la memoria gráfica del cerebro</a:t>
            </a:r>
            <a:r>
              <a:rPr lang="es-ES_tradnl" sz="1400" dirty="0" smtClean="0"/>
              <a:t>, y permiten hacer uso de las llamadas macro reglas (omitir-seleccionar-generalizar-construir e integrar). </a:t>
            </a:r>
          </a:p>
          <a:p>
            <a:pPr lvl="1"/>
            <a:endParaRPr lang="es-ES_tradnl" sz="1400" dirty="0" smtClean="0"/>
          </a:p>
          <a:p>
            <a:pPr lvl="1"/>
            <a:r>
              <a:rPr lang="es-ES_tradnl" sz="1400" u="sng" dirty="0" smtClean="0"/>
              <a:t>Constituyen una alternativa complementaria a los tradicionales resúmenes o síntesis </a:t>
            </a:r>
            <a:r>
              <a:rPr lang="es-ES_tradnl" sz="1400" dirty="0" smtClean="0"/>
              <a:t>textuales, poniendo de manifiesto su poder integrador que permite no solo comprender lo que el autor del texto plantea, sino también promover la activación de  los conocimientos previos para profundizar e interrelacionar los conocimientos.</a:t>
            </a:r>
          </a:p>
          <a:p>
            <a:pPr lvl="1"/>
            <a:endParaRPr lang="es-ES_tradnl" sz="1400" dirty="0" smtClean="0"/>
          </a:p>
          <a:p>
            <a:pPr lvl="1"/>
            <a:r>
              <a:rPr lang="es-ES" sz="1400" dirty="0" smtClean="0"/>
              <a:t>La incorporación de las </a:t>
            </a:r>
            <a:r>
              <a:rPr lang="es-ES" sz="1400" u="sng" dirty="0" smtClean="0"/>
              <a:t>practicas de la graficación esquemática</a:t>
            </a:r>
            <a:r>
              <a:rPr lang="es-ES" sz="1400" dirty="0" smtClean="0"/>
              <a:t>, sumadas a las </a:t>
            </a:r>
            <a:r>
              <a:rPr lang="es-ES" sz="1400" u="sng" dirty="0" smtClean="0"/>
              <a:t>competencias y habilidades de los estudiantes de 6to cuatrimestre de la Carrera de Arquitectura</a:t>
            </a:r>
            <a:r>
              <a:rPr lang="es-ES" sz="1400" dirty="0" smtClean="0"/>
              <a:t>, constituyen un excelente recurso de aprendizaje.</a:t>
            </a:r>
          </a:p>
          <a:p>
            <a:pPr lvl="1"/>
            <a:endParaRPr lang="es-ES" sz="1400" dirty="0" smtClean="0"/>
          </a:p>
          <a:p>
            <a:pPr lvl="1"/>
            <a:r>
              <a:rPr lang="es-ES" sz="1400" dirty="0" smtClean="0"/>
              <a:t>Constituyen un excelente recurso de aprendizaje, y plantean una oportunidad para desarrollar al máximo la </a:t>
            </a:r>
            <a:r>
              <a:rPr lang="es-ES" sz="1400" u="sng" dirty="0" smtClean="0"/>
              <a:t>comprensión lectora </a:t>
            </a:r>
            <a:r>
              <a:rPr lang="es-ES" sz="1400" dirty="0" smtClean="0"/>
              <a:t>y potenciando la </a:t>
            </a:r>
            <a:r>
              <a:rPr lang="es-ES" sz="1400" u="sng" dirty="0" smtClean="0"/>
              <a:t>retención de lo aprendido </a:t>
            </a:r>
            <a:r>
              <a:rPr lang="es-ES" sz="1400" dirty="0" smtClean="0"/>
              <a:t>a más largo plazo; </a:t>
            </a:r>
            <a:r>
              <a:rPr lang="es-ES" sz="1400" u="sng" dirty="0" smtClean="0"/>
              <a:t>mas allá de lo que garantizan por si solas las estrategias de disponer de Consignas y Guías de Lectura</a:t>
            </a:r>
            <a:r>
              <a:rPr lang="es-ES" sz="1400" dirty="0" smtClean="0"/>
              <a:t>.</a:t>
            </a:r>
          </a:p>
          <a:p>
            <a:pPr lvl="1"/>
            <a:endParaRPr lang="es-ES" sz="1400" dirty="0" smtClean="0"/>
          </a:p>
          <a:p>
            <a:pPr lvl="1"/>
            <a:endParaRPr lang="es-ES" sz="1400" dirty="0" smtClean="0"/>
          </a:p>
          <a:p>
            <a:pPr lvl="1"/>
            <a:endParaRPr lang="es-ES" sz="1400" dirty="0" smtClean="0"/>
          </a:p>
          <a:p>
            <a:pPr>
              <a:buNone/>
            </a:pPr>
            <a:r>
              <a:rPr lang="es-ES_tradnl" sz="1600" dirty="0" smtClean="0"/>
              <a:t> </a:t>
            </a:r>
            <a:endParaRPr lang="es-ES" sz="1600" dirty="0" smtClean="0"/>
          </a:p>
          <a:p>
            <a:endParaRPr lang="es-E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b="1" dirty="0" smtClean="0"/>
              <a:t>Motivaciones</a:t>
            </a:r>
            <a:r>
              <a:rPr lang="es-DO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s-ES" sz="1600" i="1" dirty="0" smtClean="0"/>
              <a:t>La asignatura de Urbanismo II es netamente ¨teórica¨, y conlleva </a:t>
            </a:r>
            <a:r>
              <a:rPr lang="es-ES" sz="1600" i="1" u="sng" dirty="0" smtClean="0"/>
              <a:t>la lectura de innumerables contenidos,</a:t>
            </a:r>
            <a:r>
              <a:rPr lang="es-ES" sz="1600" i="1" dirty="0" smtClean="0"/>
              <a:t> en formato de teorías urbanísticas, textos expositivos y explicativos sobre los elementos que componen la ciudad, por lo que </a:t>
            </a:r>
            <a:r>
              <a:rPr lang="es-ES" sz="1600" i="1" u="sng" dirty="0" smtClean="0"/>
              <a:t>se requiere que los estudiantes fijen bien esos conceptos, ideas, y terminologías</a:t>
            </a:r>
            <a:r>
              <a:rPr lang="es-ES" sz="1600" i="1" dirty="0" smtClean="0"/>
              <a:t>, antes de pasar a los ejercicios </a:t>
            </a:r>
            <a:r>
              <a:rPr lang="es-ES" sz="1600" i="1" dirty="0" smtClean="0"/>
              <a:t>analíticos </a:t>
            </a:r>
            <a:r>
              <a:rPr lang="es-ES" sz="1600" i="1" dirty="0" smtClean="0"/>
              <a:t>de situaciones urbanas, marco jurídico-normativo, etc.; y prácticos de la asignatura.</a:t>
            </a:r>
            <a:endParaRPr lang="es-ES" sz="1600" dirty="0" smtClean="0"/>
          </a:p>
          <a:p>
            <a:endParaRPr lang="es-ES" sz="1600" dirty="0" smtClean="0"/>
          </a:p>
          <a:p>
            <a:r>
              <a:rPr lang="es-ES" sz="1600" i="1" dirty="0" smtClean="0"/>
              <a:t>La necesidad de encontrar una estrategia y una práctica complementaria a las Guías de Lectura,  </a:t>
            </a:r>
            <a:r>
              <a:rPr lang="es-ES" sz="1600" i="1" u="sng" dirty="0" smtClean="0"/>
              <a:t>que garantice el máximo aprovechamiento de las lecturas </a:t>
            </a:r>
            <a:r>
              <a:rPr lang="es-ES" sz="1600" i="1" dirty="0" smtClean="0"/>
              <a:t>del curso por parte de los estudiantes, y la posibilidad de poder valorar dicho aprendizaje por parte del facilitador pedagógico. Así, romper con el paradigma de ¨las clases centradas en el profesor¨ y aportarles a los alumnos capacidades y competencias de autodidactismo.</a:t>
            </a:r>
            <a:endParaRPr lang="es-ES" sz="1600" dirty="0" smtClean="0"/>
          </a:p>
          <a:p>
            <a:endParaRPr lang="es-ES" sz="1600" dirty="0" smtClean="0"/>
          </a:p>
          <a:p>
            <a:r>
              <a:rPr lang="es-ES" sz="1600" i="1" dirty="0" smtClean="0"/>
              <a:t>Por otra parte, anteriormente habíamos trabajado en la elaboración de un </a:t>
            </a:r>
            <a:r>
              <a:rPr lang="es-ES" sz="1600" i="1" u="sng" dirty="0" smtClean="0"/>
              <a:t>Bono Educativo, desarrollando una estrategia de Lectura Expresiva</a:t>
            </a:r>
            <a:r>
              <a:rPr lang="es-ES" sz="1600" i="1" dirty="0" smtClean="0"/>
              <a:t>, para las asignatura Historia del Arte y la Arquitectura I y IV. A partir del comentario de una Profesora muy prestigiosa en la Universidad, </a:t>
            </a:r>
            <a:r>
              <a:rPr lang="es-ES" sz="1600" i="1" u="sng" dirty="0" smtClean="0"/>
              <a:t>me di cuenta de que había que incorporar a nuestras inquietudes el elemento de la comprensión lectora</a:t>
            </a:r>
            <a:r>
              <a:rPr lang="es-ES" sz="1600" i="1" dirty="0" smtClean="0"/>
              <a:t>, a pesar de que la innovación que presentábamos tenía sus objetivos muy claros e igualmente el desarrollo de ciertas competencias.</a:t>
            </a:r>
            <a:endParaRPr lang="es-ES" sz="1600" dirty="0" smtClean="0"/>
          </a:p>
          <a:p>
            <a:pPr>
              <a:buNone/>
            </a:pPr>
            <a:endParaRPr lang="es-E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b="1" dirty="0" smtClean="0"/>
              <a:t>Justificación</a:t>
            </a:r>
            <a:r>
              <a:rPr lang="es-DO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lvl="0"/>
            <a:endParaRPr lang="es-ES" b="1" i="1" dirty="0" smtClean="0"/>
          </a:p>
          <a:p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00034" y="1714488"/>
            <a:ext cx="8072494" cy="48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es-ES" b="1" dirty="0" smtClean="0"/>
              <a:t>	DE TODOS LOS ORGANIZADORES GRÁFICOS, ¿POR QUÉ SE HAN PREFERIDO LOS MAPAS CONCEPTUALES, COMO INSTRUMENTO DE INVESTIGACIÓN PARA LA APLICACIÓN DE ESTRATEGIA?</a:t>
            </a:r>
            <a:endParaRPr lang="es-ES" sz="1600" b="1" dirty="0" smtClean="0"/>
          </a:p>
          <a:p>
            <a:pPr marL="342900" lvl="0" indent="-342900">
              <a:spcBef>
                <a:spcPct val="20000"/>
              </a:spcBef>
              <a:defRPr/>
            </a:pPr>
            <a:endParaRPr lang="es-ES" b="1" u="sng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es-ES" b="1" u="sng" dirty="0" smtClean="0"/>
              <a:t>	Fundamentados en las siguientes ideas</a:t>
            </a:r>
            <a:r>
              <a:rPr lang="es-ES" u="sng" dirty="0" smtClean="0"/>
              <a:t>: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s-ES" u="sng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dirty="0" smtClean="0"/>
              <a:t>Promueve la </a:t>
            </a:r>
            <a:r>
              <a:rPr lang="es-ES" u="sng" dirty="0" smtClean="0"/>
              <a:t>estructuración y desarrollo del aprendizaje significativo y activo</a:t>
            </a:r>
            <a:r>
              <a:rPr lang="es-ES" dirty="0" smtClean="0"/>
              <a:t>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dirty="0" smtClean="0"/>
              <a:t>Ha demostrado mejorar la capacidad de aprender a </a:t>
            </a:r>
            <a:r>
              <a:rPr lang="es-ES" u="sng" dirty="0" smtClean="0"/>
              <a:t>aprender de forma autónoma</a:t>
            </a:r>
            <a:r>
              <a:rPr lang="es-ES" dirty="0" smtClean="0"/>
              <a:t>. Explora </a:t>
            </a:r>
            <a:r>
              <a:rPr lang="es-ES" u="sng" dirty="0" smtClean="0"/>
              <a:t>conocimientos previos </a:t>
            </a:r>
            <a:r>
              <a:rPr lang="es-ES" dirty="0" smtClean="0"/>
              <a:t>y corrige </a:t>
            </a:r>
            <a:r>
              <a:rPr lang="es-ES" u="sng" dirty="0" smtClean="0"/>
              <a:t>errores de concepto.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dirty="0" smtClean="0"/>
              <a:t>Desarrolla el </a:t>
            </a:r>
            <a:r>
              <a:rPr lang="es-ES" u="sng" dirty="0" smtClean="0"/>
              <a:t>pensamiento irradiante</a:t>
            </a:r>
            <a:r>
              <a:rPr lang="es-ES" dirty="0" smtClean="0"/>
              <a:t>, y comunica </a:t>
            </a:r>
            <a:r>
              <a:rPr lang="es-ES" u="sng" dirty="0" smtClean="0"/>
              <a:t>ideas complejas</a:t>
            </a:r>
            <a:r>
              <a:rPr lang="es-ES" dirty="0" smtClean="0"/>
              <a:t>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dirty="0" smtClean="0"/>
              <a:t>Mejora y evalúa la </a:t>
            </a:r>
            <a:r>
              <a:rPr lang="es-ES" u="sng" dirty="0" smtClean="0"/>
              <a:t>comprensión</a:t>
            </a:r>
            <a:r>
              <a:rPr lang="es-ES" dirty="0" smtClean="0"/>
              <a:t> y la </a:t>
            </a:r>
            <a:r>
              <a:rPr lang="es-ES" u="sng" dirty="0" smtClean="0"/>
              <a:t>capacidad de expresión </a:t>
            </a:r>
            <a:r>
              <a:rPr lang="es-ES" dirty="0" smtClean="0"/>
              <a:t>de los conceptos e ideas comprendidas. Y diagnóstica la </a:t>
            </a:r>
            <a:r>
              <a:rPr lang="es-ES" u="sng" dirty="0" smtClean="0"/>
              <a:t>incomprensión</a:t>
            </a:r>
            <a:r>
              <a:rPr lang="es-ES" dirty="0" smtClean="0"/>
              <a:t>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dirty="0" smtClean="0"/>
              <a:t>Permite la </a:t>
            </a:r>
            <a:r>
              <a:rPr lang="es-ES" u="sng" dirty="0" smtClean="0"/>
              <a:t>utilización de ambos lados del cerebro</a:t>
            </a:r>
            <a:r>
              <a:rPr lang="es-ES" dirty="0" smtClean="0"/>
              <a:t>.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dirty="0" smtClean="0"/>
              <a:t>Desarrolla la </a:t>
            </a:r>
            <a:r>
              <a:rPr lang="es-ES" u="sng" dirty="0" smtClean="0"/>
              <a:t>memoria</a:t>
            </a:r>
            <a:r>
              <a:rPr lang="es-ES" dirty="0" smtClean="0"/>
              <a:t>, la </a:t>
            </a:r>
            <a:r>
              <a:rPr lang="es-ES" u="sng" dirty="0" smtClean="0"/>
              <a:t>reflexión</a:t>
            </a:r>
            <a:r>
              <a:rPr lang="es-ES" dirty="0" smtClean="0"/>
              <a:t>, el </a:t>
            </a:r>
            <a:r>
              <a:rPr lang="es-ES" u="sng" dirty="0" smtClean="0"/>
              <a:t>espíritu crítico </a:t>
            </a:r>
            <a:r>
              <a:rPr lang="es-ES" dirty="0" smtClean="0"/>
              <a:t>y la </a:t>
            </a:r>
            <a:r>
              <a:rPr lang="es-ES" u="sng" dirty="0" smtClean="0"/>
              <a:t>creatividad</a:t>
            </a:r>
            <a:r>
              <a:rPr lang="es-ES" dirty="0" smtClean="0"/>
              <a:t>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dirty="0" smtClean="0"/>
              <a:t>Potencian los procesos de </a:t>
            </a:r>
            <a:r>
              <a:rPr lang="es-ES" u="sng" dirty="0" smtClean="0"/>
              <a:t>pensamiento abstracto </a:t>
            </a:r>
            <a:r>
              <a:rPr lang="es-ES" dirty="0" smtClean="0"/>
              <a:t>y los </a:t>
            </a:r>
            <a:r>
              <a:rPr lang="es-ES" u="sng" dirty="0" smtClean="0"/>
              <a:t>aspectos psicomotrices.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b="1" dirty="0" smtClean="0"/>
              <a:t>Contexto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4414" y="1600200"/>
            <a:ext cx="6858048" cy="4525963"/>
          </a:xfrm>
        </p:spPr>
        <p:txBody>
          <a:bodyPr>
            <a:normAutofit fontScale="77500" lnSpcReduction="20000"/>
          </a:bodyPr>
          <a:lstStyle/>
          <a:p>
            <a:endParaRPr lang="es-DO" sz="2800" dirty="0" smtClean="0"/>
          </a:p>
          <a:p>
            <a:r>
              <a:rPr lang="es-DO" sz="2800" dirty="0" smtClean="0"/>
              <a:t>Asignatura Urbanismo II. ST-ARQ451-T-002</a:t>
            </a:r>
          </a:p>
          <a:p>
            <a:pPr>
              <a:buNone/>
            </a:pPr>
            <a:r>
              <a:rPr lang="es-DO" sz="2800" dirty="0" smtClean="0"/>
              <a:t>	(M</a:t>
            </a:r>
            <a:r>
              <a:rPr lang="es-ES" sz="2800" dirty="0" smtClean="0"/>
              <a:t>ó</a:t>
            </a:r>
            <a:r>
              <a:rPr lang="es-DO" sz="2800" dirty="0" err="1" smtClean="0"/>
              <a:t>dulo</a:t>
            </a:r>
            <a:r>
              <a:rPr lang="es-DO" sz="2800" dirty="0" smtClean="0"/>
              <a:t> de Urbanismo y Medio ambiente). </a:t>
            </a:r>
          </a:p>
          <a:p>
            <a:pPr>
              <a:buNone/>
            </a:pPr>
            <a:r>
              <a:rPr lang="es-DO" sz="2800" dirty="0" smtClean="0"/>
              <a:t>	Estudiantes de medio término.</a:t>
            </a:r>
          </a:p>
          <a:p>
            <a:endParaRPr lang="es-DO" sz="1800" dirty="0" smtClean="0"/>
          </a:p>
          <a:p>
            <a:r>
              <a:rPr lang="es-DO" sz="2800" dirty="0" smtClean="0"/>
              <a:t>11 estudiantes </a:t>
            </a:r>
            <a:r>
              <a:rPr lang="es-DO" sz="2600" dirty="0" smtClean="0"/>
              <a:t>(9 de sexo femenino y 2 de sexo Masculino)</a:t>
            </a:r>
          </a:p>
          <a:p>
            <a:endParaRPr lang="es-DO" sz="1800" dirty="0" smtClean="0"/>
          </a:p>
          <a:p>
            <a:r>
              <a:rPr lang="es-DO" sz="2800" dirty="0" smtClean="0"/>
              <a:t>Proyecto de aplicación de estrategia: paralelo al desarrollo del Proyecto Urbanístico del Cuatrimestre (</a:t>
            </a:r>
            <a:r>
              <a:rPr lang="es-DO" sz="2800" dirty="0" err="1" smtClean="0"/>
              <a:t>Diagn</a:t>
            </a:r>
            <a:r>
              <a:rPr lang="es-ES" sz="2800" dirty="0" smtClean="0"/>
              <a:t>ó</a:t>
            </a:r>
            <a:r>
              <a:rPr lang="es-DO" sz="2800" dirty="0" err="1" smtClean="0"/>
              <a:t>stico</a:t>
            </a:r>
            <a:r>
              <a:rPr lang="es-DO" sz="2800" dirty="0" smtClean="0"/>
              <a:t>-Análisis-Propuestas de alternativas y soluciones)</a:t>
            </a:r>
          </a:p>
          <a:p>
            <a:endParaRPr lang="es-DO" sz="1800" dirty="0" smtClean="0"/>
          </a:p>
          <a:p>
            <a:r>
              <a:rPr lang="es-DO" sz="2800" dirty="0" smtClean="0"/>
              <a:t>Horario Vi 6-9 pm</a:t>
            </a:r>
          </a:p>
          <a:p>
            <a:endParaRPr lang="es-DO" sz="2100" dirty="0" smtClean="0"/>
          </a:p>
          <a:p>
            <a:r>
              <a:rPr lang="es-DO" sz="2800" dirty="0" smtClean="0"/>
              <a:t>Frecuencia: intermitente (per</a:t>
            </a:r>
            <a:r>
              <a:rPr lang="es-ES" sz="2800" dirty="0" smtClean="0"/>
              <a:t>í</a:t>
            </a:r>
            <a:r>
              <a:rPr lang="es-DO" sz="2800" dirty="0" err="1" smtClean="0"/>
              <a:t>odo</a:t>
            </a:r>
            <a:r>
              <a:rPr lang="es-DO" sz="2800" dirty="0" smtClean="0"/>
              <a:t> 1 </a:t>
            </a:r>
            <a:r>
              <a:rPr lang="es-DO" sz="2800" dirty="0" err="1" smtClean="0"/>
              <a:t>Ago-Dic</a:t>
            </a:r>
            <a:r>
              <a:rPr lang="es-DO" sz="2800" dirty="0" smtClean="0"/>
              <a:t>)</a:t>
            </a:r>
          </a:p>
          <a:p>
            <a:endParaRPr lang="es-DO" sz="2800" dirty="0" smtClean="0"/>
          </a:p>
          <a:p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b="1" dirty="0" smtClean="0"/>
              <a:t>Objetivos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74871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s-DO" b="1" dirty="0" smtClean="0"/>
              <a:t>	GENERAL:</a:t>
            </a:r>
          </a:p>
          <a:p>
            <a:r>
              <a:rPr lang="es-DO" dirty="0" smtClean="0"/>
              <a:t>Potenciar las competencias de comprensión lectora y sentido </a:t>
            </a:r>
            <a:r>
              <a:rPr lang="es-DO" dirty="0" err="1" smtClean="0"/>
              <a:t>cr</a:t>
            </a:r>
            <a:r>
              <a:rPr lang="es-ES" dirty="0" smtClean="0"/>
              <a:t>í</a:t>
            </a:r>
            <a:r>
              <a:rPr lang="es-DO" dirty="0" smtClean="0"/>
              <a:t>tico en los estudiantes, a partir de la conceptualización, planificación y elaboración de organizadores gráficos, encaminándose hacia un aprendizaje m</a:t>
            </a:r>
            <a:r>
              <a:rPr lang="es-ES" dirty="0" smtClean="0"/>
              <a:t>á</a:t>
            </a:r>
            <a:r>
              <a:rPr lang="es-DO" dirty="0" smtClean="0"/>
              <a:t>s significativo, con sentido </a:t>
            </a:r>
            <a:r>
              <a:rPr lang="es-DO" dirty="0" err="1" smtClean="0"/>
              <a:t>cr</a:t>
            </a:r>
            <a:r>
              <a:rPr lang="es-ES" dirty="0" smtClean="0"/>
              <a:t>í</a:t>
            </a:r>
            <a:r>
              <a:rPr lang="es-DO" dirty="0" smtClean="0"/>
              <a:t>tico y reflexivo.</a:t>
            </a:r>
          </a:p>
          <a:p>
            <a:endParaRPr lang="es-DO" dirty="0" smtClean="0"/>
          </a:p>
          <a:p>
            <a:pPr>
              <a:buNone/>
            </a:pPr>
            <a:r>
              <a:rPr lang="es-DO" b="1" dirty="0" smtClean="0"/>
              <a:t>	ESPEC</a:t>
            </a:r>
            <a:r>
              <a:rPr lang="es-ES" b="1" dirty="0" smtClean="0"/>
              <a:t>Í</a:t>
            </a:r>
            <a:r>
              <a:rPr lang="es-DO" b="1" dirty="0" smtClean="0"/>
              <a:t>FICOS:</a:t>
            </a:r>
          </a:p>
          <a:p>
            <a:r>
              <a:rPr lang="es-DO" dirty="0" smtClean="0"/>
              <a:t>Utilizar de </a:t>
            </a:r>
            <a:r>
              <a:rPr lang="es-DO" u="sng" dirty="0" smtClean="0"/>
              <a:t>organizadores gráficos</a:t>
            </a:r>
            <a:r>
              <a:rPr lang="es-DO" dirty="0" smtClean="0"/>
              <a:t>, especialmente el </a:t>
            </a:r>
            <a:r>
              <a:rPr lang="es-DO" u="sng" dirty="0" smtClean="0"/>
              <a:t>mapa conceptual </a:t>
            </a:r>
            <a:r>
              <a:rPr lang="es-DO" dirty="0" smtClean="0"/>
              <a:t>utilizando las capacidades creativas de los estudiantes de Arquitectura de medio t</a:t>
            </a:r>
            <a:r>
              <a:rPr lang="es-ES" dirty="0" smtClean="0"/>
              <a:t>é</a:t>
            </a:r>
            <a:r>
              <a:rPr lang="es-DO" dirty="0" err="1" smtClean="0"/>
              <a:t>rmino</a:t>
            </a:r>
            <a:r>
              <a:rPr lang="es-DO" dirty="0" smtClean="0"/>
              <a:t>.</a:t>
            </a:r>
          </a:p>
          <a:p>
            <a:pPr>
              <a:buNone/>
            </a:pPr>
            <a:endParaRPr lang="es-DO" dirty="0" smtClean="0"/>
          </a:p>
          <a:p>
            <a:r>
              <a:rPr lang="es-DO" dirty="0" smtClean="0"/>
              <a:t>Desarrollar capacidades metacognitivas que permitan al estudiante convertirse en un lector eficiente y un comunicador de impacto a partir de la elaboración de estos instrumentos.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b="1" dirty="0" smtClean="0"/>
              <a:t>3. METODOLOG</a:t>
            </a:r>
            <a:r>
              <a:rPr lang="es-ES" b="1" dirty="0" smtClean="0"/>
              <a:t>Í</a:t>
            </a:r>
            <a:r>
              <a:rPr lang="es-DO" b="1" dirty="0" smtClean="0"/>
              <a:t>A 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257800"/>
          </a:xfrm>
        </p:spPr>
        <p:txBody>
          <a:bodyPr>
            <a:normAutofit fontScale="55000" lnSpcReduction="20000"/>
          </a:bodyPr>
          <a:lstStyle/>
          <a:p>
            <a:pPr lvl="0">
              <a:buNone/>
            </a:pPr>
            <a:endParaRPr lang="es-ES" b="1" i="1" dirty="0" smtClean="0"/>
          </a:p>
          <a:p>
            <a:r>
              <a:rPr lang="es-ES" dirty="0" smtClean="0"/>
              <a:t>Primero se hizo </a:t>
            </a:r>
            <a:r>
              <a:rPr lang="es-ES" u="sng" dirty="0" smtClean="0"/>
              <a:t>un sondeo de medición de actitudes o experiencias previas </a:t>
            </a:r>
            <a:r>
              <a:rPr lang="es-ES" dirty="0" smtClean="0"/>
              <a:t>en el uso de los Organizadores Gráficos. </a:t>
            </a:r>
          </a:p>
          <a:p>
            <a:pPr>
              <a:buNone/>
            </a:pPr>
            <a:endParaRPr lang="es-ES" dirty="0" smtClean="0"/>
          </a:p>
          <a:p>
            <a:r>
              <a:rPr lang="es-ES" dirty="0" smtClean="0"/>
              <a:t>Luego se hizo un ejercicio de reconocimiento de los distintos elementos lingüísticos de los Textos Expositivos y  de los </a:t>
            </a:r>
            <a:r>
              <a:rPr lang="es-ES" u="sng" dirty="0" smtClean="0"/>
              <a:t>distintos géneros</a:t>
            </a:r>
            <a:r>
              <a:rPr lang="es-ES" dirty="0" smtClean="0"/>
              <a:t>.</a:t>
            </a:r>
          </a:p>
          <a:p>
            <a:pPr>
              <a:buNone/>
            </a:pPr>
            <a:endParaRPr lang="es-ES" dirty="0" smtClean="0"/>
          </a:p>
          <a:p>
            <a:r>
              <a:rPr lang="es-ES" dirty="0" smtClean="0"/>
              <a:t>A continuación </a:t>
            </a:r>
            <a:r>
              <a:rPr lang="es-ES" u="sng" dirty="0" smtClean="0"/>
              <a:t>una Presentación </a:t>
            </a:r>
            <a:r>
              <a:rPr lang="es-ES" dirty="0" smtClean="0"/>
              <a:t>sobre los distintos tipos de organizadores gráficos y sus características. </a:t>
            </a:r>
          </a:p>
          <a:p>
            <a:pPr>
              <a:buNone/>
            </a:pPr>
            <a:endParaRPr lang="es-ES" dirty="0" smtClean="0"/>
          </a:p>
          <a:p>
            <a:r>
              <a:rPr lang="es-ES" dirty="0" smtClean="0"/>
              <a:t>Luego se hicieron </a:t>
            </a:r>
            <a:r>
              <a:rPr lang="es-ES" u="sng" dirty="0" smtClean="0"/>
              <a:t>varios ejercicios individuales y en pares</a:t>
            </a:r>
            <a:r>
              <a:rPr lang="es-ES" dirty="0" smtClean="0"/>
              <a:t>, incluyendo la explicación del tema de fondo, pero también los procesos seguidos para su elaboración. </a:t>
            </a:r>
          </a:p>
          <a:p>
            <a:pPr>
              <a:buNone/>
            </a:pPr>
            <a:endParaRPr lang="es-ES" dirty="0" smtClean="0"/>
          </a:p>
          <a:p>
            <a:r>
              <a:rPr lang="es-ES" dirty="0" smtClean="0"/>
              <a:t>A continuación se hizo un siguiente ejercicio con </a:t>
            </a:r>
            <a:r>
              <a:rPr lang="es-ES" u="sng" dirty="0" smtClean="0"/>
              <a:t>aplicación de la rubrica</a:t>
            </a:r>
            <a:r>
              <a:rPr lang="es-ES" dirty="0" smtClean="0"/>
              <a:t>.</a:t>
            </a:r>
          </a:p>
          <a:p>
            <a:pPr>
              <a:buNone/>
            </a:pPr>
            <a:endParaRPr lang="es-ES" dirty="0" smtClean="0"/>
          </a:p>
          <a:p>
            <a:r>
              <a:rPr lang="es-ES" dirty="0" smtClean="0"/>
              <a:t>Finalmente se completó el proceso con la </a:t>
            </a:r>
            <a:r>
              <a:rPr lang="es-ES" u="sng" dirty="0" smtClean="0"/>
              <a:t>aplicación de un Cuestionario </a:t>
            </a:r>
            <a:r>
              <a:rPr lang="es-ES" dirty="0" smtClean="0"/>
              <a:t>a los mismos estudiantes, para medir su apreciación sobre su propio desarrollo de la comprensión lectora y la Conveniencia de uso de los Organizadores Gráficos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E8A11ED9A9056468EB06BF2DDD8132B" ma:contentTypeVersion="2" ma:contentTypeDescription="Crear nuevo documento." ma:contentTypeScope="" ma:versionID="ea1ea9747d5e1c16d79f9e84215e0dd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cd6bce56cd35acad97fd37550ee15fe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B96F7C-5E83-4313-A845-87C3EE8F1CF6}"/>
</file>

<file path=customXml/itemProps2.xml><?xml version="1.0" encoding="utf-8"?>
<ds:datastoreItem xmlns:ds="http://schemas.openxmlformats.org/officeDocument/2006/customXml" ds:itemID="{1FDE21C9-976D-443B-AE7E-83189D68947C}"/>
</file>

<file path=customXml/itemProps3.xml><?xml version="1.0" encoding="utf-8"?>
<ds:datastoreItem xmlns:ds="http://schemas.openxmlformats.org/officeDocument/2006/customXml" ds:itemID="{67006555-0B31-4A06-9E9A-D851EF95FFD0}"/>
</file>

<file path=docProps/app.xml><?xml version="1.0" encoding="utf-8"?>
<Properties xmlns="http://schemas.openxmlformats.org/officeDocument/2006/extended-properties" xmlns:vt="http://schemas.openxmlformats.org/officeDocument/2006/docPropsVTypes">
  <TotalTime>4393</TotalTime>
  <Words>1477</Words>
  <Application>Microsoft Office PowerPoint</Application>
  <PresentationFormat>On-screen Show (4:3)</PresentationFormat>
  <Paragraphs>193</Paragraphs>
  <Slides>31</Slides>
  <Notes>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Tema de Office</vt:lpstr>
      <vt:lpstr>Diapositiva</vt:lpstr>
      <vt:lpstr>Slide 1</vt:lpstr>
      <vt:lpstr>CONTENIDO</vt:lpstr>
      <vt:lpstr>1. DEFINICIÓN DEL PROBLEMA</vt:lpstr>
      <vt:lpstr>2. FORMULACIÓN DEL PROYECTO</vt:lpstr>
      <vt:lpstr>Motivaciones </vt:lpstr>
      <vt:lpstr>Justificación </vt:lpstr>
      <vt:lpstr>Contexto</vt:lpstr>
      <vt:lpstr>Objetivos</vt:lpstr>
      <vt:lpstr>3. METODOLOGÍA </vt:lpstr>
      <vt:lpstr>Instrumentos…</vt:lpstr>
      <vt:lpstr>4. MARCO TEÓRICO 1. Alfabetización y Lectura   2.Comprensión y Conceptualización  3.Sistema de Memoria y su Función.   4.Aprendizaje significativo y técnica de esquematización de lo aprendido.</vt:lpstr>
      <vt:lpstr>5. RESULTADOS</vt:lpstr>
      <vt:lpstr>Resultados</vt:lpstr>
      <vt:lpstr>Slide 14</vt:lpstr>
      <vt:lpstr>Slide 15</vt:lpstr>
      <vt:lpstr>Slide 16</vt:lpstr>
      <vt:lpstr>Slide 17</vt:lpstr>
      <vt:lpstr>Slide 18</vt:lpstr>
      <vt:lpstr>6. CONCLUSIONES</vt:lpstr>
      <vt:lpstr>Slide 20</vt:lpstr>
      <vt:lpstr>Práctica 1: Utilización de ORGANIZADORES GRÁFICOS  Reflexiones de los Estudiantes en la primera Experiencia: 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Gracias por su atención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dc:description/>
  <cp:lastModifiedBy>mvelazquez</cp:lastModifiedBy>
  <cp:revision>84</cp:revision>
  <dcterms:created xsi:type="dcterms:W3CDTF">2014-12-14T23:08:55Z</dcterms:created>
  <dcterms:modified xsi:type="dcterms:W3CDTF">2015-04-20T14:07:07Z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0x0101000E8A11ED9A9056468EB06BF2DDD8132B</vt:lpwstr>
  </property>
</Properties>
</file>