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86" r:id="rId2"/>
    <p:sldId id="257" r:id="rId3"/>
    <p:sldId id="293" r:id="rId4"/>
    <p:sldId id="292" r:id="rId5"/>
    <p:sldId id="288" r:id="rId6"/>
    <p:sldId id="291" r:id="rId7"/>
    <p:sldId id="271" r:id="rId8"/>
    <p:sldId id="258" r:id="rId9"/>
    <p:sldId id="277" r:id="rId10"/>
    <p:sldId id="279" r:id="rId11"/>
    <p:sldId id="280" r:id="rId12"/>
    <p:sldId id="283" r:id="rId13"/>
    <p:sldId id="284" r:id="rId14"/>
    <p:sldId id="281" r:id="rId15"/>
    <p:sldId id="290" r:id="rId16"/>
  </p:sldIdLst>
  <p:sldSz cx="9144000" cy="6858000" type="screen4x3"/>
  <p:notesSz cx="6858000" cy="9144000"/>
  <p:custShowLst>
    <p:custShow name="Custom Show 1" id="0">
      <p:sldLst>
        <p:sld r:id="rId2"/>
        <p:sld r:id="rId3"/>
        <p:sld r:id="rId6"/>
        <p:sld r:id="rId8"/>
        <p:sld r:id="rId9"/>
        <p:sld r:id="rId10"/>
        <p:sld r:id="rId11"/>
        <p:sld r:id="rId12"/>
        <p:sld r:id="rId13"/>
        <p:sld r:id="rId14"/>
        <p:sld r:id="rId15"/>
        <p:sld r:id="rId16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4"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4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0" y="156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0"/>
      <c:rotY val="0"/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Resultados (%)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80-100</c:v>
                </c:pt>
                <c:pt idx="1">
                  <c:v>70-80</c:v>
                </c:pt>
                <c:pt idx="2">
                  <c:v>60-70</c:v>
                </c:pt>
                <c:pt idx="3">
                  <c:v>Menos 60</c:v>
                </c:pt>
                <c:pt idx="4">
                  <c:v>Promedio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62</c:v>
                </c:pt>
                <c:pt idx="1">
                  <c:v>19</c:v>
                </c:pt>
                <c:pt idx="2">
                  <c:v>19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Calificación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80-100</c:v>
                </c:pt>
                <c:pt idx="1">
                  <c:v>70-80</c:v>
                </c:pt>
                <c:pt idx="2">
                  <c:v>60-70</c:v>
                </c:pt>
                <c:pt idx="3">
                  <c:v>Menos 60</c:v>
                </c:pt>
                <c:pt idx="4">
                  <c:v>Promedio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4">
                  <c:v>82</c:v>
                </c:pt>
              </c:numCache>
            </c:numRef>
          </c:val>
        </c:ser>
        <c:dLbls/>
        <c:shape val="cylinder"/>
        <c:axId val="93419776"/>
        <c:axId val="93425664"/>
        <c:axId val="93373312"/>
      </c:bar3DChart>
      <c:catAx>
        <c:axId val="93419776"/>
        <c:scaling>
          <c:orientation val="minMax"/>
        </c:scaling>
        <c:axPos val="b"/>
        <c:tickLblPos val="nextTo"/>
        <c:crossAx val="93425664"/>
        <c:crosses val="autoZero"/>
        <c:auto val="1"/>
        <c:lblAlgn val="ctr"/>
        <c:lblOffset val="100"/>
      </c:catAx>
      <c:valAx>
        <c:axId val="93425664"/>
        <c:scaling>
          <c:orientation val="minMax"/>
        </c:scaling>
        <c:axPos val="l"/>
        <c:majorGridlines/>
        <c:numFmt formatCode="0" sourceLinked="1"/>
        <c:tickLblPos val="nextTo"/>
        <c:crossAx val="93419776"/>
        <c:crosses val="autoZero"/>
        <c:crossBetween val="between"/>
      </c:valAx>
      <c:serAx>
        <c:axId val="93373312"/>
        <c:scaling>
          <c:orientation val="minMax"/>
        </c:scaling>
        <c:delete val="1"/>
        <c:axPos val="b"/>
        <c:tickLblPos val="none"/>
        <c:crossAx val="93425664"/>
        <c:crosses val="autoZero"/>
      </c:serAx>
    </c:plotArea>
    <c:legend>
      <c:legendPos val="b"/>
      <c:layout/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0"/>
      <c:rotY val="0"/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Respuestas (%)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Igual</c:v>
                </c:pt>
                <c:pt idx="1">
                  <c:v>Mejor ahora</c:v>
                </c:pt>
                <c:pt idx="2">
                  <c:v>Mucho mejor ahora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9.5</c:v>
                </c:pt>
                <c:pt idx="1">
                  <c:v>42.9</c:v>
                </c:pt>
                <c:pt idx="2">
                  <c:v>47.6</c:v>
                </c:pt>
              </c:numCache>
            </c:numRef>
          </c:val>
        </c:ser>
        <c:dLbls/>
        <c:shape val="cylinder"/>
        <c:axId val="124720640"/>
        <c:axId val="124722176"/>
        <c:axId val="123531264"/>
      </c:bar3DChart>
      <c:catAx>
        <c:axId val="124720640"/>
        <c:scaling>
          <c:orientation val="minMax"/>
        </c:scaling>
        <c:axPos val="b"/>
        <c:tickLblPos val="nextTo"/>
        <c:crossAx val="124722176"/>
        <c:crosses val="autoZero"/>
        <c:auto val="1"/>
        <c:lblAlgn val="ctr"/>
        <c:lblOffset val="100"/>
      </c:catAx>
      <c:valAx>
        <c:axId val="124722176"/>
        <c:scaling>
          <c:orientation val="minMax"/>
        </c:scaling>
        <c:axPos val="l"/>
        <c:majorGridlines/>
        <c:numFmt formatCode="General" sourceLinked="1"/>
        <c:tickLblPos val="nextTo"/>
        <c:crossAx val="124720640"/>
        <c:crosses val="autoZero"/>
        <c:crossBetween val="between"/>
      </c:valAx>
      <c:serAx>
        <c:axId val="123531264"/>
        <c:scaling>
          <c:orientation val="minMax"/>
        </c:scaling>
        <c:delete val="1"/>
        <c:axPos val="b"/>
        <c:tickLblPos val="none"/>
        <c:crossAx val="124722176"/>
        <c:crosses val="autoZero"/>
      </c:serAx>
    </c:plotArea>
    <c:legend>
      <c:legendPos val="b"/>
      <c:layout/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7DE382-30E7-4E3C-ACED-5221D6B183B2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7526DB-B60E-4099-BD50-A699F86CD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DE382-30E7-4E3C-ACED-5221D6B183B2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7526DB-B60E-4099-BD50-A699F86CD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DE382-30E7-4E3C-ACED-5221D6B183B2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7526DB-B60E-4099-BD50-A699F86CD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DE382-30E7-4E3C-ACED-5221D6B183B2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7526DB-B60E-4099-BD50-A699F86CD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DE382-30E7-4E3C-ACED-5221D6B183B2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7526DB-B60E-4099-BD50-A699F86CD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DE382-30E7-4E3C-ACED-5221D6B183B2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7526DB-B60E-4099-BD50-A699F86CD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DE382-30E7-4E3C-ACED-5221D6B183B2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7526DB-B60E-4099-BD50-A699F86CD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DE382-30E7-4E3C-ACED-5221D6B183B2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7526DB-B60E-4099-BD50-A699F86CD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DE382-30E7-4E3C-ACED-5221D6B183B2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7526DB-B60E-4099-BD50-A699F86CD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7DE382-30E7-4E3C-ACED-5221D6B183B2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7526DB-B60E-4099-BD50-A699F86CD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7DE382-30E7-4E3C-ACED-5221D6B183B2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7526DB-B60E-4099-BD50-A699F86CD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7DE382-30E7-4E3C-ACED-5221D6B183B2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7526DB-B60E-4099-BD50-A699F86CD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10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2000" dirty="0" smtClean="0">
                <a:latin typeface="+mj-lt"/>
                <a:ea typeface="+mj-ea"/>
                <a:cs typeface="+mj-cs"/>
              </a:rPr>
              <a:t>Centro de Excelencia para la Investigación y Difusión de la Lectura y Escritura (CEDILE)</a:t>
            </a:r>
          </a:p>
          <a:p>
            <a:pPr algn="ctr">
              <a:buNone/>
            </a:pPr>
            <a:endParaRPr lang="en-US" sz="2000" dirty="0" smtClean="0">
              <a:latin typeface="+mj-lt"/>
              <a:ea typeface="+mj-ea"/>
              <a:cs typeface="+mj-cs"/>
            </a:endParaRPr>
          </a:p>
          <a:p>
            <a:pPr algn="ctr">
              <a:buNone/>
            </a:pPr>
            <a:endParaRPr lang="en-US" sz="2000" dirty="0" smtClean="0"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r>
              <a:rPr lang="es-MX" sz="2000" b="1" i="1" dirty="0" smtClean="0">
                <a:latin typeface="+mj-lt"/>
                <a:ea typeface="+mj-ea"/>
                <a:cs typeface="+mj-cs"/>
              </a:rPr>
              <a:t>Uso de estrategias de escritura en la materia de Ingeniería Económica para resolver problemas prácticos</a:t>
            </a:r>
          </a:p>
          <a:p>
            <a:pPr algn="ctr">
              <a:buNone/>
            </a:pPr>
            <a:endParaRPr lang="es-ES_tradnl" sz="2000" dirty="0" smtClean="0"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es-ES_tradnl" sz="2000" dirty="0" smtClean="0">
                <a:latin typeface="+mj-lt"/>
                <a:ea typeface="+mj-ea"/>
                <a:cs typeface="+mj-cs"/>
              </a:rPr>
              <a:t>Ing. Luis Paulino </a:t>
            </a:r>
          </a:p>
          <a:p>
            <a:pPr algn="ctr">
              <a:buNone/>
            </a:pPr>
            <a:r>
              <a:rPr lang="es-ES_tradnl" sz="2000" dirty="0" smtClean="0">
                <a:latin typeface="+mj-lt"/>
                <a:ea typeface="+mj-ea"/>
                <a:cs typeface="+mj-cs"/>
              </a:rPr>
              <a:t>Departamento de Ingeniería Industrial</a:t>
            </a:r>
          </a:p>
          <a:p>
            <a:pPr algn="ctr">
              <a:buNone/>
            </a:pPr>
            <a:endParaRPr lang="es-ES_tradnl" sz="2000" dirty="0" smtClean="0">
              <a:latin typeface="+mj-lt"/>
              <a:ea typeface="+mj-ea"/>
              <a:cs typeface="+mj-cs"/>
            </a:endParaRPr>
          </a:p>
          <a:p>
            <a:pPr algn="ctr">
              <a:buNone/>
            </a:pPr>
            <a:endParaRPr lang="es-ES_tradnl" sz="2000" dirty="0" smtClean="0">
              <a:latin typeface="+mj-lt"/>
              <a:ea typeface="+mj-ea"/>
              <a:cs typeface="+mj-cs"/>
            </a:endParaRPr>
          </a:p>
          <a:p>
            <a:pPr algn="r">
              <a:buNone/>
            </a:pPr>
            <a:endParaRPr lang="es-ES_tradnl" sz="2000" b="1" dirty="0" smtClean="0">
              <a:latin typeface="+mj-lt"/>
              <a:ea typeface="+mj-ea"/>
              <a:cs typeface="+mj-cs"/>
            </a:endParaRPr>
          </a:p>
          <a:p>
            <a:pPr algn="r">
              <a:buNone/>
            </a:pPr>
            <a:r>
              <a:rPr lang="es-ES_tradnl" sz="1600" b="1" dirty="0" smtClean="0">
                <a:latin typeface="+mj-lt"/>
                <a:ea typeface="+mj-ea"/>
                <a:cs typeface="+mj-cs"/>
              </a:rPr>
              <a:t>SEMINARIO “LEER Y ESCRIBIR A TRAVÉS DEL CURRÍCULO EN EL NIVEL SUPERIOR”</a:t>
            </a:r>
          </a:p>
          <a:p>
            <a:pPr algn="r">
              <a:buNone/>
            </a:pPr>
            <a:r>
              <a:rPr lang="es-ES_tradnl" sz="1600" dirty="0" smtClean="0">
                <a:latin typeface="+mj-lt"/>
                <a:ea typeface="+mj-ea"/>
                <a:cs typeface="+mj-cs"/>
              </a:rPr>
              <a:t>Santo </a:t>
            </a:r>
            <a:r>
              <a:rPr lang="es-ES_tradnl" sz="1600" dirty="0" smtClean="0">
                <a:latin typeface="+mj-lt"/>
                <a:ea typeface="+mj-ea"/>
                <a:cs typeface="+mj-cs"/>
              </a:rPr>
              <a:t>Domingo, </a:t>
            </a:r>
            <a:r>
              <a:rPr lang="es-ES_tradnl" sz="1600" dirty="0" smtClean="0">
                <a:latin typeface="+mj-lt"/>
                <a:ea typeface="+mj-ea"/>
                <a:cs typeface="+mj-cs"/>
              </a:rPr>
              <a:t>abril</a:t>
            </a:r>
            <a:r>
              <a:rPr lang="es-ES_tradnl" sz="1600" dirty="0" smtClean="0">
                <a:latin typeface="+mj-lt"/>
                <a:ea typeface="+mj-ea"/>
                <a:cs typeface="+mj-cs"/>
              </a:rPr>
              <a:t>, 2016.</a:t>
            </a:r>
            <a:endParaRPr lang="en-US" sz="1600" dirty="0" smtClean="0">
              <a:latin typeface="+mj-lt"/>
              <a:ea typeface="+mj-ea"/>
              <a:cs typeface="+mj-cs"/>
            </a:endParaRPr>
          </a:p>
          <a:p>
            <a:pPr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2700" dirty="0" smtClean="0"/>
              <a:t>PONTIFICIA UNIVERSIDAD CATÓLICA MADRE Y MAESTRA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s-ES_tradnl" sz="2700" dirty="0" smtClean="0"/>
              <a:t>CAMPUS SANTO TOMÁS DE AQUINO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s-ES_tradnl" sz="9600" dirty="0" smtClean="0"/>
              <a:t>Requerimientos:</a:t>
            </a:r>
          </a:p>
          <a:p>
            <a:pPr lvl="1" algn="just"/>
            <a:r>
              <a:rPr lang="es-ES_tradnl" sz="9600" dirty="0" smtClean="0"/>
              <a:t>Analizar </a:t>
            </a:r>
            <a:r>
              <a:rPr lang="es-ES_tradnl" sz="9600" dirty="0"/>
              <a:t>la problemática </a:t>
            </a:r>
            <a:r>
              <a:rPr lang="es-ES_tradnl" sz="9600" dirty="0" smtClean="0"/>
              <a:t>presentada.</a:t>
            </a:r>
            <a:endParaRPr lang="en-US" sz="9600" dirty="0"/>
          </a:p>
          <a:p>
            <a:pPr lvl="1" algn="just"/>
            <a:r>
              <a:rPr lang="es-ES_tradnl" sz="9600" dirty="0" smtClean="0"/>
              <a:t>Plantear </a:t>
            </a:r>
            <a:r>
              <a:rPr lang="es-ES_tradnl" sz="9600" dirty="0"/>
              <a:t>el problema en forma de diagrama de flujo de efectivo.</a:t>
            </a:r>
            <a:endParaRPr lang="en-US" sz="9600" dirty="0"/>
          </a:p>
          <a:p>
            <a:pPr lvl="1" algn="just"/>
            <a:r>
              <a:rPr lang="es-ES_tradnl" sz="9600" dirty="0" smtClean="0"/>
              <a:t>Buscar </a:t>
            </a:r>
            <a:r>
              <a:rPr lang="es-ES_tradnl" sz="9600" dirty="0"/>
              <a:t>una solución técnico/económica al </a:t>
            </a:r>
            <a:r>
              <a:rPr lang="es-ES_tradnl" sz="9600" dirty="0" smtClean="0"/>
              <a:t>problema.</a:t>
            </a:r>
            <a:r>
              <a:rPr lang="es-ES_tradnl" sz="9600" dirty="0"/>
              <a:t> </a:t>
            </a:r>
            <a:endParaRPr lang="en-US" sz="9600" dirty="0"/>
          </a:p>
          <a:p>
            <a:pPr lvl="1" algn="just"/>
            <a:r>
              <a:rPr lang="es-ES_tradnl" sz="9600" dirty="0"/>
              <a:t>Escribir todo el proceso utilizado. </a:t>
            </a:r>
            <a:r>
              <a:rPr lang="es-ES_tradnl" sz="9600" dirty="0" smtClean="0"/>
              <a:t>Propósito: conducir </a:t>
            </a:r>
            <a:r>
              <a:rPr lang="es-ES_tradnl" sz="9600" dirty="0"/>
              <a:t>a los estudiantes a </a:t>
            </a:r>
            <a:r>
              <a:rPr lang="es-ES_tradnl" sz="9600" dirty="0" smtClean="0"/>
              <a:t>pensar </a:t>
            </a:r>
            <a:r>
              <a:rPr lang="es-ES_tradnl" sz="9600" dirty="0"/>
              <a:t>lógicamente sobre un objeto, organizarlo en un escrito visible y reflexionar sobre </a:t>
            </a:r>
            <a:r>
              <a:rPr lang="es-ES_tradnl" sz="9600" dirty="0" smtClean="0"/>
              <a:t>él. La </a:t>
            </a:r>
            <a:r>
              <a:rPr lang="es-ES_tradnl" sz="9600" dirty="0"/>
              <a:t>revisión y retroalimentación por parte del profesor </a:t>
            </a:r>
            <a:r>
              <a:rPr lang="es-ES_tradnl" sz="9600" dirty="0" smtClean="0"/>
              <a:t>completa el ciclo (función epistémica de la escritura).</a:t>
            </a:r>
          </a:p>
          <a:p>
            <a:r>
              <a:rPr lang="es-ES_tradnl" sz="8800" dirty="0" smtClean="0"/>
              <a:t>Nuestro Modelo</a:t>
            </a:r>
          </a:p>
          <a:p>
            <a:endParaRPr lang="es-ES_tradnl" sz="8800" dirty="0" smtClean="0"/>
          </a:p>
          <a:p>
            <a:pPr>
              <a:buNone/>
            </a:pPr>
            <a:r>
              <a:rPr lang="es-ES_tradnl" sz="8800" i="1" dirty="0" smtClean="0"/>
              <a:t>    Realidad técnico           </a:t>
            </a:r>
          </a:p>
          <a:p>
            <a:pPr>
              <a:buNone/>
            </a:pPr>
            <a:r>
              <a:rPr lang="es-ES_tradnl" sz="8800" i="1" dirty="0" smtClean="0"/>
              <a:t>        económica                problema planteado          solución                                            </a:t>
            </a:r>
            <a:r>
              <a:rPr lang="es-ES_tradnl" sz="9600" i="1" dirty="0" smtClean="0"/>
              <a:t>                         </a:t>
            </a:r>
            <a:endParaRPr lang="en-US" sz="9600" dirty="0" smtClean="0"/>
          </a:p>
          <a:p>
            <a:pPr lvl="1" algn="just"/>
            <a:endParaRPr lang="en-US" sz="9600" dirty="0"/>
          </a:p>
          <a:p>
            <a:endParaRPr lang="en-US" sz="7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Metodología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00400" y="57912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858000" y="57912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uble Bracket 7"/>
          <p:cNvSpPr/>
          <p:nvPr/>
        </p:nvSpPr>
        <p:spPr>
          <a:xfrm>
            <a:off x="685800" y="5257800"/>
            <a:ext cx="2438400" cy="7620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algn="just"/>
            <a:r>
              <a:rPr lang="es-DO" sz="2400" dirty="0" smtClean="0"/>
              <a:t>Cuarta semana:</a:t>
            </a:r>
          </a:p>
          <a:p>
            <a:pPr algn="just"/>
            <a:r>
              <a:rPr lang="es-DO" sz="2400" dirty="0" smtClean="0"/>
              <a:t>Evaluación </a:t>
            </a:r>
            <a:r>
              <a:rPr lang="es-DO" sz="2400" dirty="0"/>
              <a:t>de los resultados para comprobar la eficacia de la herramienta en la adquisición de destrezas en la solución de este tipo de </a:t>
            </a:r>
            <a:r>
              <a:rPr lang="es-DO" sz="2400" dirty="0" smtClean="0"/>
              <a:t>problemas.</a:t>
            </a:r>
          </a:p>
          <a:p>
            <a:pPr algn="just">
              <a:buNone/>
            </a:pPr>
            <a:endParaRPr lang="es-DO" sz="2400" dirty="0" smtClean="0"/>
          </a:p>
          <a:p>
            <a:pPr algn="just"/>
            <a:r>
              <a:rPr lang="es-DO" sz="2400" dirty="0" smtClean="0"/>
              <a:t>La </a:t>
            </a:r>
            <a:r>
              <a:rPr lang="es-DO" sz="2400" dirty="0"/>
              <a:t>prueba </a:t>
            </a:r>
            <a:r>
              <a:rPr lang="es-DO" sz="2400" dirty="0" smtClean="0"/>
              <a:t>consistía </a:t>
            </a:r>
            <a:r>
              <a:rPr lang="es-DO" sz="2400" dirty="0"/>
              <a:t>en un ejercicio similar a los realizados durante las tres semanas previas</a:t>
            </a:r>
            <a:r>
              <a:rPr lang="es-DO" sz="2400" dirty="0" smtClean="0"/>
              <a:t>.</a:t>
            </a:r>
          </a:p>
          <a:p>
            <a:pPr algn="just">
              <a:buNone/>
            </a:pPr>
            <a:endParaRPr lang="es-DO" sz="2400" dirty="0" smtClean="0"/>
          </a:p>
          <a:p>
            <a:pPr algn="just"/>
            <a:r>
              <a:rPr lang="es-DO" sz="2400" dirty="0" smtClean="0"/>
              <a:t>Se </a:t>
            </a:r>
            <a:r>
              <a:rPr lang="es-DO" sz="2400" dirty="0"/>
              <a:t>les pidió evaluar su capacidad de llevar a cabo este tipo de análisis después de los tres  ejercicios realizados (en comparación con su capacidad anterior</a:t>
            </a:r>
            <a:r>
              <a:rPr lang="es-DO" sz="2400" dirty="0" smtClean="0"/>
              <a:t>).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Metodología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Resultados</a:t>
            </a:r>
            <a:r>
              <a:rPr lang="en-US" sz="3600" dirty="0" smtClean="0"/>
              <a:t> de la </a:t>
            </a:r>
            <a:r>
              <a:rPr lang="en-US" sz="3600" dirty="0" err="1" smtClean="0"/>
              <a:t>prueba</a:t>
            </a:r>
            <a:r>
              <a:rPr lang="en-US" sz="3600" dirty="0" smtClean="0"/>
              <a:t> final </a:t>
            </a:r>
            <a:r>
              <a:rPr lang="en-US" sz="3600" dirty="0" err="1" smtClean="0"/>
              <a:t>realizada</a:t>
            </a:r>
            <a:r>
              <a:rPr lang="en-US" sz="3600" dirty="0" smtClean="0"/>
              <a:t> </a:t>
            </a:r>
            <a:r>
              <a:rPr lang="en-US" sz="3600" dirty="0" err="1" smtClean="0"/>
              <a:t>para</a:t>
            </a:r>
            <a:r>
              <a:rPr lang="en-US" sz="3600" dirty="0" smtClean="0"/>
              <a:t> </a:t>
            </a:r>
            <a:r>
              <a:rPr lang="en-US" sz="3600" dirty="0" err="1" smtClean="0"/>
              <a:t>comprobar</a:t>
            </a:r>
            <a:r>
              <a:rPr lang="en-US" sz="3600" dirty="0" smtClean="0"/>
              <a:t> el </a:t>
            </a:r>
            <a:r>
              <a:rPr lang="en-US" sz="3600" dirty="0" err="1" smtClean="0"/>
              <a:t>aprendizaje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pPr algn="just"/>
            <a:r>
              <a:rPr lang="en-US" sz="2600" dirty="0" err="1" smtClean="0"/>
              <a:t>Repuestas</a:t>
            </a:r>
            <a:r>
              <a:rPr lang="en-US" sz="2600" dirty="0" smtClean="0"/>
              <a:t> a la </a:t>
            </a:r>
            <a:r>
              <a:rPr lang="en-US" sz="2600" dirty="0" err="1" smtClean="0"/>
              <a:t>pregunta</a:t>
            </a:r>
            <a:r>
              <a:rPr lang="en-US" sz="2600" dirty="0" smtClean="0"/>
              <a:t>: Compare </a:t>
            </a:r>
            <a:r>
              <a:rPr lang="en-US" sz="2600" dirty="0" err="1" smtClean="0"/>
              <a:t>su</a:t>
            </a:r>
            <a:r>
              <a:rPr lang="en-US" sz="2600" dirty="0" smtClean="0"/>
              <a:t> </a:t>
            </a:r>
            <a:r>
              <a:rPr lang="en-US" sz="2600" dirty="0" err="1" smtClean="0"/>
              <a:t>capacidad</a:t>
            </a:r>
            <a:r>
              <a:rPr lang="en-US" sz="2600" dirty="0" smtClean="0"/>
              <a:t> de resolver este </a:t>
            </a:r>
            <a:r>
              <a:rPr lang="en-US" sz="2600" dirty="0" err="1" smtClean="0"/>
              <a:t>tipo</a:t>
            </a:r>
            <a:r>
              <a:rPr lang="en-US" sz="2600" dirty="0" smtClean="0"/>
              <a:t> de </a:t>
            </a:r>
            <a:r>
              <a:rPr lang="en-US" sz="2600" dirty="0" err="1" smtClean="0"/>
              <a:t>problemas</a:t>
            </a:r>
            <a:r>
              <a:rPr lang="en-US" sz="2600" dirty="0" smtClean="0"/>
              <a:t> antes y </a:t>
            </a:r>
            <a:r>
              <a:rPr lang="en-US" sz="2600" dirty="0" err="1" smtClean="0"/>
              <a:t>después</a:t>
            </a:r>
            <a:r>
              <a:rPr lang="en-US" sz="2600" dirty="0" smtClean="0"/>
              <a:t> de los </a:t>
            </a:r>
            <a:r>
              <a:rPr lang="en-US" sz="2600" dirty="0" err="1" smtClean="0"/>
              <a:t>ejercicios</a:t>
            </a:r>
            <a:r>
              <a:rPr lang="en-US" sz="2600" dirty="0" smtClean="0"/>
              <a:t> </a:t>
            </a:r>
            <a:r>
              <a:rPr lang="en-US" sz="2600" dirty="0" err="1" smtClean="0"/>
              <a:t>trabajados</a:t>
            </a:r>
            <a:endParaRPr lang="en-US" sz="2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2578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100" dirty="0" smtClean="0"/>
          </a:p>
          <a:p>
            <a:pPr lvl="0" algn="just"/>
            <a:r>
              <a:rPr lang="es-ES_tradnl" sz="2200" dirty="0" smtClean="0"/>
              <a:t>Utilizar estrategias de escritura de textos descriptivos y de seriación ayudó a los estudiantes de Ingeniería Económica a relacionar lo aprendido en clase con los casos prácticos. </a:t>
            </a:r>
            <a:endParaRPr lang="en-US" sz="2200" dirty="0" smtClean="0"/>
          </a:p>
          <a:p>
            <a:pPr algn="just">
              <a:buNone/>
            </a:pPr>
            <a:r>
              <a:rPr lang="es-DO" sz="2200" dirty="0" smtClean="0"/>
              <a:t> </a:t>
            </a:r>
            <a:endParaRPr lang="en-US" sz="2200" dirty="0" smtClean="0"/>
          </a:p>
          <a:p>
            <a:pPr lvl="0" algn="just"/>
            <a:r>
              <a:rPr lang="es-ES_tradnl" sz="2200" dirty="0" smtClean="0"/>
              <a:t>Las estrategias de escritura implementadas (elección libre de los temas, promoción de aprendizaje colaborativo y retroalimentar los textos producidos por los estudiantes), lograron en los estudiantes  transformar su conocimiento.   </a:t>
            </a:r>
            <a:endParaRPr lang="en-US" sz="2200" dirty="0" smtClean="0"/>
          </a:p>
          <a:p>
            <a:pPr algn="just">
              <a:buNone/>
            </a:pPr>
            <a:r>
              <a:rPr lang="es-ES_tradnl" sz="2200" b="1" dirty="0" smtClean="0"/>
              <a:t> </a:t>
            </a:r>
            <a:endParaRPr lang="en-US" sz="2200" dirty="0" smtClean="0"/>
          </a:p>
          <a:p>
            <a:pPr algn="just"/>
            <a:r>
              <a:rPr lang="es-DO" sz="2200" dirty="0" smtClean="0"/>
              <a:t>Proponemos que se amplíe el estudio en un período con dos grupos de estudiantes; uno participando de esta experiencia y el otro no, para comparar al final del estudio las habilidades de cada grupo en la resolución de este tipo de problemas.</a:t>
            </a:r>
            <a:endParaRPr lang="en-US" sz="2200" dirty="0" smtClean="0"/>
          </a:p>
          <a:p>
            <a:endParaRPr lang="en-US" sz="2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Conclusiones</a:t>
            </a:r>
            <a:r>
              <a:rPr lang="en-US" dirty="0" smtClean="0"/>
              <a:t> y </a:t>
            </a:r>
            <a:r>
              <a:rPr lang="en-US" dirty="0" err="1" smtClean="0"/>
              <a:t>recomendaciones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¡Gracias</a:t>
            </a:r>
            <a:r>
              <a:rPr lang="en-US" sz="5400" dirty="0" smtClean="0"/>
              <a:t>!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371600"/>
            <a:ext cx="6629400" cy="2057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“Dime y lo </a:t>
            </a:r>
            <a:r>
              <a:rPr lang="en-US" sz="3200" dirty="0" err="1" smtClean="0"/>
              <a:t>olvido</a:t>
            </a:r>
            <a:r>
              <a:rPr lang="en-US" sz="3200" dirty="0" smtClean="0"/>
              <a:t>, </a:t>
            </a:r>
            <a:br>
              <a:rPr lang="en-US" sz="3200" dirty="0" smtClean="0"/>
            </a:br>
            <a:r>
              <a:rPr lang="en-US" sz="3200" dirty="0" err="1" smtClean="0"/>
              <a:t>enséname</a:t>
            </a:r>
            <a:r>
              <a:rPr lang="en-US" sz="3200" dirty="0" smtClean="0"/>
              <a:t> y lo </a:t>
            </a:r>
            <a:r>
              <a:rPr lang="en-US" sz="3200" dirty="0" err="1" smtClean="0"/>
              <a:t>recuerdo</a:t>
            </a:r>
            <a:r>
              <a:rPr lang="en-US" sz="3200" dirty="0" smtClean="0"/>
              <a:t>, </a:t>
            </a:r>
            <a:br>
              <a:rPr lang="en-US" sz="3200" dirty="0" smtClean="0"/>
            </a:br>
            <a:r>
              <a:rPr lang="en-US" sz="3200" dirty="0" err="1" smtClean="0"/>
              <a:t>involúcrame</a:t>
            </a:r>
            <a:r>
              <a:rPr lang="en-US" sz="3200" dirty="0" smtClean="0"/>
              <a:t> y lo </a:t>
            </a:r>
            <a:r>
              <a:rPr lang="en-US" sz="3200" dirty="0" err="1" smtClean="0"/>
              <a:t>aprendo</a:t>
            </a:r>
            <a:r>
              <a:rPr lang="en-US" sz="3200" dirty="0" smtClean="0"/>
              <a:t>”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200" dirty="0" err="1" smtClean="0"/>
              <a:t>Benjamín</a:t>
            </a:r>
            <a:r>
              <a:rPr lang="en-US" sz="2200" dirty="0" smtClean="0"/>
              <a:t> Franklin</a:t>
            </a:r>
            <a:endParaRPr lang="en-US" sz="2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1816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Antecedentes</a:t>
            </a:r>
            <a:r>
              <a:rPr lang="en-US" dirty="0"/>
              <a:t>:</a:t>
            </a:r>
            <a:endParaRPr lang="en-US" dirty="0" smtClean="0"/>
          </a:p>
          <a:p>
            <a:pPr lvl="1" algn="just"/>
            <a:r>
              <a:rPr lang="en-US" dirty="0" err="1" smtClean="0"/>
              <a:t>Práctica</a:t>
            </a:r>
            <a:r>
              <a:rPr lang="en-US" dirty="0" smtClean="0"/>
              <a:t> </a:t>
            </a:r>
            <a:r>
              <a:rPr lang="en-US" dirty="0" err="1" smtClean="0"/>
              <a:t>Docente</a:t>
            </a:r>
            <a:r>
              <a:rPr lang="en-US" dirty="0" smtClean="0"/>
              <a:t>. </a:t>
            </a:r>
            <a:r>
              <a:rPr lang="en-US" dirty="0" err="1" smtClean="0"/>
              <a:t>Experiencia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err="1" smtClean="0"/>
              <a:t>Ense</a:t>
            </a:r>
            <a:r>
              <a:rPr lang="es-DO" dirty="0" smtClean="0"/>
              <a:t>ñ</a:t>
            </a:r>
            <a:r>
              <a:rPr lang="en-US" dirty="0" err="1" smtClean="0"/>
              <a:t>anza</a:t>
            </a:r>
            <a:r>
              <a:rPr lang="en-US" dirty="0" smtClean="0"/>
              <a:t> </a:t>
            </a:r>
            <a:r>
              <a:rPr lang="en-US" dirty="0" err="1" smtClean="0"/>
              <a:t>tradicional</a:t>
            </a:r>
            <a:r>
              <a:rPr lang="en-US" dirty="0" smtClean="0"/>
              <a:t>:</a:t>
            </a:r>
          </a:p>
          <a:p>
            <a:pPr lvl="2"/>
            <a:r>
              <a:rPr lang="es-DO" sz="2400" dirty="0" smtClean="0"/>
              <a:t>Dependencia de los estudiantes de la interacción en el aula y sus profesores.</a:t>
            </a:r>
          </a:p>
          <a:p>
            <a:pPr lvl="2"/>
            <a:r>
              <a:rPr lang="es-DO" sz="2400" dirty="0" smtClean="0"/>
              <a:t>Poca participación.</a:t>
            </a:r>
          </a:p>
          <a:p>
            <a:pPr lvl="2"/>
            <a:r>
              <a:rPr lang="es-DO" sz="2400" dirty="0" smtClean="0"/>
              <a:t>Baja motivación.</a:t>
            </a:r>
          </a:p>
          <a:p>
            <a:pPr lvl="2"/>
            <a:r>
              <a:rPr lang="es-DO" sz="2400" dirty="0" smtClean="0"/>
              <a:t>Poca investigación y alejamiento de la biblioteca.</a:t>
            </a:r>
          </a:p>
          <a:p>
            <a:pPr lvl="2"/>
            <a:r>
              <a:rPr lang="es-DO" sz="2400" dirty="0" smtClean="0"/>
              <a:t>Memorización de contenidos.</a:t>
            </a:r>
          </a:p>
          <a:p>
            <a:pPr lvl="2"/>
            <a:r>
              <a:rPr lang="es-DO" sz="2400" dirty="0"/>
              <a:t>¿</a:t>
            </a:r>
            <a:r>
              <a:rPr lang="es-DO" sz="2400" dirty="0" smtClean="0"/>
              <a:t>Quién aprende?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Introducción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es-ES_tradnl" sz="2400" b="1" dirty="0" smtClean="0"/>
              <a:t>Hipótesis:</a:t>
            </a:r>
          </a:p>
          <a:p>
            <a:pPr marL="342900" lvl="1" indent="-342900" algn="just">
              <a:buNone/>
            </a:pPr>
            <a:endParaRPr lang="es-ES_tradnl" sz="2400" dirty="0" smtClean="0"/>
          </a:p>
          <a:p>
            <a:pPr marL="457200" lvl="1" indent="-457200" algn="just">
              <a:buNone/>
            </a:pPr>
            <a:r>
              <a:rPr lang="es-ES_tradnl" sz="2400" dirty="0" smtClean="0"/>
              <a:t>     El uso recurrente de la escritura de textos descriptivos y de seriación en la resolución de problemas prácticos ayudará a los estudiantes a transferir lo aprendido en clase a casos prácticos de la vida real.</a:t>
            </a:r>
            <a:endParaRPr lang="en-US" sz="2400" dirty="0" smtClean="0"/>
          </a:p>
          <a:p>
            <a:pPr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68645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153400" cy="54102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s-ES_tradnl" sz="2000" dirty="0" smtClean="0"/>
              <a:t>Implementar </a:t>
            </a:r>
            <a:r>
              <a:rPr lang="es-ES_tradnl" sz="2000" dirty="0"/>
              <a:t>estrategias de escritura de textos descriptivos y de seriación </a:t>
            </a:r>
            <a:r>
              <a:rPr lang="es-ES_tradnl" sz="2000" dirty="0" smtClean="0"/>
              <a:t>que </a:t>
            </a:r>
            <a:r>
              <a:rPr lang="es-ES_tradnl" sz="2000" dirty="0"/>
              <a:t>posibiliten en los estudiantes de Ingeniería Económica la transferencia de lo aprendido en clase a los casos de la vida real. </a:t>
            </a:r>
            <a:endParaRPr lang="es-ES_tradnl" sz="2000" dirty="0" smtClean="0"/>
          </a:p>
          <a:p>
            <a:pPr algn="just">
              <a:buNone/>
            </a:pPr>
            <a:endParaRPr lang="es-ES_tradnl" sz="2000" dirty="0" smtClean="0"/>
          </a:p>
          <a:p>
            <a:pPr algn="just"/>
            <a:r>
              <a:rPr lang="es-ES_tradnl" sz="2000" dirty="0" smtClean="0"/>
              <a:t>Permitir </a:t>
            </a:r>
            <a:r>
              <a:rPr lang="es-ES_tradnl" sz="2000" dirty="0" smtClean="0"/>
              <a:t>la elección libre de los problemas a solucionar para fomentar el pensamiento crítico y </a:t>
            </a:r>
            <a:r>
              <a:rPr lang="es-ES_tradnl" sz="2000" dirty="0" smtClean="0"/>
              <a:t>creativo.</a:t>
            </a:r>
          </a:p>
          <a:p>
            <a:pPr algn="just">
              <a:buNone/>
            </a:pPr>
            <a:endParaRPr lang="es-ES_tradnl" sz="2000" dirty="0" smtClean="0"/>
          </a:p>
          <a:p>
            <a:pPr algn="just"/>
            <a:r>
              <a:rPr lang="es-ES_tradnl" sz="2000" dirty="0" smtClean="0"/>
              <a:t>Promover </a:t>
            </a:r>
            <a:r>
              <a:rPr lang="es-ES_tradnl" sz="2000" dirty="0" smtClean="0"/>
              <a:t>el aprendizaje colaborativo para la solución de problemas de interés </a:t>
            </a:r>
            <a:r>
              <a:rPr lang="es-ES_tradnl" sz="2000" dirty="0" smtClean="0"/>
              <a:t>común.</a:t>
            </a:r>
          </a:p>
          <a:p>
            <a:pPr algn="just">
              <a:buNone/>
            </a:pPr>
            <a:endParaRPr lang="es-ES_tradnl" sz="2000" dirty="0" smtClean="0"/>
          </a:p>
          <a:p>
            <a:pPr algn="just"/>
            <a:r>
              <a:rPr lang="es-ES_tradnl" sz="2000" dirty="0" smtClean="0"/>
              <a:t>Retroalimentar </a:t>
            </a:r>
            <a:r>
              <a:rPr lang="es-ES_tradnl" sz="2000" dirty="0" smtClean="0"/>
              <a:t>los textos producidos por los estudiantes para mejorar los resultados en los ejercicios </a:t>
            </a:r>
            <a:r>
              <a:rPr lang="es-ES_tradnl" sz="2000" dirty="0" smtClean="0"/>
              <a:t>siguientes.</a:t>
            </a:r>
          </a:p>
          <a:p>
            <a:pPr algn="just">
              <a:buNone/>
            </a:pPr>
            <a:endParaRPr lang="es-ES_tradnl" sz="2000" dirty="0" smtClean="0"/>
          </a:p>
          <a:p>
            <a:pPr algn="just"/>
            <a:r>
              <a:rPr lang="es-ES_tradnl" sz="2000" dirty="0" smtClean="0"/>
              <a:t>Medir </a:t>
            </a:r>
            <a:r>
              <a:rPr lang="es-ES_tradnl" sz="2000" dirty="0" smtClean="0"/>
              <a:t>y comprobar el impacto de las estrategias implementadas.  </a:t>
            </a:r>
            <a:endParaRPr lang="en-US" sz="2000" dirty="0" smtClean="0"/>
          </a:p>
          <a:p>
            <a:pPr lvl="1"/>
            <a:endParaRPr lang="es-ES_tradnl" sz="2400" dirty="0" smtClean="0"/>
          </a:p>
          <a:p>
            <a:pPr lvl="1"/>
            <a:endParaRPr lang="es-ES_tradnl" sz="2400" dirty="0" smtClean="0"/>
          </a:p>
          <a:p>
            <a:pPr lvl="1"/>
            <a:endParaRPr lang="es-ES_tradnl" sz="2400" dirty="0" smtClean="0"/>
          </a:p>
          <a:p>
            <a:pPr lvl="1"/>
            <a:endParaRPr lang="en-US" sz="2400" dirty="0" smtClean="0"/>
          </a:p>
          <a:p>
            <a:pPr>
              <a:buNone/>
            </a:pPr>
            <a:endParaRPr lang="en-US" sz="2800" dirty="0"/>
          </a:p>
          <a:p>
            <a:pPr algn="just">
              <a:buNone/>
            </a:pPr>
            <a:r>
              <a:rPr lang="es-ES_tradnl" sz="1600" dirty="0"/>
              <a:t>	</a:t>
            </a:r>
            <a:endParaRPr lang="en-US" sz="1600" dirty="0"/>
          </a:p>
          <a:p>
            <a:pPr algn="just">
              <a:buNone/>
            </a:pP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Objetivos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48540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077200" cy="5257800"/>
          </a:xfrm>
        </p:spPr>
        <p:txBody>
          <a:bodyPr>
            <a:normAutofit/>
          </a:bodyPr>
          <a:lstStyle/>
          <a:p>
            <a:pPr algn="just"/>
            <a:r>
              <a:rPr lang="es-DO" sz="2400" dirty="0" err="1" smtClean="0"/>
              <a:t>Flower</a:t>
            </a:r>
            <a:r>
              <a:rPr lang="es-DO" sz="2400" dirty="0" smtClean="0"/>
              <a:t>, Hayes, </a:t>
            </a:r>
            <a:r>
              <a:rPr lang="es-ES_tradnl" sz="2400" dirty="0" err="1" smtClean="0"/>
              <a:t>Scardamalia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Bereiter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Sommers</a:t>
            </a:r>
            <a:r>
              <a:rPr lang="es-DO" sz="2400" dirty="0" smtClean="0"/>
              <a:t>: La escritura permite pasar de “decir el conocimiento” a “transformar el conocimiento”. Organizar, jerarquizar, reflexionar, volver a empezar, crear un objeto de un sujeto. </a:t>
            </a:r>
            <a:r>
              <a:rPr lang="es-DO" sz="2400" dirty="0" smtClean="0"/>
              <a:t>Revisar.</a:t>
            </a:r>
            <a:endParaRPr lang="es-DO" sz="2400" dirty="0" smtClean="0"/>
          </a:p>
          <a:p>
            <a:pPr marL="109728" indent="0" algn="just">
              <a:buNone/>
            </a:pPr>
            <a:endParaRPr lang="en-US" sz="2400" dirty="0"/>
          </a:p>
          <a:p>
            <a:pPr marL="109728" indent="0" algn="just">
              <a:buNone/>
            </a:pPr>
            <a:endParaRPr lang="es-DO" sz="2400" dirty="0" smtClean="0"/>
          </a:p>
          <a:p>
            <a:pPr algn="just"/>
            <a:r>
              <a:rPr lang="es-DO" sz="2400" dirty="0" smtClean="0"/>
              <a:t>Argentina Henríquez: Reflexión y análisis de prácticas educativas, ensayos de procesos de cambio, independencia del estudiante, profesor acompañante. </a:t>
            </a:r>
          </a:p>
          <a:p>
            <a:pPr algn="just"/>
            <a:endParaRPr lang="es-ES_tradnl" sz="2400" dirty="0" smtClean="0"/>
          </a:p>
          <a:p>
            <a:pPr algn="just"/>
            <a:endParaRPr lang="en-US" sz="2400" dirty="0" smtClean="0"/>
          </a:p>
          <a:p>
            <a:pPr algn="just"/>
            <a:endParaRPr lang="es-DO" sz="2400" dirty="0" smtClean="0"/>
          </a:p>
          <a:p>
            <a:pPr algn="just"/>
            <a:endParaRPr lang="es-DO" sz="2400" dirty="0" smtClean="0"/>
          </a:p>
          <a:p>
            <a:endParaRPr lang="es-DO" sz="2400" dirty="0" smtClean="0"/>
          </a:p>
          <a:p>
            <a:endParaRPr lang="es-DO" sz="2400" dirty="0" smtClean="0"/>
          </a:p>
          <a:p>
            <a:endParaRPr lang="es-DO" sz="2400" dirty="0" smtClean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Marco </a:t>
            </a:r>
            <a:r>
              <a:rPr lang="en-US" dirty="0" err="1" smtClean="0"/>
              <a:t>teórico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562600"/>
          </a:xfrm>
        </p:spPr>
        <p:txBody>
          <a:bodyPr>
            <a:normAutofit/>
          </a:bodyPr>
          <a:lstStyle/>
          <a:p>
            <a:pPr algn="just"/>
            <a:r>
              <a:rPr lang="es-ES_tradnl" sz="2400" dirty="0" err="1" smtClean="0"/>
              <a:t>Carlino</a:t>
            </a:r>
            <a:r>
              <a:rPr lang="es-ES_tradnl" sz="2400" dirty="0" smtClean="0"/>
              <a:t>: Desde el inicio de la carrera y hasta el final, cada profesor debe acompañar a sus alumnos en la producción y análisis de textos. </a:t>
            </a:r>
          </a:p>
          <a:p>
            <a:pPr algn="just"/>
            <a:endParaRPr lang="es-ES_tradnl" sz="2400" dirty="0" smtClean="0"/>
          </a:p>
          <a:p>
            <a:pPr algn="just"/>
            <a:r>
              <a:rPr lang="es-ES_tradnl" sz="2400" dirty="0" err="1" smtClean="0"/>
              <a:t>Carlino</a:t>
            </a:r>
            <a:r>
              <a:rPr lang="es-ES_tradnl" sz="2400" dirty="0" smtClean="0"/>
              <a:t>: No hay apropiación de ideas sin reelaboración. Esta última depende en buena medida del análisis y la escritura de textos académicos. Leer y escribir son instrumentos distintivos del aprendizaje.</a:t>
            </a:r>
          </a:p>
          <a:p>
            <a:pPr marL="109728" indent="0" algn="just">
              <a:buNone/>
            </a:pPr>
            <a:endParaRPr lang="es-ES_tradnl" sz="2400" dirty="0" smtClean="0"/>
          </a:p>
          <a:p>
            <a:pPr algn="just"/>
            <a:r>
              <a:rPr lang="es-ES_tradnl" sz="2400" dirty="0" smtClean="0"/>
              <a:t>John </a:t>
            </a:r>
            <a:r>
              <a:rPr lang="es-ES_tradnl" sz="2400" dirty="0" err="1" smtClean="0"/>
              <a:t>Biggs</a:t>
            </a:r>
            <a:r>
              <a:rPr lang="es-ES_tradnl" sz="2400" dirty="0" smtClean="0"/>
              <a:t>: Prever, diagnosticar, explicar y resolver problemas que no sean del libro es lo que hacen los profesionales.</a:t>
            </a:r>
          </a:p>
          <a:p>
            <a:pPr algn="just"/>
            <a:endParaRPr lang="es-ES_tradnl" sz="2400" dirty="0" smtClean="0"/>
          </a:p>
          <a:p>
            <a:pPr algn="just"/>
            <a:endParaRPr lang="en-US" sz="2400" dirty="0" smtClean="0"/>
          </a:p>
          <a:p>
            <a:pPr algn="just"/>
            <a:endParaRPr lang="es-DO" sz="2400" dirty="0" smtClean="0"/>
          </a:p>
          <a:p>
            <a:pPr algn="just"/>
            <a:endParaRPr lang="es-DO" sz="2400" dirty="0" smtClean="0"/>
          </a:p>
          <a:p>
            <a:endParaRPr lang="es-DO" sz="2400" dirty="0" smtClean="0"/>
          </a:p>
          <a:p>
            <a:endParaRPr lang="es-DO" sz="2400" dirty="0" smtClean="0"/>
          </a:p>
          <a:p>
            <a:endParaRPr lang="es-DO" sz="2400" dirty="0" smtClean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Marco </a:t>
            </a:r>
            <a:r>
              <a:rPr lang="en-US" dirty="0" err="1" smtClean="0"/>
              <a:t>teórico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93636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_tradnl" sz="2800" dirty="0" smtClean="0"/>
              <a:t>Justificación:</a:t>
            </a:r>
          </a:p>
          <a:p>
            <a:pPr algn="just">
              <a:buNone/>
            </a:pPr>
            <a:endParaRPr lang="es-ES_tradnl" sz="2800" dirty="0" smtClean="0"/>
          </a:p>
          <a:p>
            <a:pPr algn="just"/>
            <a:r>
              <a:rPr lang="es-ES_tradnl" dirty="0" smtClean="0"/>
              <a:t>Hemos incluido prácticas de escritura dentro de las estrategias de enseñanza-aprendizaje de la asignatura:</a:t>
            </a:r>
          </a:p>
          <a:p>
            <a:pPr algn="just"/>
            <a:endParaRPr lang="es-ES_tradnl" dirty="0" smtClean="0"/>
          </a:p>
          <a:p>
            <a:pPr lvl="1" algn="just"/>
            <a:r>
              <a:rPr lang="es-ES_tradnl" sz="2400" dirty="0" smtClean="0"/>
              <a:t>Medir el impacto de esta actividad en la transferencia de conocimientos a situaciones reales o simuladas.</a:t>
            </a:r>
          </a:p>
          <a:p>
            <a:pPr lvl="1" algn="just">
              <a:buNone/>
            </a:pPr>
            <a:endParaRPr lang="en-US" sz="2400" dirty="0" smtClean="0"/>
          </a:p>
          <a:p>
            <a:pPr lvl="1" algn="just"/>
            <a:r>
              <a:rPr lang="es-ES_tradnl" sz="2400" dirty="0" smtClean="0"/>
              <a:t>Tipo de proyecto novedoso en nuestra Universidad.</a:t>
            </a:r>
          </a:p>
          <a:p>
            <a:pPr lvl="1" algn="just"/>
            <a:endParaRPr lang="es-ES_tradnl" sz="2400" dirty="0" smtClean="0"/>
          </a:p>
          <a:p>
            <a:pPr lvl="1" algn="just"/>
            <a:r>
              <a:rPr lang="es-ES_tradnl" sz="2400" dirty="0" smtClean="0"/>
              <a:t>Esta investigación sobre la práctica docente será </a:t>
            </a:r>
            <a:r>
              <a:rPr lang="es-ES_tradnl" sz="2400" dirty="0" smtClean="0"/>
              <a:t>provechosa </a:t>
            </a:r>
            <a:r>
              <a:rPr lang="es-ES_tradnl" sz="2400" dirty="0" smtClean="0"/>
              <a:t>para toda la comunidad académica</a:t>
            </a:r>
            <a:r>
              <a:rPr lang="es-ES_tradnl" dirty="0" smtClean="0"/>
              <a:t>.  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Metodología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DO" dirty="0" smtClean="0"/>
              <a:t>Contexto:</a:t>
            </a:r>
          </a:p>
          <a:p>
            <a:pPr lvl="1" algn="just"/>
            <a:r>
              <a:rPr lang="es-DO" sz="2400" dirty="0" smtClean="0"/>
              <a:t>Durante </a:t>
            </a:r>
            <a:r>
              <a:rPr lang="es-DO" sz="2400" dirty="0"/>
              <a:t>cuatro </a:t>
            </a:r>
            <a:r>
              <a:rPr lang="es-DO" sz="2400" dirty="0" smtClean="0"/>
              <a:t>semanas.</a:t>
            </a:r>
          </a:p>
          <a:p>
            <a:pPr lvl="1" algn="just"/>
            <a:r>
              <a:rPr lang="es-DO" sz="2400" dirty="0" smtClean="0"/>
              <a:t>Período 2015-2016-1. </a:t>
            </a:r>
          </a:p>
          <a:p>
            <a:pPr lvl="1" algn="just"/>
            <a:r>
              <a:rPr lang="es-DO" sz="2400" dirty="0" smtClean="0"/>
              <a:t>Grupo </a:t>
            </a:r>
            <a:r>
              <a:rPr lang="es-DO" sz="2400" dirty="0"/>
              <a:t>compuesto por estudiantes de Ingeniería Telemática y de Sistemas de Computación de la Pontificia Universidad Católica Madre y Maestra, Campus Santo Tomás de Aquino</a:t>
            </a:r>
            <a:r>
              <a:rPr lang="es-DO" sz="2400" dirty="0" smtClean="0"/>
              <a:t>.</a:t>
            </a:r>
          </a:p>
          <a:p>
            <a:pPr lvl="1" algn="just"/>
            <a:r>
              <a:rPr lang="es-DO" sz="2400" dirty="0" smtClean="0"/>
              <a:t>21 </a:t>
            </a:r>
            <a:r>
              <a:rPr lang="es-DO" sz="2400" dirty="0"/>
              <a:t>estudiantes </a:t>
            </a:r>
            <a:r>
              <a:rPr lang="es-DO" sz="2400" dirty="0" smtClean="0"/>
              <a:t>del </a:t>
            </a:r>
            <a:r>
              <a:rPr lang="es-DO" sz="2400" dirty="0"/>
              <a:t>penúltimo y último </a:t>
            </a:r>
            <a:r>
              <a:rPr lang="es-DO" sz="2400" dirty="0" smtClean="0"/>
              <a:t>año; </a:t>
            </a:r>
            <a:r>
              <a:rPr lang="es-DO" sz="2400" dirty="0"/>
              <a:t>11 de Ingeniería Telemática y 10 de Ingeniería de </a:t>
            </a:r>
            <a:r>
              <a:rPr lang="es-DO" sz="2400" dirty="0" smtClean="0"/>
              <a:t>Sistemas.</a:t>
            </a:r>
            <a:endParaRPr lang="es-DO" sz="2400" dirty="0" smtClean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Metodología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Procedimiento: </a:t>
            </a:r>
          </a:p>
          <a:p>
            <a:pPr lvl="1" algn="just"/>
            <a:r>
              <a:rPr lang="es-DO" sz="2400" dirty="0" smtClean="0"/>
              <a:t>  Presentamos 20 ideas de negocios innovadoras.</a:t>
            </a:r>
          </a:p>
          <a:p>
            <a:pPr lvl="1" algn="just"/>
            <a:r>
              <a:rPr lang="es-DO" sz="2400" dirty="0" smtClean="0"/>
              <a:t>  Escogieron 3 proyectos.</a:t>
            </a:r>
          </a:p>
          <a:p>
            <a:pPr lvl="1" algn="just"/>
            <a:r>
              <a:rPr lang="es-DO" sz="2400" dirty="0" smtClean="0"/>
              <a:t>  Trabajaron en grupos de dos (2) estudiantes.</a:t>
            </a:r>
          </a:p>
          <a:p>
            <a:pPr lvl="1" algn="just"/>
            <a:r>
              <a:rPr lang="es-DO" sz="2400" dirty="0" smtClean="0"/>
              <a:t>  Trabajaron un proyecto cada semana.</a:t>
            </a:r>
          </a:p>
          <a:p>
            <a:pPr lvl="1" algn="just"/>
            <a:r>
              <a:rPr lang="es-DO" sz="2400" dirty="0" smtClean="0"/>
              <a:t>  Hicieron un reporte para cada proyecto:</a:t>
            </a:r>
          </a:p>
          <a:p>
            <a:pPr lvl="2" algn="just"/>
            <a:r>
              <a:rPr lang="es-DO" sz="2200" dirty="0" smtClean="0"/>
              <a:t>  Diagrama de flujo de las inversiones, beneficios y       </a:t>
            </a:r>
            <a:r>
              <a:rPr lang="es-DO" sz="2200" dirty="0" smtClean="0"/>
              <a:t>   </a:t>
            </a:r>
          </a:p>
          <a:p>
            <a:pPr lvl="2" algn="just">
              <a:buNone/>
            </a:pPr>
            <a:r>
              <a:rPr lang="es-DO" sz="2200" dirty="0" smtClean="0"/>
              <a:t> </a:t>
            </a:r>
            <a:r>
              <a:rPr lang="es-DO" sz="2200" dirty="0" smtClean="0"/>
              <a:t>    </a:t>
            </a:r>
            <a:r>
              <a:rPr lang="es-DO" sz="2200" dirty="0" smtClean="0"/>
              <a:t>costos</a:t>
            </a:r>
            <a:r>
              <a:rPr lang="es-DO" sz="2200" dirty="0" smtClean="0"/>
              <a:t>.</a:t>
            </a:r>
          </a:p>
          <a:p>
            <a:pPr lvl="2" algn="just"/>
            <a:r>
              <a:rPr lang="es-DO" sz="2200" dirty="0" smtClean="0"/>
              <a:t>  Fuentes de información.</a:t>
            </a:r>
          </a:p>
          <a:p>
            <a:pPr lvl="2" algn="just"/>
            <a:r>
              <a:rPr lang="es-DO" sz="2200" dirty="0" smtClean="0"/>
              <a:t>  Descripción del proceso seguido.</a:t>
            </a:r>
          </a:p>
          <a:p>
            <a:pPr lvl="2" algn="just"/>
            <a:r>
              <a:rPr lang="es-DO" sz="2200" dirty="0" smtClean="0"/>
              <a:t>  Dificultades encontradas. </a:t>
            </a:r>
          </a:p>
          <a:p>
            <a:pPr lvl="2" algn="just"/>
            <a:r>
              <a:rPr lang="es-DO" sz="2200" dirty="0" smtClean="0"/>
              <a:t>  Cómo solucionaron las dificultades. </a:t>
            </a:r>
            <a:endParaRPr lang="en-US" sz="22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en-US" sz="2600" dirty="0"/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Metodología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E8A11ED9A9056468EB06BF2DDD8132B" ma:contentTypeVersion="2" ma:contentTypeDescription="Crear nuevo documento." ma:contentTypeScope="" ma:versionID="ea1ea9747d5e1c16d79f9e84215e0dd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d6bce56cd35acad97fd37550ee15fe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12B201-312F-42AE-8F85-FB1809D7F995}"/>
</file>

<file path=customXml/itemProps2.xml><?xml version="1.0" encoding="utf-8"?>
<ds:datastoreItem xmlns:ds="http://schemas.openxmlformats.org/officeDocument/2006/customXml" ds:itemID="{5E006196-6F67-4068-A7F4-67F63DD627CA}"/>
</file>

<file path=customXml/itemProps3.xml><?xml version="1.0" encoding="utf-8"?>
<ds:datastoreItem xmlns:ds="http://schemas.openxmlformats.org/officeDocument/2006/customXml" ds:itemID="{E4E7C1FF-BCA8-4FB6-AA9E-6D5AFCAC1E94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884</TotalTime>
  <Words>762</Words>
  <Application>Microsoft Office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  <vt:variant>
        <vt:lpstr>Custom Shows</vt:lpstr>
      </vt:variant>
      <vt:variant>
        <vt:i4>1</vt:i4>
      </vt:variant>
    </vt:vector>
  </HeadingPairs>
  <TitlesOfParts>
    <vt:vector size="17" baseType="lpstr">
      <vt:lpstr>Concourse</vt:lpstr>
      <vt:lpstr>PONTIFICIA UNIVERSIDAD CATÓLICA MADRE Y MAESTRA CAMPUS SANTO TOMÁS DE AQUINO </vt:lpstr>
      <vt:lpstr>Introducción</vt:lpstr>
      <vt:lpstr>Slide 3</vt:lpstr>
      <vt:lpstr>Objetivos</vt:lpstr>
      <vt:lpstr>Marco teórico</vt:lpstr>
      <vt:lpstr>Marco teórico</vt:lpstr>
      <vt:lpstr>Metodología</vt:lpstr>
      <vt:lpstr>Metodología</vt:lpstr>
      <vt:lpstr>Metodología</vt:lpstr>
      <vt:lpstr>Metodología</vt:lpstr>
      <vt:lpstr>Metodología</vt:lpstr>
      <vt:lpstr>Resultados de la prueba final realizada para comprobar el aprendizaje.</vt:lpstr>
      <vt:lpstr>Repuestas a la pregunta: Compare su capacidad de resolver este tipo de problemas antes y después de los ejercicios trabajados</vt:lpstr>
      <vt:lpstr>Conclusiones y recomendaciones</vt:lpstr>
      <vt:lpstr>“Dime y lo olvido,  enséname y lo recuerdo,  involúcrame y lo aprendo”   Benjamín Franklin</vt:lpstr>
      <vt:lpstr>Custom Show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de estrategias de escritura en la materia de Ingeniería Económica  para resolver problemas prácticos</dc:title>
  <dc:creator>Luis Paulino</dc:creator>
  <cp:lastModifiedBy>lmontenegro</cp:lastModifiedBy>
  <cp:revision>86</cp:revision>
  <dcterms:created xsi:type="dcterms:W3CDTF">2016-03-29T15:49:43Z</dcterms:created>
  <dcterms:modified xsi:type="dcterms:W3CDTF">2016-04-06T22:40:12Z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0x0101000E8A11ED9A9056468EB06BF2DDD8132B</vt:lpwstr>
  </property>
</Properties>
</file>