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diagrams/data9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8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6.xml" ContentType="application/vnd.openxmlformats-officedocument.presentationml.notesSlide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rawing4.xml" ContentType="application/vnd.ms-office.drawingml.diagramDrawing+xml"/>
  <Override PartName="/ppt/theme/theme2.xml" ContentType="application/vnd.openxmlformats-officedocument.theme+xml"/>
  <Override PartName="/ppt/diagrams/drawing9.xml" ContentType="application/vnd.ms-office.drawingml.diagramDrawing+xml"/>
  <Override PartName="/ppt/diagrams/layout7.xml" ContentType="application/vnd.openxmlformats-officedocument.drawingml.diagramLayout+xml"/>
  <Override PartName="/ppt/diagrams/colors9.xml" ContentType="application/vnd.openxmlformats-officedocument.drawingml.diagramColors+xml"/>
  <Override PartName="/ppt/diagrams/drawing6.xml" ContentType="application/vnd.ms-office.drawingml.diagramDrawing+xml"/>
  <Override PartName="/ppt/diagrams/layout9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Masters/notesMaster1.xml" ContentType="application/vnd.openxmlformats-officedocument.presentationml.notesMaster+xml"/>
  <Override PartName="/ppt/diagrams/quickStyle9.xml" ContentType="application/vnd.openxmlformats-officedocument.drawingml.diagramStyle+xml"/>
  <Override PartName="/ppt/diagrams/colors6.xml" ContentType="application/vnd.openxmlformats-officedocument.drawingml.diagramColors+xml"/>
  <Override PartName="/ppt/diagrams/layout3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2.xml" ContentType="application/vnd.ms-office.drawingml.diagramDrawing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5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layout6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1.xml" ContentType="application/vnd.openxmlformats-officedocument.drawingml.diagramStyl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56" r:id="rId2"/>
    <p:sldMasterId id="2147483768" r:id="rId3"/>
  </p:sldMasterIdLst>
  <p:notesMasterIdLst>
    <p:notesMasterId r:id="rId20"/>
  </p:notesMasterIdLst>
  <p:sldIdLst>
    <p:sldId id="487" r:id="rId4"/>
    <p:sldId id="444" r:id="rId5"/>
    <p:sldId id="463" r:id="rId6"/>
    <p:sldId id="468" r:id="rId7"/>
    <p:sldId id="448" r:id="rId8"/>
    <p:sldId id="449" r:id="rId9"/>
    <p:sldId id="482" r:id="rId10"/>
    <p:sldId id="479" r:id="rId11"/>
    <p:sldId id="480" r:id="rId12"/>
    <p:sldId id="450" r:id="rId13"/>
    <p:sldId id="481" r:id="rId14"/>
    <p:sldId id="485" r:id="rId15"/>
    <p:sldId id="483" r:id="rId16"/>
    <p:sldId id="475" r:id="rId17"/>
    <p:sldId id="478" r:id="rId18"/>
    <p:sldId id="488" r:id="rId19"/>
  </p:sldIdLst>
  <p:sldSz cx="9144000" cy="6858000" type="screen4x3"/>
  <p:notesSz cx="6858000" cy="9144000"/>
  <p:defaultTextStyle>
    <a:defPPr>
      <a:defRPr lang="es-D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45D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956" autoAdjust="0"/>
    <p:restoredTop sz="81329" autoAdjust="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6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customXml" Target="../customXml/item2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3727B0-714C-44A3-85D9-3C428F7C698A}" type="doc">
      <dgm:prSet loTypeId="urn:microsoft.com/office/officeart/2005/8/layout/vList5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EE81CFA5-CDA8-4785-8E53-D9F972461977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pPr algn="ctr" rtl="0"/>
          <a:r>
            <a:rPr lang="es-DO" sz="2400" b="1" dirty="0" smtClean="0"/>
            <a:t>Uso de Mapas conceptuales para la comprensión lectora de los textos expositivos en Mercadotecnia</a:t>
          </a:r>
          <a:endParaRPr lang="es-DO" sz="2400" dirty="0"/>
        </a:p>
      </dgm:t>
    </dgm:pt>
    <dgm:pt modelId="{5869E993-951C-4B27-9BCA-B28E472202D5}" type="parTrans" cxnId="{E594FF87-BABC-4F2E-B93F-BE8CCD6EE29E}">
      <dgm:prSet/>
      <dgm:spPr/>
      <dgm:t>
        <a:bodyPr/>
        <a:lstStyle/>
        <a:p>
          <a:pPr algn="ctr"/>
          <a:endParaRPr lang="es-DO"/>
        </a:p>
      </dgm:t>
    </dgm:pt>
    <dgm:pt modelId="{C85FEF16-5FCC-4691-B7A8-712315F7264C}" type="sibTrans" cxnId="{E594FF87-BABC-4F2E-B93F-BE8CCD6EE29E}">
      <dgm:prSet/>
      <dgm:spPr/>
      <dgm:t>
        <a:bodyPr/>
        <a:lstStyle/>
        <a:p>
          <a:pPr algn="ctr"/>
          <a:endParaRPr lang="es-DO"/>
        </a:p>
      </dgm:t>
    </dgm:pt>
    <dgm:pt modelId="{9C834AF1-685B-4D48-80FE-FBFDE98A44B0}" type="pres">
      <dgm:prSet presAssocID="{C93727B0-714C-44A3-85D9-3C428F7C69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C24353F9-EE12-410F-8C02-8ABF985A0C57}" type="pres">
      <dgm:prSet presAssocID="{EE81CFA5-CDA8-4785-8E53-D9F972461977}" presName="linNode" presStyleCnt="0"/>
      <dgm:spPr/>
      <dgm:t>
        <a:bodyPr/>
        <a:lstStyle/>
        <a:p>
          <a:endParaRPr lang="es-DO"/>
        </a:p>
      </dgm:t>
    </dgm:pt>
    <dgm:pt modelId="{1FF8790A-D31D-41B7-A1DB-DC387CAC14A5}" type="pres">
      <dgm:prSet presAssocID="{EE81CFA5-CDA8-4785-8E53-D9F972461977}" presName="parentText" presStyleLbl="node1" presStyleIdx="0" presStyleCnt="1" custScaleX="277778" custLinFactNeighborX="2538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E594FF87-BABC-4F2E-B93F-BE8CCD6EE29E}" srcId="{C93727B0-714C-44A3-85D9-3C428F7C698A}" destId="{EE81CFA5-CDA8-4785-8E53-D9F972461977}" srcOrd="0" destOrd="0" parTransId="{5869E993-951C-4B27-9BCA-B28E472202D5}" sibTransId="{C85FEF16-5FCC-4691-B7A8-712315F7264C}"/>
    <dgm:cxn modelId="{9E9A9A12-DB99-472B-AE2E-F3401C03FBFC}" type="presOf" srcId="{EE81CFA5-CDA8-4785-8E53-D9F972461977}" destId="{1FF8790A-D31D-41B7-A1DB-DC387CAC14A5}" srcOrd="0" destOrd="0" presId="urn:microsoft.com/office/officeart/2005/8/layout/vList5"/>
    <dgm:cxn modelId="{BE2C5A40-B753-4E57-A30E-A4E5C1C43088}" type="presOf" srcId="{C93727B0-714C-44A3-85D9-3C428F7C698A}" destId="{9C834AF1-685B-4D48-80FE-FBFDE98A44B0}" srcOrd="0" destOrd="0" presId="urn:microsoft.com/office/officeart/2005/8/layout/vList5"/>
    <dgm:cxn modelId="{FD701BFE-F083-4FC6-86C5-71F1D1EF4628}" type="presParOf" srcId="{9C834AF1-685B-4D48-80FE-FBFDE98A44B0}" destId="{C24353F9-EE12-410F-8C02-8ABF985A0C57}" srcOrd="0" destOrd="0" presId="urn:microsoft.com/office/officeart/2005/8/layout/vList5"/>
    <dgm:cxn modelId="{8E01335D-8663-41AA-AE39-C62F6A125F08}" type="presParOf" srcId="{C24353F9-EE12-410F-8C02-8ABF985A0C57}" destId="{1FF8790A-D31D-41B7-A1DB-DC387CAC14A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0117C1-F90B-4354-8719-BDEFB9002D58}" type="doc">
      <dgm:prSet loTypeId="urn:microsoft.com/office/officeart/2005/8/layout/vList2" loCatId="list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s-DO"/>
        </a:p>
      </dgm:t>
    </dgm:pt>
    <dgm:pt modelId="{D86BFF26-8A90-443E-9C69-9BB22AE4735B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pPr algn="ctr" rtl="0"/>
          <a:r>
            <a:rPr lang="es-DO" sz="1800" dirty="0" smtClean="0"/>
            <a:t>Por:  María Cruz López</a:t>
          </a:r>
          <a:endParaRPr lang="es-DO" sz="1800" dirty="0"/>
        </a:p>
      </dgm:t>
    </dgm:pt>
    <dgm:pt modelId="{6F844612-CD4C-44E5-8D9A-AA0AFA84B8DC}" type="parTrans" cxnId="{77C468ED-5564-4B76-84FE-495AE8B81A3F}">
      <dgm:prSet/>
      <dgm:spPr/>
      <dgm:t>
        <a:bodyPr/>
        <a:lstStyle/>
        <a:p>
          <a:pPr algn="ctr"/>
          <a:endParaRPr lang="es-DO" sz="1800"/>
        </a:p>
      </dgm:t>
    </dgm:pt>
    <dgm:pt modelId="{79D00924-E3FF-472E-8F31-1E081C321032}" type="sibTrans" cxnId="{77C468ED-5564-4B76-84FE-495AE8B81A3F}">
      <dgm:prSet/>
      <dgm:spPr/>
      <dgm:t>
        <a:bodyPr/>
        <a:lstStyle/>
        <a:p>
          <a:pPr algn="ctr"/>
          <a:endParaRPr lang="es-DO" sz="1800"/>
        </a:p>
      </dgm:t>
    </dgm:pt>
    <dgm:pt modelId="{26589DD2-DE5A-4953-9278-DEA2BD682284}" type="pres">
      <dgm:prSet presAssocID="{EB0117C1-F90B-4354-8719-BDEFB9002D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61ABEE9F-D513-42E9-AC79-0CC6DD392E3D}" type="pres">
      <dgm:prSet presAssocID="{D86BFF26-8A90-443E-9C69-9BB22AE4735B}" presName="parentText" presStyleLbl="node1" presStyleIdx="0" presStyleCnt="1" custLinFactNeighborY="-19513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5809B9D4-DE73-4C25-8919-A1F0273C3218}" type="presOf" srcId="{D86BFF26-8A90-443E-9C69-9BB22AE4735B}" destId="{61ABEE9F-D513-42E9-AC79-0CC6DD392E3D}" srcOrd="0" destOrd="0" presId="urn:microsoft.com/office/officeart/2005/8/layout/vList2"/>
    <dgm:cxn modelId="{F4FBB9D1-4619-4BEC-9F6B-D24A7DA5385C}" type="presOf" srcId="{EB0117C1-F90B-4354-8719-BDEFB9002D58}" destId="{26589DD2-DE5A-4953-9278-DEA2BD682284}" srcOrd="0" destOrd="0" presId="urn:microsoft.com/office/officeart/2005/8/layout/vList2"/>
    <dgm:cxn modelId="{77C468ED-5564-4B76-84FE-495AE8B81A3F}" srcId="{EB0117C1-F90B-4354-8719-BDEFB9002D58}" destId="{D86BFF26-8A90-443E-9C69-9BB22AE4735B}" srcOrd="0" destOrd="0" parTransId="{6F844612-CD4C-44E5-8D9A-AA0AFA84B8DC}" sibTransId="{79D00924-E3FF-472E-8F31-1E081C321032}"/>
    <dgm:cxn modelId="{B3A62080-3BA5-4E3F-9BFB-ED508E5B7D84}" type="presParOf" srcId="{26589DD2-DE5A-4953-9278-DEA2BD682284}" destId="{61ABEE9F-D513-42E9-AC79-0CC6DD392E3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chevron1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DO"/>
        </a:p>
      </dgm:t>
    </dgm:pt>
    <dgm:pt modelId="{24387757-B9C7-4177-91BA-6C29A365360F}" type="pres">
      <dgm:prSet presAssocID="{DF463C06-DCB1-4B35-BA74-02D7BAD90DC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</dgm:ptLst>
  <dgm:cxnLst>
    <dgm:cxn modelId="{0CE0E653-E488-429B-AAF5-523F2EC6E227}" type="presOf" srcId="{DF463C06-DCB1-4B35-BA74-02D7BAD90DC3}" destId="{24387757-B9C7-4177-91BA-6C29A365360F}" srcOrd="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vList2" loCatId="list" qsTypeId="urn:microsoft.com/office/officeart/2005/8/quickstyle/3d1" qsCatId="3D" csTypeId="urn:microsoft.com/office/officeart/2005/8/colors/accent1_3" csCatId="accent1" phldr="1"/>
      <dgm:spPr/>
      <dgm:t>
        <a:bodyPr/>
        <a:lstStyle/>
        <a:p>
          <a:endParaRPr lang="es-DO"/>
        </a:p>
      </dgm:t>
    </dgm:pt>
    <dgm:pt modelId="{533C0154-C0AF-4BEA-8CCF-20937B4A73E8}">
      <dgm:prSet phldrT="[Texto]"/>
      <dgm:spPr>
        <a:gradFill rotWithShape="0">
          <a:gsLst>
            <a:gs pos="0">
              <a:schemeClr val="accent1"/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es-DO" b="1" dirty="0" smtClean="0"/>
            <a:t>MARCO TEÓRICO </a:t>
          </a:r>
          <a:endParaRPr lang="es-DO" b="1" dirty="0"/>
        </a:p>
      </dgm:t>
    </dgm:pt>
    <dgm:pt modelId="{C9A3D35C-784D-4EC5-B417-9A3B03616E73}" type="par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92B8F357-8E56-4FDA-8886-03941C4B2BB6}" type="sib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1A264D42-5514-45AA-9C3D-DE51CA74CF95}">
      <dgm:prSet phldrT="[Texto]"/>
      <dgm:spPr>
        <a:gradFill rotWithShape="0">
          <a:gsLst>
            <a:gs pos="0">
              <a:schemeClr val="tx2"/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es-DO" b="1" dirty="0" smtClean="0"/>
            <a:t>PRESENTACIÓN Y ANÁLISIS DE RESULTADOS </a:t>
          </a:r>
          <a:endParaRPr lang="es-DO" b="1" dirty="0"/>
        </a:p>
      </dgm:t>
    </dgm:pt>
    <dgm:pt modelId="{FF9FC3BD-88AF-4CB0-A5BA-3CDAC752033E}" type="par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79761C1-F24A-481F-8103-1847A11E8F55}" type="sib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5BA41AC-41BB-484D-9DBF-8F219F19CE1A}">
      <dgm:prSet phldrT="[Texto]"/>
      <dgm:spPr>
        <a:gradFill rotWithShape="0">
          <a:gsLst>
            <a:gs pos="0">
              <a:schemeClr val="tx2"/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es-DO" b="1" dirty="0" smtClean="0"/>
            <a:t>CONCLUSIONES</a:t>
          </a:r>
          <a:endParaRPr lang="es-DO" b="1" dirty="0"/>
        </a:p>
      </dgm:t>
    </dgm:pt>
    <dgm:pt modelId="{ADA315AF-6F02-4790-81E9-A020367E425E}" type="par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DC29EDC6-CDF6-405E-AA9A-BBC58BA5052D}" type="sib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4616C70-BEB3-4FBF-9D9A-17B6B07EA42A}">
      <dgm:prSet phldrT="[Texto]"/>
      <dgm:spPr/>
      <dgm:t>
        <a:bodyPr/>
        <a:lstStyle/>
        <a:p>
          <a:pPr algn="ctr"/>
          <a:r>
            <a:rPr lang="es-DO" b="1" dirty="0" smtClean="0"/>
            <a:t>ASPECTOS METODOLÓGICOS </a:t>
          </a:r>
          <a:endParaRPr lang="es-DO" b="1" dirty="0"/>
        </a:p>
      </dgm:t>
    </dgm:pt>
    <dgm:pt modelId="{2F8C92D4-8572-4D23-A77F-6F43881486C8}" type="par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E4D7BC2-312B-467B-8808-A10CFE6652A2}" type="sib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E5364871-A1F7-490C-A6DE-3D44E1CC89E5}" type="pres">
      <dgm:prSet presAssocID="{DF463C06-DCB1-4B35-BA74-02D7BAD90D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333237E5-A0C5-4A8A-B46C-7C7646EF812B}" type="pres">
      <dgm:prSet presAssocID="{533C0154-C0AF-4BEA-8CCF-20937B4A73E8}" presName="parentText" presStyleLbl="node1" presStyleIdx="0" presStyleCnt="4" custLinFactY="33354" custLinFactNeighborX="1471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8677FCE1-25EF-49AB-9D4E-26954257A977}" type="pres">
      <dgm:prSet presAssocID="{92B8F357-8E56-4FDA-8886-03941C4B2BB6}" presName="spacer" presStyleCnt="0"/>
      <dgm:spPr/>
      <dgm:t>
        <a:bodyPr/>
        <a:lstStyle/>
        <a:p>
          <a:endParaRPr lang="es-DO"/>
        </a:p>
      </dgm:t>
    </dgm:pt>
    <dgm:pt modelId="{A49A816C-68B9-48A2-9111-D04E5124200A}" type="pres">
      <dgm:prSet presAssocID="{44616C70-BEB3-4FBF-9D9A-17B6B07EA42A}" presName="parentText" presStyleLbl="node1" presStyleIdx="1" presStyleCnt="4" custLinFactNeighborX="1471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F7383FB0-9CC5-48BD-BDB4-517D0F9BA22B}" type="pres">
      <dgm:prSet presAssocID="{CE4D7BC2-312B-467B-8808-A10CFE6652A2}" presName="spacer" presStyleCnt="0"/>
      <dgm:spPr/>
      <dgm:t>
        <a:bodyPr/>
        <a:lstStyle/>
        <a:p>
          <a:endParaRPr lang="es-DO"/>
        </a:p>
      </dgm:t>
    </dgm:pt>
    <dgm:pt modelId="{647DE04A-2BC5-4DE4-9961-163F04BA6FD7}" type="pres">
      <dgm:prSet presAssocID="{1A264D42-5514-45AA-9C3D-DE51CA74CF95}" presName="parentText" presStyleLbl="node1" presStyleIdx="2" presStyleCnt="4" custLinFactNeighborY="4841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40ADBA45-3D67-4162-9597-5627B653597B}" type="pres">
      <dgm:prSet presAssocID="{C79761C1-F24A-481F-8103-1847A11E8F55}" presName="spacer" presStyleCnt="0"/>
      <dgm:spPr/>
      <dgm:t>
        <a:bodyPr/>
        <a:lstStyle/>
        <a:p>
          <a:endParaRPr lang="es-DO"/>
        </a:p>
      </dgm:t>
    </dgm:pt>
    <dgm:pt modelId="{DDE29A35-D247-4183-B107-009DFF240CCB}" type="pres">
      <dgm:prSet presAssocID="{45BA41AC-41BB-484D-9DBF-8F219F19CE1A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0320680C-9264-41CE-B0E7-AE89A9C6B51A}" type="presOf" srcId="{44616C70-BEB3-4FBF-9D9A-17B6B07EA42A}" destId="{A49A816C-68B9-48A2-9111-D04E5124200A}" srcOrd="0" destOrd="0" presId="urn:microsoft.com/office/officeart/2005/8/layout/vList2"/>
    <dgm:cxn modelId="{D7D2EB00-A170-496C-8205-835D70397BFD}" srcId="{DF463C06-DCB1-4B35-BA74-02D7BAD90DC3}" destId="{1A264D42-5514-45AA-9C3D-DE51CA74CF95}" srcOrd="2" destOrd="0" parTransId="{FF9FC3BD-88AF-4CB0-A5BA-3CDAC752033E}" sibTransId="{C79761C1-F24A-481F-8103-1847A11E8F55}"/>
    <dgm:cxn modelId="{47EB380E-0033-4539-9B99-5B97C7818C90}" type="presOf" srcId="{DF463C06-DCB1-4B35-BA74-02D7BAD90DC3}" destId="{E5364871-A1F7-490C-A6DE-3D44E1CC89E5}" srcOrd="0" destOrd="0" presId="urn:microsoft.com/office/officeart/2005/8/layout/vList2"/>
    <dgm:cxn modelId="{EF8F1F29-7A6F-43C1-8A18-288D33F54761}" type="presOf" srcId="{45BA41AC-41BB-484D-9DBF-8F219F19CE1A}" destId="{DDE29A35-D247-4183-B107-009DFF240CCB}" srcOrd="0" destOrd="0" presId="urn:microsoft.com/office/officeart/2005/8/layout/vList2"/>
    <dgm:cxn modelId="{E885CCA9-65C0-4660-9BBE-F775DCD9F2DF}" type="presOf" srcId="{1A264D42-5514-45AA-9C3D-DE51CA74CF95}" destId="{647DE04A-2BC5-4DE4-9961-163F04BA6FD7}" srcOrd="0" destOrd="0" presId="urn:microsoft.com/office/officeart/2005/8/layout/vList2"/>
    <dgm:cxn modelId="{B29184AE-FE0D-411D-9550-8C50406F18AC}" type="presOf" srcId="{533C0154-C0AF-4BEA-8CCF-20937B4A73E8}" destId="{333237E5-A0C5-4A8A-B46C-7C7646EF812B}" srcOrd="0" destOrd="0" presId="urn:microsoft.com/office/officeart/2005/8/layout/vList2"/>
    <dgm:cxn modelId="{A064E206-AA99-480E-926A-5749A783F90B}" srcId="{DF463C06-DCB1-4B35-BA74-02D7BAD90DC3}" destId="{44616C70-BEB3-4FBF-9D9A-17B6B07EA42A}" srcOrd="1" destOrd="0" parTransId="{2F8C92D4-8572-4D23-A77F-6F43881486C8}" sibTransId="{CE4D7BC2-312B-467B-8808-A10CFE6652A2}"/>
    <dgm:cxn modelId="{26E3ABA1-6EAE-4B00-A839-C9F7305AC7CC}" srcId="{DF463C06-DCB1-4B35-BA74-02D7BAD90DC3}" destId="{533C0154-C0AF-4BEA-8CCF-20937B4A73E8}" srcOrd="0" destOrd="0" parTransId="{C9A3D35C-784D-4EC5-B417-9A3B03616E73}" sibTransId="{92B8F357-8E56-4FDA-8886-03941C4B2BB6}"/>
    <dgm:cxn modelId="{F1BEE441-23C1-443D-9F04-390DA6545ED9}" srcId="{DF463C06-DCB1-4B35-BA74-02D7BAD90DC3}" destId="{45BA41AC-41BB-484D-9DBF-8F219F19CE1A}" srcOrd="3" destOrd="0" parTransId="{ADA315AF-6F02-4790-81E9-A020367E425E}" sibTransId="{DC29EDC6-CDF6-405E-AA9A-BBC58BA5052D}"/>
    <dgm:cxn modelId="{0B7F20CF-8A14-4A83-815F-388466CFCA3F}" type="presParOf" srcId="{E5364871-A1F7-490C-A6DE-3D44E1CC89E5}" destId="{333237E5-A0C5-4A8A-B46C-7C7646EF812B}" srcOrd="0" destOrd="0" presId="urn:microsoft.com/office/officeart/2005/8/layout/vList2"/>
    <dgm:cxn modelId="{94FD9970-A6ED-45EC-A223-2744D5A45C45}" type="presParOf" srcId="{E5364871-A1F7-490C-A6DE-3D44E1CC89E5}" destId="{8677FCE1-25EF-49AB-9D4E-26954257A977}" srcOrd="1" destOrd="0" presId="urn:microsoft.com/office/officeart/2005/8/layout/vList2"/>
    <dgm:cxn modelId="{B649F9AB-0B53-49E8-9D85-A7C2BD19FF24}" type="presParOf" srcId="{E5364871-A1F7-490C-A6DE-3D44E1CC89E5}" destId="{A49A816C-68B9-48A2-9111-D04E5124200A}" srcOrd="2" destOrd="0" presId="urn:microsoft.com/office/officeart/2005/8/layout/vList2"/>
    <dgm:cxn modelId="{2C545C51-C4A0-41D6-8180-75FADD699FF1}" type="presParOf" srcId="{E5364871-A1F7-490C-A6DE-3D44E1CC89E5}" destId="{F7383FB0-9CC5-48BD-BDB4-517D0F9BA22B}" srcOrd="3" destOrd="0" presId="urn:microsoft.com/office/officeart/2005/8/layout/vList2"/>
    <dgm:cxn modelId="{A50326E6-43C0-4C9D-99F1-776398FA8E06}" type="presParOf" srcId="{E5364871-A1F7-490C-A6DE-3D44E1CC89E5}" destId="{647DE04A-2BC5-4DE4-9961-163F04BA6FD7}" srcOrd="4" destOrd="0" presId="urn:microsoft.com/office/officeart/2005/8/layout/vList2"/>
    <dgm:cxn modelId="{7D4B09D6-92F1-4A3D-A9C0-65D52261AC4E}" type="presParOf" srcId="{E5364871-A1F7-490C-A6DE-3D44E1CC89E5}" destId="{40ADBA45-3D67-4162-9597-5627B653597B}" srcOrd="5" destOrd="0" presId="urn:microsoft.com/office/officeart/2005/8/layout/vList2"/>
    <dgm:cxn modelId="{BC5E51C1-3E80-4382-980A-ED337CE3EC42}" type="presParOf" srcId="{E5364871-A1F7-490C-A6DE-3D44E1CC89E5}" destId="{DDE29A35-D247-4183-B107-009DFF240CC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F463C06-DCB1-4B35-BA74-02D7BAD90DC3}" type="doc">
      <dgm:prSet loTypeId="urn:microsoft.com/office/officeart/2005/8/layout/vList2" loCatId="list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es-DO"/>
        </a:p>
      </dgm:t>
    </dgm:pt>
    <dgm:pt modelId="{533C0154-C0AF-4BEA-8CCF-20937B4A73E8}">
      <dgm:prSet phldrT="[Texto]" custT="1"/>
      <dgm:spPr/>
      <dgm:t>
        <a:bodyPr/>
        <a:lstStyle/>
        <a:p>
          <a:pPr algn="ctr"/>
          <a:r>
            <a:rPr lang="es-DO" sz="2400" b="1" cap="all" baseline="0" dirty="0" smtClean="0"/>
            <a:t>Contextualización</a:t>
          </a:r>
          <a:endParaRPr lang="es-DO" sz="2400" b="1" cap="all" baseline="0" dirty="0"/>
        </a:p>
      </dgm:t>
    </dgm:pt>
    <dgm:pt modelId="{C9A3D35C-784D-4EC5-B417-9A3B03616E73}" type="par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92B8F357-8E56-4FDA-8886-03941C4B2BB6}" type="sibTrans" cxnId="{26E3ABA1-6EAE-4B00-A839-C9F7305AC7CC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1A264D42-5514-45AA-9C3D-DE51CA74CF95}">
      <dgm:prSet phldrT="[Texto]" custT="1"/>
      <dgm:spPr/>
      <dgm:t>
        <a:bodyPr/>
        <a:lstStyle/>
        <a:p>
          <a:pPr algn="ctr"/>
          <a:r>
            <a:rPr lang="es-DO" sz="2400" b="1" smtClean="0"/>
            <a:t>OBJETIVO</a:t>
          </a:r>
          <a:r>
            <a:rPr lang="es-DO" sz="1600" b="1" smtClean="0"/>
            <a:t>  </a:t>
          </a:r>
          <a:r>
            <a:rPr lang="es-DO" sz="2400" b="1" smtClean="0"/>
            <a:t>GENERAL</a:t>
          </a:r>
          <a:endParaRPr lang="es-DO" sz="2400" b="1" dirty="0"/>
        </a:p>
      </dgm:t>
    </dgm:pt>
    <dgm:pt modelId="{FF9FC3BD-88AF-4CB0-A5BA-3CDAC752033E}" type="par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79761C1-F24A-481F-8103-1847A11E8F55}" type="sibTrans" cxnId="{D7D2EB00-A170-496C-8205-835D70397BFD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5BA41AC-41BB-484D-9DBF-8F219F19CE1A}">
      <dgm:prSet phldrT="[Texto]" custT="1"/>
      <dgm:spPr/>
      <dgm:t>
        <a:bodyPr/>
        <a:lstStyle/>
        <a:p>
          <a:pPr algn="ctr"/>
          <a:r>
            <a:rPr lang="es-DO" sz="2400" b="1" cap="all" baseline="0" dirty="0" smtClean="0"/>
            <a:t>OBJETIVOS Específicos</a:t>
          </a:r>
          <a:endParaRPr lang="es-DO" sz="2400" b="1" cap="all" baseline="0" dirty="0"/>
        </a:p>
      </dgm:t>
    </dgm:pt>
    <dgm:pt modelId="{ADA315AF-6F02-4790-81E9-A020367E425E}" type="par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DC29EDC6-CDF6-405E-AA9A-BBC58BA5052D}" type="sibTrans" cxnId="{F1BEE441-23C1-443D-9F04-390DA6545ED9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44616C70-BEB3-4FBF-9D9A-17B6B07EA42A}">
      <dgm:prSet phldrT="[Texto]" custT="1"/>
      <dgm:spPr>
        <a:gradFill rotWithShape="0">
          <a:gsLst>
            <a:gs pos="0">
              <a:schemeClr val="accent1"/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pPr algn="ctr"/>
          <a:r>
            <a:rPr lang="es-DO" sz="2400" b="1" cap="all" baseline="0" smtClean="0"/>
            <a:t>Problematización</a:t>
          </a:r>
          <a:r>
            <a:rPr lang="es-DO" sz="1600" b="1" smtClean="0"/>
            <a:t> </a:t>
          </a:r>
          <a:endParaRPr lang="es-DO" sz="1600" b="1" dirty="0"/>
        </a:p>
      </dgm:t>
    </dgm:pt>
    <dgm:pt modelId="{2F8C92D4-8572-4D23-A77F-6F43881486C8}" type="par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CE4D7BC2-312B-467B-8808-A10CFE6652A2}" type="sibTrans" cxnId="{A064E206-AA99-480E-926A-5749A783F90B}">
      <dgm:prSet/>
      <dgm:spPr/>
      <dgm:t>
        <a:bodyPr/>
        <a:lstStyle/>
        <a:p>
          <a:endParaRPr lang="es-DO" b="1">
            <a:solidFill>
              <a:schemeClr val="tx1"/>
            </a:solidFill>
          </a:endParaRPr>
        </a:p>
      </dgm:t>
    </dgm:pt>
    <dgm:pt modelId="{ACC95E39-66FD-428F-872D-D931F4067EAC}" type="pres">
      <dgm:prSet presAssocID="{DF463C06-DCB1-4B35-BA74-02D7BAD90DC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47942556-5642-43E1-9E45-A9E855A2E85C}" type="pres">
      <dgm:prSet presAssocID="{533C0154-C0AF-4BEA-8CCF-20937B4A73E8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CA67C737-87D4-492B-948D-4205B4CEB1C8}" type="pres">
      <dgm:prSet presAssocID="{92B8F357-8E56-4FDA-8886-03941C4B2BB6}" presName="spacer" presStyleCnt="0"/>
      <dgm:spPr/>
      <dgm:t>
        <a:bodyPr/>
        <a:lstStyle/>
        <a:p>
          <a:endParaRPr lang="es-DO"/>
        </a:p>
      </dgm:t>
    </dgm:pt>
    <dgm:pt modelId="{00845CDC-2E32-4AE5-880B-CCE9B266D1E8}" type="pres">
      <dgm:prSet presAssocID="{44616C70-BEB3-4FBF-9D9A-17B6B07EA42A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B96F094D-906B-4D18-9F9D-83857160F409}" type="pres">
      <dgm:prSet presAssocID="{CE4D7BC2-312B-467B-8808-A10CFE6652A2}" presName="spacer" presStyleCnt="0"/>
      <dgm:spPr/>
      <dgm:t>
        <a:bodyPr/>
        <a:lstStyle/>
        <a:p>
          <a:endParaRPr lang="es-DO"/>
        </a:p>
      </dgm:t>
    </dgm:pt>
    <dgm:pt modelId="{4E659A5A-0C2B-4755-BBE8-36711AB2E766}" type="pres">
      <dgm:prSet presAssocID="{1A264D42-5514-45AA-9C3D-DE51CA74CF9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0CE5884C-9286-4AB4-8B4F-A3C130A591AF}" type="pres">
      <dgm:prSet presAssocID="{C79761C1-F24A-481F-8103-1847A11E8F55}" presName="spacer" presStyleCnt="0"/>
      <dgm:spPr/>
      <dgm:t>
        <a:bodyPr/>
        <a:lstStyle/>
        <a:p>
          <a:endParaRPr lang="es-DO"/>
        </a:p>
      </dgm:t>
    </dgm:pt>
    <dgm:pt modelId="{8674A0B5-114F-4DFC-B05C-C72271FF4239}" type="pres">
      <dgm:prSet presAssocID="{45BA41AC-41BB-484D-9DBF-8F219F19CE1A}" presName="parentText" presStyleLbl="node1" presStyleIdx="3" presStyleCnt="4" custLinFactY="6923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8026521B-D840-489B-A277-90C8E02DDC7E}" type="presOf" srcId="{1A264D42-5514-45AA-9C3D-DE51CA74CF95}" destId="{4E659A5A-0C2B-4755-BBE8-36711AB2E766}" srcOrd="0" destOrd="0" presId="urn:microsoft.com/office/officeart/2005/8/layout/vList2"/>
    <dgm:cxn modelId="{D7D2EB00-A170-496C-8205-835D70397BFD}" srcId="{DF463C06-DCB1-4B35-BA74-02D7BAD90DC3}" destId="{1A264D42-5514-45AA-9C3D-DE51CA74CF95}" srcOrd="2" destOrd="0" parTransId="{FF9FC3BD-88AF-4CB0-A5BA-3CDAC752033E}" sibTransId="{C79761C1-F24A-481F-8103-1847A11E8F55}"/>
    <dgm:cxn modelId="{DEAD7021-D667-4DD5-BCF3-C94CD52023BA}" type="presOf" srcId="{44616C70-BEB3-4FBF-9D9A-17B6B07EA42A}" destId="{00845CDC-2E32-4AE5-880B-CCE9B266D1E8}" srcOrd="0" destOrd="0" presId="urn:microsoft.com/office/officeart/2005/8/layout/vList2"/>
    <dgm:cxn modelId="{7A0EF836-6DFE-4EB6-8EA8-F1C8F4718A7E}" type="presOf" srcId="{533C0154-C0AF-4BEA-8CCF-20937B4A73E8}" destId="{47942556-5642-43E1-9E45-A9E855A2E85C}" srcOrd="0" destOrd="0" presId="urn:microsoft.com/office/officeart/2005/8/layout/vList2"/>
    <dgm:cxn modelId="{4003665D-6740-47B1-90A7-4DA78B4BC326}" type="presOf" srcId="{DF463C06-DCB1-4B35-BA74-02D7BAD90DC3}" destId="{ACC95E39-66FD-428F-872D-D931F4067EAC}" srcOrd="0" destOrd="0" presId="urn:microsoft.com/office/officeart/2005/8/layout/vList2"/>
    <dgm:cxn modelId="{A064E206-AA99-480E-926A-5749A783F90B}" srcId="{DF463C06-DCB1-4B35-BA74-02D7BAD90DC3}" destId="{44616C70-BEB3-4FBF-9D9A-17B6B07EA42A}" srcOrd="1" destOrd="0" parTransId="{2F8C92D4-8572-4D23-A77F-6F43881486C8}" sibTransId="{CE4D7BC2-312B-467B-8808-A10CFE6652A2}"/>
    <dgm:cxn modelId="{26E3ABA1-6EAE-4B00-A839-C9F7305AC7CC}" srcId="{DF463C06-DCB1-4B35-BA74-02D7BAD90DC3}" destId="{533C0154-C0AF-4BEA-8CCF-20937B4A73E8}" srcOrd="0" destOrd="0" parTransId="{C9A3D35C-784D-4EC5-B417-9A3B03616E73}" sibTransId="{92B8F357-8E56-4FDA-8886-03941C4B2BB6}"/>
    <dgm:cxn modelId="{F1BEE441-23C1-443D-9F04-390DA6545ED9}" srcId="{DF463C06-DCB1-4B35-BA74-02D7BAD90DC3}" destId="{45BA41AC-41BB-484D-9DBF-8F219F19CE1A}" srcOrd="3" destOrd="0" parTransId="{ADA315AF-6F02-4790-81E9-A020367E425E}" sibTransId="{DC29EDC6-CDF6-405E-AA9A-BBC58BA5052D}"/>
    <dgm:cxn modelId="{ACC73043-1257-41FE-98DF-5EBE68296E33}" type="presOf" srcId="{45BA41AC-41BB-484D-9DBF-8F219F19CE1A}" destId="{8674A0B5-114F-4DFC-B05C-C72271FF4239}" srcOrd="0" destOrd="0" presId="urn:microsoft.com/office/officeart/2005/8/layout/vList2"/>
    <dgm:cxn modelId="{FEB039E0-48A0-4072-B4E8-FB419C706AA0}" type="presParOf" srcId="{ACC95E39-66FD-428F-872D-D931F4067EAC}" destId="{47942556-5642-43E1-9E45-A9E855A2E85C}" srcOrd="0" destOrd="0" presId="urn:microsoft.com/office/officeart/2005/8/layout/vList2"/>
    <dgm:cxn modelId="{38212AF8-4846-4199-977A-146C12179B01}" type="presParOf" srcId="{ACC95E39-66FD-428F-872D-D931F4067EAC}" destId="{CA67C737-87D4-492B-948D-4205B4CEB1C8}" srcOrd="1" destOrd="0" presId="urn:microsoft.com/office/officeart/2005/8/layout/vList2"/>
    <dgm:cxn modelId="{CEAA43F8-3F6E-41B5-9943-2CF3C2477537}" type="presParOf" srcId="{ACC95E39-66FD-428F-872D-D931F4067EAC}" destId="{00845CDC-2E32-4AE5-880B-CCE9B266D1E8}" srcOrd="2" destOrd="0" presId="urn:microsoft.com/office/officeart/2005/8/layout/vList2"/>
    <dgm:cxn modelId="{1D132DCD-E6D3-4623-89D8-1F2513D11877}" type="presParOf" srcId="{ACC95E39-66FD-428F-872D-D931F4067EAC}" destId="{B96F094D-906B-4D18-9F9D-83857160F409}" srcOrd="3" destOrd="0" presId="urn:microsoft.com/office/officeart/2005/8/layout/vList2"/>
    <dgm:cxn modelId="{7D0A1B43-6A8B-480F-8D6F-B251396E064C}" type="presParOf" srcId="{ACC95E39-66FD-428F-872D-D931F4067EAC}" destId="{4E659A5A-0C2B-4755-BBE8-36711AB2E766}" srcOrd="4" destOrd="0" presId="urn:microsoft.com/office/officeart/2005/8/layout/vList2"/>
    <dgm:cxn modelId="{61AD1021-BB90-44FD-97C0-5EA7B26E2CC7}" type="presParOf" srcId="{ACC95E39-66FD-428F-872D-D931F4067EAC}" destId="{0CE5884C-9286-4AB4-8B4F-A3C130A591AF}" srcOrd="5" destOrd="0" presId="urn:microsoft.com/office/officeart/2005/8/layout/vList2"/>
    <dgm:cxn modelId="{BE7C335F-9704-4A07-A8BD-35105EAAA9B3}" type="presParOf" srcId="{ACC95E39-66FD-428F-872D-D931F4067EAC}" destId="{8674A0B5-114F-4DFC-B05C-C72271FF423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93D682-D9C9-41DC-8536-F77AD1D8347F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DO"/>
        </a:p>
      </dgm:t>
    </dgm:pt>
    <dgm:pt modelId="{57AD9AA8-5DF0-46CD-8547-07E49CA5E473}">
      <dgm:prSet/>
      <dgm:spPr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</dgm:spPr>
      <dgm:t>
        <a:bodyPr/>
        <a:lstStyle/>
        <a:p>
          <a:pPr rtl="0"/>
          <a:r>
            <a:rPr lang="es-DO" b="1" dirty="0" smtClean="0"/>
            <a:t>Asignatura: MERCADEO I</a:t>
          </a:r>
          <a:endParaRPr lang="es-DO" b="1" dirty="0"/>
        </a:p>
      </dgm:t>
    </dgm:pt>
    <dgm:pt modelId="{4432A215-7F76-42BD-9961-1DE1E978DEF1}" type="parTrans" cxnId="{5D683F15-A3E0-46D1-B2AD-DCDC96A94BD3}">
      <dgm:prSet/>
      <dgm:spPr/>
      <dgm:t>
        <a:bodyPr/>
        <a:lstStyle/>
        <a:p>
          <a:endParaRPr lang="es-DO"/>
        </a:p>
      </dgm:t>
    </dgm:pt>
    <dgm:pt modelId="{1B06E2CD-3D62-4D25-BEEF-0F325080F54D}" type="sibTrans" cxnId="{5D683F15-A3E0-46D1-B2AD-DCDC96A94BD3}">
      <dgm:prSet/>
      <dgm:spPr/>
      <dgm:t>
        <a:bodyPr/>
        <a:lstStyle/>
        <a:p>
          <a:endParaRPr lang="es-DO"/>
        </a:p>
      </dgm:t>
    </dgm:pt>
    <dgm:pt modelId="{D7C89D6B-6E12-4C6B-847F-EF7C558ECE08}" type="pres">
      <dgm:prSet presAssocID="{7993D682-D9C9-41DC-8536-F77AD1D834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A4EA98DB-7622-41A5-AC7E-B511D79EC139}" type="pres">
      <dgm:prSet presAssocID="{57AD9AA8-5DF0-46CD-8547-07E49CA5E473}" presName="linNode" presStyleCnt="0"/>
      <dgm:spPr/>
    </dgm:pt>
    <dgm:pt modelId="{F9312A6A-74D4-4863-BE6C-F39E02E1863A}" type="pres">
      <dgm:prSet presAssocID="{57AD9AA8-5DF0-46CD-8547-07E49CA5E473}" presName="parentText" presStyleLbl="node1" presStyleIdx="0" presStyleCnt="1" custScaleX="249529">
        <dgm:presLayoutVars>
          <dgm:chMax val="1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5D683F15-A3E0-46D1-B2AD-DCDC96A94BD3}" srcId="{7993D682-D9C9-41DC-8536-F77AD1D8347F}" destId="{57AD9AA8-5DF0-46CD-8547-07E49CA5E473}" srcOrd="0" destOrd="0" parTransId="{4432A215-7F76-42BD-9961-1DE1E978DEF1}" sibTransId="{1B06E2CD-3D62-4D25-BEEF-0F325080F54D}"/>
    <dgm:cxn modelId="{BA750A10-79AC-4C71-868E-EF5255CCCA76}" type="presOf" srcId="{7993D682-D9C9-41DC-8536-F77AD1D8347F}" destId="{D7C89D6B-6E12-4C6B-847F-EF7C558ECE08}" srcOrd="0" destOrd="0" presId="urn:microsoft.com/office/officeart/2005/8/layout/vList5"/>
    <dgm:cxn modelId="{F1118F37-599D-4988-ABC6-B577C5B93806}" type="presOf" srcId="{57AD9AA8-5DF0-46CD-8547-07E49CA5E473}" destId="{F9312A6A-74D4-4863-BE6C-F39E02E1863A}" srcOrd="0" destOrd="0" presId="urn:microsoft.com/office/officeart/2005/8/layout/vList5"/>
    <dgm:cxn modelId="{B472D09D-13C0-45DB-8EEA-4EDAA3C05203}" type="presParOf" srcId="{D7C89D6B-6E12-4C6B-847F-EF7C558ECE08}" destId="{A4EA98DB-7622-41A5-AC7E-B511D79EC139}" srcOrd="0" destOrd="0" presId="urn:microsoft.com/office/officeart/2005/8/layout/vList5"/>
    <dgm:cxn modelId="{2C4A2508-3B24-41C9-A2BA-9797633491A7}" type="presParOf" srcId="{A4EA98DB-7622-41A5-AC7E-B511D79EC139}" destId="{F9312A6A-74D4-4863-BE6C-F39E02E1863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B6BCDC-324E-4359-8374-FF40FE83C8D3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s-DO"/>
        </a:p>
      </dgm:t>
    </dgm:pt>
    <dgm:pt modelId="{648260CC-B61B-41CA-BD5B-EF01D57AB88A}">
      <dgm:prSet custT="1"/>
      <dgm:spPr>
        <a:solidFill>
          <a:schemeClr val="tx2"/>
        </a:solidFill>
      </dgm:spPr>
      <dgm:t>
        <a:bodyPr/>
        <a:lstStyle/>
        <a:p>
          <a:pPr algn="ctr" rtl="0"/>
          <a:r>
            <a:rPr lang="es-ES" sz="2400" dirty="0" smtClean="0">
              <a:solidFill>
                <a:schemeClr val="bg1"/>
              </a:solidFill>
            </a:rPr>
            <a:t>El círculo de profesores y la dirección departamental de la carrera de Mercadotecnia manifiestan que muchos de los estudiantes no manejan los conceptos claves que debieron ser aprendidos al tomar esta materia y por lo tanto  continúan mostrando estas deficiencias al avanzar en la carrera. </a:t>
          </a:r>
          <a:endParaRPr lang="es-DO" sz="2400" dirty="0">
            <a:solidFill>
              <a:schemeClr val="bg1"/>
            </a:solidFill>
          </a:endParaRPr>
        </a:p>
      </dgm:t>
    </dgm:pt>
    <dgm:pt modelId="{5893A1D7-C8BF-4EB1-9755-C37EAE12B04E}" type="parTrans" cxnId="{6FE87D25-9C71-4B20-A169-FF2D49035BFE}">
      <dgm:prSet/>
      <dgm:spPr/>
      <dgm:t>
        <a:bodyPr/>
        <a:lstStyle/>
        <a:p>
          <a:endParaRPr lang="es-DO">
            <a:solidFill>
              <a:schemeClr val="tx1"/>
            </a:solidFill>
          </a:endParaRPr>
        </a:p>
      </dgm:t>
    </dgm:pt>
    <dgm:pt modelId="{B03840CA-23E3-4C1B-AB68-5C2EA2595AFF}" type="sibTrans" cxnId="{6FE87D25-9C71-4B20-A169-FF2D49035BFE}">
      <dgm:prSet/>
      <dgm:spPr/>
      <dgm:t>
        <a:bodyPr/>
        <a:lstStyle/>
        <a:p>
          <a:endParaRPr lang="es-DO">
            <a:solidFill>
              <a:schemeClr val="tx1"/>
            </a:solidFill>
          </a:endParaRPr>
        </a:p>
      </dgm:t>
    </dgm:pt>
    <dgm:pt modelId="{AEE1A950-195B-445F-9459-278633B6663A}" type="pres">
      <dgm:prSet presAssocID="{2FB6BCDC-324E-4359-8374-FF40FE83C8D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98E15005-DC18-4665-A58A-2D3B015A3F13}" type="pres">
      <dgm:prSet presAssocID="{648260CC-B61B-41CA-BD5B-EF01D57AB88A}" presName="parentText" presStyleLbl="node1" presStyleIdx="0" presStyleCnt="1" custScaleY="139044" custLinFactNeighborY="2715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A2D24ADE-55A6-4D82-BF26-D08D59C4CC56}" type="presOf" srcId="{2FB6BCDC-324E-4359-8374-FF40FE83C8D3}" destId="{AEE1A950-195B-445F-9459-278633B6663A}" srcOrd="0" destOrd="0" presId="urn:microsoft.com/office/officeart/2005/8/layout/vList2"/>
    <dgm:cxn modelId="{296BBA2A-4BA1-477E-898D-A6A620A308E0}" type="presOf" srcId="{648260CC-B61B-41CA-BD5B-EF01D57AB88A}" destId="{98E15005-DC18-4665-A58A-2D3B015A3F13}" srcOrd="0" destOrd="0" presId="urn:microsoft.com/office/officeart/2005/8/layout/vList2"/>
    <dgm:cxn modelId="{6FE87D25-9C71-4B20-A169-FF2D49035BFE}" srcId="{2FB6BCDC-324E-4359-8374-FF40FE83C8D3}" destId="{648260CC-B61B-41CA-BD5B-EF01D57AB88A}" srcOrd="0" destOrd="0" parTransId="{5893A1D7-C8BF-4EB1-9755-C37EAE12B04E}" sibTransId="{B03840CA-23E3-4C1B-AB68-5C2EA2595AFF}"/>
    <dgm:cxn modelId="{42510E71-1E0A-47A5-8E1E-9C87F187BCAE}" type="presParOf" srcId="{AEE1A950-195B-445F-9459-278633B6663A}" destId="{98E15005-DC18-4665-A58A-2D3B015A3F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D6F5AF5-0619-4142-B926-9D69AC36F809}" type="doc">
      <dgm:prSet loTypeId="urn:microsoft.com/office/officeart/2005/8/layout/vList2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s-DO"/>
        </a:p>
      </dgm:t>
    </dgm:pt>
    <dgm:pt modelId="{8806735A-4924-4F95-86EC-CBBC0BA83930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es-DO" sz="2400" dirty="0" smtClean="0"/>
            <a:t>Los resultados logrados en la investigación-acción mediante la implementación de las estrategias de enseñanza aprendizaje innovadoras han sido satisfactorios.</a:t>
          </a:r>
          <a:endParaRPr lang="es-DO" sz="2400" dirty="0"/>
        </a:p>
      </dgm:t>
    </dgm:pt>
    <dgm:pt modelId="{69AC9414-1A3D-4B85-BF5D-5C41DFDC742E}" type="parTrans" cxnId="{73B8BA9A-B6AD-4C3C-AF57-FEA5824E8215}">
      <dgm:prSet/>
      <dgm:spPr/>
      <dgm:t>
        <a:bodyPr/>
        <a:lstStyle/>
        <a:p>
          <a:endParaRPr lang="es-DO" sz="2000"/>
        </a:p>
      </dgm:t>
    </dgm:pt>
    <dgm:pt modelId="{5A4C0BB6-6E7E-4317-82D4-0EB10283CCAB}" type="sibTrans" cxnId="{73B8BA9A-B6AD-4C3C-AF57-FEA5824E8215}">
      <dgm:prSet/>
      <dgm:spPr/>
      <dgm:t>
        <a:bodyPr/>
        <a:lstStyle/>
        <a:p>
          <a:endParaRPr lang="es-DO" sz="2000"/>
        </a:p>
      </dgm:t>
    </dgm:pt>
    <dgm:pt modelId="{0BA2E439-1E07-43C6-8C34-4CD9DDF8D039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es-ES" sz="2400" dirty="0" smtClean="0">
              <a:solidFill>
                <a:schemeClr val="bg1"/>
              </a:solidFill>
            </a:rPr>
            <a:t>En la medida en que los alumnos utilizan mapas conceptuales desarrollan la capacidad de integrar, reconciliar y diferenciar conceptos.</a:t>
          </a:r>
          <a:endParaRPr lang="es-DO" sz="2400" dirty="0">
            <a:solidFill>
              <a:schemeClr val="bg1"/>
            </a:solidFill>
          </a:endParaRPr>
        </a:p>
      </dgm:t>
    </dgm:pt>
    <dgm:pt modelId="{4D22F480-41C0-4B1D-8AF2-3F60195AFC75}" type="parTrans" cxnId="{28B5DF3D-B80A-4790-B266-CE3712658252}">
      <dgm:prSet/>
      <dgm:spPr/>
      <dgm:t>
        <a:bodyPr/>
        <a:lstStyle/>
        <a:p>
          <a:endParaRPr lang="es-DO" sz="2000"/>
        </a:p>
      </dgm:t>
    </dgm:pt>
    <dgm:pt modelId="{53595BA4-6B78-4CFE-A5D8-800904A78F91}" type="sibTrans" cxnId="{28B5DF3D-B80A-4790-B266-CE3712658252}">
      <dgm:prSet/>
      <dgm:spPr/>
      <dgm:t>
        <a:bodyPr/>
        <a:lstStyle/>
        <a:p>
          <a:endParaRPr lang="es-DO" sz="2000"/>
        </a:p>
      </dgm:t>
    </dgm:pt>
    <dgm:pt modelId="{8B578E21-2628-4C64-8CEB-8B5FEECA6DD9}">
      <dgm:prSet custT="1"/>
      <dgm:spPr/>
      <dgm:t>
        <a:bodyPr/>
        <a:lstStyle/>
        <a:p>
          <a:pPr rtl="0"/>
          <a:endParaRPr lang="es-DO" sz="2000" dirty="0"/>
        </a:p>
      </dgm:t>
    </dgm:pt>
    <dgm:pt modelId="{22E1B9E2-C3D0-4E7C-950F-5EA679E641A0}" type="parTrans" cxnId="{BBCC390C-D014-48EC-A5DF-7238EF4B564D}">
      <dgm:prSet/>
      <dgm:spPr/>
      <dgm:t>
        <a:bodyPr/>
        <a:lstStyle/>
        <a:p>
          <a:endParaRPr lang="es-DO" sz="2000"/>
        </a:p>
      </dgm:t>
    </dgm:pt>
    <dgm:pt modelId="{CDC4A6EB-0FAF-4FAE-ACA1-7D4310375C02}" type="sibTrans" cxnId="{BBCC390C-D014-48EC-A5DF-7238EF4B564D}">
      <dgm:prSet/>
      <dgm:spPr/>
      <dgm:t>
        <a:bodyPr/>
        <a:lstStyle/>
        <a:p>
          <a:endParaRPr lang="es-DO" sz="2000"/>
        </a:p>
      </dgm:t>
    </dgm:pt>
    <dgm:pt modelId="{97FEAD65-C6E0-4AFB-BD0E-516047F8608F}">
      <dgm:prSet custT="1"/>
      <dgm:spPr/>
      <dgm:t>
        <a:bodyPr/>
        <a:lstStyle/>
        <a:p>
          <a:pPr rtl="0"/>
          <a:endParaRPr lang="es-DO" sz="2000" dirty="0"/>
        </a:p>
      </dgm:t>
    </dgm:pt>
    <dgm:pt modelId="{BCA2D6A4-0989-47FB-AC2A-731A330147ED}" type="parTrans" cxnId="{20901D82-E4B2-4A43-9346-6B455620EBE1}">
      <dgm:prSet/>
      <dgm:spPr/>
      <dgm:t>
        <a:bodyPr/>
        <a:lstStyle/>
        <a:p>
          <a:endParaRPr lang="es-DO" sz="2000"/>
        </a:p>
      </dgm:t>
    </dgm:pt>
    <dgm:pt modelId="{92FFC899-71C9-4580-BF4A-46F05436E209}" type="sibTrans" cxnId="{20901D82-E4B2-4A43-9346-6B455620EBE1}">
      <dgm:prSet/>
      <dgm:spPr/>
      <dgm:t>
        <a:bodyPr/>
        <a:lstStyle/>
        <a:p>
          <a:endParaRPr lang="es-DO" sz="2000"/>
        </a:p>
      </dgm:t>
    </dgm:pt>
    <dgm:pt modelId="{80D65A35-5673-4B7B-A80A-8C6880C8498C}">
      <dgm:prSet custT="1"/>
      <dgm:spPr/>
      <dgm:t>
        <a:bodyPr/>
        <a:lstStyle/>
        <a:p>
          <a:pPr rtl="0"/>
          <a:endParaRPr lang="es-DO" sz="2000" b="1" dirty="0"/>
        </a:p>
      </dgm:t>
    </dgm:pt>
    <dgm:pt modelId="{FA78FB27-C1B3-4BA3-A926-7AA31803C08C}" type="parTrans" cxnId="{8FCBF7E5-1E6B-4B10-B764-302BBB62A7F2}">
      <dgm:prSet/>
      <dgm:spPr/>
      <dgm:t>
        <a:bodyPr/>
        <a:lstStyle/>
        <a:p>
          <a:endParaRPr lang="es-DO" sz="2000"/>
        </a:p>
      </dgm:t>
    </dgm:pt>
    <dgm:pt modelId="{B603ABDA-5EE0-4CDB-9A61-DEDC99508D32}" type="sibTrans" cxnId="{8FCBF7E5-1E6B-4B10-B764-302BBB62A7F2}">
      <dgm:prSet/>
      <dgm:spPr/>
      <dgm:t>
        <a:bodyPr/>
        <a:lstStyle/>
        <a:p>
          <a:endParaRPr lang="es-DO" sz="2000"/>
        </a:p>
      </dgm:t>
    </dgm:pt>
    <dgm:pt modelId="{4DAC5312-ACB7-4221-9E82-3281E5555A2D}" type="pres">
      <dgm:prSet presAssocID="{BD6F5AF5-0619-4142-B926-9D69AC36F8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24C968CA-E0ED-4347-BBCA-26328730A7E0}" type="pres">
      <dgm:prSet presAssocID="{8806735A-4924-4F95-86EC-CBBC0BA83930}" presName="parentText" presStyleLbl="node1" presStyleIdx="0" presStyleCnt="2" custScaleY="130459" custLinFactY="7614" custLinFactNeighborX="38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160C3532-8406-4603-90AE-749745743400}" type="pres">
      <dgm:prSet presAssocID="{5A4C0BB6-6E7E-4317-82D4-0EB10283CCAB}" presName="spacer" presStyleCnt="0"/>
      <dgm:spPr/>
      <dgm:t>
        <a:bodyPr/>
        <a:lstStyle/>
        <a:p>
          <a:endParaRPr lang="es-DO"/>
        </a:p>
      </dgm:t>
    </dgm:pt>
    <dgm:pt modelId="{C684ACCA-9247-41A8-A120-D559AF7823B6}" type="pres">
      <dgm:prSet presAssocID="{0BA2E439-1E07-43C6-8C34-4CD9DDF8D039}" presName="parentText" presStyleLbl="node1" presStyleIdx="1" presStyleCnt="2" custAng="0" custScaleY="89799" custLinFactNeighborY="50065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2BFF47BB-DFEF-48EE-9EC5-51541E4A8B28}" type="pres">
      <dgm:prSet presAssocID="{0BA2E439-1E07-43C6-8C34-4CD9DDF8D039}" presName="childText" presStyleLbl="revTx" presStyleIdx="0" presStyleCnt="1" custLinFactNeighborY="1888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2026A29A-E41D-4C3E-8A05-83D130CE9AE4}" type="presOf" srcId="{BD6F5AF5-0619-4142-B926-9D69AC36F809}" destId="{4DAC5312-ACB7-4221-9E82-3281E5555A2D}" srcOrd="0" destOrd="0" presId="urn:microsoft.com/office/officeart/2005/8/layout/vList2"/>
    <dgm:cxn modelId="{BBCC390C-D014-48EC-A5DF-7238EF4B564D}" srcId="{0BA2E439-1E07-43C6-8C34-4CD9DDF8D039}" destId="{8B578E21-2628-4C64-8CEB-8B5FEECA6DD9}" srcOrd="0" destOrd="0" parTransId="{22E1B9E2-C3D0-4E7C-950F-5EA679E641A0}" sibTransId="{CDC4A6EB-0FAF-4FAE-ACA1-7D4310375C02}"/>
    <dgm:cxn modelId="{7B31B296-13EF-455C-A39E-A30955A4CCAC}" type="presOf" srcId="{8806735A-4924-4F95-86EC-CBBC0BA83930}" destId="{24C968CA-E0ED-4347-BBCA-26328730A7E0}" srcOrd="0" destOrd="0" presId="urn:microsoft.com/office/officeart/2005/8/layout/vList2"/>
    <dgm:cxn modelId="{20901D82-E4B2-4A43-9346-6B455620EBE1}" srcId="{0BA2E439-1E07-43C6-8C34-4CD9DDF8D039}" destId="{97FEAD65-C6E0-4AFB-BD0E-516047F8608F}" srcOrd="1" destOrd="0" parTransId="{BCA2D6A4-0989-47FB-AC2A-731A330147ED}" sibTransId="{92FFC899-71C9-4580-BF4A-46F05436E209}"/>
    <dgm:cxn modelId="{7CE404D0-F503-4B4E-B00F-227CC63DF7F2}" type="presOf" srcId="{80D65A35-5673-4B7B-A80A-8C6880C8498C}" destId="{2BFF47BB-DFEF-48EE-9EC5-51541E4A8B28}" srcOrd="0" destOrd="2" presId="urn:microsoft.com/office/officeart/2005/8/layout/vList2"/>
    <dgm:cxn modelId="{8FCBF7E5-1E6B-4B10-B764-302BBB62A7F2}" srcId="{97FEAD65-C6E0-4AFB-BD0E-516047F8608F}" destId="{80D65A35-5673-4B7B-A80A-8C6880C8498C}" srcOrd="0" destOrd="0" parTransId="{FA78FB27-C1B3-4BA3-A926-7AA31803C08C}" sibTransId="{B603ABDA-5EE0-4CDB-9A61-DEDC99508D32}"/>
    <dgm:cxn modelId="{6EDEDA46-8640-4191-B833-504035DA3781}" type="presOf" srcId="{0BA2E439-1E07-43C6-8C34-4CD9DDF8D039}" destId="{C684ACCA-9247-41A8-A120-D559AF7823B6}" srcOrd="0" destOrd="0" presId="urn:microsoft.com/office/officeart/2005/8/layout/vList2"/>
    <dgm:cxn modelId="{28B5DF3D-B80A-4790-B266-CE3712658252}" srcId="{BD6F5AF5-0619-4142-B926-9D69AC36F809}" destId="{0BA2E439-1E07-43C6-8C34-4CD9DDF8D039}" srcOrd="1" destOrd="0" parTransId="{4D22F480-41C0-4B1D-8AF2-3F60195AFC75}" sibTransId="{53595BA4-6B78-4CFE-A5D8-800904A78F91}"/>
    <dgm:cxn modelId="{5152ADBB-8EF0-4A5E-8BCF-72BFD82C2338}" type="presOf" srcId="{8B578E21-2628-4C64-8CEB-8B5FEECA6DD9}" destId="{2BFF47BB-DFEF-48EE-9EC5-51541E4A8B28}" srcOrd="0" destOrd="0" presId="urn:microsoft.com/office/officeart/2005/8/layout/vList2"/>
    <dgm:cxn modelId="{246C25F3-C156-47F4-A2EA-817C38AA83B9}" type="presOf" srcId="{97FEAD65-C6E0-4AFB-BD0E-516047F8608F}" destId="{2BFF47BB-DFEF-48EE-9EC5-51541E4A8B28}" srcOrd="0" destOrd="1" presId="urn:microsoft.com/office/officeart/2005/8/layout/vList2"/>
    <dgm:cxn modelId="{73B8BA9A-B6AD-4C3C-AF57-FEA5824E8215}" srcId="{BD6F5AF5-0619-4142-B926-9D69AC36F809}" destId="{8806735A-4924-4F95-86EC-CBBC0BA83930}" srcOrd="0" destOrd="0" parTransId="{69AC9414-1A3D-4B85-BF5D-5C41DFDC742E}" sibTransId="{5A4C0BB6-6E7E-4317-82D4-0EB10283CCAB}"/>
    <dgm:cxn modelId="{B06A8AF3-ADF5-465C-9AA9-37134F3D5440}" type="presParOf" srcId="{4DAC5312-ACB7-4221-9E82-3281E5555A2D}" destId="{24C968CA-E0ED-4347-BBCA-26328730A7E0}" srcOrd="0" destOrd="0" presId="urn:microsoft.com/office/officeart/2005/8/layout/vList2"/>
    <dgm:cxn modelId="{68B51E67-F4C0-4997-8422-F9404F60D4C5}" type="presParOf" srcId="{4DAC5312-ACB7-4221-9E82-3281E5555A2D}" destId="{160C3532-8406-4603-90AE-749745743400}" srcOrd="1" destOrd="0" presId="urn:microsoft.com/office/officeart/2005/8/layout/vList2"/>
    <dgm:cxn modelId="{172EAFEE-30FD-47F6-9F9B-6C6F18114481}" type="presParOf" srcId="{4DAC5312-ACB7-4221-9E82-3281E5555A2D}" destId="{C684ACCA-9247-41A8-A120-D559AF7823B6}" srcOrd="2" destOrd="0" presId="urn:microsoft.com/office/officeart/2005/8/layout/vList2"/>
    <dgm:cxn modelId="{5B9C302A-467D-40BF-8BD8-46AA2363FA7D}" type="presParOf" srcId="{4DAC5312-ACB7-4221-9E82-3281E5555A2D}" destId="{2BFF47BB-DFEF-48EE-9EC5-51541E4A8B2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D11EF6-EBEB-4586-BC2E-047036002BF2}" type="doc">
      <dgm:prSet loTypeId="urn:microsoft.com/office/officeart/2005/8/layout/vList2" loCatId="list" qsTypeId="urn:microsoft.com/office/officeart/2005/8/quickstyle/3d3" qsCatId="3D" csTypeId="urn:microsoft.com/office/officeart/2005/8/colors/accent1_3" csCatId="accent1" phldr="1"/>
      <dgm:spPr/>
      <dgm:t>
        <a:bodyPr/>
        <a:lstStyle/>
        <a:p>
          <a:endParaRPr lang="es-DO"/>
        </a:p>
      </dgm:t>
    </dgm:pt>
    <dgm:pt modelId="{8C1F37DE-8C08-470E-A3E5-8F3F51DF3CBC}">
      <dgm:prSet custT="1"/>
      <dgm:spPr>
        <a:solidFill>
          <a:schemeClr val="tx2"/>
        </a:solidFill>
      </dgm:spPr>
      <dgm:t>
        <a:bodyPr/>
        <a:lstStyle/>
        <a:p>
          <a:pPr rtl="0"/>
          <a:r>
            <a:rPr lang="es-ES" sz="2400" dirty="0" smtClean="0"/>
            <a:t>La estrategia  fue muy valorada por los estudiantes y propició una alta participación, mejorando la comprensión de los contenidos.</a:t>
          </a:r>
          <a:endParaRPr lang="es-DO" sz="2000" dirty="0"/>
        </a:p>
      </dgm:t>
    </dgm:pt>
    <dgm:pt modelId="{37A9A039-7696-4882-A2AC-1B0E7D94A376}" type="parTrans" cxnId="{42E2372E-3788-47A1-AA06-75F21A2B8489}">
      <dgm:prSet/>
      <dgm:spPr/>
      <dgm:t>
        <a:bodyPr/>
        <a:lstStyle/>
        <a:p>
          <a:endParaRPr lang="es-DO"/>
        </a:p>
      </dgm:t>
    </dgm:pt>
    <dgm:pt modelId="{63430460-F9BE-4A54-9FAA-357D7E61B33E}" type="sibTrans" cxnId="{42E2372E-3788-47A1-AA06-75F21A2B8489}">
      <dgm:prSet/>
      <dgm:spPr/>
      <dgm:t>
        <a:bodyPr/>
        <a:lstStyle/>
        <a:p>
          <a:endParaRPr lang="es-DO"/>
        </a:p>
      </dgm:t>
    </dgm:pt>
    <dgm:pt modelId="{D3E2DB6F-51E3-469F-A9F5-D4CB729C3980}">
      <dgm:prSet/>
      <dgm:spPr/>
      <dgm:t>
        <a:bodyPr/>
        <a:lstStyle/>
        <a:p>
          <a:pPr rtl="0"/>
          <a:endParaRPr lang="es-DO" dirty="0"/>
        </a:p>
      </dgm:t>
    </dgm:pt>
    <dgm:pt modelId="{5342B461-5938-488E-AF92-FF466346AED3}" type="parTrans" cxnId="{FB87F2D6-7FB3-4C45-8A65-2E24318BCCBE}">
      <dgm:prSet/>
      <dgm:spPr/>
      <dgm:t>
        <a:bodyPr/>
        <a:lstStyle/>
        <a:p>
          <a:endParaRPr lang="es-DO"/>
        </a:p>
      </dgm:t>
    </dgm:pt>
    <dgm:pt modelId="{CF3C4659-9549-4B74-9ACC-DDF40BA071D2}" type="sibTrans" cxnId="{FB87F2D6-7FB3-4C45-8A65-2E24318BCCBE}">
      <dgm:prSet/>
      <dgm:spPr/>
      <dgm:t>
        <a:bodyPr/>
        <a:lstStyle/>
        <a:p>
          <a:endParaRPr lang="es-DO"/>
        </a:p>
      </dgm:t>
    </dgm:pt>
    <dgm:pt modelId="{A8B091C9-2FCA-4F14-A949-D083D2B2F516}">
      <dgm:prSet/>
      <dgm:spPr/>
      <dgm:t>
        <a:bodyPr/>
        <a:lstStyle/>
        <a:p>
          <a:pPr rtl="0"/>
          <a:endParaRPr lang="es-DO" b="1" dirty="0"/>
        </a:p>
      </dgm:t>
    </dgm:pt>
    <dgm:pt modelId="{100DDCFC-D7DC-4481-AEB2-820A6C171E1A}" type="parTrans" cxnId="{4224F245-C7CD-457D-9570-35E99B354A4D}">
      <dgm:prSet/>
      <dgm:spPr/>
      <dgm:t>
        <a:bodyPr/>
        <a:lstStyle/>
        <a:p>
          <a:endParaRPr lang="es-DO"/>
        </a:p>
      </dgm:t>
    </dgm:pt>
    <dgm:pt modelId="{0953F221-55BE-47B7-A38E-2BD09247B3A9}" type="sibTrans" cxnId="{4224F245-C7CD-457D-9570-35E99B354A4D}">
      <dgm:prSet/>
      <dgm:spPr/>
      <dgm:t>
        <a:bodyPr/>
        <a:lstStyle/>
        <a:p>
          <a:endParaRPr lang="es-DO"/>
        </a:p>
      </dgm:t>
    </dgm:pt>
    <dgm:pt modelId="{5694DAE5-6BC2-4162-A775-51E7BE9AA6B8}" type="pres">
      <dgm:prSet presAssocID="{23D11EF6-EBEB-4586-BC2E-047036002BF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DO"/>
        </a:p>
      </dgm:t>
    </dgm:pt>
    <dgm:pt modelId="{9E86A067-B01D-4A45-9A18-095D160462CE}" type="pres">
      <dgm:prSet presAssocID="{8C1F37DE-8C08-470E-A3E5-8F3F51DF3CBC}" presName="parentText" presStyleLbl="node1" presStyleIdx="0" presStyleCnt="1" custLinFactY="25910" custLinFactNeighborX="755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es-DO"/>
        </a:p>
      </dgm:t>
    </dgm:pt>
    <dgm:pt modelId="{D02F73D9-8917-4B8B-9A0C-E6BE9242202F}" type="pres">
      <dgm:prSet presAssocID="{8C1F37DE-8C08-470E-A3E5-8F3F51DF3CB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s-DO"/>
        </a:p>
      </dgm:t>
    </dgm:pt>
  </dgm:ptLst>
  <dgm:cxnLst>
    <dgm:cxn modelId="{42E2372E-3788-47A1-AA06-75F21A2B8489}" srcId="{23D11EF6-EBEB-4586-BC2E-047036002BF2}" destId="{8C1F37DE-8C08-470E-A3E5-8F3F51DF3CBC}" srcOrd="0" destOrd="0" parTransId="{37A9A039-7696-4882-A2AC-1B0E7D94A376}" sibTransId="{63430460-F9BE-4A54-9FAA-357D7E61B33E}"/>
    <dgm:cxn modelId="{4224F245-C7CD-457D-9570-35E99B354A4D}" srcId="{D3E2DB6F-51E3-469F-A9F5-D4CB729C3980}" destId="{A8B091C9-2FCA-4F14-A949-D083D2B2F516}" srcOrd="0" destOrd="0" parTransId="{100DDCFC-D7DC-4481-AEB2-820A6C171E1A}" sibTransId="{0953F221-55BE-47B7-A38E-2BD09247B3A9}"/>
    <dgm:cxn modelId="{FB87F2D6-7FB3-4C45-8A65-2E24318BCCBE}" srcId="{8C1F37DE-8C08-470E-A3E5-8F3F51DF3CBC}" destId="{D3E2DB6F-51E3-469F-A9F5-D4CB729C3980}" srcOrd="0" destOrd="0" parTransId="{5342B461-5938-488E-AF92-FF466346AED3}" sibTransId="{CF3C4659-9549-4B74-9ACC-DDF40BA071D2}"/>
    <dgm:cxn modelId="{8C5B7E30-6858-49F0-82C7-B272136F7518}" type="presOf" srcId="{A8B091C9-2FCA-4F14-A949-D083D2B2F516}" destId="{D02F73D9-8917-4B8B-9A0C-E6BE9242202F}" srcOrd="0" destOrd="1" presId="urn:microsoft.com/office/officeart/2005/8/layout/vList2"/>
    <dgm:cxn modelId="{65910C0F-3BED-4FB3-BE66-49DEDAA5CD38}" type="presOf" srcId="{23D11EF6-EBEB-4586-BC2E-047036002BF2}" destId="{5694DAE5-6BC2-4162-A775-51E7BE9AA6B8}" srcOrd="0" destOrd="0" presId="urn:microsoft.com/office/officeart/2005/8/layout/vList2"/>
    <dgm:cxn modelId="{F26ACD50-F768-425D-B776-BF92BA6A1CA1}" type="presOf" srcId="{8C1F37DE-8C08-470E-A3E5-8F3F51DF3CBC}" destId="{9E86A067-B01D-4A45-9A18-095D160462CE}" srcOrd="0" destOrd="0" presId="urn:microsoft.com/office/officeart/2005/8/layout/vList2"/>
    <dgm:cxn modelId="{9B76E1C0-CC3B-4568-83F1-88565B88A565}" type="presOf" srcId="{D3E2DB6F-51E3-469F-A9F5-D4CB729C3980}" destId="{D02F73D9-8917-4B8B-9A0C-E6BE9242202F}" srcOrd="0" destOrd="0" presId="urn:microsoft.com/office/officeart/2005/8/layout/vList2"/>
    <dgm:cxn modelId="{3495AE6D-D442-440A-91EC-090A3D14241D}" type="presParOf" srcId="{5694DAE5-6BC2-4162-A775-51E7BE9AA6B8}" destId="{9E86A067-B01D-4A45-9A18-095D160462CE}" srcOrd="0" destOrd="0" presId="urn:microsoft.com/office/officeart/2005/8/layout/vList2"/>
    <dgm:cxn modelId="{ACBA28DF-5179-4F23-8447-76901EE9C0F2}" type="presParOf" srcId="{5694DAE5-6BC2-4162-A775-51E7BE9AA6B8}" destId="{D02F73D9-8917-4B8B-9A0C-E6BE9242202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FF8790A-D31D-41B7-A1DB-DC387CAC14A5}">
      <dsp:nvSpPr>
        <dsp:cNvPr id="0" name=""/>
        <dsp:cNvSpPr/>
      </dsp:nvSpPr>
      <dsp:spPr>
        <a:xfrm>
          <a:off x="7307" y="0"/>
          <a:ext cx="7481524" cy="1229747"/>
        </a:xfrm>
        <a:prstGeom prst="roundRect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dirty="0" smtClean="0"/>
            <a:t>Uso de Mapas conceptuales para la comprensión lectora de los textos expositivos en Mercadotecnia</a:t>
          </a:r>
          <a:endParaRPr lang="es-DO" sz="2400" kern="1200" dirty="0"/>
        </a:p>
      </dsp:txBody>
      <dsp:txXfrm>
        <a:off x="7307" y="0"/>
        <a:ext cx="7481524" cy="122974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1ABEE9F-D513-42E9-AC79-0CC6DD392E3D}">
      <dsp:nvSpPr>
        <dsp:cNvPr id="0" name=""/>
        <dsp:cNvSpPr/>
      </dsp:nvSpPr>
      <dsp:spPr>
        <a:xfrm>
          <a:off x="0" y="0"/>
          <a:ext cx="7286625" cy="542880"/>
        </a:xfrm>
        <a:prstGeom prst="roundRect">
          <a:avLst/>
        </a:prstGeom>
        <a:solidFill>
          <a:schemeClr val="tx2">
            <a:lumMod val="60000"/>
            <a:lumOff val="40000"/>
            <a:alpha val="9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1800" kern="1200" dirty="0" smtClean="0"/>
            <a:t>Por:  María Cruz López</a:t>
          </a:r>
          <a:endParaRPr lang="es-DO" sz="1800" kern="1200" dirty="0"/>
        </a:p>
      </dsp:txBody>
      <dsp:txXfrm>
        <a:off x="0" y="0"/>
        <a:ext cx="7286625" cy="5428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3237E5-A0C5-4A8A-B46C-7C7646EF812B}">
      <dsp:nvSpPr>
        <dsp:cNvPr id="0" name=""/>
        <dsp:cNvSpPr/>
      </dsp:nvSpPr>
      <dsp:spPr>
        <a:xfrm>
          <a:off x="0" y="360041"/>
          <a:ext cx="4896544" cy="760500"/>
        </a:xfrm>
        <a:prstGeom prst="roundRect">
          <a:avLst/>
        </a:prstGeom>
        <a:gradFill rotWithShape="0">
          <a:gsLst>
            <a:gs pos="0">
              <a:schemeClr val="accent1"/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b="1" kern="1200" dirty="0" smtClean="0"/>
            <a:t>MARCO TEÓRICO </a:t>
          </a:r>
          <a:endParaRPr lang="es-DO" sz="2000" b="1" kern="1200" dirty="0"/>
        </a:p>
      </dsp:txBody>
      <dsp:txXfrm>
        <a:off x="0" y="360041"/>
        <a:ext cx="4896544" cy="760500"/>
      </dsp:txXfrm>
    </dsp:sp>
    <dsp:sp modelId="{A49A816C-68B9-48A2-9111-D04E5124200A}">
      <dsp:nvSpPr>
        <dsp:cNvPr id="0" name=""/>
        <dsp:cNvSpPr/>
      </dsp:nvSpPr>
      <dsp:spPr>
        <a:xfrm>
          <a:off x="0" y="866884"/>
          <a:ext cx="4896544" cy="76050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102082"/>
                <a:satOff val="-1464"/>
                <a:lumOff val="8538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b="1" kern="1200" dirty="0" smtClean="0"/>
            <a:t>ASPECTOS METODOLÓGICOS </a:t>
          </a:r>
          <a:endParaRPr lang="es-DO" sz="2000" b="1" kern="1200" dirty="0"/>
        </a:p>
      </dsp:txBody>
      <dsp:txXfrm>
        <a:off x="0" y="866884"/>
        <a:ext cx="4896544" cy="760500"/>
      </dsp:txXfrm>
    </dsp:sp>
    <dsp:sp modelId="{647DE04A-2BC5-4DE4-9961-163F04BA6FD7}">
      <dsp:nvSpPr>
        <dsp:cNvPr id="0" name=""/>
        <dsp:cNvSpPr/>
      </dsp:nvSpPr>
      <dsp:spPr>
        <a:xfrm>
          <a:off x="0" y="1687772"/>
          <a:ext cx="4896544" cy="760500"/>
        </a:xfrm>
        <a:prstGeom prst="roundRect">
          <a:avLst/>
        </a:prstGeom>
        <a:gradFill rotWithShape="0">
          <a:gsLst>
            <a:gs pos="0">
              <a:schemeClr val="tx2"/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b="1" kern="1200" dirty="0" smtClean="0"/>
            <a:t>PRESENTACIÓN Y ANÁLISIS DE RESULTADOS </a:t>
          </a:r>
          <a:endParaRPr lang="es-DO" sz="2000" b="1" kern="1200" dirty="0"/>
        </a:p>
      </dsp:txBody>
      <dsp:txXfrm>
        <a:off x="0" y="1687772"/>
        <a:ext cx="4896544" cy="760500"/>
      </dsp:txXfrm>
    </dsp:sp>
    <dsp:sp modelId="{DDE29A35-D247-4183-B107-009DFF240CCB}">
      <dsp:nvSpPr>
        <dsp:cNvPr id="0" name=""/>
        <dsp:cNvSpPr/>
      </dsp:nvSpPr>
      <dsp:spPr>
        <a:xfrm>
          <a:off x="0" y="2503084"/>
          <a:ext cx="4896544" cy="760500"/>
        </a:xfrm>
        <a:prstGeom prst="roundRect">
          <a:avLst/>
        </a:prstGeom>
        <a:gradFill rotWithShape="0">
          <a:gsLst>
            <a:gs pos="0">
              <a:schemeClr val="tx2"/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000" b="1" kern="1200" dirty="0" smtClean="0"/>
            <a:t>CONCLUSIONES</a:t>
          </a:r>
          <a:endParaRPr lang="es-DO" sz="2000" b="1" kern="1200" dirty="0"/>
        </a:p>
      </dsp:txBody>
      <dsp:txXfrm>
        <a:off x="0" y="2503084"/>
        <a:ext cx="4896544" cy="7605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942556-5642-43E1-9E45-A9E855A2E85C}">
      <dsp:nvSpPr>
        <dsp:cNvPr id="0" name=""/>
        <dsp:cNvSpPr/>
      </dsp:nvSpPr>
      <dsp:spPr>
        <a:xfrm>
          <a:off x="0" y="13087"/>
          <a:ext cx="4896544" cy="5522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cap="all" baseline="0" dirty="0" smtClean="0"/>
            <a:t>Contextualización</a:t>
          </a:r>
          <a:endParaRPr lang="es-DO" sz="2400" b="1" kern="1200" cap="all" baseline="0" dirty="0"/>
        </a:p>
      </dsp:txBody>
      <dsp:txXfrm>
        <a:off x="0" y="13087"/>
        <a:ext cx="4896544" cy="552240"/>
      </dsp:txXfrm>
    </dsp:sp>
    <dsp:sp modelId="{00845CDC-2E32-4AE5-880B-CCE9B266D1E8}">
      <dsp:nvSpPr>
        <dsp:cNvPr id="0" name=""/>
        <dsp:cNvSpPr/>
      </dsp:nvSpPr>
      <dsp:spPr>
        <a:xfrm>
          <a:off x="0" y="588367"/>
          <a:ext cx="4896544" cy="552240"/>
        </a:xfrm>
        <a:prstGeom prst="roundRect">
          <a:avLst/>
        </a:prstGeom>
        <a:gradFill rotWithShape="0">
          <a:gsLst>
            <a:gs pos="0">
              <a:schemeClr val="accent1"/>
            </a:gs>
            <a:gs pos="80000">
              <a:schemeClr val="accent1">
                <a:shade val="80000"/>
                <a:hueOff val="102082"/>
                <a:satOff val="-1464"/>
                <a:lumOff val="8538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102082"/>
                <a:satOff val="-1464"/>
                <a:lumOff val="853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cap="all" baseline="0" smtClean="0"/>
            <a:t>Problematización</a:t>
          </a:r>
          <a:r>
            <a:rPr lang="es-DO" sz="1600" b="1" kern="1200" smtClean="0"/>
            <a:t> </a:t>
          </a:r>
          <a:endParaRPr lang="es-DO" sz="1600" b="1" kern="1200" dirty="0"/>
        </a:p>
      </dsp:txBody>
      <dsp:txXfrm>
        <a:off x="0" y="588367"/>
        <a:ext cx="4896544" cy="552240"/>
      </dsp:txXfrm>
    </dsp:sp>
    <dsp:sp modelId="{4E659A5A-0C2B-4755-BBE8-36711AB2E766}">
      <dsp:nvSpPr>
        <dsp:cNvPr id="0" name=""/>
        <dsp:cNvSpPr/>
      </dsp:nvSpPr>
      <dsp:spPr>
        <a:xfrm>
          <a:off x="0" y="1163648"/>
          <a:ext cx="4896544" cy="5522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204164"/>
                <a:satOff val="-2928"/>
                <a:lumOff val="17077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204164"/>
                <a:satOff val="-2928"/>
                <a:lumOff val="17077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204164"/>
                <a:satOff val="-2928"/>
                <a:lumOff val="17077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smtClean="0"/>
            <a:t>OBJETIVO</a:t>
          </a:r>
          <a:r>
            <a:rPr lang="es-DO" sz="1600" b="1" kern="1200" smtClean="0"/>
            <a:t>  </a:t>
          </a:r>
          <a:r>
            <a:rPr lang="es-DO" sz="2400" b="1" kern="1200" smtClean="0"/>
            <a:t>GENERAL</a:t>
          </a:r>
          <a:endParaRPr lang="es-DO" sz="2400" b="1" kern="1200" dirty="0"/>
        </a:p>
      </dsp:txBody>
      <dsp:txXfrm>
        <a:off x="0" y="1163648"/>
        <a:ext cx="4896544" cy="552240"/>
      </dsp:txXfrm>
    </dsp:sp>
    <dsp:sp modelId="{8674A0B5-114F-4DFC-B05C-C72271FF4239}">
      <dsp:nvSpPr>
        <dsp:cNvPr id="0" name=""/>
        <dsp:cNvSpPr/>
      </dsp:nvSpPr>
      <dsp:spPr>
        <a:xfrm>
          <a:off x="0" y="1752016"/>
          <a:ext cx="4896544" cy="552240"/>
        </a:xfrm>
        <a:prstGeom prst="roundRect">
          <a:avLst/>
        </a:prstGeom>
        <a:gradFill rotWithShape="0">
          <a:gsLst>
            <a:gs pos="0">
              <a:schemeClr val="accent1">
                <a:shade val="80000"/>
                <a:hueOff val="306246"/>
                <a:satOff val="-4392"/>
                <a:lumOff val="25615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306246"/>
                <a:satOff val="-4392"/>
                <a:lumOff val="25615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306246"/>
                <a:satOff val="-4392"/>
                <a:lumOff val="2561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cap="all" baseline="0" dirty="0" smtClean="0"/>
            <a:t>OBJETIVOS Específicos</a:t>
          </a:r>
          <a:endParaRPr lang="es-DO" sz="2400" b="1" kern="1200" cap="all" baseline="0" dirty="0"/>
        </a:p>
      </dsp:txBody>
      <dsp:txXfrm>
        <a:off x="0" y="1752016"/>
        <a:ext cx="4896544" cy="5522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312A6A-74D4-4863-BE6C-F39E02E1863A}">
      <dsp:nvSpPr>
        <dsp:cNvPr id="0" name=""/>
        <dsp:cNvSpPr/>
      </dsp:nvSpPr>
      <dsp:spPr>
        <a:xfrm>
          <a:off x="428630" y="0"/>
          <a:ext cx="7572422" cy="461665"/>
        </a:xfrm>
        <a:prstGeom prst="roundRect">
          <a:avLst/>
        </a:prstGeom>
        <a:gradFill flip="none" rotWithShape="0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b="1" kern="1200" dirty="0" smtClean="0"/>
            <a:t>Asignatura: MERCADEO I</a:t>
          </a:r>
          <a:endParaRPr lang="es-DO" sz="2400" b="1" kern="1200" dirty="0"/>
        </a:p>
      </dsp:txBody>
      <dsp:txXfrm>
        <a:off x="428630" y="0"/>
        <a:ext cx="7572422" cy="461665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8E15005-DC18-4665-A58A-2D3B015A3F13}">
      <dsp:nvSpPr>
        <dsp:cNvPr id="0" name=""/>
        <dsp:cNvSpPr/>
      </dsp:nvSpPr>
      <dsp:spPr>
        <a:xfrm>
          <a:off x="0" y="165410"/>
          <a:ext cx="7243168" cy="3701003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El círculo de profesores y la dirección departamental de la carrera de Mercadotecnia manifiestan que muchos de los estudiantes no manejan los conceptos claves que debieron ser aprendidos al tomar esta materia y por lo tanto  continúan mostrando estas deficiencias al avanzar en la carrera. </a:t>
          </a:r>
          <a:endParaRPr lang="es-DO" sz="2400" kern="1200" dirty="0">
            <a:solidFill>
              <a:schemeClr val="bg1"/>
            </a:solidFill>
          </a:endParaRPr>
        </a:p>
      </dsp:txBody>
      <dsp:txXfrm>
        <a:off x="0" y="165410"/>
        <a:ext cx="7243168" cy="370100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4C968CA-E0ED-4347-BBCA-26328730A7E0}">
      <dsp:nvSpPr>
        <dsp:cNvPr id="0" name=""/>
        <dsp:cNvSpPr/>
      </dsp:nvSpPr>
      <dsp:spPr>
        <a:xfrm>
          <a:off x="0" y="102347"/>
          <a:ext cx="8326276" cy="1572214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DO" sz="2400" kern="1200" dirty="0" smtClean="0"/>
            <a:t>Los resultados logrados en la investigación-acción mediante la implementación de las estrategias de enseñanza aprendizaje innovadoras han sido satisfactorios.</a:t>
          </a:r>
          <a:endParaRPr lang="es-DO" sz="2400" kern="1200" dirty="0"/>
        </a:p>
      </dsp:txBody>
      <dsp:txXfrm>
        <a:off x="0" y="102347"/>
        <a:ext cx="8326276" cy="1572214"/>
      </dsp:txXfrm>
    </dsp:sp>
    <dsp:sp modelId="{C684ACCA-9247-41A8-A120-D559AF7823B6}">
      <dsp:nvSpPr>
        <dsp:cNvPr id="0" name=""/>
        <dsp:cNvSpPr/>
      </dsp:nvSpPr>
      <dsp:spPr>
        <a:xfrm>
          <a:off x="0" y="1904611"/>
          <a:ext cx="8326276" cy="1082204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>
              <a:solidFill>
                <a:schemeClr val="bg1"/>
              </a:solidFill>
            </a:rPr>
            <a:t>En la medida en que los alumnos utilizan mapas conceptuales desarrollan la capacidad de integrar, reconciliar y diferenciar conceptos.</a:t>
          </a:r>
          <a:endParaRPr lang="es-DO" sz="2400" kern="1200" dirty="0">
            <a:solidFill>
              <a:schemeClr val="bg1"/>
            </a:solidFill>
          </a:endParaRPr>
        </a:p>
      </dsp:txBody>
      <dsp:txXfrm>
        <a:off x="0" y="1904611"/>
        <a:ext cx="8326276" cy="1082204"/>
      </dsp:txXfrm>
    </dsp:sp>
    <dsp:sp modelId="{2BFF47BB-DFEF-48EE-9EC5-51541E4A8B28}">
      <dsp:nvSpPr>
        <dsp:cNvPr id="0" name=""/>
        <dsp:cNvSpPr/>
      </dsp:nvSpPr>
      <dsp:spPr>
        <a:xfrm>
          <a:off x="0" y="2666082"/>
          <a:ext cx="8326276" cy="642781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35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DO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DO" sz="2000" kern="1200" dirty="0"/>
        </a:p>
        <a:p>
          <a:pPr marL="457200" lvl="2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DO" sz="2000" b="1" kern="1200" dirty="0"/>
        </a:p>
      </dsp:txBody>
      <dsp:txXfrm>
        <a:off x="0" y="2666082"/>
        <a:ext cx="8326276" cy="6427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86A067-B01D-4A45-9A18-095D160462CE}">
      <dsp:nvSpPr>
        <dsp:cNvPr id="0" name=""/>
        <dsp:cNvSpPr/>
      </dsp:nvSpPr>
      <dsp:spPr>
        <a:xfrm>
          <a:off x="0" y="890790"/>
          <a:ext cx="8329480" cy="1269450"/>
        </a:xfrm>
        <a:prstGeom prst="roundRect">
          <a:avLst/>
        </a:prstGeom>
        <a:solidFill>
          <a:schemeClr val="tx2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 smtClean="0"/>
            <a:t>La estrategia  fue muy valorada por los estudiantes y propició una alta participación, mejorando la comprensión de los contenidos.</a:t>
          </a:r>
          <a:endParaRPr lang="es-DO" sz="2000" kern="1200" dirty="0"/>
        </a:p>
      </dsp:txBody>
      <dsp:txXfrm>
        <a:off x="0" y="890790"/>
        <a:ext cx="8329480" cy="1269450"/>
      </dsp:txXfrm>
    </dsp:sp>
    <dsp:sp modelId="{D02F73D9-8917-4B8B-9A0C-E6BE9242202F}">
      <dsp:nvSpPr>
        <dsp:cNvPr id="0" name=""/>
        <dsp:cNvSpPr/>
      </dsp:nvSpPr>
      <dsp:spPr>
        <a:xfrm>
          <a:off x="0" y="1271088"/>
          <a:ext cx="8329480" cy="887512"/>
        </a:xfrm>
        <a:prstGeom prst="rect">
          <a:avLst/>
        </a:prstGeom>
        <a:noFill/>
        <a:ln w="9525" cap="flat" cmpd="sng" algn="ctr">
          <a:solidFill>
            <a:schemeClr val="dk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4461" tIns="44450" rIns="248920" bIns="44450" numCol="1" spcCol="1270" anchor="t" anchorCtr="0">
          <a:noAutofit/>
        </a:bodyPr>
        <a:lstStyle/>
        <a:p>
          <a:pPr marL="228600" lvl="1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DO" sz="2700" kern="1200" dirty="0"/>
        </a:p>
        <a:p>
          <a:pPr marL="457200" lvl="2" indent="-228600" algn="l" defTabSz="12001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DO" sz="2700" b="1" kern="1200" dirty="0"/>
        </a:p>
      </dsp:txBody>
      <dsp:txXfrm>
        <a:off x="0" y="1271088"/>
        <a:ext cx="8329480" cy="887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5E73541-776E-40B4-8333-6865C4ABC779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D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DO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6C078FD9-F4E2-4A23-97AE-11F12307ABA1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Para fines de presentación, reduce un poco el título: </a:t>
            </a:r>
            <a:r>
              <a:rPr lang="es-DO" altLang="es-DO" b="1" smtClean="0"/>
              <a:t>Uso de Mapas conceptuales para la comprensión lectora de los textos expositivos en la carrera de Mercadotecnia</a:t>
            </a:r>
            <a:endParaRPr lang="es-DO" altLang="es-DO" smtClean="0"/>
          </a:p>
          <a:p>
            <a:r>
              <a:rPr lang="es-ES" altLang="es-DO" smtClean="0"/>
              <a:t> Centré un poquito el logo y el nombre de la uni.</a:t>
            </a:r>
          </a:p>
          <a:p>
            <a:r>
              <a:rPr lang="es-ES" altLang="es-DO" smtClean="0"/>
              <a:t>Agrega la fecha</a:t>
            </a:r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FB570BA-5F32-4248-93FD-4827E3BB0A04}" type="slidenum">
              <a:rPr lang="es-DO" altLang="es-DO">
                <a:solidFill>
                  <a:srgbClr val="000000"/>
                </a:solidFill>
              </a:rPr>
              <a:pPr/>
              <a:t>1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Explica cómo utilizaste la estrategia, dónde fueron elaborados los mapas.</a:t>
            </a:r>
          </a:p>
          <a:p>
            <a:r>
              <a:rPr lang="es-ES" altLang="es-DO" smtClean="0"/>
              <a:t>No entiendo la penúltima oración. </a:t>
            </a:r>
          </a:p>
          <a:p>
            <a:r>
              <a:rPr lang="es-ES" altLang="es-DO" smtClean="0"/>
              <a:t>Debes especificar por cuántas personas estuvo conformada la muestra, de cuánto era la población y con cuáles grupos aplicaste la estrategia</a:t>
            </a:r>
          </a:p>
          <a:p>
            <a:r>
              <a:rPr lang="es-ES" altLang="es-DO" smtClean="0"/>
              <a:t>Aquí también tienes que explicar que para lograr el objetivo harás una comparación con las notas de los estudiantes de otro período</a:t>
            </a:r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CB42A2-21FB-4E51-9A38-27619AF6A7CB}" type="slidenum">
              <a:rPr lang="es-DO" altLang="es-DO"/>
              <a:pPr/>
              <a:t>10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Pon cada grafico en una hoja</a:t>
            </a:r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759FE51-3C1B-4089-8E03-39BBE360F498}" type="slidenum">
              <a:rPr lang="es-DO" altLang="es-DO"/>
              <a:pPr/>
              <a:t>11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DO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303056-624A-4641-9568-987B026DDD74}" type="slidenum">
              <a:rPr lang="es-DO" altLang="es-DO">
                <a:solidFill>
                  <a:srgbClr val="000000"/>
                </a:solidFill>
              </a:rPr>
              <a:pPr/>
              <a:t>12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En las conclusiones no tienes que repetir cual era el objetivo, solo las conclusiones a las que llegaste sobre el uso de la estrategia. Por tanto quitaría el primer recuadro.</a:t>
            </a:r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52A122-ED64-435B-A866-ED0CEC357520}" type="slidenum">
              <a:rPr lang="es-DO" altLang="es-DO">
                <a:solidFill>
                  <a:srgbClr val="000000"/>
                </a:solidFill>
              </a:rPr>
              <a:pPr/>
              <a:t>14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DO" altLang="es-DO" smtClean="0"/>
              <a:t>Ponle un titulo a esto</a:t>
            </a:r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6508E5-638B-44B3-B35E-04BE7B99703B}" type="slidenum">
              <a:rPr lang="es-DO" altLang="es-DO"/>
              <a:pPr/>
              <a:t>15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Marcador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Este </a:t>
            </a:r>
          </a:p>
        </p:txBody>
      </p:sp>
      <p:sp>
        <p:nvSpPr>
          <p:cNvPr id="2253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E3D7A0-E0B5-4D3A-81D4-5F69AD04869E}" type="slidenum">
              <a:rPr lang="es-DO" altLang="es-DO"/>
              <a:pPr/>
              <a:t>2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Ve a ver si se pueden poner un poco mas grandes las letras del gráfico. Me parece que el dato sobre la muestra seleccionada va en la metodología</a:t>
            </a:r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8175297-8076-4322-A222-3415535A5B0B}" type="slidenum">
              <a:rPr lang="es-DO" altLang="es-DO"/>
              <a:pPr/>
              <a:t>3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Te agregué un artículo. Revisa la repetición. </a:t>
            </a:r>
          </a:p>
          <a:p>
            <a:r>
              <a:rPr lang="es-ES" altLang="es-DO" smtClean="0"/>
              <a:t>Es necesario agregar otra idea en la que se especifique que como los estudiantes no se enfocan en las ideas clave al leer los texto, terminan careciendo de una buena comprensión. </a:t>
            </a:r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AC95D1-67D1-4C4D-B634-184B295A927A}" type="slidenum">
              <a:rPr lang="es-DO" altLang="es-DO"/>
              <a:pPr/>
              <a:t>4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DO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56B97-F967-47E1-A777-2442888A5F7F}" type="slidenum">
              <a:rPr lang="es-DO" altLang="es-DO"/>
              <a:pPr/>
              <a:t>5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DO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9926924-9FE8-4AD4-9461-D41ABB1112C7}" type="slidenum">
              <a:rPr lang="es-DO" altLang="es-DO"/>
              <a:pPr/>
              <a:t>6</a:t>
            </a:fld>
            <a:endParaRPr lang="es-DO" altLang="es-D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DO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D3CF30-E8E8-4005-AB5A-8C900AC4EF55}" type="slidenum">
              <a:rPr lang="es-DO" altLang="es-DO">
                <a:solidFill>
                  <a:srgbClr val="000000"/>
                </a:solidFill>
              </a:rPr>
              <a:pPr/>
              <a:t>7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DO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061E7F-1DD4-49FB-9198-8080C57776F0}" type="slidenum">
              <a:rPr lang="es-DO" altLang="es-DO">
                <a:solidFill>
                  <a:srgbClr val="000000"/>
                </a:solidFill>
              </a:rPr>
              <a:pPr/>
              <a:t>8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s-ES" altLang="es-DO" smtClean="0"/>
              <a:t>Estás destinando demasiadas hojas al marco teórico. </a:t>
            </a:r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E27E289-09CF-49C7-8CBC-7B2CE0BA41FB}" type="slidenum">
              <a:rPr lang="es-DO" altLang="es-DO">
                <a:solidFill>
                  <a:srgbClr val="000000"/>
                </a:solidFill>
              </a:rPr>
              <a:pPr/>
              <a:t>9</a:t>
            </a:fld>
            <a:endParaRPr lang="es-DO" altLang="es-DO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DA607-6A20-475F-B84F-D13340EAD14E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C7E06-5B39-465B-B089-D9E3D08AD7C6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13A81-FDFE-4A2A-89FF-EF069DE39E5D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FF516-0266-4294-B32E-D7C149E0A3CA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0124F-3041-4C2B-BBF8-29074A4DF114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D2870-47A3-4793-A9EB-6A595A97654E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B89C3-F337-412A-8523-2DCC08205343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AFCE1-CE8B-4CD7-96A4-F0B7E224997D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F33D8-2AA0-4EC1-A06D-3683CD305FDF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891CD-39C6-4DEA-85DC-CE058E78F9F1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CCBE6-6B59-4873-8F49-F4A1A9C5CA04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D706F-5C5E-4ED8-8763-F639EC3CCD84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F374C-F23A-4EA3-B5A9-6F7747D807DA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91BC6-2B76-43EC-89D9-0B59F16522DE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EDC22-E933-41CC-A002-1DA23C7B6803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60F1E-37E5-4707-833A-DBABBC10257F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41E1F-1463-4C14-BD88-CFEADFE2ADD6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AB90B-A100-45FA-819F-D24D0BD4CE08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0845-04BC-4A95-98FA-DBFBB9370D6A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F69D4-0D1D-4C1C-94DB-714F392FB26C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8C3EE-A0DB-4E72-A5E9-8CAEFD823B04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459CA-E582-44A6-8706-8B198D475723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0A417-D9E3-4E80-861A-8894ECD44BFD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387E-B7E3-42B8-8F26-9292DE8F4CB4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E814F-C1A8-456A-BB48-6AD89DF01CFD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D3750-A21E-4E64-B6A3-48B7EEAF7C0C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B8CDA-DEB2-45A5-A0E3-2B359E2A0C7A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CEC51-D2A9-42EF-BA71-8F6A44EB419B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3248-6195-4591-8D33-5597D6C613E6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0B1D9-C84E-42C3-817B-E8E92FC3FC16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66DBC-29B9-45EA-BEA9-C1669B109B96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C4E1C-A64C-4B98-AAC1-6CCCE254D9C8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EA6DD7-0956-4C92-948D-E97C5DDADD6B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92B36-BAAA-4FFB-BBEA-6CF9F3E674D4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93021-2E4E-4579-91C2-F9FF7875B86E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5B6C3-0ED4-48E1-8254-4248E774F379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ACD0-698E-47B1-ABC6-53690AEB0083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81DBC-58BB-417F-A3F3-E716C8D2AA8D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8A771-FB10-4D41-BD0E-92F16C8034F0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3323F-CB72-4544-920C-CF728C0D894F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11B3E-B82A-42A6-843E-1B4955033A63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13C75-0C62-401A-A284-6380A13A820E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3B0B-A8F0-4F5D-9E99-8C5D93AB7C5F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B2089-21FD-4149-8930-A7CF1CF1FB65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C904A-62AB-4B40-B4AB-BFF550C57960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CD34B-4C96-42E2-9193-874E1570B2F2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4B5F7-AACA-4602-9326-B31E246F1E55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55C0B-12D6-4C3B-AA27-1EE90564FF90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4CE8D-209C-492E-A811-B2C2697C266A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D6A0-C063-4D2E-8FB6-2ED1E0DB5FA3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11F1-0AF5-4FC7-9A01-28A981145D8D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6C6-8566-40B3-B42B-086B68D295DB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EC8174-ABC4-47E3-A755-865205419F79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73CB1-87C5-484D-AE53-440A8B9E8441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AA104-5342-4CE3-A684-B901FE7D9CE4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5559-D203-4EA6-A297-ED24400937C5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9373C-DE30-4338-BAF1-5074A33BCDAF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361AC-396E-4012-873C-7ADD9C781A7D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2EC8C-1E46-42AF-9D1B-0F7AF74BE27E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A1DC4B-ACF0-40D1-8835-F20177B322C8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C457E-24AD-47CB-8D7C-5180FEDC2635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B3329-CC63-4E6E-96BE-DA2489B00132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CED59-A128-4A52-8F30-DC2783D731E2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D6268-A619-4C95-A8FE-FC333FDC4002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0B143-5CA2-4E0A-8C2A-08DAA2D2BC7D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F00E-B450-499F-9138-87B6D4E7EE7E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título del patrón</a:t>
            </a:r>
            <a:endParaRPr lang="en-US" altLang="es-DO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texto del patrón</a:t>
            </a:r>
          </a:p>
          <a:p>
            <a:pPr lvl="1"/>
            <a:r>
              <a:rPr lang="es-ES" altLang="es-DO" smtClean="0"/>
              <a:t>Segundo nivel</a:t>
            </a:r>
          </a:p>
          <a:p>
            <a:pPr lvl="2"/>
            <a:r>
              <a:rPr lang="es-ES" altLang="es-DO" smtClean="0"/>
              <a:t>Tercer nivel</a:t>
            </a:r>
          </a:p>
          <a:p>
            <a:pPr lvl="3"/>
            <a:r>
              <a:rPr lang="es-ES" altLang="es-DO" smtClean="0"/>
              <a:t>Cuarto nivel</a:t>
            </a:r>
          </a:p>
          <a:p>
            <a:pPr lvl="4"/>
            <a:r>
              <a:rPr lang="es-ES" altLang="es-DO" smtClean="0"/>
              <a:t>Quinto nivel</a:t>
            </a:r>
            <a:endParaRPr lang="en-US" altLang="es-D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1E0FFE1-3E13-4621-B6D9-3D44A90F2FC8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AEF49CF-4EF0-4491-B668-F83E5DFDEB9C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título del patrón</a:t>
            </a:r>
            <a:endParaRPr lang="en-US" altLang="es-DO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texto del patrón</a:t>
            </a:r>
          </a:p>
          <a:p>
            <a:pPr lvl="1"/>
            <a:r>
              <a:rPr lang="es-ES" altLang="es-DO" smtClean="0"/>
              <a:t>Segundo nivel</a:t>
            </a:r>
          </a:p>
          <a:p>
            <a:pPr lvl="2"/>
            <a:r>
              <a:rPr lang="es-ES" altLang="es-DO" smtClean="0"/>
              <a:t>Tercer nivel</a:t>
            </a:r>
          </a:p>
          <a:p>
            <a:pPr lvl="3"/>
            <a:r>
              <a:rPr lang="es-ES" altLang="es-DO" smtClean="0"/>
              <a:t>Cuarto nivel</a:t>
            </a:r>
          </a:p>
          <a:p>
            <a:pPr lvl="4"/>
            <a:r>
              <a:rPr lang="es-ES" altLang="es-DO" smtClean="0"/>
              <a:t>Quinto nivel</a:t>
            </a:r>
            <a:endParaRPr lang="en-US" altLang="es-D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72716AC-B246-4F97-B5E5-3708DFC1D798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CDB3AD6-8ED1-462D-8831-7B76B8D19793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título del patrón</a:t>
            </a:r>
            <a:endParaRPr lang="en-US" altLang="es-DO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DO" smtClean="0"/>
              <a:t>Haga clic para modificar el estilo de texto del patrón</a:t>
            </a:r>
          </a:p>
          <a:p>
            <a:pPr lvl="1"/>
            <a:r>
              <a:rPr lang="es-ES" altLang="es-DO" smtClean="0"/>
              <a:t>Segundo nivel</a:t>
            </a:r>
          </a:p>
          <a:p>
            <a:pPr lvl="2"/>
            <a:r>
              <a:rPr lang="es-ES" altLang="es-DO" smtClean="0"/>
              <a:t>Tercer nivel</a:t>
            </a:r>
          </a:p>
          <a:p>
            <a:pPr lvl="3"/>
            <a:r>
              <a:rPr lang="es-ES" altLang="es-DO" smtClean="0"/>
              <a:t>Cuarto nivel</a:t>
            </a:r>
          </a:p>
          <a:p>
            <a:pPr lvl="4"/>
            <a:r>
              <a:rPr lang="es-ES" altLang="es-DO" smtClean="0"/>
              <a:t>Quinto nivel</a:t>
            </a:r>
            <a:endParaRPr lang="en-US" altLang="es-DO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DCAAA70-0BEA-4041-861D-E283E1A05104}" type="datetimeFigureOut">
              <a:rPr lang="es-DO"/>
              <a:pPr>
                <a:defRPr/>
              </a:pPr>
              <a:t>20/04/2015</a:t>
            </a:fld>
            <a:endParaRPr lang="es-D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D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7B147D6-F34C-4860-BD51-CE5E04E5685B}" type="slidenum">
              <a:rPr lang="es-DO" altLang="es-DO"/>
              <a:pPr>
                <a:defRPr/>
              </a:pPr>
              <a:t>‹#›</a:t>
            </a:fld>
            <a:endParaRPr lang="es-DO" alt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882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Diagrama"/>
          <p:cNvGraphicFramePr/>
          <p:nvPr/>
        </p:nvGraphicFramePr>
        <p:xfrm>
          <a:off x="971600" y="3140968"/>
          <a:ext cx="7488832" cy="1229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Rectángulo"/>
          <p:cNvSpPr>
            <a:spLocks noChangeArrowheads="1"/>
          </p:cNvSpPr>
          <p:nvPr/>
        </p:nvSpPr>
        <p:spPr bwMode="auto">
          <a:xfrm>
            <a:off x="1331913" y="1844675"/>
            <a:ext cx="6840537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DO" sz="1600" b="1" cap="all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PONTIFICIA UNIVERSIDAD Católica MADRE Y MAESTRA</a:t>
            </a:r>
          </a:p>
          <a:p>
            <a:pPr algn="ctr" eaLnBrk="1" hangingPunct="1">
              <a:defRPr/>
            </a:pPr>
            <a:r>
              <a:rPr lang="es-DO" sz="1400" b="1" cap="all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Centro de excelencia para la investigación y difusión de lectura y escritura (CEDILE)</a:t>
            </a:r>
          </a:p>
        </p:txBody>
      </p:sp>
      <p:pic>
        <p:nvPicPr>
          <p:cNvPr id="4100" name="Picture 1" descr="D:\backup\Servidor\LOGOS\Logos 2011-PUCMM\Logo PUCMM (full color).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33838" y="260350"/>
            <a:ext cx="1435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6 Diagrama"/>
          <p:cNvGraphicFramePr/>
          <p:nvPr/>
        </p:nvGraphicFramePr>
        <p:xfrm>
          <a:off x="1081608" y="4671666"/>
          <a:ext cx="7286625" cy="557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pSp>
        <p:nvGrpSpPr>
          <p:cNvPr id="2" name="Grupo 7"/>
          <p:cNvGrpSpPr/>
          <p:nvPr/>
        </p:nvGrpSpPr>
        <p:grpSpPr>
          <a:xfrm>
            <a:off x="1331913" y="5445224"/>
            <a:ext cx="6696471" cy="576064"/>
            <a:chOff x="0" y="0"/>
            <a:chExt cx="7286625" cy="369486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9" name="Rectángulo redondeado 8"/>
            <p:cNvSpPr/>
            <p:nvPr/>
          </p:nvSpPr>
          <p:spPr>
            <a:xfrm>
              <a:off x="0" y="0"/>
              <a:ext cx="7286625" cy="369486"/>
            </a:xfrm>
            <a:prstGeom prst="roundRect">
              <a:avLst/>
            </a:prstGeom>
            <a:solidFill>
              <a:schemeClr val="tx2">
                <a:lumMod val="60000"/>
                <a:lumOff val="40000"/>
                <a:alpha val="90000"/>
              </a:schemeClr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2">
              <a:schemeClr val="accen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ectángulo 9"/>
            <p:cNvSpPr/>
            <p:nvPr/>
          </p:nvSpPr>
          <p:spPr>
            <a:xfrm>
              <a:off x="18037" y="18037"/>
              <a:ext cx="7250551" cy="3334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ct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DO" dirty="0">
                  <a:solidFill>
                    <a:prstClr val="white"/>
                  </a:solidFill>
                </a:rPr>
                <a:t>Santiago, abril 2015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3"/>
          <p:cNvSpPr>
            <a:spLocks noChangeArrowheads="1"/>
          </p:cNvSpPr>
          <p:nvPr/>
        </p:nvSpPr>
        <p:spPr bwMode="auto">
          <a:xfrm>
            <a:off x="323850" y="2074863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3850" y="764704"/>
            <a:ext cx="8568630" cy="583264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 usó la herramienta de mapa conceptual  para  resumir y hacer presentaciones de los capítulos de los textos expositivos.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2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 realizaron presentaciones por grupos de 4 estudiantes.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Todos los estudiantes de la Materia de Mercadeo I del </a:t>
            </a:r>
            <a:r>
              <a:rPr lang="es-DO" sz="220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semestre 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agosto-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diciembre 2014 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utilizaron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la 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herramienta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para un total de 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20.</a:t>
            </a:r>
            <a:endParaRPr lang="es-DO" sz="220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 evaluaron los resultados mediante pruebas parciales  comparándolos con los del grupo de estudiantes de la misma material de período mayo-julio del mismo </a:t>
            </a:r>
            <a:r>
              <a:rPr lang="es-DO" sz="220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año.</a:t>
            </a:r>
            <a:endParaRPr lang="es-DO" sz="220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 smtClean="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DO" sz="2200">
              <a:solidFill>
                <a:srgbClr val="00206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2540050" y="260648"/>
            <a:ext cx="4498293" cy="938174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Aspectos metodológicos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ChangeArrowheads="1"/>
          </p:cNvSpPr>
          <p:nvPr/>
        </p:nvSpPr>
        <p:spPr bwMode="auto">
          <a:xfrm>
            <a:off x="622300" y="774700"/>
            <a:ext cx="8229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altLang="es-DO" sz="2000" b="1"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s-ES" altLang="es-DO" sz="2000" b="1">
                <a:cs typeface="Times New Roman" pitchFamily="18" charset="0"/>
              </a:rPr>
              <a:t>á</a:t>
            </a:r>
            <a:r>
              <a:rPr lang="es-ES" altLang="es-DO" sz="2000" b="1">
                <a:latin typeface="Times New Roman" pitchFamily="18" charset="0"/>
                <a:cs typeface="Times New Roman" pitchFamily="18" charset="0"/>
              </a:rPr>
              <a:t>fico comparativo I: Resultados de los per</a:t>
            </a:r>
            <a:r>
              <a:rPr lang="es-ES" altLang="es-DO" sz="2000" b="1">
                <a:cs typeface="Times New Roman" pitchFamily="18" charset="0"/>
              </a:rPr>
              <a:t>í</a:t>
            </a:r>
            <a:r>
              <a:rPr lang="es-ES" altLang="es-DO" sz="2000" b="1">
                <a:latin typeface="Times New Roman" pitchFamily="18" charset="0"/>
                <a:cs typeface="Times New Roman" pitchFamily="18" charset="0"/>
              </a:rPr>
              <a:t>odos</a:t>
            </a:r>
            <a:r>
              <a:rPr lang="es-DO" altLang="es-DO" sz="2000" b="1">
                <a:cs typeface="Times New Roman" pitchFamily="18" charset="0"/>
              </a:rPr>
              <a:t> </a:t>
            </a:r>
            <a:r>
              <a:rPr lang="es-ES" altLang="es-DO" sz="2000" b="1">
                <a:latin typeface="Times New Roman" pitchFamily="18" charset="0"/>
                <a:cs typeface="Times New Roman" pitchFamily="18" charset="0"/>
              </a:rPr>
              <a:t>mayo-julio vs. agosto</a:t>
            </a:r>
            <a:r>
              <a:rPr lang="es-ES" altLang="es-DO" sz="2000" b="1">
                <a:cs typeface="Times New Roman" pitchFamily="18" charset="0"/>
              </a:rPr>
              <a:t>–</a:t>
            </a:r>
            <a:r>
              <a:rPr lang="es-ES" altLang="es-DO" sz="2000" b="1">
                <a:latin typeface="Times New Roman" pitchFamily="18" charset="0"/>
                <a:cs typeface="Times New Roman" pitchFamily="18" charset="0"/>
              </a:rPr>
              <a:t>diciembre, 2014</a:t>
            </a:r>
            <a:endParaRPr lang="es-DO" altLang="es-DO" sz="2000" b="1"/>
          </a:p>
        </p:txBody>
      </p:sp>
      <p:pic>
        <p:nvPicPr>
          <p:cNvPr id="14339" name="Imagen 4"/>
          <p:cNvPicPr>
            <a:picLocks noChangeAspect="1" noChangeArrowheads="1"/>
          </p:cNvPicPr>
          <p:nvPr/>
        </p:nvPicPr>
        <p:blipFill>
          <a:blip r:embed="rId3" cstate="print">
            <a:lum bright="-12000" contrast="38000"/>
          </a:blip>
          <a:srcRect/>
          <a:stretch>
            <a:fillRect/>
          </a:stretch>
        </p:blipFill>
        <p:spPr bwMode="auto">
          <a:xfrm>
            <a:off x="1262063" y="1530350"/>
            <a:ext cx="695007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1262063" y="6051550"/>
            <a:ext cx="69500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altLang="es-DO" b="1">
                <a:latin typeface="Times New Roman" pitchFamily="18" charset="0"/>
                <a:cs typeface="Times New Roman" pitchFamily="18" charset="0"/>
              </a:rPr>
              <a:t>Fuente: 1er parcial, 2do parcial, trabajo final y examen final</a:t>
            </a:r>
            <a:endParaRPr lang="es-ES" altLang="es-DO" b="1"/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622672" y="188640"/>
            <a:ext cx="8229600" cy="538434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RESULTADOS CUANTITATIVOS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rgbClr val="FFFFFF"/>
              </a:solidFill>
            </a:endParaRPr>
          </a:p>
        </p:txBody>
      </p:sp>
      <p:sp>
        <p:nvSpPr>
          <p:cNvPr id="15363" name="Rectangle 8"/>
          <p:cNvSpPr>
            <a:spLocks noChangeArrowheads="1"/>
          </p:cNvSpPr>
          <p:nvPr/>
        </p:nvSpPr>
        <p:spPr bwMode="auto">
          <a:xfrm>
            <a:off x="468313" y="9223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DO" altLang="es-DO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</a:t>
            </a:r>
            <a:r>
              <a:rPr lang="es-DO" altLang="es-DO" sz="2000" b="1">
                <a:solidFill>
                  <a:srgbClr val="000000"/>
                </a:solidFill>
                <a:cs typeface="Times New Roman" pitchFamily="18" charset="0"/>
              </a:rPr>
              <a:t>á</a:t>
            </a:r>
            <a:r>
              <a:rPr lang="es-DO" altLang="es-DO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fico Comparativo # 2: Resultados en valores porcentuales</a:t>
            </a:r>
            <a:r>
              <a:rPr lang="es-DO" altLang="es-DO" sz="200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s-ES" altLang="es-DO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de los per</a:t>
            </a:r>
            <a:r>
              <a:rPr lang="es-ES" altLang="es-DO" sz="2000" b="1">
                <a:solidFill>
                  <a:srgbClr val="000000"/>
                </a:solidFill>
                <a:cs typeface="Times New Roman" pitchFamily="18" charset="0"/>
              </a:rPr>
              <a:t>í</a:t>
            </a:r>
            <a:r>
              <a:rPr lang="es-ES" altLang="es-DO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odos  mayo-julio vs. agosto </a:t>
            </a:r>
            <a:r>
              <a:rPr lang="es-ES" altLang="es-DO" sz="2000" b="1">
                <a:solidFill>
                  <a:srgbClr val="000000"/>
                </a:solidFill>
                <a:cs typeface="Times New Roman" pitchFamily="18" charset="0"/>
              </a:rPr>
              <a:t>–</a:t>
            </a:r>
            <a:r>
              <a:rPr lang="es-ES" altLang="es-DO" sz="20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diciembre, 2014</a:t>
            </a:r>
            <a:endParaRPr lang="es-DO" altLang="es-DO" sz="2000">
              <a:solidFill>
                <a:srgbClr val="000000"/>
              </a:solidFill>
            </a:endParaRPr>
          </a:p>
        </p:txBody>
      </p:sp>
      <p:pic>
        <p:nvPicPr>
          <p:cNvPr id="15364" name="Imagen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28700" y="1652588"/>
            <a:ext cx="7108825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9"/>
          <p:cNvSpPr>
            <a:spLocks noChangeArrowheads="1"/>
          </p:cNvSpPr>
          <p:nvPr/>
        </p:nvSpPr>
        <p:spPr bwMode="auto">
          <a:xfrm>
            <a:off x="468313" y="5949950"/>
            <a:ext cx="8229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s-ES" altLang="es-D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Grupo A: per</a:t>
            </a:r>
            <a:r>
              <a:rPr lang="es-ES" altLang="es-DO" b="1">
                <a:solidFill>
                  <a:srgbClr val="000000"/>
                </a:solidFill>
                <a:cs typeface="Times New Roman" pitchFamily="18" charset="0"/>
              </a:rPr>
              <a:t>í</a:t>
            </a:r>
            <a:r>
              <a:rPr lang="es-ES" altLang="es-D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odo mayo-julio</a:t>
            </a:r>
            <a:endParaRPr lang="es-DO" altLang="es-DO" b="1">
              <a:solidFill>
                <a:srgbClr val="000000"/>
              </a:solidFill>
            </a:endParaRPr>
          </a:p>
          <a:p>
            <a:pPr algn="ctr"/>
            <a:r>
              <a:rPr lang="es-ES" altLang="es-D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Grupo B: per</a:t>
            </a:r>
            <a:r>
              <a:rPr lang="es-ES" altLang="es-DO" b="1">
                <a:solidFill>
                  <a:srgbClr val="000000"/>
                </a:solidFill>
                <a:cs typeface="Times New Roman" pitchFamily="18" charset="0"/>
              </a:rPr>
              <a:t>í</a:t>
            </a:r>
            <a:r>
              <a:rPr lang="es-ES" altLang="es-D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odo agosto-diciembre (se aplic</a:t>
            </a:r>
            <a:r>
              <a:rPr lang="es-ES" altLang="es-DO" b="1">
                <a:solidFill>
                  <a:srgbClr val="000000"/>
                </a:solidFill>
                <a:cs typeface="Times New Roman" pitchFamily="18" charset="0"/>
              </a:rPr>
              <a:t>ó</a:t>
            </a:r>
            <a:r>
              <a:rPr lang="es-ES" altLang="es-DO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la herramienta mapas conceptuales)</a:t>
            </a:r>
            <a:endParaRPr lang="es-DO" altLang="es-DO" b="1">
              <a:solidFill>
                <a:srgbClr val="FF0000"/>
              </a:solidFill>
            </a:endParaRPr>
          </a:p>
        </p:txBody>
      </p:sp>
      <p:sp>
        <p:nvSpPr>
          <p:cNvPr id="11" name="Título 1"/>
          <p:cNvSpPr txBox="1">
            <a:spLocks/>
          </p:cNvSpPr>
          <p:nvPr/>
        </p:nvSpPr>
        <p:spPr bwMode="auto">
          <a:xfrm>
            <a:off x="467544" y="107553"/>
            <a:ext cx="8229600" cy="765969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es-DO" sz="2400" b="1" cap="all" dirty="0" smtClean="0">
                <a:ln w="9000" cmpd="sng">
                  <a:solidFill>
                    <a:srgbClr val="808080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/>
                <a:cs typeface="Arial" panose="020B0604020202020204" pitchFamily="34" charset="0"/>
              </a:rPr>
              <a:t>RESULTADOS CUANTITATIVOS</a:t>
            </a:r>
            <a:endParaRPr lang="es-DO" dirty="0">
              <a:solidFill>
                <a:sysClr val="windowText" lastClr="000000"/>
              </a:solidFill>
              <a:latin typeface="Arial" panose="020B06040202020202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uadroTexto 3"/>
          <p:cNvSpPr txBox="1">
            <a:spLocks noChangeArrowheads="1"/>
          </p:cNvSpPr>
          <p:nvPr/>
        </p:nvSpPr>
        <p:spPr bwMode="auto">
          <a:xfrm>
            <a:off x="635000" y="1250950"/>
            <a:ext cx="81057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Mejor comprensión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Captación mas rápida de la información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Aprendizaje dinámico y eficiente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Mejor entendiendo y aplicación de los temas claves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Facilita la asociación de conceptos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Forma práctica de resumir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Asociación visual con los conceptos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Fácil aprendizaje para los temas centrales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q"/>
            </a:pPr>
            <a:r>
              <a:rPr lang="es-DO" altLang="es-DO" sz="2400"/>
              <a:t>Aplicación a largo plazo</a:t>
            </a: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RESULTADOS</a:t>
            </a:r>
            <a:r>
              <a:rPr lang="es-DO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</a:t>
            </a:r>
            <a:r>
              <a:rPr lang="es-DO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CUALITATIVOS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428625" y="490538"/>
            <a:ext cx="45037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rgbClr val="FFFFFF"/>
              </a:solidFill>
            </a:endParaRPr>
          </a:p>
        </p:txBody>
      </p:sp>
      <p:graphicFrame>
        <p:nvGraphicFramePr>
          <p:cNvPr id="6" name="5 Diagrama"/>
          <p:cNvGraphicFramePr/>
          <p:nvPr/>
        </p:nvGraphicFramePr>
        <p:xfrm>
          <a:off x="428596" y="1992344"/>
          <a:ext cx="8326276" cy="3308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>
          <a:xfrm>
            <a:off x="428596" y="44782"/>
            <a:ext cx="8715404" cy="928694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CONCLUSIONES</a:t>
            </a:r>
          </a:p>
        </p:txBody>
      </p:sp>
      <p:grpSp>
        <p:nvGrpSpPr>
          <p:cNvPr id="2" name="Grupo 9"/>
          <p:cNvGrpSpPr/>
          <p:nvPr/>
        </p:nvGrpSpPr>
        <p:grpSpPr>
          <a:xfrm>
            <a:off x="428596" y="756760"/>
            <a:ext cx="8329480" cy="1303815"/>
            <a:chOff x="0" y="0"/>
            <a:chExt cx="8461448" cy="2104302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1" name="Rectángulo redondeado 10"/>
            <p:cNvSpPr/>
            <p:nvPr/>
          </p:nvSpPr>
          <p:spPr>
            <a:xfrm>
              <a:off x="0" y="0"/>
              <a:ext cx="8461448" cy="1848015"/>
            </a:xfrm>
            <a:prstGeom prst="roundRect">
              <a:avLst/>
            </a:prstGeom>
            <a:solidFill>
              <a:schemeClr val="tx2"/>
            </a:solidFill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shade val="8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ángulo 11"/>
            <p:cNvSpPr/>
            <p:nvPr/>
          </p:nvSpPr>
          <p:spPr>
            <a:xfrm>
              <a:off x="90213" y="0"/>
              <a:ext cx="8281022" cy="210430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2400" dirty="0"/>
                <a:t>Al usar la  técnica para analizar textos expositivos, los estudiantes estarán usando una estrategia de aprendizaje.</a:t>
              </a:r>
              <a:endParaRPr lang="es-DO" sz="2400" dirty="0"/>
            </a:p>
          </p:txBody>
        </p:sp>
      </p:grpSp>
      <p:graphicFrame>
        <p:nvGraphicFramePr>
          <p:cNvPr id="13" name="6 Diagrama"/>
          <p:cNvGraphicFramePr/>
          <p:nvPr/>
        </p:nvGraphicFramePr>
        <p:xfrm>
          <a:off x="428596" y="4365104"/>
          <a:ext cx="8329480" cy="2160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Users\Mary\Desktop\Para trabajo final Diplomado Lectura y escritura\Resumen Capítulo  El Marketign y la Economía digital por estudiantes M1  Mapa C.jpg"/>
          <p:cNvPicPr>
            <a:picLocks noGrp="1" noChangeAspect="1" noChangeArrowheads="1"/>
          </p:cNvPicPr>
          <p:nvPr/>
        </p:nvPicPr>
        <p:blipFill>
          <a:blip r:embed="rId3" cstate="print">
            <a:lum bright="-2000" contrast="12000"/>
          </a:blip>
          <a:srcRect/>
          <a:stretch>
            <a:fillRect/>
          </a:stretch>
        </p:blipFill>
        <p:spPr bwMode="auto">
          <a:xfrm>
            <a:off x="1187450" y="1125538"/>
            <a:ext cx="7416800" cy="552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3500000" algn="ctr" rotWithShape="0">
              <a:srgbClr val="00B0F0">
                <a:alpha val="50000"/>
              </a:srgbClr>
            </a:outerShdw>
          </a:effectLst>
        </p:spPr>
      </p:pic>
      <p:sp>
        <p:nvSpPr>
          <p:cNvPr id="18435" name="CuadroTexto 2"/>
          <p:cNvSpPr txBox="1">
            <a:spLocks noChangeArrowheads="1"/>
          </p:cNvSpPr>
          <p:nvPr/>
        </p:nvSpPr>
        <p:spPr bwMode="auto">
          <a:xfrm>
            <a:off x="1547813" y="333375"/>
            <a:ext cx="6696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s-ES" sz="2400" b="1"/>
              <a:t>Pr</a:t>
            </a:r>
            <a:r>
              <a:rPr lang="es-DO" altLang="es-ES" sz="2400" b="1"/>
              <a:t>áctica de la estrategia por un estudiante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Imagen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620713"/>
            <a:ext cx="2857500" cy="3000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9459" name="CuadroTexto 2"/>
          <p:cNvSpPr txBox="1">
            <a:spLocks noChangeArrowheads="1"/>
          </p:cNvSpPr>
          <p:nvPr/>
        </p:nvSpPr>
        <p:spPr bwMode="auto">
          <a:xfrm>
            <a:off x="1258888" y="3717925"/>
            <a:ext cx="66976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s-ES"/>
              <a:t>“ </a:t>
            </a:r>
            <a:r>
              <a:rPr lang="es-DO" altLang="es-ES" sz="2400" b="1"/>
              <a:t>Enseñar no es transferir conocimiento, sino crear las posibilidades para su producción. Quien enseña aprende al enseñar y quien enseña aprende a aprender”. </a:t>
            </a:r>
          </a:p>
          <a:p>
            <a:endParaRPr lang="es-DO" altLang="es-ES" sz="2400" b="1"/>
          </a:p>
          <a:p>
            <a:r>
              <a:rPr lang="es-DO" altLang="es-ES" sz="2400" b="1"/>
              <a:t>Paulo Freire</a:t>
            </a:r>
          </a:p>
          <a:p>
            <a:endParaRPr lang="es-DO" altLang="es-ES"/>
          </a:p>
          <a:p>
            <a:endParaRPr lang="es-DO" alt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xtLst>
            <a:ext uri="{909E8E84-426E-40DD-AFC4-6F175D3DCCD1}"/>
            <a:ext uri="{91240B29-F687-4F45-9708-019B960494DF}"/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DO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índice DE LA PRESENTACIÓN </a:t>
            </a:r>
            <a:endParaRPr lang="es-DO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196752"/>
          <a:ext cx="8640960" cy="3024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4 Marcador de contenido"/>
          <p:cNvGraphicFramePr>
            <a:graphicFrameLocks/>
          </p:cNvGraphicFramePr>
          <p:nvPr/>
        </p:nvGraphicFramePr>
        <p:xfrm>
          <a:off x="1835696" y="3356992"/>
          <a:ext cx="4896544" cy="3312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4 Marcador de contenido"/>
          <p:cNvGraphicFramePr>
            <a:graphicFrameLocks/>
          </p:cNvGraphicFramePr>
          <p:nvPr/>
        </p:nvGraphicFramePr>
        <p:xfrm>
          <a:off x="1835696" y="1556792"/>
          <a:ext cx="489654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chemeClr val="bg1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Contextualización</a:t>
            </a:r>
          </a:p>
        </p:txBody>
      </p:sp>
      <p:graphicFrame>
        <p:nvGraphicFramePr>
          <p:cNvPr id="9" name="8 Diagrama"/>
          <p:cNvGraphicFramePr/>
          <p:nvPr/>
        </p:nvGraphicFramePr>
        <p:xfrm>
          <a:off x="285720" y="1357298"/>
          <a:ext cx="8429684" cy="4616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ángulo redondeado 2"/>
          <p:cNvSpPr/>
          <p:nvPr/>
        </p:nvSpPr>
        <p:spPr>
          <a:xfrm>
            <a:off x="1476375" y="2276475"/>
            <a:ext cx="6089650" cy="3402013"/>
          </a:xfrm>
          <a:prstGeom prst="round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 algn="just">
              <a:lnSpc>
                <a:spcPct val="150000"/>
              </a:lnSpc>
              <a:spcBef>
                <a:spcPts val="39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es-DO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Grupo compuesto por 20 estudiantes</a:t>
            </a:r>
          </a:p>
          <a:p>
            <a:pPr marL="285750" indent="-285750" algn="just">
              <a:lnSpc>
                <a:spcPct val="150000"/>
              </a:lnSpc>
              <a:spcBef>
                <a:spcPts val="39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es-DO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De ambos sexos</a:t>
            </a:r>
          </a:p>
          <a:p>
            <a:pPr marL="285750" indent="-285750" algn="just">
              <a:lnSpc>
                <a:spcPct val="150000"/>
              </a:lnSpc>
              <a:spcBef>
                <a:spcPts val="39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es-DO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Matrículas entre el 2006 y 2013</a:t>
            </a:r>
          </a:p>
          <a:p>
            <a:pPr marL="285750" indent="-285750" algn="just">
              <a:lnSpc>
                <a:spcPct val="150000"/>
              </a:lnSpc>
              <a:spcBef>
                <a:spcPts val="390"/>
              </a:spcBef>
              <a:spcAft>
                <a:spcPts val="1000"/>
              </a:spcAft>
              <a:buFont typeface="Wingdings" panose="05000000000000000000" pitchFamily="2" charset="2"/>
              <a:buChar char="§"/>
              <a:defRPr/>
            </a:pPr>
            <a:r>
              <a:rPr lang="es-DO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Carreras</a:t>
            </a:r>
            <a:r>
              <a:rPr lang="en-US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es-DO" sz="2800" dirty="0">
                <a:latin typeface="Times New Roman" panose="020206030504050203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ADH, ADM, COMP, GFA.</a:t>
            </a:r>
            <a:endParaRPr lang="es-DO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chemeClr val="bg1"/>
              </a:solidFill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000100" y="1196752"/>
          <a:ext cx="7243168" cy="3887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PROBlematización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635795" y="1633538"/>
            <a:ext cx="8079609" cy="3883694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lnSpc>
                <a:spcPct val="150000"/>
              </a:lnSpc>
              <a:defRPr/>
            </a:pPr>
            <a:r>
              <a:rPr lang="es-ES" sz="2800" dirty="0">
                <a:solidFill>
                  <a:schemeClr val="bg1"/>
                </a:solidFill>
              </a:rPr>
              <a:t>“</a:t>
            </a:r>
            <a:r>
              <a:rPr lang="es-ES" sz="2800" b="1" dirty="0">
                <a:solidFill>
                  <a:schemeClr val="bg1"/>
                </a:solidFill>
              </a:rPr>
              <a:t>Mejorar la capacidad de  comprensión y aplicación de los conceptos claves de los textos expositivos en los estudiantes de la asignatura  Mercadeo I de la carrera de Mercadotecnia en la PUCMM”.</a:t>
            </a:r>
            <a:endParaRPr lang="es-DO" sz="2800" b="1" dirty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50000"/>
              </a:lnSpc>
              <a:defRPr/>
            </a:pPr>
            <a:endParaRPr lang="es-DO" sz="24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35795" y="33265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Objetivo general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chemeClr val="bg1"/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71472" y="928670"/>
            <a:ext cx="8143932" cy="135732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eaLnBrk="1" hangingPunct="1">
              <a:defRPr/>
            </a:pPr>
            <a:r>
              <a:rPr lang="es-ES" sz="2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</a:t>
            </a:r>
            <a:r>
              <a:rPr lang="es-ES" sz="2400" dirty="0">
                <a:solidFill>
                  <a:schemeClr val="bg1"/>
                </a:solidFill>
              </a:rPr>
              <a:t>Implementar la estrategia del uso de mapas conceptuales para mejorar el proceso de comprensión lectora de textos expositivos en los estudiantes de Mercadeo I. </a:t>
            </a:r>
            <a:endParaRPr lang="es-DO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71472" y="142852"/>
            <a:ext cx="8229600" cy="71438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Objetivos específicos</a:t>
            </a:r>
          </a:p>
        </p:txBody>
      </p:sp>
      <p:sp>
        <p:nvSpPr>
          <p:cNvPr id="5" name="12 Rectángulo redondeado"/>
          <p:cNvSpPr/>
          <p:nvPr/>
        </p:nvSpPr>
        <p:spPr>
          <a:xfrm>
            <a:off x="571472" y="2500306"/>
            <a:ext cx="8215370" cy="1643074"/>
          </a:xfrm>
          <a:prstGeom prst="round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</a:t>
            </a:r>
            <a:r>
              <a:rPr lang="es-DO" sz="2400" dirty="0">
                <a:solidFill>
                  <a:schemeClr val="tx1"/>
                </a:solidFill>
              </a:rPr>
              <a:t>Lograr un proceso de enseñanza aprendizaje eficiente y significativo al utilizar los mapas conceptuales como una estrategia que facilita los procesos de comprensión en los estudiantes de Mercadeo I.  </a:t>
            </a:r>
          </a:p>
        </p:txBody>
      </p:sp>
      <p:sp>
        <p:nvSpPr>
          <p:cNvPr id="7" name="12 Rectángulo redondeado"/>
          <p:cNvSpPr/>
          <p:nvPr/>
        </p:nvSpPr>
        <p:spPr>
          <a:xfrm>
            <a:off x="571472" y="4357694"/>
            <a:ext cx="8215370" cy="200024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s-ES" sz="2400" dirty="0">
                <a:solidFill>
                  <a:srgbClr val="00206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s-ES" sz="2400" dirty="0">
                <a:solidFill>
                  <a:schemeClr val="tx1"/>
                </a:solidFill>
              </a:rPr>
              <a:t>Evaluar el  desempeño académico de los estudiantes de Mercadeo I después de haber utilizado los mapas conceptuales en el semestre agosto-diciembre 2014.</a:t>
            </a:r>
            <a:endParaRPr lang="es-DO" sz="2400" strike="sngStrik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rgbClr val="FFFFFF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Marco teórico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s-DO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585702" y="1772816"/>
            <a:ext cx="8286808" cy="421484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1331913" y="2333625"/>
            <a:ext cx="6985000" cy="3398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s-DO" sz="2800" smtClean="0">
                <a:solidFill>
                  <a:schemeClr val="bg1"/>
                </a:solidFill>
                <a:latin typeface="+mj-lt"/>
              </a:rPr>
              <a:t>La </a:t>
            </a:r>
            <a:r>
              <a:rPr lang="es-DO" sz="2800" b="1" u="sng" smtClean="0">
                <a:solidFill>
                  <a:schemeClr val="bg1"/>
                </a:solidFill>
                <a:latin typeface="+mj-lt"/>
              </a:rPr>
              <a:t>comprensión lectora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es considerada como un proceso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activo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, en el cual los lectores interpretan lo que leen de acuerdo con lo que ya saben sobre el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tema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, construyendo puentes entre lo nuevo y lo conocido ( Joan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E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Heimlich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,                           Susan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D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. 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Pittelman</a:t>
            </a:r>
            <a:r>
              <a:rPr lang="es-DO" sz="2800" smtClean="0">
                <a:solidFill>
                  <a:schemeClr val="bg1"/>
                </a:solidFill>
                <a:latin typeface="+mj-lt"/>
              </a:rPr>
              <a:t>)</a:t>
            </a:r>
            <a:endParaRPr lang="es-DO" sz="280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rgbClr val="FFFFFF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Marco teórico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s-DO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585702" y="1194594"/>
            <a:ext cx="8286808" cy="421484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11271" name="2 Marcador de contenido"/>
          <p:cNvSpPr txBox="1">
            <a:spLocks/>
          </p:cNvSpPr>
          <p:nvPr/>
        </p:nvSpPr>
        <p:spPr bwMode="auto">
          <a:xfrm>
            <a:off x="827088" y="1328738"/>
            <a:ext cx="7850187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s-DO" altLang="es-ES" sz="3200" b="1">
                <a:solidFill>
                  <a:schemeClr val="bg1"/>
                </a:solidFill>
              </a:rPr>
              <a:t>Leer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s-DO" altLang="es-ES" sz="2000" b="1">
                <a:solidFill>
                  <a:schemeClr val="bg1"/>
                </a:solidFill>
              </a:rPr>
              <a:t>Es interrogar activamente un texto, construir su significado, basarlo en las experiencias previas, en los esquemas cognitivos y en los propósitos del lector. El lector "crea" el sentido del texto, se basa en el texto mismo y usa sus conocimientos y propósitos.</a:t>
            </a:r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endParaRPr lang="es-DO" altLang="es-ES" sz="2000" b="1"/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s-DO" altLang="es-ES" sz="1100">
                <a:latin typeface="verdana,geneva"/>
              </a:rPr>
              <a:t>MARTÍNEZ, M. C. (2004) "Estrategias de lectura y escritura de textos". Universidad del Valle, Cátedra UNESCO MECEAL Lectura y escritura, Cali.</a:t>
            </a:r>
            <a:endParaRPr lang="es-DO" altLang="es-ES" sz="1100" b="1"/>
          </a:p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es-DO" altLang="es-ES" sz="1500" b="1"/>
              <a:t>Fuente: http://www.ceibal.edu.uy/contenidos/areas_conocimiento/lengua/090819_leer_para_crecer/luego_de_leer.html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ChangeArrowheads="1"/>
          </p:cNvSpPr>
          <p:nvPr/>
        </p:nvSpPr>
        <p:spPr bwMode="auto">
          <a:xfrm>
            <a:off x="323850" y="490538"/>
            <a:ext cx="4608513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endParaRPr lang="es-ES" altLang="es-DO" sz="1400" b="1">
              <a:solidFill>
                <a:srgbClr val="FFFFFF"/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2910" y="357166"/>
            <a:ext cx="8229600" cy="1143000"/>
          </a:xfrm>
          <a:prstGeom prst="rect">
            <a:avLst/>
          </a:prstGeom>
          <a:extLst/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DO" sz="4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Calibri"/>
              </a:rPr>
              <a:t>Marco teórico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endParaRPr lang="es-DO" sz="44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Calibri"/>
            </a:endParaRPr>
          </a:p>
        </p:txBody>
      </p:sp>
      <p:sp>
        <p:nvSpPr>
          <p:cNvPr id="4" name="12 Rectángulo redondeado"/>
          <p:cNvSpPr/>
          <p:nvPr/>
        </p:nvSpPr>
        <p:spPr>
          <a:xfrm>
            <a:off x="323850" y="1844824"/>
            <a:ext cx="8286808" cy="4214842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s-DO" sz="20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DO" sz="2400" dirty="0">
              <a:solidFill>
                <a:schemeClr val="bg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5" name="CuadroTexto 1"/>
          <p:cNvSpPr txBox="1">
            <a:spLocks noChangeArrowheads="1"/>
          </p:cNvSpPr>
          <p:nvPr/>
        </p:nvSpPr>
        <p:spPr bwMode="auto">
          <a:xfrm>
            <a:off x="827088" y="2441575"/>
            <a:ext cx="7561262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DO" altLang="es-ES" sz="2400" b="1">
                <a:solidFill>
                  <a:schemeClr val="bg1"/>
                </a:solidFill>
              </a:rPr>
              <a:t>Los mapas conceptuales son una técnica, creada por Joseph D. Novak, quien los ha presentado como una estrategia, método y recurso esquemático, es sencilla, pero poderosa en potencia, para ayudar a los estudiantes a aprender y para ayudar a los educadores a organizar los materiales objeto de este aprendizaje.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DIPLOMADO MARY CRUZ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CION DIPLOMADO MARY CRU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SENTACION DIPLOMADO MARY CRU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0E8A11ED9A9056468EB06BF2DDD8132B" ma:contentTypeVersion="2" ma:contentTypeDescription="Crear nuevo documento." ma:contentTypeScope="" ma:versionID="ea1ea9747d5e1c16d79f9e84215e0dd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d6bce56cd35acad97fd37550ee15fe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BDDFF9-D60D-449F-8AF9-9CCE425C59CC}"/>
</file>

<file path=customXml/itemProps2.xml><?xml version="1.0" encoding="utf-8"?>
<ds:datastoreItem xmlns:ds="http://schemas.openxmlformats.org/officeDocument/2006/customXml" ds:itemID="{95D52936-3C7E-4CE6-A04D-75E08AD7D599}"/>
</file>

<file path=customXml/itemProps3.xml><?xml version="1.0" encoding="utf-8"?>
<ds:datastoreItem xmlns:ds="http://schemas.openxmlformats.org/officeDocument/2006/customXml" ds:itemID="{AD0EE658-AA10-42C7-A4F0-40DF456EAA45}"/>
</file>

<file path=docProps/app.xml><?xml version="1.0" encoding="utf-8"?>
<Properties xmlns="http://schemas.openxmlformats.org/officeDocument/2006/extended-properties" xmlns:vt="http://schemas.openxmlformats.org/officeDocument/2006/docPropsVTypes">
  <Template>PRESENTACION DIPLOMADO MARY CRUZ</Template>
  <TotalTime>644</TotalTime>
  <Words>989</Words>
  <Application>Microsoft Office PowerPoint</Application>
  <PresentationFormat>On-screen Show (4:3)</PresentationFormat>
  <Paragraphs>112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Tahoma</vt:lpstr>
      <vt:lpstr>Times New Roman</vt:lpstr>
      <vt:lpstr>MS Mincho</vt:lpstr>
      <vt:lpstr>Wingdings</vt:lpstr>
      <vt:lpstr>verdana,geneva</vt:lpstr>
      <vt:lpstr>PRESENTACION DIPLOMADO MARY CRUZ</vt:lpstr>
      <vt:lpstr>1_PRESENTACION DIPLOMADO MARY CRUZ</vt:lpstr>
      <vt:lpstr>2_PRESENTACION DIPLOMADO MARY CRUZ</vt:lpstr>
      <vt:lpstr>Slide 1</vt:lpstr>
      <vt:lpstr>índice DE LA PRESENTACIÓN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>mvelazquez</cp:lastModifiedBy>
  <cp:revision>73</cp:revision>
  <dcterms:created xsi:type="dcterms:W3CDTF">2015-04-08T16:58:10Z</dcterms:created>
  <dcterms:modified xsi:type="dcterms:W3CDTF">2015-04-20T14:17:17Z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0x0101000E8A11ED9A9056468EB06BF2DDD8132B</vt:lpwstr>
  </property>
</Properties>
</file>