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6" r:id="rId1"/>
  </p:sldMasterIdLst>
  <p:sldIdLst>
    <p:sldId id="301" r:id="rId2"/>
    <p:sldId id="303" r:id="rId3"/>
    <p:sldId id="262" r:id="rId4"/>
    <p:sldId id="283" r:id="rId5"/>
    <p:sldId id="308" r:id="rId6"/>
    <p:sldId id="318" r:id="rId7"/>
    <p:sldId id="320" r:id="rId8"/>
    <p:sldId id="322" r:id="rId9"/>
    <p:sldId id="266" r:id="rId10"/>
    <p:sldId id="311" r:id="rId11"/>
    <p:sldId id="313" r:id="rId12"/>
    <p:sldId id="314" r:id="rId13"/>
    <p:sldId id="315" r:id="rId14"/>
    <p:sldId id="321" r:id="rId15"/>
    <p:sldId id="29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FF99FF"/>
    <a:srgbClr val="CCFFCC"/>
    <a:srgbClr val="99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56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6172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9509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788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17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1158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6681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6509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7806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smtClean="0"/>
              <a:pPr/>
              <a:t>4/12/2016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09445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pPr/>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54467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4/12/2016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74055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40348" y="3244334"/>
            <a:ext cx="311303" cy="830997"/>
          </a:xfrm>
          <a:prstGeom prst="rect">
            <a:avLst/>
          </a:prstGeom>
        </p:spPr>
        <p:txBody>
          <a:bodyPr wrap="none">
            <a:spAutoFit/>
          </a:bodyPr>
          <a:lstStyle/>
          <a:p>
            <a:pPr algn="ctr"/>
            <a:r>
              <a:rPr lang="es-ES" sz="4800" b="1" i="1" dirty="0">
                <a:ln w="0"/>
                <a:effectLst>
                  <a:outerShdw blurRad="38100" dist="19050" dir="2700000" algn="tl" rotWithShape="0">
                    <a:schemeClr val="dk1">
                      <a:alpha val="40000"/>
                    </a:schemeClr>
                  </a:outerShdw>
                </a:effectLst>
                <a:latin typeface="Agency FB" panose="020B0503020202020204" pitchFamily="34" charset="0"/>
              </a:rPr>
              <a:t> </a:t>
            </a:r>
          </a:p>
        </p:txBody>
      </p:sp>
      <p:sp>
        <p:nvSpPr>
          <p:cNvPr id="5" name="Rectángulo 4"/>
          <p:cNvSpPr/>
          <p:nvPr/>
        </p:nvSpPr>
        <p:spPr>
          <a:xfrm>
            <a:off x="-643944" y="3025733"/>
            <a:ext cx="10856890" cy="1569660"/>
          </a:xfrm>
          <a:prstGeom prst="rect">
            <a:avLst/>
          </a:prstGeom>
        </p:spPr>
        <p:txBody>
          <a:bodyPr wrap="square">
            <a:spAutoFit/>
          </a:bodyPr>
          <a:lstStyle/>
          <a:p>
            <a:pPr algn="ctr"/>
            <a:r>
              <a:rPr lang="es-ES" sz="9600" b="1" dirty="0">
                <a:ln w="0"/>
                <a:effectLst>
                  <a:outerShdw blurRad="38100" dist="19050" dir="2700000" algn="tl" rotWithShape="0">
                    <a:schemeClr val="dk1">
                      <a:alpha val="40000"/>
                    </a:schemeClr>
                  </a:outerShdw>
                </a:effectLst>
              </a:rPr>
              <a:t> </a:t>
            </a:r>
            <a:endParaRPr lang="en-US" sz="3600" dirty="0">
              <a:latin typeface="Agency FB" panose="020B0503020202020204" pitchFamily="34" charset="0"/>
            </a:endParaRPr>
          </a:p>
        </p:txBody>
      </p:sp>
      <p:sp>
        <p:nvSpPr>
          <p:cNvPr id="8" name="7 Marcador de contenido"/>
          <p:cNvSpPr>
            <a:spLocks noGrp="1"/>
          </p:cNvSpPr>
          <p:nvPr>
            <p:ph sz="half" idx="1"/>
          </p:nvPr>
        </p:nvSpPr>
        <p:spPr>
          <a:xfrm>
            <a:off x="431073" y="535577"/>
            <a:ext cx="7628709" cy="5721532"/>
          </a:xfrm>
        </p:spPr>
        <p:txBody>
          <a:bodyPr vert="horz" lIns="0" tIns="45720" rIns="0" bIns="45720" rtlCol="0" anchor="t">
            <a:normAutofit/>
          </a:bodyPr>
          <a:lstStyle/>
          <a:p>
            <a:pPr marL="0" indent="0" algn="ctr">
              <a:buNone/>
            </a:pPr>
            <a:r>
              <a:rPr lang="es-DO" b="1" dirty="0"/>
              <a:t>PONTIFICIA UNIVERSIDAD CATÓLICA MADRE Y MAESTRA</a:t>
            </a:r>
            <a:br>
              <a:rPr lang="es-DO" b="1" dirty="0"/>
            </a:br>
            <a:r>
              <a:rPr lang="es-DO" b="1" dirty="0"/>
              <a:t>CENTRO DE EXCELENCIA PARA LA INVESTIGACIÓN Y DIFUSIÓN DE LA LECTURA Y ESCRITURA (CEDILE)</a:t>
            </a:r>
            <a:br>
              <a:rPr lang="es-DO" b="1" dirty="0"/>
            </a:br>
            <a:endParaRPr lang="es-ES" b="1" dirty="0"/>
          </a:p>
          <a:p>
            <a:pPr marL="0" indent="0" algn="ctr">
              <a:lnSpc>
                <a:spcPct val="100000"/>
              </a:lnSpc>
              <a:buNone/>
            </a:pPr>
            <a:endParaRPr lang="es-DO" sz="1600" b="1" dirty="0" smtClean="0"/>
          </a:p>
          <a:p>
            <a:pPr marL="0" indent="0" algn="ctr">
              <a:lnSpc>
                <a:spcPct val="100000"/>
              </a:lnSpc>
              <a:buNone/>
            </a:pPr>
            <a:r>
              <a:rPr lang="es-DO" sz="1600" b="1" dirty="0" smtClean="0"/>
              <a:t>PROGRAMA </a:t>
            </a:r>
            <a:r>
              <a:rPr lang="es-DO" sz="1600" b="1" dirty="0"/>
              <a:t>DE ALFABETIZACIÓN ACADÉMICA</a:t>
            </a:r>
            <a:br>
              <a:rPr lang="es-DO" sz="1600" b="1" dirty="0"/>
            </a:br>
            <a:r>
              <a:rPr lang="es-DO" sz="1600" b="1" dirty="0"/>
              <a:t>DIPLOMADO EN LECTURA Y ESCRITURA</a:t>
            </a:r>
            <a:br>
              <a:rPr lang="es-DO" sz="1600" b="1" dirty="0"/>
            </a:br>
            <a:r>
              <a:rPr lang="es-DO" sz="1600" b="1" dirty="0"/>
              <a:t> </a:t>
            </a:r>
            <a:br>
              <a:rPr lang="es-DO" sz="1600" b="1" dirty="0"/>
            </a:br>
            <a:r>
              <a:rPr lang="es-DO" sz="1600" b="1" dirty="0"/>
              <a:t>LA PRODUCCIÓN DE UN ENSAYO ARGUMENTATIVO COMO ESTRATEGIA PARA MEJORAR EL NIVEL DE DESEMPEÑO EVIDENCIADO EN EL PROCESO DE ESCRITURA EN LA ASIGNATURA EVALUACIÓN DE LOS APRENDIZAJES</a:t>
            </a:r>
            <a:br>
              <a:rPr lang="es-DO" sz="1600" b="1" dirty="0"/>
            </a:br>
            <a:r>
              <a:rPr lang="es-DO" sz="1600" b="1" dirty="0"/>
              <a:t/>
            </a:r>
            <a:br>
              <a:rPr lang="es-DO" sz="1600" b="1" dirty="0"/>
            </a:br>
            <a:r>
              <a:rPr lang="es-DO" sz="1600" b="1" dirty="0"/>
              <a:t>MELANIA </a:t>
            </a:r>
            <a:r>
              <a:rPr lang="es-DO" sz="1600" b="1" dirty="0" smtClean="0"/>
              <a:t>PÉREZ, M.A.</a:t>
            </a:r>
            <a:r>
              <a:rPr lang="es-DO" sz="1600" b="1" dirty="0"/>
              <a:t/>
            </a:r>
            <a:br>
              <a:rPr lang="es-DO" sz="1600" b="1" dirty="0"/>
            </a:br>
            <a:r>
              <a:rPr lang="es-DO" sz="1600" b="1" dirty="0"/>
              <a:t>DEPARTAMENTO DE EDUCACIÓN</a:t>
            </a:r>
          </a:p>
          <a:p>
            <a:pPr marL="0" indent="0" algn="ctr">
              <a:lnSpc>
                <a:spcPct val="100000"/>
              </a:lnSpc>
              <a:buNone/>
            </a:pPr>
            <a:endParaRPr lang="es-DO" sz="1600" b="1" dirty="0"/>
          </a:p>
          <a:p>
            <a:pPr marL="0" indent="0" algn="ctr">
              <a:lnSpc>
                <a:spcPct val="100000"/>
              </a:lnSpc>
              <a:buNone/>
            </a:pPr>
            <a:r>
              <a:rPr lang="es-DO" sz="1600" b="1" dirty="0"/>
              <a:t>III SEMINARIO LEER Y ESCRIBIR A TRAVÉS DEL CURRÍCULO EN LA EDUCACIÓN SUPERIOR</a:t>
            </a:r>
            <a:br>
              <a:rPr lang="es-DO" sz="1600" b="1" dirty="0"/>
            </a:br>
            <a:r>
              <a:rPr lang="es-DO" sz="1600" b="1" dirty="0">
                <a:solidFill>
                  <a:srgbClr val="404040"/>
                </a:solidFill>
                <a:latin typeface="Calibri"/>
              </a:rPr>
              <a:t>Santiago, 12/4/2016 </a:t>
            </a:r>
            <a:endParaRPr lang="es-DO" sz="1600" b="1"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764" y="287382"/>
            <a:ext cx="1603236" cy="13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C:\Users\Alia\Desktop\frase-la-lectura-hace-al-hombre-completo-la-conversacion-lo-hace-agil-la-escritura-lo-hace-preciso-francis-bacon-14526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267700" y="1815738"/>
            <a:ext cx="3724003" cy="1994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3659832"/>
            <a:ext cx="3724003" cy="262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37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2 Rectángulo"/>
          <p:cNvSpPr/>
          <p:nvPr/>
        </p:nvSpPr>
        <p:spPr>
          <a:xfrm>
            <a:off x="6054213" y="-19060"/>
            <a:ext cx="4901350" cy="98442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tx1"/>
                </a:solidFill>
              </a:rPr>
              <a:t>Comparación  del contenido en el primer borrador y el producto final.</a:t>
            </a:r>
          </a:p>
        </p:txBody>
      </p:sp>
      <p:sp>
        <p:nvSpPr>
          <p:cNvPr id="5" name="4 CuadroTexto"/>
          <p:cNvSpPr txBox="1"/>
          <p:nvPr/>
        </p:nvSpPr>
        <p:spPr>
          <a:xfrm>
            <a:off x="178676" y="4764561"/>
            <a:ext cx="11855669" cy="1631216"/>
          </a:xfrm>
          <a:prstGeom prst="rect">
            <a:avLst/>
          </a:prstGeom>
          <a:noFill/>
        </p:spPr>
        <p:txBody>
          <a:bodyPr wrap="square" rtlCol="0">
            <a:spAutoFit/>
          </a:bodyPr>
          <a:lstStyle/>
          <a:p>
            <a:pPr algn="just"/>
            <a:r>
              <a:rPr lang="es-ES_tradnl" sz="2000" b="1" dirty="0" smtClean="0"/>
              <a:t>En las dos variables se </a:t>
            </a:r>
            <a:r>
              <a:rPr lang="es-ES_tradnl" sz="2000" b="1" dirty="0"/>
              <a:t>observa una clara tendencia a la progresión positiva del proceso de escritura. </a:t>
            </a:r>
            <a:endParaRPr lang="es-ES_tradnl" sz="2000" b="1" dirty="0" smtClean="0"/>
          </a:p>
          <a:p>
            <a:pPr algn="just"/>
            <a:r>
              <a:rPr lang="es-ES_tradnl" sz="2000" b="1" dirty="0" smtClean="0"/>
              <a:t>En </a:t>
            </a:r>
            <a:r>
              <a:rPr lang="es-ES_tradnl" sz="2000" b="1" dirty="0"/>
              <a:t>el primer </a:t>
            </a:r>
            <a:r>
              <a:rPr lang="es-ES_tradnl" sz="2000" b="1" dirty="0" smtClean="0"/>
              <a:t>borrador, </a:t>
            </a:r>
            <a:r>
              <a:rPr lang="es-ES_tradnl" sz="2000" b="1" dirty="0"/>
              <a:t>solo el 20% lograba titular de forma coherente y pertinente su </a:t>
            </a:r>
            <a:r>
              <a:rPr lang="es-ES_tradnl" sz="2000" b="1" dirty="0" smtClean="0"/>
              <a:t>ensayo; </a:t>
            </a:r>
            <a:r>
              <a:rPr lang="es-ES_tradnl" sz="2000" b="1" dirty="0"/>
              <a:t>en el producto </a:t>
            </a:r>
            <a:r>
              <a:rPr lang="es-ES_tradnl" sz="2000" b="1" dirty="0" smtClean="0"/>
              <a:t>final, 60</a:t>
            </a:r>
            <a:r>
              <a:rPr lang="es-ES_tradnl" sz="2000" b="1" dirty="0"/>
              <a:t>% lo </a:t>
            </a:r>
            <a:r>
              <a:rPr lang="es-ES_tradnl" sz="2000" b="1" dirty="0" smtClean="0"/>
              <a:t>logró. </a:t>
            </a:r>
            <a:r>
              <a:rPr lang="es-ES_tradnl" sz="2000" b="1" dirty="0"/>
              <a:t>En cuanto al contenido </a:t>
            </a:r>
            <a:r>
              <a:rPr lang="es-ES_tradnl" sz="2000" b="1" dirty="0" smtClean="0"/>
              <a:t>del primer borrador, </a:t>
            </a:r>
            <a:r>
              <a:rPr lang="es-ES_tradnl" sz="2000" b="1" dirty="0"/>
              <a:t>20</a:t>
            </a:r>
            <a:r>
              <a:rPr lang="es-ES_tradnl" sz="2000" b="1" dirty="0" smtClean="0"/>
              <a:t>% </a:t>
            </a:r>
            <a:r>
              <a:rPr lang="es-DO" sz="2000" b="1" dirty="0" smtClean="0"/>
              <a:t>presentó </a:t>
            </a:r>
            <a:r>
              <a:rPr lang="es-DO" sz="2000" b="1" dirty="0"/>
              <a:t>un contenido que no resultaba muy interesante, el </a:t>
            </a:r>
            <a:r>
              <a:rPr lang="es-DO" sz="2000" b="1" dirty="0" smtClean="0"/>
              <a:t>tema estaba poco desarrollado </a:t>
            </a:r>
            <a:r>
              <a:rPr lang="es-DO" sz="2000" b="1" dirty="0"/>
              <a:t>y no se </a:t>
            </a:r>
            <a:r>
              <a:rPr lang="es-DO" sz="2000" b="1" dirty="0" smtClean="0"/>
              <a:t>apoyaba </a:t>
            </a:r>
            <a:r>
              <a:rPr lang="es-DO" sz="2000" b="1" dirty="0"/>
              <a:t>en voces de </a:t>
            </a:r>
            <a:r>
              <a:rPr lang="es-DO" sz="2000" b="1" dirty="0" smtClean="0"/>
              <a:t>autoridad; </a:t>
            </a:r>
            <a:r>
              <a:rPr lang="es-DO" sz="2000" b="1" dirty="0"/>
              <a:t>en el producto final 60% </a:t>
            </a:r>
            <a:r>
              <a:rPr lang="es-DO" sz="2000" b="1" dirty="0" smtClean="0"/>
              <a:t>lo logró.</a:t>
            </a:r>
            <a:endParaRPr lang="es-ES_tradnl" sz="2000" b="1" dirty="0"/>
          </a:p>
        </p:txBody>
      </p:sp>
      <p:sp>
        <p:nvSpPr>
          <p:cNvPr id="7" name="1 Rectángulo"/>
          <p:cNvSpPr/>
          <p:nvPr/>
        </p:nvSpPr>
        <p:spPr>
          <a:xfrm>
            <a:off x="722671" y="18386"/>
            <a:ext cx="5132439" cy="95907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tx1"/>
                </a:solidFill>
              </a:rPr>
              <a:t>  Comparación del título en el primer borrador y el producto final</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5612" y="1198179"/>
            <a:ext cx="5904981" cy="341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79353" y="1307183"/>
            <a:ext cx="5887354" cy="330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2831" y="10520"/>
            <a:ext cx="889583" cy="9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4261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2 Rectángulo"/>
          <p:cNvSpPr/>
          <p:nvPr/>
        </p:nvSpPr>
        <p:spPr>
          <a:xfrm>
            <a:off x="6054213" y="-19060"/>
            <a:ext cx="4901350" cy="142717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tx1"/>
                </a:solidFill>
              </a:rPr>
              <a:t>Comparación </a:t>
            </a:r>
            <a:r>
              <a:rPr lang="es-ES_tradnl" sz="2400" b="1" dirty="0" smtClean="0">
                <a:solidFill>
                  <a:schemeClr val="tx1"/>
                </a:solidFill>
              </a:rPr>
              <a:t>entre el primer </a:t>
            </a:r>
            <a:r>
              <a:rPr lang="es-ES_tradnl" sz="2400" b="1" dirty="0">
                <a:solidFill>
                  <a:schemeClr val="tx1"/>
                </a:solidFill>
              </a:rPr>
              <a:t>borrador y el producto final </a:t>
            </a:r>
            <a:r>
              <a:rPr lang="es-ES_tradnl" sz="2400" b="1" dirty="0" smtClean="0">
                <a:solidFill>
                  <a:schemeClr val="tx1"/>
                </a:solidFill>
              </a:rPr>
              <a:t>en </a:t>
            </a:r>
            <a:r>
              <a:rPr lang="es-ES_tradnl" sz="2400" b="1" dirty="0">
                <a:solidFill>
                  <a:schemeClr val="tx1"/>
                </a:solidFill>
              </a:rPr>
              <a:t>la coherencia y la cohesión. </a:t>
            </a:r>
          </a:p>
        </p:txBody>
      </p:sp>
      <p:sp>
        <p:nvSpPr>
          <p:cNvPr id="5" name="4 CuadroTexto"/>
          <p:cNvSpPr txBox="1"/>
          <p:nvPr/>
        </p:nvSpPr>
        <p:spPr>
          <a:xfrm>
            <a:off x="309716" y="5217965"/>
            <a:ext cx="11488994" cy="923330"/>
          </a:xfrm>
          <a:prstGeom prst="rect">
            <a:avLst/>
          </a:prstGeom>
          <a:noFill/>
        </p:spPr>
        <p:txBody>
          <a:bodyPr wrap="square" rtlCol="0">
            <a:spAutoFit/>
          </a:bodyPr>
          <a:lstStyle/>
          <a:p>
            <a:pPr algn="just"/>
            <a:r>
              <a:rPr lang="es-DO" b="1" dirty="0" smtClean="0"/>
              <a:t>En </a:t>
            </a:r>
            <a:r>
              <a:rPr lang="es-DO" b="1" dirty="0"/>
              <a:t>el primer borrador se observa que </a:t>
            </a:r>
            <a:r>
              <a:rPr lang="es-DO" b="1" dirty="0" smtClean="0"/>
              <a:t>solo </a:t>
            </a:r>
            <a:r>
              <a:rPr lang="es-DO" b="1" dirty="0"/>
              <a:t>el 20% </a:t>
            </a:r>
            <a:r>
              <a:rPr lang="es-DO" b="1" dirty="0" smtClean="0"/>
              <a:t>sigue </a:t>
            </a:r>
            <a:r>
              <a:rPr lang="es-DO" b="1" dirty="0"/>
              <a:t>un proceso de escritura, </a:t>
            </a:r>
            <a:r>
              <a:rPr lang="es-DO" b="1" dirty="0" smtClean="0"/>
              <a:t>mientras que en </a:t>
            </a:r>
            <a:r>
              <a:rPr lang="es-DO" b="1" dirty="0"/>
              <a:t>el producto final </a:t>
            </a:r>
            <a:r>
              <a:rPr lang="es-DO" b="1" dirty="0" smtClean="0"/>
              <a:t>logra seguirlo un 80%. Un </a:t>
            </a:r>
            <a:r>
              <a:rPr lang="es-DO" b="1" dirty="0"/>
              <a:t>20% no </a:t>
            </a:r>
            <a:r>
              <a:rPr lang="es-DO" b="1" dirty="0" smtClean="0"/>
              <a:t>presenta </a:t>
            </a:r>
            <a:r>
              <a:rPr lang="es-DO" b="1" dirty="0"/>
              <a:t>problemas de coherencia y cohesión en el primer </a:t>
            </a:r>
            <a:r>
              <a:rPr lang="es-DO" b="1" dirty="0" smtClean="0"/>
              <a:t>borrador y </a:t>
            </a:r>
            <a:r>
              <a:rPr lang="es-DO" b="1" dirty="0"/>
              <a:t>en el producto </a:t>
            </a:r>
            <a:r>
              <a:rPr lang="es-DO" b="1" dirty="0" smtClean="0"/>
              <a:t>final aumenta a un </a:t>
            </a:r>
            <a:r>
              <a:rPr lang="es-DO" b="1" dirty="0"/>
              <a:t>60</a:t>
            </a:r>
            <a:r>
              <a:rPr lang="es-DO" b="1" dirty="0" smtClean="0"/>
              <a:t>%. </a:t>
            </a:r>
            <a:endParaRPr lang="es-DO" b="1" dirty="0"/>
          </a:p>
        </p:txBody>
      </p:sp>
      <p:sp>
        <p:nvSpPr>
          <p:cNvPr id="7" name="1 Rectángulo"/>
          <p:cNvSpPr/>
          <p:nvPr/>
        </p:nvSpPr>
        <p:spPr>
          <a:xfrm>
            <a:off x="722671" y="18386"/>
            <a:ext cx="5132439" cy="13897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tx1"/>
                </a:solidFill>
              </a:rPr>
              <a:t>  </a:t>
            </a:r>
            <a:r>
              <a:rPr lang="es-ES_tradnl" sz="2400" b="1" dirty="0" smtClean="0">
                <a:solidFill>
                  <a:schemeClr val="tx1"/>
                </a:solidFill>
              </a:rPr>
              <a:t>Comparación</a:t>
            </a:r>
            <a:r>
              <a:rPr lang="es-DO" sz="2400" b="1" dirty="0" smtClean="0">
                <a:solidFill>
                  <a:schemeClr val="tx1"/>
                </a:solidFill>
              </a:rPr>
              <a:t> entre el </a:t>
            </a:r>
            <a:r>
              <a:rPr lang="es-DO" sz="2400" b="1" dirty="0">
                <a:solidFill>
                  <a:schemeClr val="tx1"/>
                </a:solidFill>
              </a:rPr>
              <a:t>primer borrador </a:t>
            </a:r>
            <a:r>
              <a:rPr lang="es-DO" sz="2400" b="1" dirty="0" smtClean="0">
                <a:solidFill>
                  <a:schemeClr val="tx1"/>
                </a:solidFill>
              </a:rPr>
              <a:t>y el </a:t>
            </a:r>
            <a:r>
              <a:rPr lang="es-DO" sz="2400" b="1" dirty="0">
                <a:solidFill>
                  <a:schemeClr val="tx1"/>
                </a:solidFill>
              </a:rPr>
              <a:t>producto final en el proceso de escritura.</a:t>
            </a:r>
            <a:endParaRPr lang="es-ES_tradnl" sz="2400" b="1" dirty="0">
              <a:solidFill>
                <a:schemeClr val="tx1"/>
              </a:solidFill>
            </a:endParaRP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08534" y="1755586"/>
            <a:ext cx="5551219" cy="32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09427" y="1814052"/>
            <a:ext cx="5637343" cy="303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8852" y="-12699"/>
            <a:ext cx="1206954" cy="128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937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334" y="235974"/>
            <a:ext cx="11766097" cy="5928852"/>
          </a:xfrm>
          <a:prstGeom prst="rect">
            <a:avLst/>
          </a:prstGeom>
          <a:ln/>
          <a:effectLst>
            <a:reflection stA="71000" endPos="0" dir="5400000" sy="-100000" algn="bl" rotWithShape="0"/>
          </a:effectLst>
          <a:ex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413435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6632" y="707923"/>
            <a:ext cx="10250129" cy="5279921"/>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030370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8500" y="286603"/>
            <a:ext cx="10807700" cy="729397"/>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s-DO" dirty="0"/>
              <a:t>CONCLUSIONES</a:t>
            </a:r>
          </a:p>
        </p:txBody>
      </p:sp>
      <p:sp>
        <p:nvSpPr>
          <p:cNvPr id="3" name="2 Marcador de contenido"/>
          <p:cNvSpPr>
            <a:spLocks noGrp="1"/>
          </p:cNvSpPr>
          <p:nvPr>
            <p:ph idx="1"/>
          </p:nvPr>
        </p:nvSpPr>
        <p:spPr>
          <a:xfrm>
            <a:off x="635000" y="1041400"/>
            <a:ext cx="10909300" cy="5207000"/>
          </a:xfrm>
        </p:spPr>
        <p:style>
          <a:lnRef idx="1">
            <a:schemeClr val="accent6"/>
          </a:lnRef>
          <a:fillRef idx="2">
            <a:schemeClr val="accent6"/>
          </a:fillRef>
          <a:effectRef idx="1">
            <a:schemeClr val="accent6"/>
          </a:effectRef>
          <a:fontRef idx="minor">
            <a:schemeClr val="dk1"/>
          </a:fontRef>
        </p:style>
        <p:txBody>
          <a:bodyPr vert="horz" lIns="0" tIns="45720" rIns="0" bIns="45720" rtlCol="0" anchor="t">
            <a:normAutofit lnSpcReduction="10000"/>
          </a:bodyPr>
          <a:lstStyle/>
          <a:p>
            <a:pPr>
              <a:lnSpc>
                <a:spcPct val="80000"/>
              </a:lnSpc>
              <a:buFont typeface="Arial" pitchFamily="34" charset="0"/>
              <a:buChar char="•"/>
            </a:pPr>
            <a:endParaRPr lang="es-DO" sz="2400" dirty="0" smtClean="0">
              <a:solidFill>
                <a:schemeClr val="dk1"/>
              </a:solidFill>
            </a:endParaRPr>
          </a:p>
          <a:p>
            <a:pPr>
              <a:lnSpc>
                <a:spcPct val="80000"/>
              </a:lnSpc>
              <a:buFont typeface="Arial" pitchFamily="34" charset="0"/>
              <a:buChar char="•"/>
            </a:pPr>
            <a:r>
              <a:rPr lang="es-DO" sz="2400" dirty="0" smtClean="0"/>
              <a:t> Al escribir por elección, los intereses del escritor permiten mayor desarrollo de la creatividad.</a:t>
            </a:r>
          </a:p>
          <a:p>
            <a:pPr>
              <a:lnSpc>
                <a:spcPct val="80000"/>
              </a:lnSpc>
              <a:buFont typeface="Arial" pitchFamily="34" charset="0"/>
              <a:buChar char="•"/>
            </a:pPr>
            <a:r>
              <a:rPr lang="es-DO" sz="2400" dirty="0" smtClean="0"/>
              <a:t>Al construir sus propias ideas, los alumnos manifiestan sensación de logro y realización.</a:t>
            </a:r>
          </a:p>
          <a:p>
            <a:pPr>
              <a:lnSpc>
                <a:spcPct val="80000"/>
              </a:lnSpc>
              <a:buFont typeface="Arial" pitchFamily="34" charset="0"/>
              <a:buChar char="•"/>
            </a:pPr>
            <a:r>
              <a:rPr lang="es-DO" sz="2400" dirty="0" smtClean="0">
                <a:solidFill>
                  <a:schemeClr val="dk1"/>
                </a:solidFill>
              </a:rPr>
              <a:t>La </a:t>
            </a:r>
            <a:r>
              <a:rPr lang="es-DO" sz="2400" dirty="0">
                <a:solidFill>
                  <a:schemeClr val="dk1"/>
                </a:solidFill>
              </a:rPr>
              <a:t>escritura como proceso garantiza resultados satisfactorios, porque implica ir aplicando mejoras </a:t>
            </a:r>
            <a:r>
              <a:rPr lang="es-DO" sz="2400" dirty="0" smtClean="0">
                <a:solidFill>
                  <a:schemeClr val="dk1"/>
                </a:solidFill>
              </a:rPr>
              <a:t>que, </a:t>
            </a:r>
            <a:r>
              <a:rPr lang="es-DO" sz="2400" dirty="0">
                <a:solidFill>
                  <a:schemeClr val="dk1"/>
                </a:solidFill>
              </a:rPr>
              <a:t>de un solo </a:t>
            </a:r>
            <a:r>
              <a:rPr lang="es-DO" sz="2400" dirty="0" smtClean="0">
                <a:solidFill>
                  <a:schemeClr val="dk1"/>
                </a:solidFill>
              </a:rPr>
              <a:t>tirón, </a:t>
            </a:r>
            <a:r>
              <a:rPr lang="es-DO" sz="2400" dirty="0">
                <a:solidFill>
                  <a:schemeClr val="dk1"/>
                </a:solidFill>
              </a:rPr>
              <a:t>no son posibles. </a:t>
            </a:r>
          </a:p>
          <a:p>
            <a:pPr>
              <a:lnSpc>
                <a:spcPct val="80000"/>
              </a:lnSpc>
              <a:buFont typeface="Arial" pitchFamily="34" charset="0"/>
              <a:buChar char="•"/>
            </a:pPr>
            <a:r>
              <a:rPr lang="es-DO" sz="2400" dirty="0" smtClean="0">
                <a:solidFill>
                  <a:schemeClr val="dk1"/>
                </a:solidFill>
              </a:rPr>
              <a:t>Es posible el </a:t>
            </a:r>
            <a:r>
              <a:rPr lang="es-DO" sz="2400" dirty="0">
                <a:solidFill>
                  <a:schemeClr val="dk1"/>
                </a:solidFill>
              </a:rPr>
              <a:t>desarrollo de las competencias de producción escrita </a:t>
            </a:r>
            <a:r>
              <a:rPr lang="es-DO" sz="2400" dirty="0" err="1" smtClean="0">
                <a:solidFill>
                  <a:schemeClr val="dk1"/>
                </a:solidFill>
              </a:rPr>
              <a:t>disciplinarmente</a:t>
            </a:r>
            <a:r>
              <a:rPr lang="es-DO" sz="2400" dirty="0" smtClean="0">
                <a:solidFill>
                  <a:schemeClr val="dk1"/>
                </a:solidFill>
              </a:rPr>
              <a:t> al aplicar la </a:t>
            </a:r>
            <a:r>
              <a:rPr lang="es-DO" sz="2400" dirty="0">
                <a:solidFill>
                  <a:schemeClr val="dk1"/>
                </a:solidFill>
              </a:rPr>
              <a:t>escritura como proceso.</a:t>
            </a:r>
          </a:p>
          <a:p>
            <a:pPr>
              <a:lnSpc>
                <a:spcPct val="80000"/>
              </a:lnSpc>
              <a:buFont typeface="Arial" pitchFamily="34" charset="0"/>
              <a:buChar char="•"/>
            </a:pPr>
            <a:r>
              <a:rPr lang="es-DO" sz="2400" dirty="0">
                <a:solidFill>
                  <a:schemeClr val="dk1"/>
                </a:solidFill>
              </a:rPr>
              <a:t>Fortalecer los procesos de </a:t>
            </a:r>
            <a:r>
              <a:rPr lang="es-DO" sz="2400" dirty="0" smtClean="0">
                <a:solidFill>
                  <a:schemeClr val="dk1"/>
                </a:solidFill>
              </a:rPr>
              <a:t>aula </a:t>
            </a:r>
            <a:r>
              <a:rPr lang="es-DO" sz="2400" dirty="0">
                <a:solidFill>
                  <a:schemeClr val="dk1"/>
                </a:solidFill>
              </a:rPr>
              <a:t>con estrategias de producción  incrementa </a:t>
            </a:r>
            <a:r>
              <a:rPr lang="es-DO" sz="2400" dirty="0" smtClean="0">
                <a:solidFill>
                  <a:schemeClr val="dk1"/>
                </a:solidFill>
              </a:rPr>
              <a:t>el </a:t>
            </a:r>
            <a:r>
              <a:rPr lang="es-DO" sz="2400" dirty="0">
                <a:solidFill>
                  <a:schemeClr val="dk1"/>
                </a:solidFill>
              </a:rPr>
              <a:t>desarrollo de las diversas competencias de producción oral y escrita y esto se traduce en el logro de perfiles profesionales más idóneos. </a:t>
            </a:r>
          </a:p>
          <a:p>
            <a:pPr>
              <a:lnSpc>
                <a:spcPct val="80000"/>
              </a:lnSpc>
              <a:buFont typeface="Arial" pitchFamily="34" charset="0"/>
              <a:buChar char="•"/>
            </a:pPr>
            <a:r>
              <a:rPr lang="es-DO" sz="2400" dirty="0" smtClean="0"/>
              <a:t>La delimitación de la línea temática es importante para evitar dificultades al momento de producir. La libre elección de un tema, aun dentro del eje común temático más amplio, posibilita que los estudiantes trabajen a gusto.</a:t>
            </a:r>
          </a:p>
          <a:p>
            <a:pPr>
              <a:lnSpc>
                <a:spcPct val="80000"/>
              </a:lnSpc>
              <a:buFont typeface="Arial" pitchFamily="34" charset="0"/>
              <a:buChar char="•"/>
            </a:pPr>
            <a:endParaRPr lang="es-DO" sz="1100" dirty="0">
              <a:solidFill>
                <a:schemeClr val="dk1"/>
              </a:solidFill>
            </a:endParaRPr>
          </a:p>
          <a:p>
            <a:pPr>
              <a:lnSpc>
                <a:spcPct val="80000"/>
              </a:lnSpc>
              <a:buFont typeface="Arial" pitchFamily="34" charset="0"/>
              <a:buChar char="•"/>
            </a:pPr>
            <a:endParaRPr lang="es-DO" sz="1100" dirty="0">
              <a:solidFill>
                <a:schemeClr val="dk1"/>
              </a:solidFill>
            </a:endParaRPr>
          </a:p>
          <a:p>
            <a:pPr>
              <a:lnSpc>
                <a:spcPct val="80000"/>
              </a:lnSpc>
              <a:buFont typeface="Arial" pitchFamily="34" charset="0"/>
              <a:buChar char="•"/>
            </a:pPr>
            <a:endParaRPr lang="es-DO" sz="1100" dirty="0">
              <a:solidFill>
                <a:schemeClr val="dk1"/>
              </a:solidFill>
            </a:endParaRPr>
          </a:p>
          <a:p>
            <a:pPr>
              <a:lnSpc>
                <a:spcPct val="80000"/>
              </a:lnSpc>
              <a:buFont typeface="Arial" pitchFamily="34" charset="0"/>
              <a:buChar char="•"/>
            </a:pPr>
            <a:endParaRPr lang="es-DO" sz="1100" dirty="0">
              <a:solidFill>
                <a:schemeClr val="dk1"/>
              </a:solidFill>
            </a:endParaRPr>
          </a:p>
          <a:p>
            <a:pPr>
              <a:lnSpc>
                <a:spcPct val="80000"/>
              </a:lnSpc>
              <a:buFont typeface="Arial" pitchFamily="34" charset="0"/>
              <a:buChar char="•"/>
            </a:pPr>
            <a:endParaRPr lang="es-DO" sz="1100" dirty="0">
              <a:solidFill>
                <a:schemeClr val="dk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3063" y="106952"/>
            <a:ext cx="1104755" cy="108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12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7"/>
          <p:cNvSpPr txBox="1">
            <a:spLocks noChangeArrowheads="1"/>
          </p:cNvSpPr>
          <p:nvPr/>
        </p:nvSpPr>
        <p:spPr bwMode="auto">
          <a:xfrm>
            <a:off x="355599" y="194920"/>
            <a:ext cx="10501313" cy="1865126"/>
          </a:xfrm>
          <a:prstGeom prst="rect">
            <a:avLst/>
          </a:prstGeom>
          <a:extLst/>
        </p:spPr>
        <p:style>
          <a:lnRef idx="1">
            <a:schemeClr val="accent6"/>
          </a:lnRef>
          <a:fillRef idx="2">
            <a:schemeClr val="accent6"/>
          </a:fillRef>
          <a:effectRef idx="1">
            <a:schemeClr val="accent6"/>
          </a:effectRef>
          <a:fontRef idx="minor">
            <a:schemeClr val="dk1"/>
          </a:fontRef>
        </p:style>
        <p:txBody>
          <a:bodyPr vert="horz" lIns="0" tIns="45720" rIns="0" bIns="45720" rtlCol="0" anchor="t">
            <a:normAutofit lnSpcReduction="10000"/>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91440" indent="-91440" defTabSz="914400" eaLnBrk="1" hangingPunct="1">
              <a:lnSpc>
                <a:spcPct val="80000"/>
              </a:lnSpc>
              <a:spcBef>
                <a:spcPts val="1200"/>
              </a:spcBef>
              <a:spcAft>
                <a:spcPts val="200"/>
              </a:spcAft>
              <a:buClr>
                <a:schemeClr val="accent1"/>
              </a:buClr>
              <a:buSzPct val="100000"/>
            </a:pPr>
            <a:r>
              <a:rPr lang="es-ES" dirty="0" smtClean="0">
                <a:solidFill>
                  <a:schemeClr val="dk1"/>
                </a:solidFill>
                <a:latin typeface="+mn-lt"/>
              </a:rPr>
              <a:t>  Las </a:t>
            </a:r>
            <a:r>
              <a:rPr lang="es-ES" dirty="0">
                <a:solidFill>
                  <a:schemeClr val="dk1"/>
                </a:solidFill>
                <a:latin typeface="+mn-lt"/>
              </a:rPr>
              <a:t>investigaciones consultadas, las experiencias tomadas como </a:t>
            </a:r>
            <a:r>
              <a:rPr lang="es-ES" dirty="0" smtClean="0">
                <a:solidFill>
                  <a:schemeClr val="dk1"/>
                </a:solidFill>
                <a:latin typeface="+mn-lt"/>
              </a:rPr>
              <a:t>referencia y </a:t>
            </a:r>
            <a:r>
              <a:rPr lang="es-ES" dirty="0">
                <a:solidFill>
                  <a:schemeClr val="dk1"/>
                </a:solidFill>
                <a:latin typeface="+mn-lt"/>
              </a:rPr>
              <a:t>la experiencia propia en este </a:t>
            </a:r>
            <a:r>
              <a:rPr lang="es-ES" dirty="0" smtClean="0">
                <a:solidFill>
                  <a:schemeClr val="dk1"/>
                </a:solidFill>
                <a:latin typeface="+mn-lt"/>
              </a:rPr>
              <a:t>proyecto nos permiten afirmar que leer </a:t>
            </a:r>
            <a:r>
              <a:rPr lang="es-ES" dirty="0">
                <a:solidFill>
                  <a:schemeClr val="dk1"/>
                </a:solidFill>
                <a:latin typeface="+mn-lt"/>
              </a:rPr>
              <a:t>y escribir en la universidad es un camino certero, una excelente aproximación al logro de las  competencias necesarias para afrontar con éxito los estudios universitarios. </a:t>
            </a:r>
            <a:endParaRPr lang="es-ES" dirty="0" smtClean="0">
              <a:solidFill>
                <a:schemeClr val="dk1"/>
              </a:solidFill>
              <a:latin typeface="+mn-lt"/>
            </a:endParaRPr>
          </a:p>
          <a:p>
            <a:pPr marL="91440" indent="-91440" defTabSz="914400" eaLnBrk="1" hangingPunct="1">
              <a:lnSpc>
                <a:spcPct val="80000"/>
              </a:lnSpc>
              <a:spcBef>
                <a:spcPts val="1200"/>
              </a:spcBef>
              <a:spcAft>
                <a:spcPts val="200"/>
              </a:spcAft>
              <a:buClr>
                <a:schemeClr val="accent1"/>
              </a:buClr>
              <a:buSzPct val="100000"/>
            </a:pPr>
            <a:r>
              <a:rPr lang="es-ES" dirty="0" smtClean="0">
                <a:solidFill>
                  <a:schemeClr val="dk1"/>
                </a:solidFill>
                <a:latin typeface="+mn-lt"/>
              </a:rPr>
              <a:t>¡Seamos partícipes </a:t>
            </a:r>
            <a:r>
              <a:rPr lang="es-ES" dirty="0">
                <a:solidFill>
                  <a:schemeClr val="dk1"/>
                </a:solidFill>
                <a:latin typeface="+mn-lt"/>
              </a:rPr>
              <a:t>de esta iniciativa que se traduce en logros significativos para los </a:t>
            </a:r>
            <a:r>
              <a:rPr lang="es-ES" dirty="0" smtClean="0">
                <a:solidFill>
                  <a:schemeClr val="dk1"/>
                </a:solidFill>
                <a:latin typeface="+mn-lt"/>
              </a:rPr>
              <a:t>estudiantes!</a:t>
            </a:r>
            <a:endParaRPr lang="es-ES" dirty="0">
              <a:solidFill>
                <a:schemeClr val="dk1"/>
              </a:solidFill>
              <a:latin typeface="+mn-lt"/>
            </a:endParaRPr>
          </a:p>
        </p:txBody>
      </p:sp>
      <p:pic>
        <p:nvPicPr>
          <p:cNvPr id="1026" name="Picture 2" descr="C:\Users\Alia\Desktop\10392201_1119104858120998_454539763497869320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2565400"/>
            <a:ext cx="5780660" cy="35686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ia\Desktop\graci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2654300"/>
            <a:ext cx="5067300" cy="347979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6913" y="194920"/>
            <a:ext cx="1335087" cy="131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7311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a:t>ESTRUCTURA DE LA PONENCIA</a:t>
            </a:r>
          </a:p>
        </p:txBody>
      </p:sp>
      <p:sp>
        <p:nvSpPr>
          <p:cNvPr id="3" name="2 Marcador de contenido"/>
          <p:cNvSpPr>
            <a:spLocks noGrp="1"/>
          </p:cNvSpPr>
          <p:nvPr>
            <p:ph sz="half" idx="2"/>
          </p:nvPr>
        </p:nvSpPr>
        <p:spPr>
          <a:xfrm>
            <a:off x="374645" y="2451101"/>
            <a:ext cx="5552440" cy="3759199"/>
          </a:xfrm>
        </p:spPr>
        <p:txBody>
          <a:bodyPr vert="horz" lIns="0" tIns="45720" rIns="0" bIns="45720" rtlCol="0" anchor="t">
            <a:normAutofit/>
          </a:bodyPr>
          <a:lstStyle/>
          <a:p>
            <a:r>
              <a:rPr lang="es-DO" dirty="0"/>
              <a:t>                   INTRODUCCIÓN</a:t>
            </a:r>
          </a:p>
          <a:p>
            <a:r>
              <a:rPr lang="es-DO" dirty="0"/>
              <a:t>      </a:t>
            </a:r>
          </a:p>
          <a:p>
            <a:r>
              <a:rPr lang="es-DO" dirty="0"/>
              <a:t>                  METODOLOGÍA</a:t>
            </a:r>
          </a:p>
          <a:p>
            <a:r>
              <a:rPr lang="es-DO" dirty="0"/>
              <a:t>                     </a:t>
            </a:r>
          </a:p>
          <a:p>
            <a:pPr marL="0" indent="0">
              <a:buNone/>
            </a:pPr>
            <a:r>
              <a:rPr lang="es-DO" dirty="0"/>
              <a:t>                    RESULTADOS</a:t>
            </a:r>
          </a:p>
          <a:p>
            <a:pPr marL="0" indent="0">
              <a:buNone/>
            </a:pPr>
            <a:endParaRPr lang="es-DO" dirty="0"/>
          </a:p>
          <a:p>
            <a:r>
              <a:rPr lang="es-DO" dirty="0"/>
              <a:t>                  </a:t>
            </a:r>
            <a:r>
              <a:rPr lang="es-DO" dirty="0" smtClean="0"/>
              <a:t>CONCLUSIONES</a:t>
            </a:r>
            <a:endParaRPr lang="es-DO" dirty="0"/>
          </a:p>
          <a:p>
            <a:endParaRPr lang="es-DO" dirty="0"/>
          </a:p>
        </p:txBody>
      </p:sp>
      <p:sp>
        <p:nvSpPr>
          <p:cNvPr id="5" name="4 Marcador de texto"/>
          <p:cNvSpPr>
            <a:spLocks noGrp="1"/>
          </p:cNvSpPr>
          <p:nvPr>
            <p:ph type="body" sz="quarter" idx="3"/>
          </p:nvPr>
        </p:nvSpPr>
        <p:spPr/>
        <p:txBody>
          <a:bodyPr/>
          <a:lstStyle/>
          <a:p>
            <a:endParaRPr lang="es-DO"/>
          </a:p>
        </p:txBody>
      </p:sp>
      <p:pic>
        <p:nvPicPr>
          <p:cNvPr id="2050" name="Picture 2" descr="C:\Users\Alia\Desktop\elviar-arnoux-maria-di-stefano-cecilia-pereira-la-lectura-y-la-escritura-en-la-universidad-gr.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97600" y="1866901"/>
            <a:ext cx="49911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0413" y="304800"/>
            <a:ext cx="171608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Alia\Desktop\imagenes-de-libros-abiertos-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56" y="2451101"/>
            <a:ext cx="876300" cy="5651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656" y="3276600"/>
            <a:ext cx="812006"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79" y="4159250"/>
            <a:ext cx="81200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49" y="5111750"/>
            <a:ext cx="81121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01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65100" y="67964"/>
            <a:ext cx="5728631" cy="923330"/>
          </a:xfrm>
          <a:prstGeom prst="rect">
            <a:avLst/>
          </a:prstGeom>
          <a:noFill/>
        </p:spPr>
        <p:txBody>
          <a:bodyPr wrap="square" lIns="91440" tIns="45720" rIns="91440" bIns="45720">
            <a:spAutoFit/>
          </a:bodyPr>
          <a:lstStyle/>
          <a:p>
            <a:pPr algn="ctr"/>
            <a:r>
              <a:rPr lang="es-PE"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 name="14 Título"/>
          <p:cNvSpPr>
            <a:spLocks noGrp="1"/>
          </p:cNvSpPr>
          <p:nvPr>
            <p:ph type="title"/>
          </p:nvPr>
        </p:nvSpPr>
        <p:spPr>
          <a:xfrm>
            <a:off x="165100" y="221161"/>
            <a:ext cx="3771900" cy="977899"/>
          </a:xfrm>
        </p:spPr>
        <p:txBody>
          <a:bodyPr/>
          <a:lstStyle/>
          <a:p>
            <a:r>
              <a:rPr lang="es-DO" dirty="0"/>
              <a:t>INTRODUCCIÓN</a:t>
            </a:r>
            <a:endParaRPr lang="es-ES" dirty="0"/>
          </a:p>
        </p:txBody>
      </p:sp>
      <p:sp>
        <p:nvSpPr>
          <p:cNvPr id="16" name="15 Marcador de contenido"/>
          <p:cNvSpPr>
            <a:spLocks noGrp="1"/>
          </p:cNvSpPr>
          <p:nvPr>
            <p:ph idx="1"/>
          </p:nvPr>
        </p:nvSpPr>
        <p:spPr>
          <a:xfrm>
            <a:off x="4241800" y="1473200"/>
            <a:ext cx="7404100" cy="4401820"/>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a:buNone/>
            </a:pPr>
            <a:r>
              <a:rPr lang="es-DO" sz="2400" dirty="0"/>
              <a:t> </a:t>
            </a:r>
            <a:endParaRPr lang="es-DO" sz="2400" dirty="0" smtClean="0"/>
          </a:p>
          <a:p>
            <a:pPr>
              <a:buFont typeface="Wingdings" pitchFamily="2" charset="2"/>
              <a:buChar char="Ø"/>
            </a:pPr>
            <a:r>
              <a:rPr lang="es-DO" sz="2400" dirty="0" smtClean="0"/>
              <a:t>Comunidad </a:t>
            </a:r>
            <a:r>
              <a:rPr lang="es-DO" sz="2400" dirty="0"/>
              <a:t>discursiva.</a:t>
            </a:r>
          </a:p>
          <a:p>
            <a:pPr>
              <a:buFont typeface="Wingdings" pitchFamily="2" charset="2"/>
              <a:buChar char="Ø"/>
            </a:pPr>
            <a:r>
              <a:rPr lang="es-DO" sz="2400" dirty="0" smtClean="0"/>
              <a:t>La </a:t>
            </a:r>
            <a:r>
              <a:rPr lang="es-DO" sz="2400" dirty="0"/>
              <a:t>lectura y la escritura los procesos de formación académica. </a:t>
            </a:r>
          </a:p>
          <a:p>
            <a:pPr>
              <a:buFont typeface="Wingdings" pitchFamily="2" charset="2"/>
              <a:buChar char="Ø"/>
            </a:pPr>
            <a:r>
              <a:rPr lang="es-DO" sz="2400" dirty="0" smtClean="0"/>
              <a:t>Las </a:t>
            </a:r>
            <a:r>
              <a:rPr lang="es-DO" sz="2400" dirty="0"/>
              <a:t>posibilidades cognitivas y metacognitivas de los alumnos.</a:t>
            </a:r>
          </a:p>
          <a:p>
            <a:pPr>
              <a:buFont typeface="Wingdings" pitchFamily="2" charset="2"/>
              <a:buChar char="Ø"/>
            </a:pPr>
            <a:r>
              <a:rPr lang="es-DO" sz="2400" dirty="0" smtClean="0"/>
              <a:t>La </a:t>
            </a:r>
            <a:r>
              <a:rPr lang="es-DO" sz="2400" dirty="0"/>
              <a:t>lectura y la escritura </a:t>
            </a:r>
            <a:r>
              <a:rPr lang="es-DO" sz="2400" dirty="0" smtClean="0"/>
              <a:t>en </a:t>
            </a:r>
            <a:r>
              <a:rPr lang="es-DO" sz="2400" dirty="0"/>
              <a:t>las disciplinas académicas. </a:t>
            </a:r>
          </a:p>
          <a:p>
            <a:pPr>
              <a:buFont typeface="Wingdings" pitchFamily="2" charset="2"/>
              <a:buChar char="Ø"/>
            </a:pPr>
            <a:r>
              <a:rPr lang="es-DO" sz="2400" dirty="0" smtClean="0"/>
              <a:t>Leer </a:t>
            </a:r>
            <a:r>
              <a:rPr lang="es-DO" sz="2400" dirty="0"/>
              <a:t>y escribir a través del currículo en la universidad.</a:t>
            </a:r>
          </a:p>
          <a:p>
            <a:pPr>
              <a:buFont typeface="Wingdings" pitchFamily="2" charset="2"/>
              <a:buChar char="Ø"/>
            </a:pPr>
            <a:endParaRPr lang="es-DO" sz="2400" dirty="0"/>
          </a:p>
          <a:p>
            <a:pPr>
              <a:buFont typeface="Wingdings" pitchFamily="2" charset="2"/>
              <a:buChar char="Ø"/>
            </a:pPr>
            <a:endParaRPr lang="es-DO" sz="2400" dirty="0"/>
          </a:p>
        </p:txBody>
      </p:sp>
      <p:sp>
        <p:nvSpPr>
          <p:cNvPr id="17" name="16 Marcador de texto"/>
          <p:cNvSpPr>
            <a:spLocks noGrp="1"/>
          </p:cNvSpPr>
          <p:nvPr>
            <p:ph type="body" sz="half" idx="2"/>
          </p:nvPr>
        </p:nvSpPr>
        <p:spPr>
          <a:xfrm>
            <a:off x="165100" y="1436860"/>
            <a:ext cx="3606800" cy="4965700"/>
          </a:xfrm>
        </p:spPr>
        <p:txBody>
          <a:bodyPr>
            <a:noAutofit/>
          </a:bodyPr>
          <a:lstStyle/>
          <a:p>
            <a:r>
              <a:rPr lang="es-DO" sz="2400" dirty="0"/>
              <a:t>Los procesos de formación académica en cualquier disciplina están indisolublemente unidos a la lectura y a la escritura, actividades que hasta hace poco eran observadas exclusivamente en el área de lengua española, entendiéndose que en las demás disciplinas los conocimientos se adquirían sin una vinculación consciente a los actos de leer y escribir.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4100" y="67964"/>
            <a:ext cx="1397000" cy="121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5112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additive="base">
                                        <p:cTn id="7"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additive="base">
                                        <p:cTn id="3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xEl>
                                              <p:pRg st="5" end="5"/>
                                            </p:txEl>
                                          </p:spTgt>
                                        </p:tgtEl>
                                        <p:attrNameLst>
                                          <p:attrName>style.visibility</p:attrName>
                                        </p:attrNameLst>
                                      </p:cBhvr>
                                      <p:to>
                                        <p:strVal val="visible"/>
                                      </p:to>
                                    </p:set>
                                    <p:anim calcmode="lin" valueType="num">
                                      <p:cBhvr additive="base">
                                        <p:cTn id="43"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ángulo 6"/>
          <p:cNvSpPr/>
          <p:nvPr/>
        </p:nvSpPr>
        <p:spPr>
          <a:xfrm rot="18798555">
            <a:off x="-474846" y="1887402"/>
            <a:ext cx="3211250" cy="1229960"/>
          </a:xfrm>
          <a:prstGeom prst="rect">
            <a:avLst/>
          </a:prstGeom>
          <a:noFill/>
        </p:spPr>
        <p:txBody>
          <a:bodyPr wrap="none" lIns="91440" tIns="45720" rIns="91440" bIns="45720">
            <a:prstTxWarp prst="textArchUp">
              <a:avLst>
                <a:gd name="adj" fmla="val 11277195"/>
              </a:avLst>
            </a:prstTxWarp>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8" name="Rectángulo 7"/>
          <p:cNvSpPr/>
          <p:nvPr/>
        </p:nvSpPr>
        <p:spPr>
          <a:xfrm>
            <a:off x="0" y="0"/>
            <a:ext cx="12192000" cy="707886"/>
          </a:xfrm>
          <a:prstGeom prst="rect">
            <a:avLst/>
          </a:prstGeom>
          <a:solidFill>
            <a:schemeClr val="accent1">
              <a:lumMod val="60000"/>
              <a:lumOff val="40000"/>
            </a:schemeClr>
          </a:solidFill>
          <a:ln w="38100"/>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s-ES" sz="4000" b="1" cap="none" spc="0" dirty="0">
                <a:ln w="9525">
                  <a:solidFill>
                    <a:schemeClr val="bg1"/>
                  </a:solidFill>
                  <a:prstDash val="solid"/>
                </a:ln>
                <a:solidFill>
                  <a:schemeClr val="tx1"/>
                </a:solidFill>
              </a:rPr>
              <a:t>Planteamiento del problema</a:t>
            </a:r>
          </a:p>
        </p:txBody>
      </p:sp>
      <p:sp>
        <p:nvSpPr>
          <p:cNvPr id="13" name="Llamada de flecha hacia abajo 12"/>
          <p:cNvSpPr/>
          <p:nvPr/>
        </p:nvSpPr>
        <p:spPr>
          <a:xfrm>
            <a:off x="5170154" y="1234448"/>
            <a:ext cx="3392930" cy="914400"/>
          </a:xfrm>
          <a:prstGeom prst="down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smtClean="0">
                <a:solidFill>
                  <a:schemeClr val="tx1"/>
                </a:solidFill>
              </a:rPr>
              <a:t>Irrespeto a </a:t>
            </a:r>
            <a:r>
              <a:rPr lang="es-DO" b="1" dirty="0">
                <a:solidFill>
                  <a:schemeClr val="tx1"/>
                </a:solidFill>
              </a:rPr>
              <a:t>la estructura </a:t>
            </a:r>
            <a:r>
              <a:rPr lang="es-DO" b="1" dirty="0" smtClean="0">
                <a:solidFill>
                  <a:schemeClr val="tx1"/>
                </a:solidFill>
              </a:rPr>
              <a:t>canónica del ensayo argumentativo.</a:t>
            </a:r>
            <a:endParaRPr lang="es-DO" b="1" dirty="0">
              <a:solidFill>
                <a:schemeClr val="tx1"/>
              </a:solidFill>
            </a:endParaRPr>
          </a:p>
        </p:txBody>
      </p:sp>
      <p:sp>
        <p:nvSpPr>
          <p:cNvPr id="20" name="Llamada de flecha hacia abajo 19"/>
          <p:cNvSpPr/>
          <p:nvPr/>
        </p:nvSpPr>
        <p:spPr>
          <a:xfrm>
            <a:off x="5193399" y="2242541"/>
            <a:ext cx="3237327" cy="914400"/>
          </a:xfrm>
          <a:prstGeom prst="down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smtClean="0">
                <a:solidFill>
                  <a:schemeClr val="tx1"/>
                </a:solidFill>
              </a:rPr>
              <a:t>Pobre </a:t>
            </a:r>
            <a:r>
              <a:rPr lang="es-DO" b="1" dirty="0">
                <a:solidFill>
                  <a:schemeClr val="tx1"/>
                </a:solidFill>
              </a:rPr>
              <a:t>manejo de los </a:t>
            </a:r>
            <a:r>
              <a:rPr lang="es-DO" b="1" dirty="0" smtClean="0">
                <a:solidFill>
                  <a:schemeClr val="tx1"/>
                </a:solidFill>
              </a:rPr>
              <a:t>argumentos.</a:t>
            </a:r>
            <a:endParaRPr lang="es-DO" b="1" dirty="0">
              <a:solidFill>
                <a:schemeClr val="tx1"/>
              </a:solidFill>
            </a:endParaRPr>
          </a:p>
        </p:txBody>
      </p:sp>
      <p:sp>
        <p:nvSpPr>
          <p:cNvPr id="21" name="Llamada de flecha hacia abajo 20"/>
          <p:cNvSpPr/>
          <p:nvPr/>
        </p:nvSpPr>
        <p:spPr>
          <a:xfrm>
            <a:off x="5231801" y="3216536"/>
            <a:ext cx="3237326" cy="763793"/>
          </a:xfrm>
          <a:prstGeom prst="down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smtClean="0">
                <a:solidFill>
                  <a:schemeClr val="tx1"/>
                </a:solidFill>
              </a:rPr>
              <a:t>Dificultades </a:t>
            </a:r>
            <a:r>
              <a:rPr lang="es-DO" b="1" dirty="0">
                <a:solidFill>
                  <a:schemeClr val="tx1"/>
                </a:solidFill>
              </a:rPr>
              <a:t>de coherencia, cohesión y </a:t>
            </a:r>
            <a:r>
              <a:rPr lang="es-DO" b="1" dirty="0" smtClean="0">
                <a:solidFill>
                  <a:schemeClr val="tx1"/>
                </a:solidFill>
              </a:rPr>
              <a:t>normativa.</a:t>
            </a:r>
            <a:endParaRPr lang="es-ES" b="1" dirty="0">
              <a:solidFill>
                <a:schemeClr val="tx1"/>
              </a:solidFill>
            </a:endParaRPr>
          </a:p>
        </p:txBody>
      </p:sp>
      <p:sp>
        <p:nvSpPr>
          <p:cNvPr id="22" name="Llamada de flecha hacia abajo 21"/>
          <p:cNvSpPr/>
          <p:nvPr/>
        </p:nvSpPr>
        <p:spPr>
          <a:xfrm>
            <a:off x="5185187" y="4059032"/>
            <a:ext cx="3308636" cy="1007485"/>
          </a:xfrm>
          <a:prstGeom prst="downArrowCallou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tx1"/>
                </a:solidFill>
              </a:rPr>
              <a:t>Poca capacidad de análisis y síntesis en la producción </a:t>
            </a:r>
            <a:r>
              <a:rPr lang="es-DO" b="1" dirty="0" smtClean="0">
                <a:solidFill>
                  <a:schemeClr val="tx1"/>
                </a:solidFill>
              </a:rPr>
              <a:t>escrita.</a:t>
            </a:r>
            <a:endParaRPr lang="es-ES" b="1" dirty="0">
              <a:solidFill>
                <a:schemeClr val="tx1"/>
              </a:solidFill>
            </a:endParaRPr>
          </a:p>
        </p:txBody>
      </p:sp>
      <p:sp>
        <p:nvSpPr>
          <p:cNvPr id="14" name="Rectángulo 13"/>
          <p:cNvSpPr/>
          <p:nvPr/>
        </p:nvSpPr>
        <p:spPr>
          <a:xfrm>
            <a:off x="5205609" y="5205274"/>
            <a:ext cx="3212909" cy="80009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tx1"/>
                </a:solidFill>
              </a:rPr>
              <a:t>Escasa </a:t>
            </a:r>
            <a:r>
              <a:rPr lang="es-PE" b="1" dirty="0">
                <a:solidFill>
                  <a:schemeClr val="tx1"/>
                </a:solidFill>
              </a:rPr>
              <a:t>creatividad para asignar títulos o elegir temas atractivos al </a:t>
            </a:r>
            <a:r>
              <a:rPr lang="es-PE" b="1" dirty="0" smtClean="0">
                <a:solidFill>
                  <a:schemeClr val="tx1"/>
                </a:solidFill>
              </a:rPr>
              <a:t>lector.</a:t>
            </a:r>
            <a:endParaRPr lang="es-PE" b="1" dirty="0">
              <a:solidFill>
                <a:schemeClr val="tx1"/>
              </a:solidFill>
            </a:endParaRPr>
          </a:p>
        </p:txBody>
      </p:sp>
      <p:sp>
        <p:nvSpPr>
          <p:cNvPr id="28" name="Abrir llave 27"/>
          <p:cNvSpPr/>
          <p:nvPr/>
        </p:nvSpPr>
        <p:spPr>
          <a:xfrm>
            <a:off x="4219416" y="1429234"/>
            <a:ext cx="628650" cy="4391584"/>
          </a:xfrm>
          <a:prstGeom prst="leftBrace">
            <a:avLst>
              <a:gd name="adj1" fmla="val 14394"/>
              <a:gd name="adj2" fmla="val 50000"/>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2" name="1 Rectángulo"/>
          <p:cNvSpPr/>
          <p:nvPr/>
        </p:nvSpPr>
        <p:spPr>
          <a:xfrm>
            <a:off x="266700" y="1566784"/>
            <a:ext cx="3822700" cy="44012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DO" sz="2000" dirty="0"/>
              <a:t>El presente trabajo de investigación acción  se desarrolla en el marco de la asignatura de Evaluación  de los Aprendizajes en el semestre académico 2-2015. Este grupo estaba formado por 15 estudiantes de los cuales 12 son hembras y 3 varones. </a:t>
            </a:r>
          </a:p>
          <a:p>
            <a:r>
              <a:rPr lang="es-DO" sz="2000" dirty="0"/>
              <a:t>Parte de la observación de un </a:t>
            </a:r>
            <a:r>
              <a:rPr lang="es-DO" sz="2000" i="1" dirty="0"/>
              <a:t>desempeño</a:t>
            </a:r>
            <a:r>
              <a:rPr lang="es-DO" sz="2000" dirty="0"/>
              <a:t> deficiente evidenciado  por los estudiantes en el proceso de escritura. Este desempeño se </a:t>
            </a:r>
            <a:r>
              <a:rPr lang="es-DO" sz="2000" dirty="0" smtClean="0"/>
              <a:t>presenta </a:t>
            </a:r>
            <a:r>
              <a:rPr lang="es-DO" sz="2000" dirty="0"/>
              <a:t>en los siguientes indicadores: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1456" y="39408"/>
            <a:ext cx="712720" cy="62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8890000" y="1429233"/>
            <a:ext cx="3098799" cy="47175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DO" sz="2000" dirty="0"/>
              <a:t>Tipo de texto a trabajar: ensayo argumentativo</a:t>
            </a:r>
            <a:r>
              <a:rPr lang="es-DO" sz="2000" dirty="0" smtClean="0"/>
              <a:t>.</a:t>
            </a:r>
          </a:p>
          <a:p>
            <a:endParaRPr lang="es-DO" sz="2000" dirty="0"/>
          </a:p>
          <a:p>
            <a:r>
              <a:rPr lang="es-DO" sz="2000" dirty="0"/>
              <a:t>-La argumentación como variedad discursiva</a:t>
            </a:r>
            <a:r>
              <a:rPr lang="es-DO" sz="2000" dirty="0" smtClean="0"/>
              <a:t>.</a:t>
            </a:r>
          </a:p>
          <a:p>
            <a:endParaRPr lang="es-DO" sz="2000" dirty="0"/>
          </a:p>
          <a:p>
            <a:r>
              <a:rPr lang="es-DO" sz="2000" dirty="0"/>
              <a:t>-Asumir postura</a:t>
            </a:r>
            <a:r>
              <a:rPr lang="es-DO" sz="2000" dirty="0" smtClean="0"/>
              <a:t>.</a:t>
            </a:r>
          </a:p>
          <a:p>
            <a:endParaRPr lang="es-DO" sz="2000" dirty="0" smtClean="0"/>
          </a:p>
          <a:p>
            <a:r>
              <a:rPr lang="es-DO" sz="2000" dirty="0" smtClean="0"/>
              <a:t>-</a:t>
            </a:r>
            <a:r>
              <a:rPr lang="es-DO" sz="2000" dirty="0"/>
              <a:t>Tomar decisiones</a:t>
            </a:r>
            <a:r>
              <a:rPr lang="es-DO" sz="2000" dirty="0" smtClean="0"/>
              <a:t>.</a:t>
            </a:r>
          </a:p>
          <a:p>
            <a:endParaRPr lang="es-DO" sz="2000" dirty="0"/>
          </a:p>
          <a:p>
            <a:r>
              <a:rPr lang="es-DO" sz="2000" dirty="0"/>
              <a:t>-</a:t>
            </a:r>
            <a:r>
              <a:rPr lang="es-DO" sz="2000" dirty="0" smtClean="0"/>
              <a:t>Reflejar </a:t>
            </a:r>
            <a:r>
              <a:rPr lang="es-DO" sz="2000" dirty="0"/>
              <a:t>la organización del pensamiento.</a:t>
            </a:r>
          </a:p>
          <a:p>
            <a:pPr algn="ctr"/>
            <a:endParaRPr lang="es-DO" dirty="0"/>
          </a:p>
        </p:txBody>
      </p:sp>
    </p:spTree>
    <p:extLst>
      <p:ext uri="{BB962C8B-B14F-4D97-AF65-F5344CB8AC3E}">
        <p14:creationId xmlns:p14="http://schemas.microsoft.com/office/powerpoint/2010/main" val="2531350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l="14446" r="17614"/>
          <a:stretch/>
        </p:blipFill>
        <p:spPr>
          <a:xfrm>
            <a:off x="119218" y="1832680"/>
            <a:ext cx="2792424" cy="2735115"/>
          </a:xfrm>
          <a:prstGeom prst="rect">
            <a:avLst/>
          </a:prstGeom>
        </p:spPr>
      </p:pic>
      <p:sp>
        <p:nvSpPr>
          <p:cNvPr id="2" name="Rectángulo 1"/>
          <p:cNvSpPr/>
          <p:nvPr/>
        </p:nvSpPr>
        <p:spPr>
          <a:xfrm>
            <a:off x="2013856" y="119745"/>
            <a:ext cx="7424057" cy="707886"/>
          </a:xfrm>
          <a:prstGeom prst="rect">
            <a:avLst/>
          </a:prstGeom>
          <a:solidFill>
            <a:schemeClr val="accent1">
              <a:lumMod val="60000"/>
              <a:lumOff val="40000"/>
            </a:schemeClr>
          </a:solidFill>
          <a:ln w="38100"/>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s-ES" sz="4000" b="1" dirty="0">
                <a:ln w="9525">
                  <a:solidFill>
                    <a:schemeClr val="bg1"/>
                  </a:solidFill>
                  <a:prstDash val="solid"/>
                </a:ln>
              </a:rPr>
              <a:t>Objetivos de la investigación </a:t>
            </a:r>
          </a:p>
        </p:txBody>
      </p:sp>
      <p:sp>
        <p:nvSpPr>
          <p:cNvPr id="5" name="Rectángulo 4"/>
          <p:cNvSpPr/>
          <p:nvPr/>
        </p:nvSpPr>
        <p:spPr>
          <a:xfrm>
            <a:off x="4445000" y="5476630"/>
            <a:ext cx="5346700" cy="5174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ysClr val="windowText" lastClr="000000"/>
                </a:solidFill>
              </a:rPr>
              <a:t>Aplicar  la estrategia de la escritura como proceso en la producción de un ensayo </a:t>
            </a:r>
            <a:r>
              <a:rPr lang="es-DO" b="1" dirty="0" smtClean="0">
                <a:solidFill>
                  <a:sysClr val="windowText" lastClr="000000"/>
                </a:solidFill>
              </a:rPr>
              <a:t>argumentativo.</a:t>
            </a:r>
            <a:endParaRPr lang="es-DO" b="1" dirty="0">
              <a:solidFill>
                <a:sysClr val="windowText" lastClr="000000"/>
              </a:solidFill>
            </a:endParaRPr>
          </a:p>
        </p:txBody>
      </p:sp>
      <p:sp>
        <p:nvSpPr>
          <p:cNvPr id="6" name="Rectángulo 5"/>
          <p:cNvSpPr/>
          <p:nvPr/>
        </p:nvSpPr>
        <p:spPr>
          <a:xfrm>
            <a:off x="4445000" y="4737100"/>
            <a:ext cx="5346700" cy="508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ysClr val="windowText" lastClr="000000"/>
                </a:solidFill>
              </a:rPr>
              <a:t> Evaluar los avances en el proceso de </a:t>
            </a:r>
            <a:r>
              <a:rPr lang="es-PE" sz="2000" b="1" dirty="0" smtClean="0">
                <a:solidFill>
                  <a:sysClr val="windowText" lastClr="000000"/>
                </a:solidFill>
              </a:rPr>
              <a:t>escritura.</a:t>
            </a:r>
            <a:endParaRPr lang="es-ES" sz="2000" b="1" dirty="0">
              <a:solidFill>
                <a:sysClr val="windowText" lastClr="000000"/>
              </a:solidFill>
            </a:endParaRPr>
          </a:p>
        </p:txBody>
      </p:sp>
      <p:sp>
        <p:nvSpPr>
          <p:cNvPr id="7" name="Rectángulo 6"/>
          <p:cNvSpPr/>
          <p:nvPr/>
        </p:nvSpPr>
        <p:spPr>
          <a:xfrm>
            <a:off x="3993242" y="4103380"/>
            <a:ext cx="6293159" cy="51743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ysClr val="windowText" lastClr="000000"/>
                </a:solidFill>
              </a:rPr>
              <a:t> Aprender a utilizar mecanismos de </a:t>
            </a:r>
            <a:r>
              <a:rPr lang="es-PE" sz="2000" b="1" dirty="0" smtClean="0">
                <a:solidFill>
                  <a:sysClr val="windowText" lastClr="000000"/>
                </a:solidFill>
              </a:rPr>
              <a:t>autocorrección. </a:t>
            </a:r>
            <a:endParaRPr lang="es-ES" sz="2000" b="1" dirty="0">
              <a:solidFill>
                <a:sysClr val="windowText" lastClr="000000"/>
              </a:solidFill>
            </a:endParaRPr>
          </a:p>
        </p:txBody>
      </p:sp>
      <p:sp>
        <p:nvSpPr>
          <p:cNvPr id="8" name="Rectángulo 7"/>
          <p:cNvSpPr/>
          <p:nvPr/>
        </p:nvSpPr>
        <p:spPr>
          <a:xfrm>
            <a:off x="3644900" y="3429001"/>
            <a:ext cx="7277100" cy="5334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ysClr val="windowText" lastClr="000000"/>
                </a:solidFill>
              </a:rPr>
              <a:t> Empoderar a los alumnos de las distintas actividades que implica asumir la escritura como </a:t>
            </a:r>
            <a:r>
              <a:rPr lang="es-PE" sz="2000" b="1" dirty="0" smtClean="0">
                <a:solidFill>
                  <a:sysClr val="windowText" lastClr="000000"/>
                </a:solidFill>
              </a:rPr>
              <a:t>proceso.</a:t>
            </a:r>
            <a:endParaRPr lang="es-ES" sz="2000" b="1" dirty="0">
              <a:solidFill>
                <a:sysClr val="windowText" lastClr="000000"/>
              </a:solidFill>
            </a:endParaRPr>
          </a:p>
        </p:txBody>
      </p:sp>
      <p:sp>
        <p:nvSpPr>
          <p:cNvPr id="9" name="Rectángulo 8"/>
          <p:cNvSpPr/>
          <p:nvPr/>
        </p:nvSpPr>
        <p:spPr>
          <a:xfrm>
            <a:off x="3092954" y="1397000"/>
            <a:ext cx="8768846" cy="103139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ysClr val="windowText" lastClr="000000"/>
                </a:solidFill>
              </a:rPr>
              <a:t> Lograr un mejor desempeño en la producción escrita de ensayos argumentativos para conseguir aumentar el rendimiento académico de los estudiantes de Evaluación de los </a:t>
            </a:r>
            <a:r>
              <a:rPr lang="es-PE" sz="2000" b="1" dirty="0" smtClean="0">
                <a:solidFill>
                  <a:sysClr val="windowText" lastClr="000000"/>
                </a:solidFill>
              </a:rPr>
              <a:t>Aprendizajes.</a:t>
            </a:r>
            <a:endParaRPr lang="es-ES" sz="2000" b="1" dirty="0">
              <a:solidFill>
                <a:sysClr val="windowText" lastClr="000000"/>
              </a:solidFill>
            </a:endParaRPr>
          </a:p>
        </p:txBody>
      </p:sp>
      <p:sp>
        <p:nvSpPr>
          <p:cNvPr id="11" name="Rectángulo 10"/>
          <p:cNvSpPr/>
          <p:nvPr/>
        </p:nvSpPr>
        <p:spPr>
          <a:xfrm>
            <a:off x="3556000" y="2539999"/>
            <a:ext cx="7632700" cy="74930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ysClr val="windowText" lastClr="000000"/>
                </a:solidFill>
              </a:rPr>
              <a:t>Desarrollar habilidades de producción escrita que sean incidentes en las distintas experiencias de aprendizaje de los </a:t>
            </a:r>
            <a:r>
              <a:rPr lang="es-PE" sz="2000" b="1" dirty="0" smtClean="0">
                <a:solidFill>
                  <a:sysClr val="windowText" lastClr="000000"/>
                </a:solidFill>
              </a:rPr>
              <a:t>alumnos.</a:t>
            </a:r>
            <a:endParaRPr lang="es-ES" sz="2000" b="1" dirty="0">
              <a:solidFill>
                <a:sysClr val="windowText" lastClr="000000"/>
              </a:solidFill>
            </a:endParaRPr>
          </a:p>
        </p:txBody>
      </p:sp>
      <p:pic>
        <p:nvPicPr>
          <p:cNvPr id="13" name="Imagen 12"/>
          <p:cNvPicPr>
            <a:picLocks noChangeAspect="1"/>
          </p:cNvPicPr>
          <p:nvPr/>
        </p:nvPicPr>
        <p:blipFill rotWithShape="1">
          <a:blip r:embed="rId2">
            <a:extLst>
              <a:ext uri="{28A0092B-C50C-407E-A947-70E740481C1C}">
                <a14:useLocalDpi xmlns:a14="http://schemas.microsoft.com/office/drawing/2010/main" val="0"/>
              </a:ext>
            </a:extLst>
          </a:blip>
          <a:srcRect l="14446" r="17614"/>
          <a:stretch/>
        </p:blipFill>
        <p:spPr>
          <a:xfrm flipH="1">
            <a:off x="10319060" y="4160979"/>
            <a:ext cx="1878656" cy="266656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3706" y="98425"/>
            <a:ext cx="11699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2662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74613"/>
            <a:ext cx="3200400" cy="2286000"/>
          </a:xfrm>
        </p:spPr>
        <p:txBody>
          <a:bodyPr>
            <a:normAutofit fontScale="90000"/>
          </a:bodyPr>
          <a:lstStyle/>
          <a:p>
            <a:r>
              <a:rPr lang="es-DO" dirty="0" smtClean="0"/>
              <a:t>¿Es </a:t>
            </a:r>
            <a:r>
              <a:rPr lang="es-DO" dirty="0"/>
              <a:t>posible trabajar la lectura y escritura en las disciplinas </a:t>
            </a:r>
            <a:r>
              <a:rPr lang="es-DO" dirty="0" smtClean="0"/>
              <a:t>académicas?</a:t>
            </a:r>
            <a:endParaRPr lang="es-DO" dirty="0"/>
          </a:p>
        </p:txBody>
      </p:sp>
      <p:sp>
        <p:nvSpPr>
          <p:cNvPr id="3" name="2 Marcador de contenido"/>
          <p:cNvSpPr>
            <a:spLocks noGrp="1"/>
          </p:cNvSpPr>
          <p:nvPr>
            <p:ph idx="1"/>
          </p:nvPr>
        </p:nvSpPr>
        <p:spPr>
          <a:xfrm>
            <a:off x="4292600" y="1193800"/>
            <a:ext cx="7658100" cy="5207000"/>
          </a:xfrm>
        </p:spPr>
        <p:style>
          <a:lnRef idx="1">
            <a:schemeClr val="accent6"/>
          </a:lnRef>
          <a:fillRef idx="2">
            <a:schemeClr val="accent6"/>
          </a:fillRef>
          <a:effectRef idx="1">
            <a:schemeClr val="accent6"/>
          </a:effectRef>
          <a:fontRef idx="minor">
            <a:schemeClr val="dk1"/>
          </a:fontRef>
        </p:style>
        <p:txBody>
          <a:bodyPr vert="horz" lIns="0" tIns="45720" rIns="0" bIns="45720" rtlCol="0" anchor="t">
            <a:normAutofit fontScale="40000" lnSpcReduction="20000"/>
          </a:bodyPr>
          <a:lstStyle/>
          <a:p>
            <a:endParaRPr lang="es-ES" sz="2800" dirty="0"/>
          </a:p>
          <a:p>
            <a:endParaRPr lang="es-DO" sz="2800" dirty="0"/>
          </a:p>
          <a:p>
            <a:pPr marL="0" indent="0">
              <a:buNone/>
            </a:pPr>
            <a:r>
              <a:rPr lang="es-DO" sz="5500" dirty="0" smtClean="0"/>
              <a:t>Cassany </a:t>
            </a:r>
            <a:r>
              <a:rPr lang="es-DO" sz="5500" dirty="0"/>
              <a:t>(</a:t>
            </a:r>
            <a:r>
              <a:rPr lang="es-DO" sz="5500" dirty="0" smtClean="0"/>
              <a:t>2005), </a:t>
            </a:r>
            <a:r>
              <a:rPr lang="es-DO" sz="5500" dirty="0"/>
              <a:t>afirma que </a:t>
            </a:r>
            <a:r>
              <a:rPr lang="es-DO" sz="5500" dirty="0" smtClean="0"/>
              <a:t>el proceso de escritura es </a:t>
            </a:r>
            <a:r>
              <a:rPr lang="es-DO" sz="5500" dirty="0"/>
              <a:t>complejo y </a:t>
            </a:r>
            <a:r>
              <a:rPr lang="es-DO" sz="5500" dirty="0" smtClean="0"/>
              <a:t>esa complejidad provoca </a:t>
            </a:r>
            <a:r>
              <a:rPr lang="es-DO" sz="5500" dirty="0"/>
              <a:t>que algunos profesores marginen esta </a:t>
            </a:r>
            <a:r>
              <a:rPr lang="es-DO" sz="5500" dirty="0" smtClean="0"/>
              <a:t>destreza.</a:t>
            </a:r>
            <a:endParaRPr lang="es-DO" sz="5500" dirty="0"/>
          </a:p>
          <a:p>
            <a:pPr marL="0" indent="0">
              <a:buNone/>
            </a:pPr>
            <a:r>
              <a:rPr lang="es-DO" sz="5500" dirty="0"/>
              <a:t>Carlino (2005</a:t>
            </a:r>
            <a:r>
              <a:rPr lang="es-DO" sz="5500" dirty="0" smtClean="0"/>
              <a:t>), plantea que </a:t>
            </a:r>
            <a:r>
              <a:rPr lang="es-DO" sz="5500" dirty="0"/>
              <a:t>“la escritura estimula el análisis crítico sobre el propio </a:t>
            </a:r>
            <a:r>
              <a:rPr lang="es-DO" sz="5500" dirty="0" smtClean="0"/>
              <a:t>saber, </a:t>
            </a:r>
            <a:r>
              <a:rPr lang="es-DO" sz="5500" dirty="0"/>
              <a:t>debido a que permite sostener la concentración en ciertas ideas, lo cual a su vez está </a:t>
            </a:r>
            <a:r>
              <a:rPr lang="es-DO" sz="5500" dirty="0" smtClean="0"/>
              <a:t>posibilitado </a:t>
            </a:r>
            <a:r>
              <a:rPr lang="es-DO" sz="5500" dirty="0"/>
              <a:t>por la naturaleza estable de lo escrito, a diferencia de la </a:t>
            </a:r>
            <a:r>
              <a:rPr lang="es-DO" sz="5500" dirty="0" err="1"/>
              <a:t>volatibilidad</a:t>
            </a:r>
            <a:r>
              <a:rPr lang="es-DO" sz="5500" dirty="0"/>
              <a:t> del pensamiento y del lenguaje hablado</a:t>
            </a:r>
            <a:r>
              <a:rPr lang="es-DO" sz="5500" dirty="0" smtClean="0"/>
              <a:t>”.</a:t>
            </a:r>
            <a:endParaRPr lang="es-DO" sz="5500" dirty="0"/>
          </a:p>
          <a:p>
            <a:pPr marL="0" indent="0">
              <a:buNone/>
            </a:pPr>
            <a:r>
              <a:rPr lang="es-DO" sz="5500" dirty="0"/>
              <a:t> </a:t>
            </a:r>
            <a:r>
              <a:rPr lang="es-DO" sz="5500" dirty="0" smtClean="0"/>
              <a:t>Estrategias </a:t>
            </a:r>
            <a:r>
              <a:rPr lang="es-DO" sz="5500" dirty="0"/>
              <a:t>de lectura y escritura desde las disciplinas. </a:t>
            </a:r>
          </a:p>
          <a:p>
            <a:pPr marL="0" indent="0">
              <a:buNone/>
            </a:pPr>
            <a:r>
              <a:rPr lang="es-DO" sz="5500" dirty="0" smtClean="0"/>
              <a:t>La </a:t>
            </a:r>
            <a:r>
              <a:rPr lang="es-DO" sz="5500" dirty="0"/>
              <a:t>lectura y escritura como instrumentos para desarrollar, </a:t>
            </a:r>
            <a:r>
              <a:rPr lang="es-DO" sz="5500" dirty="0" smtClean="0"/>
              <a:t>revisar y transformar </a:t>
            </a:r>
            <a:r>
              <a:rPr lang="es-DO" sz="5500" dirty="0"/>
              <a:t>el propio saber.</a:t>
            </a:r>
          </a:p>
          <a:p>
            <a:pPr marL="0" indent="0">
              <a:buNone/>
            </a:pPr>
            <a:r>
              <a:rPr lang="es-DO" sz="5500" dirty="0" smtClean="0"/>
              <a:t>La </a:t>
            </a:r>
            <a:r>
              <a:rPr lang="es-DO" sz="5500" dirty="0"/>
              <a:t>lectura y escritura como ejercicio consciente e intencionado de incorporación de las competencias a cada asignatura y a sus respectivos instrumentos  de desarrollo y evaluación.</a:t>
            </a:r>
          </a:p>
          <a:p>
            <a:endParaRPr lang="es-DO" dirty="0"/>
          </a:p>
          <a:p>
            <a:endParaRPr lang="es-DO" dirty="0"/>
          </a:p>
          <a:p>
            <a:endParaRPr lang="es-DO" dirty="0"/>
          </a:p>
          <a:p>
            <a:endParaRPr lang="es-DO" dirty="0"/>
          </a:p>
        </p:txBody>
      </p:sp>
      <p:sp>
        <p:nvSpPr>
          <p:cNvPr id="4" name="3 Marcador de texto"/>
          <p:cNvSpPr>
            <a:spLocks noGrp="1"/>
          </p:cNvSpPr>
          <p:nvPr>
            <p:ph type="body" sz="half" idx="2"/>
          </p:nvPr>
        </p:nvSpPr>
        <p:spPr>
          <a:xfrm>
            <a:off x="463551" y="2811780"/>
            <a:ext cx="3200400" cy="3379124"/>
          </a:xfrm>
        </p:spPr>
        <p:txBody>
          <a:bodyPr/>
          <a:lstStyle/>
          <a:p>
            <a:r>
              <a:rPr lang="es-DO" sz="2800" dirty="0"/>
              <a:t>¿</a:t>
            </a:r>
            <a:r>
              <a:rPr lang="es-DO" sz="2800" dirty="0" smtClean="0"/>
              <a:t>Qué </a:t>
            </a:r>
            <a:r>
              <a:rPr lang="es-DO" sz="2800" dirty="0"/>
              <a:t>dicen los </a:t>
            </a:r>
            <a:r>
              <a:rPr lang="es-DO" sz="2800" dirty="0" smtClean="0"/>
              <a:t>expertos?</a:t>
            </a:r>
            <a:endParaRPr lang="es-DO" sz="2800" dirty="0"/>
          </a:p>
          <a:p>
            <a:r>
              <a:rPr lang="es-DO" sz="2800" dirty="0" smtClean="0"/>
              <a:t>¿Cómo </a:t>
            </a:r>
            <a:r>
              <a:rPr lang="es-DO" sz="2800" dirty="0"/>
              <a:t>hacerlo </a:t>
            </a:r>
            <a:r>
              <a:rPr lang="es-DO" sz="2800" dirty="0" smtClean="0"/>
              <a:t>posible?</a:t>
            </a:r>
            <a:endParaRPr lang="es-DO" sz="2800" dirty="0"/>
          </a:p>
          <a:p>
            <a:endParaRPr lang="es-DO" dirty="0"/>
          </a:p>
          <a:p>
            <a:endParaRPr lang="es-DO" dirty="0"/>
          </a:p>
          <a:p>
            <a:endParaRPr lang="es-DO" dirty="0"/>
          </a:p>
          <a:p>
            <a:endParaRPr lang="es-DO" dirty="0"/>
          </a:p>
          <a:p>
            <a:endParaRPr lang="es-D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7852" y="220529"/>
            <a:ext cx="815635" cy="75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332512" y="267373"/>
            <a:ext cx="6601619" cy="707886"/>
          </a:xfrm>
          <a:prstGeom prst="rect">
            <a:avLst/>
          </a:prstGeom>
          <a:solidFill>
            <a:schemeClr val="accent1">
              <a:lumMod val="60000"/>
              <a:lumOff val="40000"/>
            </a:schemeClr>
          </a:solidFill>
          <a:ln w="38100"/>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s-DO" sz="4000" b="1" dirty="0">
                <a:ln w="9525">
                  <a:solidFill>
                    <a:schemeClr val="bg1"/>
                  </a:solidFill>
                  <a:prstDash val="solid"/>
                </a:ln>
                <a:solidFill>
                  <a:schemeClr val="tx1"/>
                </a:solidFill>
              </a:rPr>
              <a:t>Marco teórico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1" y="4749800"/>
            <a:ext cx="3695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62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97280" y="286604"/>
            <a:ext cx="10058400" cy="89994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DO" sz="4400" dirty="0" smtClean="0"/>
              <a:t>Metodología</a:t>
            </a:r>
            <a:endParaRPr lang="es-DO" sz="4400" dirty="0"/>
          </a:p>
        </p:txBody>
      </p:sp>
      <p:sp>
        <p:nvSpPr>
          <p:cNvPr id="6" name="5 Marcador de contenido"/>
          <p:cNvSpPr>
            <a:spLocks noGrp="1"/>
          </p:cNvSpPr>
          <p:nvPr>
            <p:ph sz="half" idx="1"/>
          </p:nvPr>
        </p:nvSpPr>
        <p:spPr/>
        <p:style>
          <a:lnRef idx="1">
            <a:schemeClr val="accent6"/>
          </a:lnRef>
          <a:fillRef idx="2">
            <a:schemeClr val="accent6"/>
          </a:fillRef>
          <a:effectRef idx="1">
            <a:schemeClr val="accent6"/>
          </a:effectRef>
          <a:fontRef idx="minor">
            <a:schemeClr val="dk1"/>
          </a:fontRef>
        </p:style>
        <p:txBody>
          <a:bodyPr/>
          <a:lstStyle/>
          <a:p>
            <a:pPr>
              <a:buNone/>
            </a:pPr>
            <a:endParaRPr lang="es-DO" dirty="0" smtClean="0">
              <a:solidFill>
                <a:schemeClr val="tx1"/>
              </a:solidFill>
            </a:endParaRPr>
          </a:p>
          <a:p>
            <a:pPr>
              <a:buFont typeface="Wingdings" pitchFamily="2" charset="2"/>
              <a:buChar char="Ø"/>
            </a:pPr>
            <a:r>
              <a:rPr lang="es-DO" sz="2200" dirty="0" smtClean="0">
                <a:solidFill>
                  <a:schemeClr val="tx1"/>
                </a:solidFill>
              </a:rPr>
              <a:t>Investigación </a:t>
            </a:r>
            <a:r>
              <a:rPr lang="es-DO" sz="2200" dirty="0">
                <a:solidFill>
                  <a:schemeClr val="tx1"/>
                </a:solidFill>
              </a:rPr>
              <a:t>bibliográfica. </a:t>
            </a:r>
          </a:p>
          <a:p>
            <a:pPr>
              <a:buFont typeface="Wingdings" pitchFamily="2" charset="2"/>
              <a:buChar char="Ø"/>
            </a:pPr>
            <a:r>
              <a:rPr lang="es-DO" sz="2200" dirty="0">
                <a:solidFill>
                  <a:schemeClr val="tx1"/>
                </a:solidFill>
              </a:rPr>
              <a:t>Aplicación de evaluación diagnóstica. </a:t>
            </a:r>
          </a:p>
          <a:p>
            <a:pPr>
              <a:buFont typeface="Wingdings" pitchFamily="2" charset="2"/>
              <a:buChar char="Ø"/>
            </a:pPr>
            <a:r>
              <a:rPr lang="es-DO" sz="2200" dirty="0">
                <a:solidFill>
                  <a:schemeClr val="tx1"/>
                </a:solidFill>
              </a:rPr>
              <a:t>Recogida de información conceptual. </a:t>
            </a:r>
          </a:p>
          <a:p>
            <a:pPr>
              <a:buFont typeface="Wingdings" pitchFamily="2" charset="2"/>
              <a:buChar char="Ø"/>
            </a:pPr>
            <a:r>
              <a:rPr lang="es-DO" sz="2200" dirty="0">
                <a:solidFill>
                  <a:schemeClr val="tx1"/>
                </a:solidFill>
              </a:rPr>
              <a:t>Producción del ensayo de forma libre </a:t>
            </a:r>
            <a:r>
              <a:rPr lang="es-DO" sz="2200" dirty="0" smtClean="0">
                <a:solidFill>
                  <a:schemeClr val="tx1"/>
                </a:solidFill>
              </a:rPr>
              <a:t>              ( </a:t>
            </a:r>
            <a:r>
              <a:rPr lang="es-DO" sz="2200" dirty="0">
                <a:solidFill>
                  <a:schemeClr val="tx1"/>
                </a:solidFill>
              </a:rPr>
              <a:t>primer borrador).</a:t>
            </a:r>
          </a:p>
          <a:p>
            <a:pPr>
              <a:buFont typeface="Wingdings" pitchFamily="2" charset="2"/>
              <a:buChar char="Ø"/>
            </a:pPr>
            <a:r>
              <a:rPr lang="es-DO" sz="2200" dirty="0">
                <a:solidFill>
                  <a:schemeClr val="tx1"/>
                </a:solidFill>
              </a:rPr>
              <a:t>Diseño de rúbrica.</a:t>
            </a:r>
          </a:p>
          <a:p>
            <a:pPr>
              <a:buFont typeface="Wingdings" pitchFamily="2" charset="2"/>
              <a:buChar char="Ø"/>
            </a:pPr>
            <a:r>
              <a:rPr lang="es-DO" sz="2200" dirty="0">
                <a:solidFill>
                  <a:schemeClr val="tx1"/>
                </a:solidFill>
              </a:rPr>
              <a:t>Producción del ensayo </a:t>
            </a:r>
            <a:r>
              <a:rPr lang="es-DO" sz="2200" dirty="0" smtClean="0">
                <a:solidFill>
                  <a:schemeClr val="tx1"/>
                </a:solidFill>
              </a:rPr>
              <a:t>con aplicación de </a:t>
            </a:r>
            <a:r>
              <a:rPr lang="es-DO" sz="2200" dirty="0">
                <a:solidFill>
                  <a:schemeClr val="tx1"/>
                </a:solidFill>
              </a:rPr>
              <a:t>rúbrica. </a:t>
            </a:r>
          </a:p>
        </p:txBody>
      </p:sp>
      <p:sp>
        <p:nvSpPr>
          <p:cNvPr id="7" name="6 Marcador de contenido"/>
          <p:cNvSpPr>
            <a:spLocks noGrp="1"/>
          </p:cNvSpPr>
          <p:nvPr>
            <p:ph sz="half" idx="2"/>
          </p:nvPr>
        </p:nvSpPr>
        <p:spPr>
          <a:xfrm>
            <a:off x="6217920" y="1845735"/>
            <a:ext cx="5185804" cy="4023360"/>
          </a:xfrm>
        </p:spPr>
        <p:style>
          <a:lnRef idx="1">
            <a:schemeClr val="accent6"/>
          </a:lnRef>
          <a:fillRef idx="2">
            <a:schemeClr val="accent6"/>
          </a:fillRef>
          <a:effectRef idx="1">
            <a:schemeClr val="accent6"/>
          </a:effectRef>
          <a:fontRef idx="minor">
            <a:schemeClr val="dk1"/>
          </a:fontRef>
        </p:style>
        <p:txBody>
          <a:bodyPr vert="horz" lIns="0" tIns="45720" rIns="0" bIns="45720" rtlCol="0">
            <a:normAutofit/>
          </a:bodyPr>
          <a:lstStyle/>
          <a:p>
            <a:pPr>
              <a:buNone/>
            </a:pPr>
            <a:endParaRPr lang="es-DO" dirty="0" smtClean="0">
              <a:solidFill>
                <a:schemeClr val="tx1"/>
              </a:solidFill>
            </a:endParaRPr>
          </a:p>
          <a:p>
            <a:pPr>
              <a:buFont typeface="Wingdings" pitchFamily="2" charset="2"/>
              <a:buChar char="Ø"/>
            </a:pPr>
            <a:r>
              <a:rPr lang="es-DO" dirty="0" smtClean="0">
                <a:solidFill>
                  <a:schemeClr val="tx1"/>
                </a:solidFill>
              </a:rPr>
              <a:t> </a:t>
            </a:r>
            <a:r>
              <a:rPr lang="es-DO" sz="2200" dirty="0">
                <a:solidFill>
                  <a:schemeClr val="tx1"/>
                </a:solidFill>
              </a:rPr>
              <a:t>Elección de otro grupo y </a:t>
            </a:r>
            <a:r>
              <a:rPr lang="es-DO" sz="2200" dirty="0" smtClean="0">
                <a:solidFill>
                  <a:schemeClr val="tx1"/>
                </a:solidFill>
              </a:rPr>
              <a:t>estrategia</a:t>
            </a:r>
            <a:r>
              <a:rPr lang="es-DO" sz="2200" dirty="0">
                <a:solidFill>
                  <a:schemeClr val="tx1"/>
                </a:solidFill>
              </a:rPr>
              <a:t>.</a:t>
            </a:r>
          </a:p>
          <a:p>
            <a:pPr>
              <a:buFont typeface="Wingdings" pitchFamily="2" charset="2"/>
              <a:buChar char="Ø"/>
            </a:pPr>
            <a:r>
              <a:rPr lang="es-DO" sz="2200" dirty="0">
                <a:solidFill>
                  <a:schemeClr val="tx1"/>
                </a:solidFill>
              </a:rPr>
              <a:t>Cambio por los resultados del diagnóstico.</a:t>
            </a:r>
          </a:p>
          <a:p>
            <a:pPr>
              <a:buFont typeface="Wingdings" pitchFamily="2" charset="2"/>
              <a:buChar char="Ø"/>
            </a:pPr>
            <a:r>
              <a:rPr lang="es-DO" sz="2200" dirty="0">
                <a:solidFill>
                  <a:schemeClr val="tx1"/>
                </a:solidFill>
              </a:rPr>
              <a:t>Factor tiempo.</a:t>
            </a:r>
          </a:p>
          <a:p>
            <a:pPr>
              <a:buFont typeface="Wingdings" pitchFamily="2" charset="2"/>
              <a:buChar char="Ø"/>
            </a:pPr>
            <a:r>
              <a:rPr lang="es-DO" sz="2200" dirty="0">
                <a:solidFill>
                  <a:schemeClr val="tx1"/>
                </a:solidFill>
              </a:rPr>
              <a:t>Homogeneidad en el grupo.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440" y="365578"/>
            <a:ext cx="843189"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23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bg/>
                                          </p:spTgt>
                                        </p:tgtEl>
                                        <p:attrNameLst>
                                          <p:attrName>style.visibility</p:attrName>
                                        </p:attrNameLst>
                                      </p:cBhvr>
                                      <p:to>
                                        <p:strVal val="visible"/>
                                      </p:to>
                                    </p:set>
                                    <p:anim calcmode="lin" valueType="num">
                                      <p:cBhvr additive="base">
                                        <p:cTn id="4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additive="base">
                                        <p:cTn id="6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 calcmode="lin" valueType="num">
                                      <p:cBhvr additive="base">
                                        <p:cTn id="6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 calcmode="lin" valueType="num">
                                      <p:cBhvr additive="base">
                                        <p:cTn id="7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p:cNvSpPr>
          <p:nvPr/>
        </p:nvSpPr>
        <p:spPr>
          <a:xfrm>
            <a:off x="1084613" y="1741714"/>
            <a:ext cx="10058400" cy="20840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s-DO" sz="4800" spc="-50" dirty="0" smtClean="0"/>
              <a:t>Resultados</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s-DO" sz="4800" b="0" i="0" u="none" strike="noStrike" kern="1200" cap="none" spc="-5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2 Rectángulo"/>
          <p:cNvSpPr/>
          <p:nvPr/>
        </p:nvSpPr>
        <p:spPr>
          <a:xfrm>
            <a:off x="4488649" y="-19059"/>
            <a:ext cx="7703351" cy="1162059"/>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b="1">
              <a:solidFill>
                <a:schemeClr val="tx1"/>
              </a:solidFill>
            </a:endParaRPr>
          </a:p>
        </p:txBody>
      </p:sp>
      <p:sp>
        <p:nvSpPr>
          <p:cNvPr id="5" name="4 CuadroTexto"/>
          <p:cNvSpPr txBox="1"/>
          <p:nvPr/>
        </p:nvSpPr>
        <p:spPr>
          <a:xfrm>
            <a:off x="408792" y="4536230"/>
            <a:ext cx="11370832" cy="1785104"/>
          </a:xfrm>
          <a:prstGeom prst="rect">
            <a:avLst/>
          </a:prstGeom>
          <a:noFill/>
        </p:spPr>
        <p:txBody>
          <a:bodyPr wrap="square" rtlCol="0">
            <a:spAutoFit/>
          </a:bodyPr>
          <a:lstStyle/>
          <a:p>
            <a:pPr algn="just"/>
            <a:r>
              <a:rPr lang="es-ES_tradnl" sz="2000" b="1" dirty="0" smtClean="0"/>
              <a:t>La </a:t>
            </a:r>
            <a:r>
              <a:rPr lang="es-ES_tradnl" sz="2000" b="1" dirty="0"/>
              <a:t>percepción de los alumnos con relación a sus competencias para la realización de un ensayo siguiendo el proceso de escritura, estaba por encima del desempeño real, ya que a pesar de que el 80% entendía conocer el proceso d escritura  y el 70% admitía seguir los pasos correctos de este </a:t>
            </a:r>
            <a:r>
              <a:rPr lang="es-ES_tradnl" sz="2000" b="1" dirty="0" smtClean="0"/>
              <a:t>proceso. </a:t>
            </a:r>
          </a:p>
          <a:p>
            <a:endParaRPr lang="es-ES_tradnl" sz="1000" b="1" dirty="0" smtClean="0"/>
          </a:p>
          <a:p>
            <a:r>
              <a:rPr lang="es-ES_tradnl" sz="2000" b="1" dirty="0" smtClean="0"/>
              <a:t>En </a:t>
            </a:r>
            <a:r>
              <a:rPr lang="es-ES_tradnl" sz="2000" b="1" dirty="0"/>
              <a:t>la práctica solo el 30% tituló su ensayo y el 10% respetó la estructura canónica, como se observa en el gráfico.</a:t>
            </a:r>
          </a:p>
        </p:txBody>
      </p:sp>
      <p:sp>
        <p:nvSpPr>
          <p:cNvPr id="7" name="1 Rectángulo"/>
          <p:cNvSpPr/>
          <p:nvPr/>
        </p:nvSpPr>
        <p:spPr>
          <a:xfrm>
            <a:off x="0" y="37436"/>
            <a:ext cx="4305300" cy="112461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tx1"/>
                </a:solidFill>
              </a:rPr>
              <a:t> Percepción de los alumnos sobre bases conceptuales del proceso.</a:t>
            </a:r>
          </a:p>
        </p:txBody>
      </p:sp>
      <p:sp>
        <p:nvSpPr>
          <p:cNvPr id="8" name="3 CuadroTexto"/>
          <p:cNvSpPr txBox="1"/>
          <p:nvPr/>
        </p:nvSpPr>
        <p:spPr>
          <a:xfrm>
            <a:off x="4837774" y="227077"/>
            <a:ext cx="7703351" cy="954107"/>
          </a:xfrm>
          <a:prstGeom prst="rect">
            <a:avLst/>
          </a:prstGeom>
          <a:noFill/>
        </p:spPr>
        <p:txBody>
          <a:bodyPr wrap="square" rtlCol="0">
            <a:spAutoFit/>
          </a:bodyPr>
          <a:lstStyle/>
          <a:p>
            <a:r>
              <a:rPr lang="es-ES" sz="2800" b="1" dirty="0"/>
              <a:t> Realidad evidenciada en el primer </a:t>
            </a:r>
            <a:endParaRPr lang="es-ES" sz="2800" b="1" dirty="0" smtClean="0"/>
          </a:p>
          <a:p>
            <a:r>
              <a:rPr lang="es-ES" sz="2800" b="1" dirty="0" smtClean="0"/>
              <a:t>borrador</a:t>
            </a:r>
            <a:r>
              <a:rPr lang="es-ES" sz="2800" b="1" dirty="0"/>
              <a:t>.</a:t>
            </a:r>
            <a:endParaRPr lang="es-ES_tradnl" sz="2800" b="1" dirty="0"/>
          </a:p>
        </p:txBody>
      </p:sp>
      <p:sp>
        <p:nvSpPr>
          <p:cNvPr id="9" name="Flecha derecha 8"/>
          <p:cNvSpPr/>
          <p:nvPr/>
        </p:nvSpPr>
        <p:spPr>
          <a:xfrm>
            <a:off x="4100498" y="253635"/>
            <a:ext cx="776302" cy="390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8"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68896" y="1527587"/>
            <a:ext cx="5298484" cy="3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74194" y="1581374"/>
            <a:ext cx="5402730" cy="310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7700" y="0"/>
            <a:ext cx="1134742"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8053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E8A11ED9A9056468EB06BF2DDD8132B" ma:contentTypeVersion="2" ma:contentTypeDescription="Crear nuevo documento." ma:contentTypeScope="" ma:versionID="ea1ea9747d5e1c16d79f9e84215e0dd6">
  <xsd:schema xmlns:xsd="http://www.w3.org/2001/XMLSchema" xmlns:xs="http://www.w3.org/2001/XMLSchema" xmlns:p="http://schemas.microsoft.com/office/2006/metadata/properties" xmlns:ns1="http://schemas.microsoft.com/sharepoint/v3" targetNamespace="http://schemas.microsoft.com/office/2006/metadata/properties" ma:root="true" ma:fieldsID="cd6bce56cd35acad97fd37550ee15fe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8C4560-B8F9-4E17-94CA-06AB5CB8A270}"/>
</file>

<file path=customXml/itemProps2.xml><?xml version="1.0" encoding="utf-8"?>
<ds:datastoreItem xmlns:ds="http://schemas.openxmlformats.org/officeDocument/2006/customXml" ds:itemID="{4DE1B513-19C0-45EB-8F50-DD48D17746BA}"/>
</file>

<file path=customXml/itemProps3.xml><?xml version="1.0" encoding="utf-8"?>
<ds:datastoreItem xmlns:ds="http://schemas.openxmlformats.org/officeDocument/2006/customXml" ds:itemID="{17E52394-C97C-48EB-A439-0E6D70F4DFB0}"/>
</file>

<file path=docProps/app.xml><?xml version="1.0" encoding="utf-8"?>
<Properties xmlns="http://schemas.openxmlformats.org/officeDocument/2006/extended-properties" xmlns:vt="http://schemas.openxmlformats.org/officeDocument/2006/docPropsVTypes">
  <Template>Retrospect</Template>
  <TotalTime>1435</TotalTime>
  <Words>1106</Words>
  <Application>Microsoft Office PowerPoint</Application>
  <PresentationFormat>Panorámica</PresentationFormat>
  <Paragraphs>105</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Agency FB</vt:lpstr>
      <vt:lpstr>Arial</vt:lpstr>
      <vt:lpstr>Calibri</vt:lpstr>
      <vt:lpstr>Calibri Light</vt:lpstr>
      <vt:lpstr>Wingdings</vt:lpstr>
      <vt:lpstr>Retrospección</vt:lpstr>
      <vt:lpstr>Presentación de PowerPoint</vt:lpstr>
      <vt:lpstr>ESTRUCTURA DE LA PONENCIA</vt:lpstr>
      <vt:lpstr>INTRODUCCIÓN</vt:lpstr>
      <vt:lpstr>Presentación de PowerPoint</vt:lpstr>
      <vt:lpstr>Presentación de PowerPoint</vt:lpstr>
      <vt:lpstr>¿Es posible trabajar la lectura y escritura en las disciplinas académicas?</vt:lpstr>
      <vt:lpstr>Metodología</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Ericka Sandoval Vallejos</dc:creator>
  <cp:lastModifiedBy>RAMÓN VINAS</cp:lastModifiedBy>
  <cp:revision>122</cp:revision>
  <dcterms:created xsi:type="dcterms:W3CDTF">2013-05-19T18:59:14Z</dcterms:created>
  <dcterms:modified xsi:type="dcterms:W3CDTF">2016-04-12T21:57:49Z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0x0101000E8A11ED9A9056468EB06BF2DDD8132B</vt:lpwstr>
  </property>
</Properties>
</file>