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6.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258" r:id="rId4"/>
    <p:sldId id="259" r:id="rId5"/>
    <p:sldId id="260" r:id="rId6"/>
    <p:sldId id="293" r:id="rId7"/>
    <p:sldId id="292" r:id="rId8"/>
    <p:sldId id="270" r:id="rId9"/>
    <p:sldId id="271" r:id="rId10"/>
    <p:sldId id="297" r:id="rId11"/>
    <p:sldId id="294" r:id="rId12"/>
    <p:sldId id="299" r:id="rId13"/>
    <p:sldId id="267" r:id="rId14"/>
    <p:sldId id="262" r:id="rId15"/>
    <p:sldId id="273" r:id="rId16"/>
    <p:sldId id="261" r:id="rId17"/>
    <p:sldId id="277" r:id="rId18"/>
    <p:sldId id="278" r:id="rId19"/>
    <p:sldId id="275" r:id="rId20"/>
    <p:sldId id="279" r:id="rId21"/>
    <p:sldId id="280" r:id="rId22"/>
    <p:sldId id="281" r:id="rId23"/>
    <p:sldId id="295" r:id="rId24"/>
    <p:sldId id="284" r:id="rId25"/>
    <p:sldId id="285" r:id="rId26"/>
    <p:sldId id="286" r:id="rId27"/>
    <p:sldId id="287" r:id="rId28"/>
    <p:sldId id="288" r:id="rId29"/>
    <p:sldId id="304" r:id="rId30"/>
    <p:sldId id="305" r:id="rId31"/>
    <p:sldId id="306" r:id="rId32"/>
    <p:sldId id="300" r:id="rId33"/>
    <p:sldId id="291" r:id="rId34"/>
    <p:sldId id="302" r:id="rId35"/>
    <p:sldId id="308" r:id="rId36"/>
    <p:sldId id="307" r:id="rId37"/>
    <p:sldId id="268" r:id="rId38"/>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6" d="100"/>
          <a:sy n="86" d="100"/>
        </p:scale>
        <p:origin x="-108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s-DO"/>
  <c:style val="47"/>
  <c:chart>
    <c:view3D>
      <c:rotY val="20"/>
      <c:depthPercent val="100"/>
      <c:rAngAx val="1"/>
    </c:view3D>
    <c:plotArea>
      <c:layout>
        <c:manualLayout>
          <c:layoutTarget val="inner"/>
          <c:xMode val="edge"/>
          <c:yMode val="edge"/>
          <c:x val="0"/>
          <c:y val="0"/>
          <c:w val="1"/>
          <c:h val="1"/>
        </c:manualLayout>
      </c:layout>
      <c:pie3DChart>
        <c:varyColors val="1"/>
        <c:ser>
          <c:idx val="0"/>
          <c:order val="0"/>
          <c:spPr>
            <a:solidFill>
              <a:schemeClr val="accent5"/>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shade val="40000"/>
                  <a:satMod val="150000"/>
                </a:schemeClr>
              </a:contourClr>
            </a:sp3d>
          </c:spPr>
          <c:dPt>
            <c:idx val="0"/>
            <c:spPr>
              <a:solidFill>
                <a:schemeClr val="accent3"/>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shade val="40000"/>
                    <a:satMod val="150000"/>
                  </a:schemeClr>
                </a:contourClr>
              </a:sp3d>
            </c:spPr>
          </c:dPt>
          <c:dPt>
            <c:idx val="1"/>
            <c:spPr>
              <a:solidFill>
                <a:schemeClr val="accent2"/>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shade val="40000"/>
                    <a:satMod val="150000"/>
                  </a:schemeClr>
                </a:contourClr>
              </a:sp3d>
            </c:spPr>
          </c:dPt>
          <c:dPt>
            <c:idx val="2"/>
            <c:spPr>
              <a:solidFill>
                <a:schemeClr val="accent4"/>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shade val="40000"/>
                    <a:satMod val="150000"/>
                  </a:schemeClr>
                </a:contourClr>
              </a:sp3d>
            </c:spPr>
          </c:dPt>
          <c:val>
            <c:numRef>
              <c:f>Hoja1!$A$1:$A$4</c:f>
              <c:numCache>
                <c:formatCode>General</c:formatCode>
                <c:ptCount val="4"/>
                <c:pt idx="0">
                  <c:v>3</c:v>
                </c:pt>
                <c:pt idx="1">
                  <c:v>9</c:v>
                </c:pt>
                <c:pt idx="2">
                  <c:v>3</c:v>
                </c:pt>
                <c:pt idx="3">
                  <c:v>20</c:v>
                </c:pt>
              </c:numCache>
            </c:numRef>
          </c:val>
        </c:ser>
      </c:pie3DChart>
      <c:spPr>
        <a:solidFill>
          <a:schemeClr val="lt1"/>
        </a:solidFill>
        <a:ln w="25400" cap="flat" cmpd="sng" algn="ctr">
          <a:solidFill>
            <a:schemeClr val="accent5"/>
          </a:solidFill>
          <a:prstDash val="solid"/>
        </a:ln>
        <a:effectLst/>
      </c:spPr>
    </c:plotArea>
    <c:plotVisOnly val="1"/>
    <c:dispBlanksAs val="zero"/>
  </c:chart>
  <c:spPr>
    <a:ln>
      <a:noFill/>
    </a:ln>
  </c:spPr>
  <c:txPr>
    <a:bodyPr/>
    <a:lstStyle/>
    <a:p>
      <a:pPr>
        <a:defRPr sz="1800"/>
      </a:pPr>
      <a:endParaRPr lang="es-DO"/>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DO"/>
  <c:chart>
    <c:view3D>
      <c:rAngAx val="1"/>
    </c:view3D>
    <c:plotArea>
      <c:layout/>
      <c:bar3DChart>
        <c:barDir val="col"/>
        <c:grouping val="clustered"/>
        <c:ser>
          <c:idx val="0"/>
          <c:order val="0"/>
          <c:tx>
            <c:strRef>
              <c:f>Hoja1!$B$1</c:f>
              <c:strCache>
                <c:ptCount val="1"/>
                <c:pt idx="0">
                  <c:v>Sí</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579426498216616E-2"/>
                  <c:y val="-1.738852177614068E-2"/>
                </c:manualLayout>
              </c:layout>
              <c:showVal val="1"/>
            </c:dLbl>
            <c:txPr>
              <a:bodyPr/>
              <a:lstStyle/>
              <a:p>
                <a:pPr>
                  <a:defRPr lang="es-DO" sz="1200"/>
                </a:pPr>
                <a:endParaRPr lang="es-DO"/>
              </a:p>
            </c:txPr>
            <c:showVal val="1"/>
          </c:dLbls>
          <c:cat>
            <c:strRef>
              <c:f>Hoja1!$A$2:$A$3</c:f>
              <c:strCache>
                <c:ptCount val="2"/>
                <c:pt idx="0">
                  <c:v>Las orientaciones suministradas al principio de este proyecto, les resultaron de fácil interpretación</c:v>
                </c:pt>
                <c:pt idx="1">
                  <c:v>Las guías y documentos suministrados los consideró de provecho</c:v>
                </c:pt>
              </c:strCache>
            </c:strRef>
          </c:cat>
          <c:val>
            <c:numRef>
              <c:f>Hoja1!$B$2:$B$3</c:f>
              <c:numCache>
                <c:formatCode>0.00%</c:formatCode>
                <c:ptCount val="2"/>
                <c:pt idx="0">
                  <c:v>0.60000000000000064</c:v>
                </c:pt>
                <c:pt idx="1">
                  <c:v>0.82900000000000063</c:v>
                </c:pt>
              </c:numCache>
            </c:numRef>
          </c:val>
        </c:ser>
        <c:ser>
          <c:idx val="1"/>
          <c:order val="1"/>
          <c:tx>
            <c:strRef>
              <c:f>Hoja1!$C$1</c:f>
              <c:strCache>
                <c:ptCount val="1"/>
                <c:pt idx="0">
                  <c:v>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2.8956152467304642E-2"/>
                  <c:y val="-1.2420372697243345E-2"/>
                </c:manualLayout>
              </c:layout>
              <c:showVal val="1"/>
            </c:dLbl>
            <c:dLbl>
              <c:idx val="1"/>
              <c:layout>
                <c:manualLayout>
                  <c:x val="3.1588529964332313E-2"/>
                  <c:y val="-1.2420372697243345E-2"/>
                </c:manualLayout>
              </c:layout>
              <c:showVal val="1"/>
            </c:dLbl>
            <c:txPr>
              <a:bodyPr/>
              <a:lstStyle/>
              <a:p>
                <a:pPr>
                  <a:defRPr lang="es-DO" sz="1200"/>
                </a:pPr>
                <a:endParaRPr lang="es-DO"/>
              </a:p>
            </c:txPr>
            <c:showVal val="1"/>
          </c:dLbls>
          <c:cat>
            <c:strRef>
              <c:f>Hoja1!$A$2:$A$3</c:f>
              <c:strCache>
                <c:ptCount val="2"/>
                <c:pt idx="0">
                  <c:v>Las orientaciones suministradas al principio de este proyecto, les resultaron de fácil interpretación</c:v>
                </c:pt>
                <c:pt idx="1">
                  <c:v>Las guías y documentos suministrados los consideró de provecho</c:v>
                </c:pt>
              </c:strCache>
            </c:strRef>
          </c:cat>
          <c:val>
            <c:numRef>
              <c:f>Hoja1!$C$2:$C$3</c:f>
              <c:numCache>
                <c:formatCode>0.00%</c:formatCode>
                <c:ptCount val="2"/>
                <c:pt idx="0">
                  <c:v>0.4</c:v>
                </c:pt>
                <c:pt idx="1">
                  <c:v>0.17100000000000001</c:v>
                </c:pt>
              </c:numCache>
            </c:numRef>
          </c:val>
        </c:ser>
        <c:dLbls>
          <c:showVal val="1"/>
        </c:dLbls>
        <c:shape val="cylinder"/>
        <c:axId val="135510272"/>
        <c:axId val="135532544"/>
        <c:axId val="0"/>
      </c:bar3DChart>
      <c:catAx>
        <c:axId val="135510272"/>
        <c:scaling>
          <c:orientation val="minMax"/>
        </c:scaling>
        <c:axPos val="b"/>
        <c:tickLblPos val="nextTo"/>
        <c:txPr>
          <a:bodyPr/>
          <a:lstStyle/>
          <a:p>
            <a:pPr>
              <a:defRPr lang="es-DO" sz="1000"/>
            </a:pPr>
            <a:endParaRPr lang="es-DO"/>
          </a:p>
        </c:txPr>
        <c:crossAx val="135532544"/>
        <c:crosses val="autoZero"/>
        <c:auto val="1"/>
        <c:lblAlgn val="ctr"/>
        <c:lblOffset val="100"/>
      </c:catAx>
      <c:valAx>
        <c:axId val="135532544"/>
        <c:scaling>
          <c:orientation val="minMax"/>
        </c:scaling>
        <c:axPos val="l"/>
        <c:numFmt formatCode="0.00%" sourceLinked="1"/>
        <c:tickLblPos val="nextTo"/>
        <c:txPr>
          <a:bodyPr/>
          <a:lstStyle/>
          <a:p>
            <a:pPr>
              <a:defRPr lang="es-DO" sz="1000">
                <a:latin typeface="Arial" panose="020B0604020202020204" pitchFamily="34" charset="0"/>
                <a:cs typeface="Arial" panose="020B0604020202020204" pitchFamily="34" charset="0"/>
              </a:defRPr>
            </a:pPr>
            <a:endParaRPr lang="es-DO"/>
          </a:p>
        </c:txPr>
        <c:crossAx val="135510272"/>
        <c:crosses val="autoZero"/>
        <c:crossBetween val="between"/>
      </c:valAx>
    </c:plotArea>
    <c:legend>
      <c:legendPos val="b"/>
      <c:layout/>
      <c:txPr>
        <a:bodyPr/>
        <a:lstStyle/>
        <a:p>
          <a:pPr>
            <a:defRPr lang="es-DO" sz="1000"/>
          </a:pPr>
          <a:endParaRPr lang="es-DO"/>
        </a:p>
      </c:txPr>
    </c:legend>
    <c:plotVisOnly val="1"/>
    <c:dispBlanksAs val="gap"/>
  </c:chart>
  <c:txPr>
    <a:bodyPr/>
    <a:lstStyle/>
    <a:p>
      <a:pPr>
        <a:defRPr sz="1800"/>
      </a:pPr>
      <a:endParaRPr lang="es-D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DO"/>
  <c:chart>
    <c:autoTitleDeleted val="1"/>
    <c:view3D>
      <c:rAngAx val="1"/>
    </c:view3D>
    <c:plotArea>
      <c:layout/>
      <c:bar3DChart>
        <c:barDir val="col"/>
        <c:grouping val="clustered"/>
        <c:ser>
          <c:idx val="0"/>
          <c:order val="0"/>
          <c:tx>
            <c:strRef>
              <c:f>Hoja1!$B$1</c:f>
              <c:strCache>
                <c:ptCount val="1"/>
                <c:pt idx="0">
                  <c:v>El proceso de selección de la bibliografía, cómo lo valora</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579426498216616E-2"/>
                  <c:y val="-1.738852177614068E-2"/>
                </c:manualLayout>
              </c:layout>
              <c:showVal val="1"/>
            </c:dLbl>
            <c:txPr>
              <a:bodyPr/>
              <a:lstStyle/>
              <a:p>
                <a:pPr>
                  <a:defRPr lang="es-DO" sz="1200"/>
                </a:pPr>
                <a:endParaRPr lang="es-DO"/>
              </a:p>
            </c:txPr>
            <c:showVal val="1"/>
          </c:dLbls>
          <c:cat>
            <c:strRef>
              <c:f>Hoja1!$A$2:$A$3</c:f>
              <c:strCache>
                <c:ptCount val="2"/>
                <c:pt idx="0">
                  <c:v>Facil</c:v>
                </c:pt>
                <c:pt idx="1">
                  <c:v>Dificil</c:v>
                </c:pt>
              </c:strCache>
            </c:strRef>
          </c:cat>
          <c:val>
            <c:numRef>
              <c:f>Hoja1!$B$2:$B$3</c:f>
              <c:numCache>
                <c:formatCode>0.00%</c:formatCode>
                <c:ptCount val="2"/>
                <c:pt idx="0">
                  <c:v>0.74300000000000133</c:v>
                </c:pt>
                <c:pt idx="1">
                  <c:v>0.25700000000000001</c:v>
                </c:pt>
              </c:numCache>
            </c:numRef>
          </c:val>
        </c:ser>
        <c:dLbls>
          <c:showVal val="1"/>
        </c:dLbls>
        <c:shape val="cylinder"/>
        <c:axId val="135577600"/>
        <c:axId val="135579136"/>
        <c:axId val="0"/>
      </c:bar3DChart>
      <c:catAx>
        <c:axId val="135577600"/>
        <c:scaling>
          <c:orientation val="minMax"/>
        </c:scaling>
        <c:axPos val="b"/>
        <c:tickLblPos val="nextTo"/>
        <c:txPr>
          <a:bodyPr/>
          <a:lstStyle/>
          <a:p>
            <a:pPr>
              <a:defRPr lang="es-DO" sz="1000"/>
            </a:pPr>
            <a:endParaRPr lang="es-DO"/>
          </a:p>
        </c:txPr>
        <c:crossAx val="135579136"/>
        <c:crosses val="autoZero"/>
        <c:auto val="1"/>
        <c:lblAlgn val="ctr"/>
        <c:lblOffset val="100"/>
      </c:catAx>
      <c:valAx>
        <c:axId val="135579136"/>
        <c:scaling>
          <c:orientation val="minMax"/>
        </c:scaling>
        <c:axPos val="l"/>
        <c:numFmt formatCode="0.00%" sourceLinked="1"/>
        <c:tickLblPos val="nextTo"/>
        <c:txPr>
          <a:bodyPr/>
          <a:lstStyle/>
          <a:p>
            <a:pPr>
              <a:defRPr lang="es-DO" sz="1000">
                <a:latin typeface="Arial" panose="020B0604020202020204" pitchFamily="34" charset="0"/>
                <a:cs typeface="Arial" panose="020B0604020202020204" pitchFamily="34" charset="0"/>
              </a:defRPr>
            </a:pPr>
            <a:endParaRPr lang="es-DO"/>
          </a:p>
        </c:txPr>
        <c:crossAx val="135577600"/>
        <c:crosses val="autoZero"/>
        <c:crossBetween val="between"/>
      </c:valAx>
    </c:plotArea>
    <c:legend>
      <c:legendPos val="b"/>
      <c:layout/>
      <c:txPr>
        <a:bodyPr/>
        <a:lstStyle/>
        <a:p>
          <a:pPr>
            <a:defRPr lang="es-DO" sz="1000"/>
          </a:pPr>
          <a:endParaRPr lang="es-DO"/>
        </a:p>
      </c:txPr>
    </c:legend>
    <c:plotVisOnly val="1"/>
    <c:dispBlanksAs val="gap"/>
  </c:chart>
  <c:txPr>
    <a:bodyPr/>
    <a:lstStyle/>
    <a:p>
      <a:pPr>
        <a:defRPr sz="1800"/>
      </a:pPr>
      <a:endParaRPr lang="es-D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DO"/>
  <c:chart>
    <c:autoTitleDeleted val="1"/>
    <c:view3D>
      <c:rAngAx val="1"/>
    </c:view3D>
    <c:plotArea>
      <c:layout/>
      <c:bar3DChart>
        <c:barDir val="col"/>
        <c:grouping val="clustered"/>
        <c:ser>
          <c:idx val="0"/>
          <c:order val="0"/>
          <c:tx>
            <c:strRef>
              <c:f>Hoja1!$B$1</c:f>
              <c:strCache>
                <c:ptCount val="1"/>
                <c:pt idx="0">
                  <c:v>Cómo valora la Estrategia utilizada en clases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579426498216616E-2"/>
                  <c:y val="-1.738852177614068E-2"/>
                </c:manualLayout>
              </c:layout>
              <c:showVal val="1"/>
            </c:dLbl>
            <c:txPr>
              <a:bodyPr/>
              <a:lstStyle/>
              <a:p>
                <a:pPr>
                  <a:defRPr lang="es-DO" sz="1200"/>
                </a:pPr>
                <a:endParaRPr lang="es-DO"/>
              </a:p>
            </c:txPr>
            <c:showVal val="1"/>
          </c:dLbls>
          <c:cat>
            <c:strRef>
              <c:f>Hoja1!$A$2:$A$4</c:f>
              <c:strCache>
                <c:ptCount val="3"/>
                <c:pt idx="0">
                  <c:v>Buena</c:v>
                </c:pt>
                <c:pt idx="1">
                  <c:v>Regular</c:v>
                </c:pt>
                <c:pt idx="2">
                  <c:v>No provechosa</c:v>
                </c:pt>
              </c:strCache>
            </c:strRef>
          </c:cat>
          <c:val>
            <c:numRef>
              <c:f>Hoja1!$B$2:$B$4</c:f>
              <c:numCache>
                <c:formatCode>0.00%</c:formatCode>
                <c:ptCount val="3"/>
                <c:pt idx="0">
                  <c:v>0.48600000000000032</c:v>
                </c:pt>
                <c:pt idx="1">
                  <c:v>0.48600000000000032</c:v>
                </c:pt>
                <c:pt idx="2">
                  <c:v>2.9000000000000001E-2</c:v>
                </c:pt>
              </c:numCache>
            </c:numRef>
          </c:val>
        </c:ser>
        <c:dLbls>
          <c:showVal val="1"/>
        </c:dLbls>
        <c:shape val="cylinder"/>
        <c:axId val="135628672"/>
        <c:axId val="135630208"/>
        <c:axId val="0"/>
      </c:bar3DChart>
      <c:catAx>
        <c:axId val="135628672"/>
        <c:scaling>
          <c:orientation val="minMax"/>
        </c:scaling>
        <c:axPos val="b"/>
        <c:tickLblPos val="nextTo"/>
        <c:txPr>
          <a:bodyPr/>
          <a:lstStyle/>
          <a:p>
            <a:pPr>
              <a:defRPr lang="es-DO" sz="1000"/>
            </a:pPr>
            <a:endParaRPr lang="es-DO"/>
          </a:p>
        </c:txPr>
        <c:crossAx val="135630208"/>
        <c:crosses val="autoZero"/>
        <c:auto val="1"/>
        <c:lblAlgn val="ctr"/>
        <c:lblOffset val="100"/>
      </c:catAx>
      <c:valAx>
        <c:axId val="135630208"/>
        <c:scaling>
          <c:orientation val="minMax"/>
        </c:scaling>
        <c:axPos val="l"/>
        <c:numFmt formatCode="0.00%" sourceLinked="1"/>
        <c:tickLblPos val="nextTo"/>
        <c:txPr>
          <a:bodyPr/>
          <a:lstStyle/>
          <a:p>
            <a:pPr>
              <a:defRPr lang="es-DO" sz="1000">
                <a:latin typeface="Arial" panose="020B0604020202020204" pitchFamily="34" charset="0"/>
                <a:cs typeface="Arial" panose="020B0604020202020204" pitchFamily="34" charset="0"/>
              </a:defRPr>
            </a:pPr>
            <a:endParaRPr lang="es-DO"/>
          </a:p>
        </c:txPr>
        <c:crossAx val="135628672"/>
        <c:crosses val="autoZero"/>
        <c:crossBetween val="between"/>
      </c:valAx>
    </c:plotArea>
    <c:legend>
      <c:legendPos val="b"/>
      <c:layout>
        <c:manualLayout>
          <c:xMode val="edge"/>
          <c:yMode val="edge"/>
          <c:x val="7.2660366342274033E-2"/>
          <c:y val="0.91151070019997749"/>
          <c:w val="0.85467926731545396"/>
          <c:h val="8.8489299800022209E-2"/>
        </c:manualLayout>
      </c:layout>
      <c:txPr>
        <a:bodyPr/>
        <a:lstStyle/>
        <a:p>
          <a:pPr>
            <a:defRPr lang="es-DO" sz="1000"/>
          </a:pPr>
          <a:endParaRPr lang="es-DO"/>
        </a:p>
      </c:txPr>
    </c:legend>
    <c:plotVisOnly val="1"/>
    <c:dispBlanksAs val="gap"/>
  </c:chart>
  <c:txPr>
    <a:bodyPr/>
    <a:lstStyle/>
    <a:p>
      <a:pPr>
        <a:defRPr sz="1800"/>
      </a:pPr>
      <a:endParaRPr lang="es-DO"/>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DO"/>
  <c:chart>
    <c:autoTitleDeleted val="1"/>
    <c:view3D>
      <c:rAngAx val="1"/>
    </c:view3D>
    <c:plotArea>
      <c:layout>
        <c:manualLayout>
          <c:layoutTarget val="inner"/>
          <c:xMode val="edge"/>
          <c:yMode val="edge"/>
          <c:x val="0.18089751364463311"/>
          <c:y val="3.8125096711389743E-2"/>
          <c:w val="0.81286634274728997"/>
          <c:h val="0.74970014352174963"/>
        </c:manualLayout>
      </c:layout>
      <c:bar3DChart>
        <c:barDir val="col"/>
        <c:grouping val="clustered"/>
        <c:ser>
          <c:idx val="0"/>
          <c:order val="0"/>
          <c:tx>
            <c:strRef>
              <c:f>Hoja1!$B$1</c:f>
              <c:strCache>
                <c:ptCount val="1"/>
                <c:pt idx="0">
                  <c:v>De acuerdo a la siguiente escala, cómo valora la iniciativa de producción de textos científicos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579426498216616E-2"/>
                  <c:y val="-1.738852177614068E-2"/>
                </c:manualLayout>
              </c:layout>
              <c:showVal val="1"/>
            </c:dLbl>
            <c:txPr>
              <a:bodyPr/>
              <a:lstStyle/>
              <a:p>
                <a:pPr>
                  <a:defRPr lang="es-DO" sz="1200"/>
                </a:pPr>
                <a:endParaRPr lang="es-DO"/>
              </a:p>
            </c:txPr>
            <c:showVal val="1"/>
          </c:dLbls>
          <c:cat>
            <c:strRef>
              <c:f>Hoja1!$A$2:$A$5</c:f>
              <c:strCache>
                <c:ptCount val="4"/>
                <c:pt idx="0">
                  <c:v>Muy buena</c:v>
                </c:pt>
                <c:pt idx="1">
                  <c:v>Buna</c:v>
                </c:pt>
                <c:pt idx="2">
                  <c:v>Regular</c:v>
                </c:pt>
                <c:pt idx="3">
                  <c:v>Deficiente</c:v>
                </c:pt>
              </c:strCache>
            </c:strRef>
          </c:cat>
          <c:val>
            <c:numRef>
              <c:f>Hoja1!$B$2:$B$5</c:f>
              <c:numCache>
                <c:formatCode>0.00%</c:formatCode>
                <c:ptCount val="4"/>
                <c:pt idx="0">
                  <c:v>0.34300000000000008</c:v>
                </c:pt>
                <c:pt idx="1">
                  <c:v>0.42900000000000038</c:v>
                </c:pt>
                <c:pt idx="2">
                  <c:v>0.22900000000000001</c:v>
                </c:pt>
                <c:pt idx="3">
                  <c:v>0</c:v>
                </c:pt>
              </c:numCache>
            </c:numRef>
          </c:val>
        </c:ser>
        <c:dLbls>
          <c:showVal val="1"/>
        </c:dLbls>
        <c:shape val="cylinder"/>
        <c:axId val="135709440"/>
        <c:axId val="135710976"/>
        <c:axId val="0"/>
      </c:bar3DChart>
      <c:catAx>
        <c:axId val="135709440"/>
        <c:scaling>
          <c:orientation val="minMax"/>
        </c:scaling>
        <c:axPos val="b"/>
        <c:tickLblPos val="nextTo"/>
        <c:txPr>
          <a:bodyPr/>
          <a:lstStyle/>
          <a:p>
            <a:pPr>
              <a:defRPr lang="es-DO" sz="1000"/>
            </a:pPr>
            <a:endParaRPr lang="es-DO"/>
          </a:p>
        </c:txPr>
        <c:crossAx val="135710976"/>
        <c:crosses val="autoZero"/>
        <c:auto val="1"/>
        <c:lblAlgn val="ctr"/>
        <c:lblOffset val="100"/>
      </c:catAx>
      <c:valAx>
        <c:axId val="135710976"/>
        <c:scaling>
          <c:orientation val="minMax"/>
        </c:scaling>
        <c:axPos val="l"/>
        <c:numFmt formatCode="0.00%" sourceLinked="1"/>
        <c:tickLblPos val="nextTo"/>
        <c:txPr>
          <a:bodyPr/>
          <a:lstStyle/>
          <a:p>
            <a:pPr>
              <a:defRPr lang="es-DO" sz="1000">
                <a:latin typeface="Arial" panose="020B0604020202020204" pitchFamily="34" charset="0"/>
                <a:cs typeface="Arial" panose="020B0604020202020204" pitchFamily="34" charset="0"/>
              </a:defRPr>
            </a:pPr>
            <a:endParaRPr lang="es-DO"/>
          </a:p>
        </c:txPr>
        <c:crossAx val="135709440"/>
        <c:crosses val="autoZero"/>
        <c:crossBetween val="between"/>
      </c:valAx>
    </c:plotArea>
    <c:legend>
      <c:legendPos val="b"/>
      <c:layout/>
      <c:txPr>
        <a:bodyPr/>
        <a:lstStyle/>
        <a:p>
          <a:pPr>
            <a:defRPr lang="es-DO" sz="1000"/>
          </a:pPr>
          <a:endParaRPr lang="es-DO"/>
        </a:p>
      </c:txPr>
    </c:legend>
    <c:plotVisOnly val="1"/>
    <c:dispBlanksAs val="gap"/>
  </c:chart>
  <c:txPr>
    <a:bodyPr/>
    <a:lstStyle/>
    <a:p>
      <a:pPr>
        <a:defRPr sz="1800"/>
      </a:pPr>
      <a:endParaRPr lang="es-DO"/>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DO"/>
  <c:chart>
    <c:view3D>
      <c:rAngAx val="1"/>
    </c:view3D>
    <c:plotArea>
      <c:layout/>
      <c:bar3DChart>
        <c:barDir val="col"/>
        <c:grouping val="clustered"/>
        <c:ser>
          <c:idx val="0"/>
          <c:order val="0"/>
          <c:tx>
            <c:strRef>
              <c:f>Hoja1!$B$1</c:f>
              <c:strCache>
                <c:ptCount val="1"/>
                <c:pt idx="0">
                  <c:v>Sí</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579426498216616E-2"/>
                  <c:y val="-1.738852177614068E-2"/>
                </c:manualLayout>
              </c:layout>
              <c:showVal val="1"/>
            </c:dLbl>
            <c:txPr>
              <a:bodyPr/>
              <a:lstStyle/>
              <a:p>
                <a:pPr>
                  <a:defRPr lang="es-DO" sz="1200"/>
                </a:pPr>
                <a:endParaRPr lang="es-DO"/>
              </a:p>
            </c:txPr>
            <c:showVal val="1"/>
          </c:dLbls>
          <c:cat>
            <c:strRef>
              <c:f>Hoja1!$A$2:$A$4</c:f>
              <c:strCache>
                <c:ptCount val="3"/>
                <c:pt idx="0">
                  <c:v>Consideró adecuada la revisión del texto  en momentos diferentes</c:v>
                </c:pt>
                <c:pt idx="1">
                  <c:v>Las sugerencias y observaciones realizadas en el transcurso de la elaboración del artículo fueron claras y precisas</c:v>
                </c:pt>
                <c:pt idx="2">
                  <c:v>Le gustaría continuar desarrollando sus habilidades de lectura y escritura</c:v>
                </c:pt>
              </c:strCache>
            </c:strRef>
          </c:cat>
          <c:val>
            <c:numRef>
              <c:f>Hoja1!$B$2:$B$4</c:f>
              <c:numCache>
                <c:formatCode>0.00%</c:formatCode>
                <c:ptCount val="3"/>
                <c:pt idx="0">
                  <c:v>0.82900000000000063</c:v>
                </c:pt>
                <c:pt idx="1">
                  <c:v>0.82900000000000063</c:v>
                </c:pt>
                <c:pt idx="2">
                  <c:v>0.88600000000000001</c:v>
                </c:pt>
              </c:numCache>
            </c:numRef>
          </c:val>
        </c:ser>
        <c:ser>
          <c:idx val="1"/>
          <c:order val="1"/>
          <c:tx>
            <c:strRef>
              <c:f>Hoja1!$C$1</c:f>
              <c:strCache>
                <c:ptCount val="1"/>
                <c:pt idx="0">
                  <c:v>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2.8956152467304642E-2"/>
                  <c:y val="-1.2420372697243345E-2"/>
                </c:manualLayout>
              </c:layout>
              <c:showVal val="1"/>
            </c:dLbl>
            <c:dLbl>
              <c:idx val="1"/>
              <c:layout>
                <c:manualLayout>
                  <c:x val="3.1588529964332313E-2"/>
                  <c:y val="-1.2420372697243345E-2"/>
                </c:manualLayout>
              </c:layout>
              <c:showVal val="1"/>
            </c:dLbl>
            <c:txPr>
              <a:bodyPr/>
              <a:lstStyle/>
              <a:p>
                <a:pPr>
                  <a:defRPr lang="es-DO" sz="1200"/>
                </a:pPr>
                <a:endParaRPr lang="es-DO"/>
              </a:p>
            </c:txPr>
            <c:showVal val="1"/>
          </c:dLbls>
          <c:cat>
            <c:strRef>
              <c:f>Hoja1!$A$2:$A$4</c:f>
              <c:strCache>
                <c:ptCount val="3"/>
                <c:pt idx="0">
                  <c:v>Consideró adecuada la revisión del texto  en momentos diferentes</c:v>
                </c:pt>
                <c:pt idx="1">
                  <c:v>Las sugerencias y observaciones realizadas en el transcurso de la elaboración del artículo fueron claras y precisas</c:v>
                </c:pt>
                <c:pt idx="2">
                  <c:v>Le gustaría continuar desarrollando sus habilidades de lectura y escritura</c:v>
                </c:pt>
              </c:strCache>
            </c:strRef>
          </c:cat>
          <c:val>
            <c:numRef>
              <c:f>Hoja1!$C$2:$C$4</c:f>
              <c:numCache>
                <c:formatCode>0.00%</c:formatCode>
                <c:ptCount val="3"/>
                <c:pt idx="0">
                  <c:v>0.17100000000000001</c:v>
                </c:pt>
                <c:pt idx="1">
                  <c:v>0.17100000000000001</c:v>
                </c:pt>
                <c:pt idx="2">
                  <c:v>0.114</c:v>
                </c:pt>
              </c:numCache>
            </c:numRef>
          </c:val>
        </c:ser>
        <c:dLbls>
          <c:showVal val="1"/>
        </c:dLbls>
        <c:shape val="cylinder"/>
        <c:axId val="134327680"/>
        <c:axId val="134333568"/>
        <c:axId val="0"/>
      </c:bar3DChart>
      <c:catAx>
        <c:axId val="134327680"/>
        <c:scaling>
          <c:orientation val="minMax"/>
        </c:scaling>
        <c:axPos val="b"/>
        <c:tickLblPos val="nextTo"/>
        <c:txPr>
          <a:bodyPr/>
          <a:lstStyle/>
          <a:p>
            <a:pPr>
              <a:defRPr lang="es-DO" sz="1000"/>
            </a:pPr>
            <a:endParaRPr lang="es-DO"/>
          </a:p>
        </c:txPr>
        <c:crossAx val="134333568"/>
        <c:crosses val="autoZero"/>
        <c:auto val="1"/>
        <c:lblAlgn val="ctr"/>
        <c:lblOffset val="100"/>
      </c:catAx>
      <c:valAx>
        <c:axId val="134333568"/>
        <c:scaling>
          <c:orientation val="minMax"/>
        </c:scaling>
        <c:axPos val="l"/>
        <c:numFmt formatCode="0.00%" sourceLinked="1"/>
        <c:tickLblPos val="nextTo"/>
        <c:txPr>
          <a:bodyPr/>
          <a:lstStyle/>
          <a:p>
            <a:pPr>
              <a:defRPr lang="es-DO" sz="1000">
                <a:latin typeface="Arial" panose="020B0604020202020204" pitchFamily="34" charset="0"/>
                <a:cs typeface="Arial" panose="020B0604020202020204" pitchFamily="34" charset="0"/>
              </a:defRPr>
            </a:pPr>
            <a:endParaRPr lang="es-DO"/>
          </a:p>
        </c:txPr>
        <c:crossAx val="134327680"/>
        <c:crosses val="autoZero"/>
        <c:crossBetween val="between"/>
      </c:valAx>
    </c:plotArea>
    <c:legend>
      <c:legendPos val="b"/>
      <c:layout/>
      <c:txPr>
        <a:bodyPr/>
        <a:lstStyle/>
        <a:p>
          <a:pPr>
            <a:defRPr lang="es-DO" sz="1000"/>
          </a:pPr>
          <a:endParaRPr lang="es-DO"/>
        </a:p>
      </c:txPr>
    </c:legend>
    <c:plotVisOnly val="1"/>
    <c:dispBlanksAs val="gap"/>
  </c:chart>
  <c:txPr>
    <a:bodyPr/>
    <a:lstStyle/>
    <a:p>
      <a:pPr>
        <a:defRPr sz="1800"/>
      </a:pPr>
      <a:endParaRPr lang="es-DO"/>
    </a:p>
  </c:txPr>
  <c:externalData r:id="rId1"/>
</c:chartSpace>
</file>

<file path=ppt/drawings/drawing1.xml><?xml version="1.0" encoding="utf-8"?>
<c:userShapes xmlns:c="http://schemas.openxmlformats.org/drawingml/2006/chart">
  <cdr:relSizeAnchor xmlns:cdr="http://schemas.openxmlformats.org/drawingml/2006/chartDrawing">
    <cdr:from>
      <cdr:x>0.70473</cdr:x>
      <cdr:y>0.30556</cdr:y>
    </cdr:from>
    <cdr:to>
      <cdr:x>0.90473</cdr:x>
      <cdr:y>0.39584</cdr:y>
    </cdr:to>
    <cdr:sp macro="" textlink="">
      <cdr:nvSpPr>
        <cdr:cNvPr id="2" name="1 CuadroTexto"/>
        <cdr:cNvSpPr txBox="1"/>
      </cdr:nvSpPr>
      <cdr:spPr>
        <a:xfrm xmlns:a="http://schemas.openxmlformats.org/drawingml/2006/main">
          <a:off x="2736304" y="792088"/>
          <a:ext cx="776556" cy="234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DO" sz="1200" b="1" dirty="0" smtClean="0">
              <a:solidFill>
                <a:schemeClr val="bg1"/>
              </a:solidFill>
            </a:rPr>
            <a:t>9 parejas</a:t>
          </a:r>
          <a:endParaRPr lang="es-DO" sz="1200" b="1" dirty="0">
            <a:solidFill>
              <a:schemeClr val="bg1"/>
            </a:solidFill>
          </a:endParaRPr>
        </a:p>
      </cdr:txBody>
    </cdr:sp>
  </cdr:relSizeAnchor>
  <cdr:relSizeAnchor xmlns:cdr="http://schemas.openxmlformats.org/drawingml/2006/chartDrawing">
    <cdr:from>
      <cdr:x>0.55636</cdr:x>
      <cdr:y>0.19444</cdr:y>
    </cdr:from>
    <cdr:to>
      <cdr:x>0.75636</cdr:x>
      <cdr:y>0.30555</cdr:y>
    </cdr:to>
    <cdr:sp macro="" textlink="">
      <cdr:nvSpPr>
        <cdr:cNvPr id="3" name="2 CuadroTexto"/>
        <cdr:cNvSpPr txBox="1"/>
      </cdr:nvSpPr>
      <cdr:spPr>
        <a:xfrm xmlns:a="http://schemas.openxmlformats.org/drawingml/2006/main">
          <a:off x="2160240" y="504056"/>
          <a:ext cx="776556" cy="288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DO" sz="1100" b="1" dirty="0">
              <a:solidFill>
                <a:schemeClr val="bg1"/>
              </a:solidFill>
            </a:rPr>
            <a:t>3 parejas</a:t>
          </a:r>
        </a:p>
      </cdr:txBody>
    </cdr:sp>
  </cdr:relSizeAnchor>
  <cdr:relSizeAnchor xmlns:cdr="http://schemas.openxmlformats.org/drawingml/2006/chartDrawing">
    <cdr:from>
      <cdr:x>0.20725</cdr:x>
      <cdr:y>0.36111</cdr:y>
    </cdr:from>
    <cdr:to>
      <cdr:x>0.37271</cdr:x>
      <cdr:y>0.52759</cdr:y>
    </cdr:to>
    <cdr:sp macro="" textlink="">
      <cdr:nvSpPr>
        <cdr:cNvPr id="4" name="3 CuadroTexto"/>
        <cdr:cNvSpPr txBox="1"/>
      </cdr:nvSpPr>
      <cdr:spPr>
        <a:xfrm xmlns:a="http://schemas.openxmlformats.org/drawingml/2006/main">
          <a:off x="804694" y="936104"/>
          <a:ext cx="642446" cy="4315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DO" sz="1200" b="1" dirty="0" smtClean="0">
              <a:solidFill>
                <a:schemeClr val="bg1"/>
              </a:solidFill>
            </a:rPr>
            <a:t>20 parejas</a:t>
          </a:r>
          <a:endParaRPr lang="es-DO" sz="1200" b="1" dirty="0">
            <a:solidFill>
              <a:schemeClr val="bg1"/>
            </a:solidFill>
          </a:endParaRPr>
        </a:p>
      </cdr:txBody>
    </cdr:sp>
  </cdr:relSizeAnchor>
  <cdr:relSizeAnchor xmlns:cdr="http://schemas.openxmlformats.org/drawingml/2006/chartDrawing">
    <cdr:from>
      <cdr:x>0.59345</cdr:x>
      <cdr:y>0.52778</cdr:y>
    </cdr:from>
    <cdr:to>
      <cdr:x>0.75891</cdr:x>
      <cdr:y>0.82978</cdr:y>
    </cdr:to>
    <cdr:sp macro="" textlink="">
      <cdr:nvSpPr>
        <cdr:cNvPr id="5" name="4 CuadroTexto"/>
        <cdr:cNvSpPr txBox="1"/>
      </cdr:nvSpPr>
      <cdr:spPr>
        <a:xfrm xmlns:a="http://schemas.openxmlformats.org/drawingml/2006/main">
          <a:off x="2304256" y="1368152"/>
          <a:ext cx="642445" cy="7828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DO" sz="1400" b="1" dirty="0" smtClean="0">
              <a:solidFill>
                <a:schemeClr val="bg1"/>
              </a:solidFill>
            </a:rPr>
            <a:t>3 parejas</a:t>
          </a:r>
          <a:endParaRPr lang="es-DO" sz="14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D9DD73-A9C7-40F2-BF08-4CD6D23D9F8D}" type="datetimeFigureOut">
              <a:rPr lang="es-DO" smtClean="0"/>
              <a:pPr/>
              <a:t>15/04/2015</a:t>
            </a:fld>
            <a:endParaRPr lang="es-D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96127A-294A-4BAE-8B36-3DECD0B6836E}" type="slidenum">
              <a:rPr lang="es-DO" smtClean="0"/>
              <a:pPr/>
              <a:t>‹#›</a:t>
            </a:fld>
            <a:endParaRPr lang="es-D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5E6CC-35CC-431B-8B08-B99D61C44A55}" type="datetimeFigureOut">
              <a:rPr lang="es-DO" smtClean="0"/>
              <a:pPr/>
              <a:t>15/04/2015</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B9435-E20A-478D-B845-F4212C5DCE0E}" type="slidenum">
              <a:rPr lang="es-DO" smtClean="0"/>
              <a:pPr/>
              <a:t>‹#›</a:t>
            </a:fld>
            <a:endParaRPr lang="es-DO"/>
          </a:p>
        </p:txBody>
      </p:sp>
    </p:spTree>
    <p:extLst>
      <p:ext uri="{BB962C8B-B14F-4D97-AF65-F5344CB8AC3E}">
        <p14:creationId xmlns="" xmlns:p14="http://schemas.microsoft.com/office/powerpoint/2010/main" val="196357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a:p>
        </p:txBody>
      </p:sp>
      <p:sp>
        <p:nvSpPr>
          <p:cNvPr id="4" name="Slide Number Placeholder 3"/>
          <p:cNvSpPr>
            <a:spLocks noGrp="1"/>
          </p:cNvSpPr>
          <p:nvPr>
            <p:ph type="sldNum" sz="quarter" idx="10"/>
          </p:nvPr>
        </p:nvSpPr>
        <p:spPr/>
        <p:txBody>
          <a:bodyPr/>
          <a:lstStyle/>
          <a:p>
            <a:fld id="{3AFB9435-E20A-478D-B845-F4212C5DCE0E}" type="slidenum">
              <a:rPr lang="es-DO" smtClean="0"/>
              <a:pPr/>
              <a:t>3</a:t>
            </a:fld>
            <a:endParaRPr lang="es-D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3AFB9435-E20A-478D-B845-F4212C5DCE0E}" type="slidenum">
              <a:rPr lang="es-DO" smtClean="0"/>
              <a:pPr/>
              <a:t>14</a:t>
            </a:fld>
            <a:endParaRPr lang="es-DO"/>
          </a:p>
        </p:txBody>
      </p:sp>
    </p:spTree>
    <p:extLst>
      <p:ext uri="{BB962C8B-B14F-4D97-AF65-F5344CB8AC3E}">
        <p14:creationId xmlns="" xmlns:p14="http://schemas.microsoft.com/office/powerpoint/2010/main" val="246966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9BF231EA-518A-4DDD-BC2D-2F86B5EE345C}" type="slidenum">
              <a:rPr lang="es-DO" smtClean="0"/>
              <a:pPr/>
              <a:t>21</a:t>
            </a:fld>
            <a:endParaRPr lang="es-DO"/>
          </a:p>
        </p:txBody>
      </p:sp>
    </p:spTree>
    <p:extLst>
      <p:ext uri="{BB962C8B-B14F-4D97-AF65-F5344CB8AC3E}">
        <p14:creationId xmlns="" xmlns:p14="http://schemas.microsoft.com/office/powerpoint/2010/main" val="20412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9BF231EA-518A-4DDD-BC2D-2F86B5EE345C}" type="slidenum">
              <a:rPr lang="es-DO" smtClean="0"/>
              <a:pPr/>
              <a:t>22</a:t>
            </a:fld>
            <a:endParaRPr lang="es-DO"/>
          </a:p>
        </p:txBody>
      </p:sp>
    </p:spTree>
    <p:extLst>
      <p:ext uri="{BB962C8B-B14F-4D97-AF65-F5344CB8AC3E}">
        <p14:creationId xmlns="" xmlns:p14="http://schemas.microsoft.com/office/powerpoint/2010/main" val="20412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3AFB9435-E20A-478D-B845-F4212C5DCE0E}" type="slidenum">
              <a:rPr lang="es-DO" smtClean="0"/>
              <a:pPr/>
              <a:t>32</a:t>
            </a:fld>
            <a:endParaRPr lang="es-DO"/>
          </a:p>
        </p:txBody>
      </p:sp>
    </p:spTree>
    <p:extLst>
      <p:ext uri="{BB962C8B-B14F-4D97-AF65-F5344CB8AC3E}">
        <p14:creationId xmlns="" xmlns:p14="http://schemas.microsoft.com/office/powerpoint/2010/main" val="409092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33EB415E-652B-4DDD-9226-926886DA1C69}" type="slidenum">
              <a:rPr lang="es-DO" smtClean="0"/>
              <a:pPr/>
              <a:t>‹#›</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33EB415E-652B-4DDD-9226-926886DA1C69}" type="slidenum">
              <a:rPr lang="es-DO" smtClean="0"/>
              <a:pPr/>
              <a:t>‹#›</a:t>
            </a:fld>
            <a:endParaRPr lang="es-DO"/>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922C27E-56DE-4A42-94AC-143E45D86818}" type="datetimeFigureOut">
              <a:rPr lang="es-DO" smtClean="0"/>
              <a:pPr/>
              <a:t>15/04/2015</a:t>
            </a:fld>
            <a:endParaRPr lang="es-DO"/>
          </a:p>
        </p:txBody>
      </p:sp>
      <p:sp>
        <p:nvSpPr>
          <p:cNvPr id="9" name="Slide Number Placeholder 8"/>
          <p:cNvSpPr>
            <a:spLocks noGrp="1"/>
          </p:cNvSpPr>
          <p:nvPr>
            <p:ph type="sldNum" sz="quarter" idx="11"/>
          </p:nvPr>
        </p:nvSpPr>
        <p:spPr/>
        <p:txBody>
          <a:bodyPr/>
          <a:lstStyle/>
          <a:p>
            <a:fld id="{33EB415E-652B-4DDD-9226-926886DA1C69}" type="slidenum">
              <a:rPr lang="es-DO" smtClean="0"/>
              <a:pPr/>
              <a:t>‹#›</a:t>
            </a:fld>
            <a:endParaRPr lang="es-DO"/>
          </a:p>
        </p:txBody>
      </p:sp>
      <p:sp>
        <p:nvSpPr>
          <p:cNvPr id="10" name="Footer Placeholder 9"/>
          <p:cNvSpPr>
            <a:spLocks noGrp="1"/>
          </p:cNvSpPr>
          <p:nvPr>
            <p:ph type="ftr" sz="quarter" idx="12"/>
          </p:nvPr>
        </p:nvSpPr>
        <p:spPr/>
        <p:txBody>
          <a:bodyPr/>
          <a:lstStyle/>
          <a:p>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3EB415E-652B-4DDD-9226-926886DA1C69}" type="slidenum">
              <a:rPr lang="es-DO" smtClean="0"/>
              <a:pPr/>
              <a:t>‹#›</a:t>
            </a:fld>
            <a:endParaRPr lang="es-DO"/>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DO"/>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922C27E-56DE-4A42-94AC-143E45D86818}" type="datetimeFigureOut">
              <a:rPr lang="es-DO" smtClean="0"/>
              <a:pPr/>
              <a:t>15/04/2015</a:t>
            </a:fld>
            <a:endParaRPr lang="es-D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do/url?sa=i&amp;rct=j&amp;q=&amp;esrc=s&amp;source=images&amp;cd=&amp;cad=rja&amp;uact=8&amp;docid=z7jDOZyBjF8dXM&amp;tbnid=JkzU7iYD-FYt9M:&amp;ved=0CAUQjRw&amp;url=http://36edicion.wordpress.com/tag/semana-3/&amp;ei=BHCxU4nQCYPNsQS37IKQAg&amp;bvm=bv.69837884,d.cWc&amp;psig=AFQjCNGRTbww6bO50Z2yOQAz-ex2bSfl9Q&amp;ust=140422365055506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do/url?sa=i&amp;rct=j&amp;q=&amp;esrc=s&amp;source=images&amp;cd=&amp;cad=rja&amp;uact=8&amp;docid=y3JTRUqUra9-DM&amp;tbnid=JTCM7-0wYuMnDM:&amp;ved=0CAUQjRw&amp;url=http://colegiocristobalcolonelsalvador.blogspot.com/&amp;ei=hm-xU8ziOdPjsAS18YCICg&amp;bvm=bv.69837884,d.cWc&amp;psig=AFQjCNGRTbww6bO50Z2yOQAz-ex2bSfl9Q&amp;ust=140422365055506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do/url?sa=i&amp;rct=j&amp;q=&amp;esrc=s&amp;source=images&amp;cd=&amp;cad=rja&amp;uact=8&amp;docid=5q644AXmoDj6kM&amp;tbnid=TAOWkgkzOmboxM:&amp;ved=0CAUQjRw&amp;url=http://reencuentrodealmas.blogspot.com/2013_10_01_archive.html&amp;ei=5LzWU86DOsiNyATS9YKwDw&amp;bvm=bv.71778758,d.cWc&amp;psig=AFQjCNFhC1izDW7zIQlxweKmdI14skcruQ&amp;ust=1406668376442003"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do/url?sa=i&amp;rct=j&amp;q=&amp;esrc=s&amp;source=images&amp;cd=&amp;cad=rja&amp;uact=8&amp;docid=KLlTK5OroQ1INM&amp;tbnid=VI641a-L-yi5-M:&amp;ved=0CAUQjRw&amp;url=http://www.freepik.com/free-photo/color-pencil--textures--texture--copybook-and-pencil_490301.htm&amp;ei=5XSxU6v-LefOsATZioC4Bg&amp;bvm=bv.69837884,d.cWc&amp;psig=AFQjCNF975W27dDjSHozd83aBhRJ_04A9g&amp;ust=140422509804630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2477" y="94596"/>
            <a:ext cx="5776133"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pPr>
            <a:r>
              <a:rPr kumimoji="0" lang="es-ES" altLang="ja-JP" sz="1400" i="0" u="none" strike="noStrike" normalizeH="0" baseline="0" dirty="0" smtClean="0">
                <a:solidFill>
                  <a:srgbClr val="002060"/>
                </a:solidFill>
                <a:latin typeface="Arial" pitchFamily="34" charset="0"/>
                <a:ea typeface="Times New Roman" pitchFamily="18" charset="0"/>
                <a:cs typeface="Arial" pitchFamily="34" charset="0"/>
              </a:rPr>
              <a:t>PONTIFICIA UNIVERSIDAD CATÓLICA MADRE Y MAESTRA</a:t>
            </a:r>
            <a:endParaRPr kumimoji="0" lang="es-DO" altLang="ja-JP" sz="1400" i="0" u="none" strike="noStrike" normalizeH="0" baseline="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pPr>
            <a:r>
              <a:rPr kumimoji="0" lang="es-ES" altLang="ja-JP" sz="1400" i="0" u="none" strike="noStrike" normalizeH="0" baseline="0" dirty="0" smtClean="0">
                <a:solidFill>
                  <a:srgbClr val="002060"/>
                </a:solidFill>
                <a:latin typeface="Arial" pitchFamily="34" charset="0"/>
                <a:ea typeface="Times New Roman" pitchFamily="18" charset="0"/>
                <a:cs typeface="Arial" pitchFamily="34" charset="0"/>
              </a:rPr>
              <a:t>FACULTAD DE CIENCIAS Y HUMANIDADES </a:t>
            </a:r>
            <a:endParaRPr kumimoji="0" lang="es-DO" altLang="ja-JP" sz="1400" i="0" u="none" strike="noStrike" normalizeH="0" baseline="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pPr>
            <a:r>
              <a:rPr kumimoji="0" lang="es-ES" altLang="ja-JP" sz="1400" i="0" u="none" strike="noStrike" normalizeH="0" baseline="0" dirty="0" smtClean="0">
                <a:solidFill>
                  <a:srgbClr val="002060"/>
                </a:solidFill>
                <a:latin typeface="Arial" pitchFamily="34" charset="0"/>
                <a:ea typeface="Times New Roman" pitchFamily="18" charset="0"/>
                <a:cs typeface="Arial" pitchFamily="34" charset="0"/>
              </a:rPr>
              <a:t>CENTRO DE EXCELENCIA PARA LA INVESTIGACIÓN Y DIFUSIÓN </a:t>
            </a:r>
            <a:endParaRPr kumimoji="0" lang="es-DO" altLang="ja-JP" sz="1400" i="0" u="none" strike="noStrike" normalizeH="0" baseline="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pPr>
            <a:r>
              <a:rPr kumimoji="0" lang="es-ES" altLang="ja-JP" sz="1400" i="0" u="none" strike="noStrike" normalizeH="0" baseline="0" dirty="0" smtClean="0">
                <a:solidFill>
                  <a:srgbClr val="002060"/>
                </a:solidFill>
                <a:latin typeface="Arial" pitchFamily="34" charset="0"/>
                <a:ea typeface="Times New Roman" pitchFamily="18" charset="0"/>
                <a:cs typeface="Arial" pitchFamily="34" charset="0"/>
              </a:rPr>
              <a:t>DE LA LECTURA Y LA ESCRITURA (CEDILE)</a:t>
            </a:r>
            <a:endParaRPr kumimoji="0" lang="es-DO" altLang="ja-JP" sz="1400" i="0" u="none" strike="noStrike" normalizeH="0" baseline="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690938" algn="l"/>
                <a:tab pos="3911600" algn="l"/>
                <a:tab pos="4267200" algn="l"/>
              </a:tabLst>
            </a:pPr>
            <a:endParaRPr kumimoji="0" lang="es-DO" altLang="ja-JP"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0 Imagen" descr="descarga (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268760"/>
            <a:ext cx="1303279" cy="136815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179512" y="2780928"/>
            <a:ext cx="4752528" cy="830997"/>
          </a:xfrm>
          <a:prstGeom prst="rect">
            <a:avLst/>
          </a:prstGeom>
        </p:spPr>
        <p:txBody>
          <a:bodyPr wrap="square">
            <a:spAutoFit/>
          </a:bodyPr>
          <a:lstStyle/>
          <a:p>
            <a:r>
              <a:rPr lang="es-ES" sz="1600" dirty="0">
                <a:solidFill>
                  <a:srgbClr val="002060"/>
                </a:solidFill>
              </a:rPr>
              <a:t>PROGRAMA DE ALFABETIZACIÓN ACADÉMICA</a:t>
            </a:r>
            <a:endParaRPr lang="es-DO" sz="1600" u="sng" dirty="0">
              <a:solidFill>
                <a:srgbClr val="002060"/>
              </a:solidFill>
            </a:endParaRPr>
          </a:p>
          <a:p>
            <a:r>
              <a:rPr lang="es-ES" sz="1600" dirty="0">
                <a:solidFill>
                  <a:srgbClr val="002060"/>
                </a:solidFill>
              </a:rPr>
              <a:t>DIPLOMADO EN LECTURA Y ESCRITURA A TRAVÉS DEL CURRÍCULO </a:t>
            </a:r>
            <a:r>
              <a:rPr lang="es-ES" sz="1600" dirty="0" smtClean="0">
                <a:solidFill>
                  <a:srgbClr val="002060"/>
                </a:solidFill>
              </a:rPr>
              <a:t>EN </a:t>
            </a:r>
            <a:r>
              <a:rPr lang="es-ES" sz="1600" dirty="0">
                <a:solidFill>
                  <a:srgbClr val="002060"/>
                </a:solidFill>
              </a:rPr>
              <a:t>EL NIVEL SUPERIOR</a:t>
            </a:r>
            <a:endParaRPr lang="es-DO" sz="1600" u="sng" dirty="0">
              <a:solidFill>
                <a:srgbClr val="002060"/>
              </a:solidFill>
            </a:endParaRPr>
          </a:p>
        </p:txBody>
      </p:sp>
      <p:sp>
        <p:nvSpPr>
          <p:cNvPr id="7" name="1 Título"/>
          <p:cNvSpPr>
            <a:spLocks noGrp="1"/>
          </p:cNvSpPr>
          <p:nvPr>
            <p:ph type="ctrTitle"/>
          </p:nvPr>
        </p:nvSpPr>
        <p:spPr>
          <a:xfrm>
            <a:off x="3563888" y="3501008"/>
            <a:ext cx="6252097" cy="1719845"/>
          </a:xfrm>
        </p:spPr>
        <p:txBody>
          <a:bodyPr/>
          <a:lstStyle/>
          <a:p>
            <a:r>
              <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PROYECTO DE </a:t>
            </a:r>
            <a:br>
              <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br>
            <a:r>
              <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INVESTIGACIÓN </a:t>
            </a:r>
            <a:r>
              <a:rPr lang="es-DO" sz="2800" b="1"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ACCIÓN</a:t>
            </a:r>
            <a:r>
              <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r>
            <a:br>
              <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br>
            <a:endParaRPr lang="es-DO" sz="2800" b="1"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sp>
        <p:nvSpPr>
          <p:cNvPr id="8" name="7 CuadroTexto"/>
          <p:cNvSpPr txBox="1"/>
          <p:nvPr/>
        </p:nvSpPr>
        <p:spPr>
          <a:xfrm>
            <a:off x="5563669" y="5373216"/>
            <a:ext cx="2493316" cy="1200329"/>
          </a:xfrm>
          <a:prstGeom prst="rect">
            <a:avLst/>
          </a:prstGeom>
          <a:noFill/>
        </p:spPr>
        <p:txBody>
          <a:bodyPr wrap="square" rtlCol="0">
            <a:spAutoFit/>
          </a:bodyPr>
          <a:lstStyle/>
          <a:p>
            <a:pPr algn="ctr"/>
            <a:r>
              <a:rPr lang="es-DO" b="1" dirty="0" smtClean="0"/>
              <a:t>PRESENTADO POR:</a:t>
            </a:r>
          </a:p>
          <a:p>
            <a:pPr algn="ctr"/>
            <a:endParaRPr lang="es-DO" dirty="0" smtClean="0"/>
          </a:p>
          <a:p>
            <a:pPr algn="ctr"/>
            <a:r>
              <a:rPr lang="es-DO"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Elba </a:t>
            </a:r>
            <a:r>
              <a:rPr lang="es-DO"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a:t>
            </a:r>
            <a:r>
              <a:rPr lang="es-DO"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strella Durán</a:t>
            </a:r>
          </a:p>
          <a:p>
            <a:pPr algn="ctr"/>
            <a:r>
              <a:rPr lang="es-DO"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Estella</a:t>
            </a:r>
            <a:r>
              <a:rPr lang="es-DO"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María Giraldo</a:t>
            </a:r>
            <a:endParaRPr lang="es-DO"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52594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7"/>
          <p:cNvPicPr>
            <a:picLocks noChangeAspect="1"/>
          </p:cNvPicPr>
          <p:nvPr/>
        </p:nvPicPr>
        <p:blipFill>
          <a:blip r:embed="rId2" cstate="print"/>
          <a:stretch>
            <a:fillRect/>
          </a:stretch>
        </p:blipFill>
        <p:spPr>
          <a:xfrm>
            <a:off x="9985" y="0"/>
            <a:ext cx="8486820" cy="6858000"/>
          </a:xfrm>
          <a:prstGeom prst="rect">
            <a:avLst/>
          </a:prstGeom>
        </p:spPr>
      </p:pic>
      <p:sp>
        <p:nvSpPr>
          <p:cNvPr id="3" name="2 CuadroTexto"/>
          <p:cNvSpPr txBox="1"/>
          <p:nvPr/>
        </p:nvSpPr>
        <p:spPr>
          <a:xfrm>
            <a:off x="5220072" y="1007150"/>
            <a:ext cx="2315442" cy="584775"/>
          </a:xfrm>
          <a:prstGeom prst="rect">
            <a:avLst/>
          </a:prstGeom>
          <a:noFill/>
        </p:spPr>
        <p:txBody>
          <a:bodyPr wrap="none" rtlCol="0">
            <a:spAutoFit/>
          </a:bodyPr>
          <a:lstStyle/>
          <a:p>
            <a:r>
              <a:rPr lang="es-DO" sz="3200" dirty="0" smtClean="0">
                <a:effectLst>
                  <a:outerShdw blurRad="60007" dist="310007" dir="7680000" sy="30000" kx="1300200" algn="ctr" rotWithShape="0">
                    <a:prstClr val="black">
                      <a:alpha val="32000"/>
                    </a:prstClr>
                  </a:outerShdw>
                </a:effectLst>
                <a:latin typeface="+mj-lt"/>
                <a:cs typeface="Arial" panose="020B0604020202020204" pitchFamily="34" charset="0"/>
              </a:rPr>
              <a:t>El Problema</a:t>
            </a:r>
            <a:endParaRPr lang="es-DO" sz="3200" dirty="0">
              <a:effectLst>
                <a:outerShdw blurRad="60007" dist="310007" dir="7680000" sy="30000" kx="1300200" algn="ctr" rotWithShape="0">
                  <a:prstClr val="black">
                    <a:alpha val="32000"/>
                  </a:prstClr>
                </a:outerShdw>
              </a:effectLst>
              <a:latin typeface="+mj-lt"/>
              <a:cs typeface="Arial" panose="020B0604020202020204" pitchFamily="34" charset="0"/>
            </a:endParaRPr>
          </a:p>
        </p:txBody>
      </p:sp>
      <p:sp>
        <p:nvSpPr>
          <p:cNvPr id="4" name="3 Rectángulo"/>
          <p:cNvSpPr/>
          <p:nvPr/>
        </p:nvSpPr>
        <p:spPr>
          <a:xfrm>
            <a:off x="-1" y="2548642"/>
            <a:ext cx="8460433" cy="1908215"/>
          </a:xfrm>
          <a:prstGeom prst="rect">
            <a:avLst/>
          </a:prstGeom>
          <a:solidFill>
            <a:schemeClr val="accent1">
              <a:lumMod val="40000"/>
              <a:lumOff val="60000"/>
              <a:alpha val="90000"/>
            </a:schemeClr>
          </a:solidFill>
        </p:spPr>
        <p:txBody>
          <a:bodyPr wrap="square">
            <a:spAutoFit/>
          </a:bodyPr>
          <a:lstStyle/>
          <a:p>
            <a:pPr algn="ctr"/>
            <a:r>
              <a:rPr lang="es-ES_tradnl" sz="2000" dirty="0"/>
              <a:t>En la carrera de Estomatología los estudiantes ingresan con conceptos básicos del lenguaje  </a:t>
            </a:r>
            <a:r>
              <a:rPr lang="es-ES_tradnl" sz="2000" dirty="0" smtClean="0"/>
              <a:t>y se asume que los mismos  están aptos para ser incorporados en la academia científica. De inmediato se ponen en contacto con  </a:t>
            </a:r>
            <a:r>
              <a:rPr lang="es-ES_tradnl" sz="2000" dirty="0"/>
              <a:t>un mundo donde confluyen posiciones, argumentos, categorías y variadas relaciones propias del discurso de la </a:t>
            </a:r>
            <a:r>
              <a:rPr lang="es-ES_tradnl" sz="2000" dirty="0" smtClean="0"/>
              <a:t>disciplina, que ellos desconocen.</a:t>
            </a:r>
            <a:endParaRPr lang="es-DO" sz="2000" u="sng" dirty="0"/>
          </a:p>
          <a:p>
            <a:endParaRPr lang="es-DO" dirty="0"/>
          </a:p>
        </p:txBody>
      </p:sp>
      <p:sp>
        <p:nvSpPr>
          <p:cNvPr id="5" name="4 Rectángulo"/>
          <p:cNvSpPr/>
          <p:nvPr/>
        </p:nvSpPr>
        <p:spPr>
          <a:xfrm>
            <a:off x="0" y="4221088"/>
            <a:ext cx="8486820" cy="2246769"/>
          </a:xfrm>
          <a:prstGeom prst="rect">
            <a:avLst/>
          </a:prstGeom>
          <a:solidFill>
            <a:schemeClr val="accent1">
              <a:lumMod val="40000"/>
              <a:lumOff val="60000"/>
              <a:alpha val="88000"/>
            </a:schemeClr>
          </a:solidFill>
        </p:spPr>
        <p:txBody>
          <a:bodyPr wrap="square">
            <a:spAutoFit/>
          </a:bodyPr>
          <a:lstStyle/>
          <a:p>
            <a:pPr algn="ctr"/>
            <a:r>
              <a:rPr lang="es-ES_tradnl" sz="2000" dirty="0" smtClean="0"/>
              <a:t>El aceptar  </a:t>
            </a:r>
            <a:r>
              <a:rPr lang="es-ES_tradnl" sz="2000" dirty="0"/>
              <a:t>el desafío de formar estudiantes que sean activos y respetados en el área científica en que se educan, debe llevar a reflexionar sobre la siguiente pregunta: </a:t>
            </a:r>
          </a:p>
          <a:p>
            <a:pPr algn="ctr"/>
            <a:endParaRPr lang="es-ES_tradnl" sz="2000" dirty="0"/>
          </a:p>
          <a:p>
            <a:pPr algn="ctr"/>
            <a:r>
              <a:rPr lang="es-ES_tradnl"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¿Cuáles </a:t>
            </a:r>
            <a:r>
              <a:rPr lang="es-ES_tradnl" sz="2000" b="1" dirty="0">
                <a:ln w="12700">
                  <a:solidFill>
                    <a:schemeClr val="tx2">
                      <a:satMod val="155000"/>
                    </a:schemeClr>
                  </a:solidFill>
                  <a:prstDash val="solid"/>
                </a:ln>
                <a:effectLst>
                  <a:outerShdw blurRad="41275" dist="20320" dir="1800000" algn="tl" rotWithShape="0">
                    <a:srgbClr val="000000">
                      <a:alpha val="40000"/>
                    </a:srgbClr>
                  </a:outerShdw>
                </a:effectLst>
              </a:rPr>
              <a:t>son  las estrategias que pueden favorecer </a:t>
            </a:r>
            <a:r>
              <a:rPr lang="es-ES_tradnl"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s-ES_tradnl" sz="2000" b="1" dirty="0">
                <a:ln w="12700">
                  <a:solidFill>
                    <a:schemeClr val="tx2">
                      <a:satMod val="155000"/>
                    </a:schemeClr>
                  </a:solidFill>
                  <a:prstDash val="solid"/>
                </a:ln>
                <a:effectLst>
                  <a:outerShdw blurRad="41275" dist="20320" dir="1800000" algn="tl" rotWithShape="0">
                    <a:srgbClr val="000000">
                      <a:alpha val="40000"/>
                    </a:srgbClr>
                  </a:outerShdw>
                </a:effectLst>
              </a:rPr>
              <a:t>que </a:t>
            </a:r>
            <a:r>
              <a:rPr lang="es-ES_tradnl"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los </a:t>
            </a:r>
            <a:r>
              <a:rPr lang="es-ES_tradnl" sz="2000" b="1" dirty="0">
                <a:ln w="12700">
                  <a:solidFill>
                    <a:schemeClr val="tx2">
                      <a:satMod val="155000"/>
                    </a:schemeClr>
                  </a:solidFill>
                  <a:prstDash val="solid"/>
                </a:ln>
                <a:effectLst>
                  <a:outerShdw blurRad="41275" dist="20320" dir="1800000" algn="tl" rotWithShape="0">
                    <a:srgbClr val="000000">
                      <a:alpha val="40000"/>
                    </a:srgbClr>
                  </a:outerShdw>
                </a:effectLst>
              </a:rPr>
              <a:t>estudiantes sean productores de una escritura académica  elaborada a partir de un análisis  crítico de lo que leen?</a:t>
            </a:r>
            <a:endParaRPr lang="es-DO" sz="2000" b="1" u="sng"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40707873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940152" cy="6858000"/>
          </a:xfrm>
          <a:solidFill>
            <a:schemeClr val="bg1"/>
          </a:solidFill>
        </p:spPr>
        <p:style>
          <a:lnRef idx="0">
            <a:schemeClr val="accent1"/>
          </a:lnRef>
          <a:fillRef idx="3">
            <a:schemeClr val="accent1"/>
          </a:fillRef>
          <a:effectRef idx="3">
            <a:schemeClr val="accent1"/>
          </a:effectRef>
          <a:fontRef idx="minor">
            <a:schemeClr val="lt1"/>
          </a:fontRef>
        </p:style>
        <p:txBody>
          <a:bodyPr>
            <a:normAutofit/>
          </a:bodyPr>
          <a:lstStyle/>
          <a:p>
            <a:pPr marL="114300" indent="0">
              <a:buNone/>
            </a:pPr>
            <a:endPar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marL="114300" indent="0">
              <a:buNone/>
            </a:pPr>
            <a:r>
              <a:rPr lang="es-ES_tradnl" sz="2800" dirty="0" smtClean="0">
                <a:solidFill>
                  <a:schemeClr val="tx1"/>
                </a:solidFill>
              </a:rPr>
              <a:t>Esta </a:t>
            </a:r>
            <a:r>
              <a:rPr lang="es-ES_tradnl" sz="2800" dirty="0">
                <a:solidFill>
                  <a:schemeClr val="tx1"/>
                </a:solidFill>
              </a:rPr>
              <a:t>situación plantea la motivación para elegir la estrategia de realizar un </a:t>
            </a:r>
            <a:r>
              <a:rPr lang="es-ES_tradnl"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Proyecto de Investigación–Acción </a:t>
            </a:r>
            <a:r>
              <a:rPr lang="es-ES_tradnl" sz="2800" dirty="0">
                <a:solidFill>
                  <a:schemeClr val="tx1"/>
                </a:solidFill>
              </a:rPr>
              <a:t>que </a:t>
            </a:r>
            <a:r>
              <a:rPr lang="es-ES_tradnl" sz="2800" dirty="0" smtClean="0">
                <a:solidFill>
                  <a:schemeClr val="tx1"/>
                </a:solidFill>
              </a:rPr>
              <a:t>pueda favorecer a  </a:t>
            </a:r>
            <a:r>
              <a:rPr lang="es-ES_tradnl" sz="2800" dirty="0">
                <a:solidFill>
                  <a:schemeClr val="tx1"/>
                </a:solidFill>
              </a:rPr>
              <a:t>los </a:t>
            </a:r>
            <a:r>
              <a:rPr lang="es-ES_tradnl" sz="2800" dirty="0" smtClean="0">
                <a:solidFill>
                  <a:schemeClr val="tx1"/>
                </a:solidFill>
              </a:rPr>
              <a:t>estudiantes para que se conviertan en productores de textos académicos. </a:t>
            </a:r>
            <a:endPar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marL="114300" indent="0">
              <a:buNone/>
            </a:pPr>
            <a:r>
              <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p>
          <a:p>
            <a:pPr marL="114300" indent="0">
              <a:buNone/>
            </a:pPr>
            <a:r>
              <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Producción </a:t>
            </a:r>
            <a:r>
              <a:rPr lang="es-ES_tradnl"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de </a:t>
            </a:r>
            <a:r>
              <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artículos científicos para divulgación  </a:t>
            </a:r>
            <a:r>
              <a:rPr lang="es-ES_tradnl"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a partir de revisión de la </a:t>
            </a:r>
            <a:r>
              <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literatura, </a:t>
            </a:r>
            <a:r>
              <a:rPr lang="es-ES_tradnl"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en el área de </a:t>
            </a:r>
            <a:r>
              <a:rPr lang="es-ES_tradnl"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Patología Oral.</a:t>
            </a:r>
          </a:p>
          <a:p>
            <a:pPr marL="114300" indent="0">
              <a:buNone/>
            </a:pPr>
            <a:endParaRPr lang="es-DO" dirty="0"/>
          </a:p>
        </p:txBody>
      </p:sp>
      <p:pic>
        <p:nvPicPr>
          <p:cNvPr id="4" name="irc_mi" descr="http://www.youcont.com/wp-content/uploads/Escribir.jpg">
            <a:hlinkClick r:id="rId2"/>
          </p:cNvPr>
          <p:cNvPicPr/>
          <p:nvPr/>
        </p:nvPicPr>
        <p:blipFill>
          <a:blip r:embed="rId3" cstate="print"/>
          <a:srcRect/>
          <a:stretch>
            <a:fillRect/>
          </a:stretch>
        </p:blipFill>
        <p:spPr bwMode="auto">
          <a:xfrm>
            <a:off x="5940152" y="0"/>
            <a:ext cx="320384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3235141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4"/>
          <p:cNvSpPr txBox="1">
            <a:spLocks noChangeArrowheads="1"/>
          </p:cNvSpPr>
          <p:nvPr/>
        </p:nvSpPr>
        <p:spPr bwMode="auto">
          <a:xfrm>
            <a:off x="-15647" y="-1"/>
            <a:ext cx="8496049" cy="1196753"/>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pPr algn="ctr"/>
            <a:r>
              <a:rPr lang="es-DO" sz="3200" b="1" dirty="0" smtClean="0">
                <a:solidFill>
                  <a:schemeClr val="bg1"/>
                </a:solidFill>
              </a:rPr>
              <a:t>                                                                                    </a:t>
            </a:r>
            <a:r>
              <a:rPr lang="es-DO" sz="3600" b="1" dirty="0" smtClean="0">
                <a:solidFill>
                  <a:schemeClr val="bg1"/>
                </a:solidFill>
                <a:latin typeface="Arial" panose="020B0604020202020204" pitchFamily="34" charset="0"/>
                <a:cs typeface="Arial" panose="020B0604020202020204" pitchFamily="34" charset="0"/>
              </a:rPr>
              <a:t>OBJETIVOS</a:t>
            </a:r>
            <a:endParaRPr lang="es-DO" sz="3600" b="1" dirty="0">
              <a:solidFill>
                <a:schemeClr val="bg1"/>
              </a:solidFill>
              <a:latin typeface="Arial" panose="020B0604020202020204" pitchFamily="34" charset="0"/>
              <a:cs typeface="Arial" panose="020B0604020202020204" pitchFamily="34" charset="0"/>
            </a:endParaRPr>
          </a:p>
        </p:txBody>
      </p:sp>
      <p:pic>
        <p:nvPicPr>
          <p:cNvPr id="5" name="irc_mi" descr="http://4.bp.blogspot.com/-GATQNyKI6MM/UGTZr-7iSUI/AAAAAAAAAMM/XStVulcJ53o/s1600/Latina-high-school-student.jpg">
            <a:hlinkClick r:id="rId2"/>
          </p:cNvPr>
          <p:cNvPicPr/>
          <p:nvPr/>
        </p:nvPicPr>
        <p:blipFill>
          <a:blip r:embed="rId3" cstate="print"/>
          <a:srcRect/>
          <a:stretch>
            <a:fillRect/>
          </a:stretch>
        </p:blipFill>
        <p:spPr bwMode="auto">
          <a:xfrm>
            <a:off x="16482" y="1124743"/>
            <a:ext cx="9127518" cy="5544617"/>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15647" y="1988840"/>
            <a:ext cx="9159647" cy="2369880"/>
          </a:xfrm>
          <a:prstGeom prst="rect">
            <a:avLst/>
          </a:prstGeom>
          <a:solidFill>
            <a:schemeClr val="bg1">
              <a:lumMod val="65000"/>
              <a:alpha val="96000"/>
            </a:schemeClr>
          </a:solidFill>
        </p:spPr>
        <p:txBody>
          <a:bodyPr wrap="square">
            <a:spAutoFit/>
          </a:bodyPr>
          <a:lstStyle/>
          <a:p>
            <a:pPr algn="ctr"/>
            <a:endParaRPr lang="es-ES_tradnl"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algn="ct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Aplicar </a:t>
            </a:r>
            <a:r>
              <a:rPr lang="es-ES_tradnl"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procesos de lectura y escritura para elaborar un artículo científico publicable en el área de </a:t>
            </a: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Patología</a:t>
            </a:r>
          </a:p>
          <a:p>
            <a:pPr algn="ctr"/>
            <a:r>
              <a:rPr lang="es-ES_tradn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Oral</a:t>
            </a:r>
            <a:endParaRPr lang="es-ES_tradnl"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ctr"/>
            <a:endParaRPr lang="es-ES_tradnl"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ctr"/>
            <a:endParaRPr lang="es-ES_tradnl" b="1" u="sng" dirty="0">
              <a:latin typeface="Arial" panose="020B0604020202020204" pitchFamily="34" charset="0"/>
              <a:cs typeface="Arial" panose="020B0604020202020204" pitchFamily="34" charset="0"/>
            </a:endParaRPr>
          </a:p>
        </p:txBody>
      </p:sp>
      <p:sp>
        <p:nvSpPr>
          <p:cNvPr id="7" name="6 Rectángulo"/>
          <p:cNvSpPr/>
          <p:nvPr/>
        </p:nvSpPr>
        <p:spPr>
          <a:xfrm>
            <a:off x="102222" y="1447592"/>
            <a:ext cx="3112775" cy="523220"/>
          </a:xfrm>
          <a:prstGeom prst="rect">
            <a:avLst/>
          </a:prstGeom>
        </p:spPr>
        <p:txBody>
          <a:bodyPr wrap="none">
            <a:spAutoFit/>
          </a:bodyPr>
          <a:lstStyle/>
          <a:p>
            <a:r>
              <a:rPr lang="es-DO"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OBJETIVO GENERAL</a:t>
            </a:r>
          </a:p>
        </p:txBody>
      </p:sp>
    </p:spTree>
    <p:extLst>
      <p:ext uri="{BB962C8B-B14F-4D97-AF65-F5344CB8AC3E}">
        <p14:creationId xmlns="" xmlns:p14="http://schemas.microsoft.com/office/powerpoint/2010/main" val="423324023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4"/>
          <p:cNvSpPr txBox="1">
            <a:spLocks noChangeArrowheads="1"/>
          </p:cNvSpPr>
          <p:nvPr/>
        </p:nvSpPr>
        <p:spPr bwMode="auto">
          <a:xfrm>
            <a:off x="-15647" y="490364"/>
            <a:ext cx="8496049" cy="490364"/>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a:t>
            </a:r>
            <a:endParaRPr lang="es-DO" sz="3200" b="1" dirty="0">
              <a:solidFill>
                <a:schemeClr val="bg1"/>
              </a:solidFill>
            </a:endParaRPr>
          </a:p>
        </p:txBody>
      </p:sp>
      <p:sp>
        <p:nvSpPr>
          <p:cNvPr id="5" name="4 Rectángulo"/>
          <p:cNvSpPr/>
          <p:nvPr/>
        </p:nvSpPr>
        <p:spPr>
          <a:xfrm>
            <a:off x="163924" y="1988840"/>
            <a:ext cx="8136905" cy="4524315"/>
          </a:xfrm>
          <a:prstGeom prst="rect">
            <a:avLst/>
          </a:prstGeom>
          <a:ln>
            <a:solidFill>
              <a:schemeClr val="tx2">
                <a:lumMod val="60000"/>
                <a:lumOff val="40000"/>
              </a:schemeClr>
            </a:solidFill>
          </a:ln>
        </p:spPr>
        <p:txBody>
          <a:bodyPr wrap="square">
            <a:spAutoFit/>
          </a:bodyPr>
          <a:lstStyle/>
          <a:p>
            <a:pPr marL="457200" indent="-457200">
              <a:buFont typeface="+mj-lt"/>
              <a:buAutoNum type="arabicPeriod"/>
            </a:pPr>
            <a:r>
              <a:rPr lang="es-DO" sz="2400" dirty="0" smtClean="0">
                <a:latin typeface="Arial" panose="020B0604020202020204" pitchFamily="34" charset="0"/>
                <a:cs typeface="Arial" panose="020B0604020202020204" pitchFamily="34" charset="0"/>
              </a:rPr>
              <a:t>Implementar </a:t>
            </a:r>
            <a:r>
              <a:rPr lang="es-DO" sz="2400" dirty="0">
                <a:latin typeface="Arial" panose="020B0604020202020204" pitchFamily="34" charset="0"/>
                <a:cs typeface="Arial" panose="020B0604020202020204" pitchFamily="34" charset="0"/>
              </a:rPr>
              <a:t>la estrategia de guías de lectura para el logro de la comprensión de información científica de </a:t>
            </a:r>
            <a:r>
              <a:rPr lang="es-DO" sz="2400" dirty="0" smtClean="0">
                <a:latin typeface="Arial" panose="020B0604020202020204" pitchFamily="34" charset="0"/>
                <a:cs typeface="Arial" panose="020B0604020202020204" pitchFamily="34" charset="0"/>
              </a:rPr>
              <a:t>calidad.</a:t>
            </a:r>
          </a:p>
          <a:p>
            <a:pPr marL="457200" indent="-457200">
              <a:buFont typeface="+mj-lt"/>
              <a:buAutoNum type="arabicPeriod"/>
            </a:pPr>
            <a:endParaRPr lang="es-DO" sz="2400" dirty="0" smtClean="0">
              <a:latin typeface="Arial" panose="020B0604020202020204" pitchFamily="34" charset="0"/>
              <a:cs typeface="Arial" panose="020B0604020202020204" pitchFamily="34" charset="0"/>
            </a:endParaRPr>
          </a:p>
          <a:p>
            <a:pPr marL="457200" indent="-457200">
              <a:buFont typeface="+mj-lt"/>
              <a:buAutoNum type="arabicPeriod"/>
            </a:pPr>
            <a:r>
              <a:rPr lang="es-DO" sz="2400" dirty="0" smtClean="0">
                <a:latin typeface="Arial" panose="020B0604020202020204" pitchFamily="34" charset="0"/>
                <a:cs typeface="Arial" panose="020B0604020202020204" pitchFamily="34" charset="0"/>
              </a:rPr>
              <a:t>Aplicar </a:t>
            </a:r>
            <a:r>
              <a:rPr lang="es-DO" sz="2400" dirty="0">
                <a:latin typeface="Arial" panose="020B0604020202020204" pitchFamily="34" charset="0"/>
                <a:cs typeface="Arial" panose="020B0604020202020204" pitchFamily="34" charset="0"/>
              </a:rPr>
              <a:t>estrategias de resumen y síntesis para elaborar artículos </a:t>
            </a:r>
            <a:r>
              <a:rPr lang="es-DO" sz="2400" dirty="0" smtClean="0">
                <a:latin typeface="Arial" panose="020B0604020202020204" pitchFamily="34" charset="0"/>
                <a:cs typeface="Arial" panose="020B0604020202020204" pitchFamily="34" charset="0"/>
              </a:rPr>
              <a:t>científicos </a:t>
            </a:r>
            <a:r>
              <a:rPr lang="es-DO" sz="2400" dirty="0">
                <a:latin typeface="Arial" panose="020B0604020202020204" pitchFamily="34" charset="0"/>
                <a:cs typeface="Arial" panose="020B0604020202020204" pitchFamily="34" charset="0"/>
              </a:rPr>
              <a:t>con el manejo correcto de citas de </a:t>
            </a:r>
            <a:r>
              <a:rPr lang="es-DO" sz="2400" dirty="0" smtClean="0">
                <a:latin typeface="Arial" panose="020B0604020202020204" pitchFamily="34" charset="0"/>
                <a:cs typeface="Arial" panose="020B0604020202020204" pitchFamily="34" charset="0"/>
              </a:rPr>
              <a:t>autoridad.</a:t>
            </a:r>
          </a:p>
          <a:p>
            <a:pPr marL="457200" indent="-457200">
              <a:buFont typeface="+mj-lt"/>
              <a:buAutoNum type="arabicPeriod"/>
            </a:pPr>
            <a:endParaRPr lang="es-DO" sz="2400" dirty="0" smtClean="0">
              <a:latin typeface="Arial" panose="020B0604020202020204" pitchFamily="34" charset="0"/>
              <a:cs typeface="Arial" panose="020B0604020202020204" pitchFamily="34" charset="0"/>
            </a:endParaRPr>
          </a:p>
          <a:p>
            <a:pPr marL="457200" indent="-457200">
              <a:buFont typeface="+mj-lt"/>
              <a:buAutoNum type="arabicPeriod"/>
            </a:pPr>
            <a:r>
              <a:rPr lang="es-DO" sz="2400" dirty="0" smtClean="0">
                <a:latin typeface="Arial" panose="020B0604020202020204" pitchFamily="34" charset="0"/>
                <a:cs typeface="Arial" panose="020B0604020202020204" pitchFamily="34" charset="0"/>
              </a:rPr>
              <a:t>Establecer </a:t>
            </a:r>
            <a:r>
              <a:rPr lang="es-DO" sz="2400" dirty="0">
                <a:latin typeface="Arial" panose="020B0604020202020204" pitchFamily="34" charset="0"/>
                <a:cs typeface="Arial" panose="020B0604020202020204" pitchFamily="34" charset="0"/>
              </a:rPr>
              <a:t>grupos definidos  para  incentivar el  trabajo responsable, reflexivo y colaborativo, en la escritura y evaluación de textos académicos</a:t>
            </a:r>
            <a:r>
              <a:rPr lang="es-DO" sz="2400" dirty="0" smtClean="0">
                <a:latin typeface="Arial" panose="020B0604020202020204" pitchFamily="34" charset="0"/>
                <a:cs typeface="Arial" panose="020B0604020202020204" pitchFamily="34" charset="0"/>
              </a:rPr>
              <a:t>.</a:t>
            </a:r>
          </a:p>
          <a:p>
            <a:pPr marL="457200" indent="-457200">
              <a:buFont typeface="+mj-lt"/>
              <a:buAutoNum type="arabicPeriod"/>
            </a:pPr>
            <a:endParaRPr lang="es-DO" sz="2400" u="sng" dirty="0"/>
          </a:p>
        </p:txBody>
      </p:sp>
      <p:sp>
        <p:nvSpPr>
          <p:cNvPr id="6" name="5 Rectángulo"/>
          <p:cNvSpPr/>
          <p:nvPr/>
        </p:nvSpPr>
        <p:spPr>
          <a:xfrm>
            <a:off x="251520" y="1268760"/>
            <a:ext cx="3744167" cy="523220"/>
          </a:xfrm>
          <a:prstGeom prst="rect">
            <a:avLst/>
          </a:prstGeom>
        </p:spPr>
        <p:txBody>
          <a:bodyPr wrap="none">
            <a:spAutoFit/>
          </a:bodyPr>
          <a:lstStyle/>
          <a:p>
            <a:r>
              <a:rPr lang="es-DO"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OBJETIVOS ESPECÍFICOS</a:t>
            </a:r>
          </a:p>
        </p:txBody>
      </p:sp>
    </p:spTree>
    <p:extLst>
      <p:ext uri="{BB962C8B-B14F-4D97-AF65-F5344CB8AC3E}">
        <p14:creationId xmlns="" xmlns:p14="http://schemas.microsoft.com/office/powerpoint/2010/main" val="1374543232"/>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p:cNvPicPr/>
          <p:nvPr/>
        </p:nvPicPr>
        <p:blipFill rotWithShape="1">
          <a:blip r:embed="rId3" cstate="print"/>
          <a:srcRect l="49513" t="16918" r="23734" b="10876"/>
          <a:stretch/>
        </p:blipFill>
        <p:spPr bwMode="auto">
          <a:xfrm>
            <a:off x="7956376" y="5517232"/>
            <a:ext cx="1187624" cy="134076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19" name="Cuadro de texto 4"/>
          <p:cNvSpPr txBox="1">
            <a:spLocks noChangeArrowheads="1"/>
          </p:cNvSpPr>
          <p:nvPr/>
        </p:nvSpPr>
        <p:spPr bwMode="auto">
          <a:xfrm>
            <a:off x="35693" y="1"/>
            <a:ext cx="8424740" cy="1052736"/>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MARCO TEÓRICO</a:t>
            </a:r>
            <a:endParaRPr lang="es-DO" sz="3200" b="1" dirty="0">
              <a:solidFill>
                <a:schemeClr val="bg1"/>
              </a:solidFill>
            </a:endParaRPr>
          </a:p>
        </p:txBody>
      </p:sp>
      <p:sp>
        <p:nvSpPr>
          <p:cNvPr id="6" name="5 Rectángulo redondeado"/>
          <p:cNvSpPr/>
          <p:nvPr/>
        </p:nvSpPr>
        <p:spPr>
          <a:xfrm>
            <a:off x="3059832" y="2389281"/>
            <a:ext cx="4516833" cy="2564789"/>
          </a:xfrm>
          <a:prstGeom prst="roundRect">
            <a:avLst/>
          </a:prstGeom>
          <a:pattFill prst="divot">
            <a:fgClr>
              <a:schemeClr val="tx2">
                <a:lumMod val="60000"/>
                <a:lumOff val="40000"/>
              </a:schemeClr>
            </a:fgClr>
            <a:bgClr>
              <a:schemeClr val="bg1"/>
            </a:bgClr>
          </a:pattFill>
          <a:effectLst>
            <a:outerShdw blurRad="152400" dist="317500" dir="5400000" sx="90000" sy="-19000" rotWithShape="0">
              <a:prstClr val="black">
                <a:alpha val="15000"/>
              </a:prstClr>
            </a:outerShdw>
          </a:effectLst>
          <a:scene3d>
            <a:camera prst="orthographicFront">
              <a:rot lat="0" lon="0" rev="0"/>
            </a:camera>
            <a:lightRig rig="brightRoom" dir="tl">
              <a:rot lat="0" lon="0" rev="1800000"/>
            </a:lightRig>
          </a:scene3d>
          <a:sp3d contourW="10160" prstMaterial="dkEdge">
            <a:bevelT w="38100" h="50800"/>
            <a:contourClr>
              <a:schemeClr val="accent5">
                <a:shade val="40000"/>
                <a:satMod val="15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DO">
              <a:effectLst>
                <a:outerShdw blurRad="75057" dist="38100" dir="5400000" sy="-20000" rotWithShape="0">
                  <a:prstClr val="black">
                    <a:alpha val="25000"/>
                  </a:prstClr>
                </a:outerShdw>
              </a:effectLst>
            </a:endParaRPr>
          </a:p>
        </p:txBody>
      </p:sp>
      <p:sp>
        <p:nvSpPr>
          <p:cNvPr id="11" name="Rectangle 1"/>
          <p:cNvSpPr txBox="1">
            <a:spLocks noChangeArrowheads="1"/>
          </p:cNvSpPr>
          <p:nvPr/>
        </p:nvSpPr>
        <p:spPr bwMode="auto">
          <a:xfrm>
            <a:off x="3111444" y="2640623"/>
            <a:ext cx="4413607" cy="2062103"/>
          </a:xfrm>
          <a:prstGeom prst="rect">
            <a:avLst/>
          </a:prstGeom>
          <a:noFill/>
          <a:ln w="3175" cap="flat" cmpd="sng" algn="ctr">
            <a:noFill/>
            <a:prstDash val="solid"/>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0" indent="0" algn="ctr" fontAlgn="base">
              <a:spcBef>
                <a:spcPct val="0"/>
              </a:spcBef>
              <a:spcAft>
                <a:spcPct val="0"/>
              </a:spcAft>
              <a:buClr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altLang="ja-JP" sz="1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j-lt"/>
                <a:ea typeface="Times New Roman" pitchFamily="18" charset="0"/>
                <a:cs typeface="Arial" panose="020B0604020202020204" pitchFamily="34" charset="0"/>
              </a:rPr>
              <a:t>“</a:t>
            </a:r>
            <a:r>
              <a:rPr lang="es-ES_tradnl" altLang="ja-JP" sz="1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j-lt"/>
                <a:ea typeface="Times New Roman" pitchFamily="18" charset="0"/>
                <a:cs typeface="Arial" panose="020B0604020202020204" pitchFamily="34" charset="0"/>
              </a:rPr>
              <a:t>Formar parte de una comunidad científica  implica, entre otras cosas, tener la habilidad de emplear las convenciones de la disciplina apropiadamente, como por ejemplo, cómo construir e interpretar géneros discursivos claves en la disciplina”. </a:t>
            </a:r>
            <a:endParaRPr lang="es-DO" altLang="ja-JP" sz="1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j-lt"/>
              <a:cs typeface="Arial" panose="020B0604020202020204" pitchFamily="34" charset="0"/>
            </a:endParaRPr>
          </a:p>
          <a:p>
            <a:pPr marL="0" indent="0" algn="just" eaLnBrk="0" fontAlgn="base" hangingPunct="0">
              <a:spcBef>
                <a:spcPct val="0"/>
              </a:spcBef>
              <a:spcAft>
                <a:spcPct val="0"/>
              </a:spcAft>
              <a:buClr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altLang="ja-JP" sz="1600" dirty="0" smtClean="0">
                <a:solidFill>
                  <a:schemeClr val="tx1"/>
                </a:solidFill>
                <a:latin typeface="+mj-lt"/>
                <a:ea typeface="Times New Roman" pitchFamily="18" charset="0"/>
                <a:cs typeface="Arial" pitchFamily="34" charset="0"/>
              </a:rPr>
              <a:t>                                                                                                </a:t>
            </a:r>
          </a:p>
          <a:p>
            <a:pPr marL="0" indent="0" algn="just" eaLnBrk="0" fontAlgn="base" hangingPunct="0">
              <a:spcBef>
                <a:spcPct val="0"/>
              </a:spcBef>
              <a:spcAft>
                <a:spcPct val="0"/>
              </a:spcAft>
              <a:buClr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altLang="ja-JP" sz="1600" i="1" dirty="0">
                <a:solidFill>
                  <a:schemeClr val="tx1"/>
                </a:solidFill>
                <a:latin typeface="+mj-lt"/>
                <a:ea typeface="Times New Roman" pitchFamily="18" charset="0"/>
                <a:cs typeface="Arial" pitchFamily="34" charset="0"/>
              </a:rPr>
              <a:t> </a:t>
            </a:r>
            <a:r>
              <a:rPr lang="es-ES_tradnl" altLang="ja-JP" sz="1600" i="1" dirty="0" smtClean="0">
                <a:solidFill>
                  <a:schemeClr val="tx1"/>
                </a:solidFill>
                <a:latin typeface="+mj-lt"/>
                <a:ea typeface="Times New Roman" pitchFamily="18" charset="0"/>
                <a:cs typeface="Arial" pitchFamily="34" charset="0"/>
              </a:rPr>
              <a:t>                                                   (Cassany, 2000)</a:t>
            </a:r>
            <a:endParaRPr lang="es-ES_tradnl" altLang="ja-JP" sz="1600" dirty="0" smtClean="0">
              <a:solidFill>
                <a:schemeClr val="tx1"/>
              </a:solidFill>
              <a:latin typeface="+mj-lt"/>
              <a:cs typeface="Arial" pitchFamily="34" charset="0"/>
            </a:endParaRPr>
          </a:p>
        </p:txBody>
      </p:sp>
      <p:sp>
        <p:nvSpPr>
          <p:cNvPr id="10" name="9 Rectángulo redondeado"/>
          <p:cNvSpPr/>
          <p:nvPr/>
        </p:nvSpPr>
        <p:spPr>
          <a:xfrm>
            <a:off x="64476" y="1463388"/>
            <a:ext cx="2800934" cy="57593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smtClean="0"/>
              <a:t> </a:t>
            </a:r>
            <a:r>
              <a:rPr lang="es-DO"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lectura y escritura </a:t>
            </a: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en el nivel </a:t>
            </a:r>
            <a:r>
              <a:rPr lang="es-DO"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superior</a:t>
            </a:r>
            <a:endParaRPr lang="es-DO" sz="16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Rectángulo redondeado"/>
          <p:cNvSpPr/>
          <p:nvPr/>
        </p:nvSpPr>
        <p:spPr>
          <a:xfrm>
            <a:off x="64476" y="2128787"/>
            <a:ext cx="2800934" cy="5209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s-DO" dirty="0">
                <a:solidFill>
                  <a:schemeClr val="bg1"/>
                </a:solidFill>
              </a:rPr>
              <a:t> </a:t>
            </a: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Ámbito académico y </a:t>
            </a:r>
            <a:r>
              <a:rPr lang="es-DO"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géneros discursivos</a:t>
            </a:r>
            <a:endParaRPr lang="es-DO" sz="1600" dirty="0"/>
          </a:p>
        </p:txBody>
      </p:sp>
      <p:sp>
        <p:nvSpPr>
          <p:cNvPr id="15" name="14 Rectángulo redondeado"/>
          <p:cNvSpPr/>
          <p:nvPr/>
        </p:nvSpPr>
        <p:spPr>
          <a:xfrm>
            <a:off x="63178" y="2727030"/>
            <a:ext cx="2819011" cy="70434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Enseñanza de la producción escrita en el ámbito académico</a:t>
            </a:r>
            <a:endParaRPr lang="es-DO" sz="16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19 Rectángulo redondeado"/>
          <p:cNvSpPr/>
          <p:nvPr/>
        </p:nvSpPr>
        <p:spPr>
          <a:xfrm>
            <a:off x="64476" y="3535000"/>
            <a:ext cx="2817714" cy="7854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Enfoque metodológico de la enseñanza en la producción escrita</a:t>
            </a:r>
            <a:endParaRPr lang="es-DO" sz="16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20 Rectángulo redondeado"/>
          <p:cNvSpPr/>
          <p:nvPr/>
        </p:nvSpPr>
        <p:spPr>
          <a:xfrm>
            <a:off x="64476" y="4420349"/>
            <a:ext cx="2817714" cy="7175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Prácticas de  escritura en las disciplinas</a:t>
            </a:r>
            <a:endParaRPr lang="es-DO" sz="16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21 Rectángulo redondeado"/>
          <p:cNvSpPr/>
          <p:nvPr/>
        </p:nvSpPr>
        <p:spPr>
          <a:xfrm>
            <a:off x="107504" y="5877272"/>
            <a:ext cx="2784055" cy="6175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a:ln w="18415" cmpd="sng">
                  <a:solidFill>
                    <a:srgbClr val="FFFFFF"/>
                  </a:solidFill>
                  <a:prstDash val="solid"/>
                </a:ln>
                <a:solidFill>
                  <a:srgbClr val="FFFFFF"/>
                </a:solidFill>
                <a:effectLst>
                  <a:outerShdw blurRad="63500" dir="3600000" algn="tl" rotWithShape="0">
                    <a:srgbClr val="000000">
                      <a:alpha val="70000"/>
                    </a:srgbClr>
                  </a:outerShdw>
                </a:effectLst>
              </a:rPr>
              <a:t>Géneros discursivos </a:t>
            </a:r>
            <a:r>
              <a:rPr lang="es-DO"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odontológicos</a:t>
            </a:r>
          </a:p>
        </p:txBody>
      </p:sp>
      <p:sp>
        <p:nvSpPr>
          <p:cNvPr id="23" name="22 Rectángulo redondeado"/>
          <p:cNvSpPr/>
          <p:nvPr/>
        </p:nvSpPr>
        <p:spPr>
          <a:xfrm>
            <a:off x="107505" y="5229200"/>
            <a:ext cx="2808312" cy="5496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spcBef>
                <a:spcPts val="300"/>
              </a:spcBef>
              <a:buClr>
                <a:schemeClr val="accent2"/>
              </a:buClr>
              <a:defRPr/>
            </a:pPr>
            <a:r>
              <a:rPr lang="es-DO" sz="1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Evaluación de los procesos de lectura y escritura</a:t>
            </a:r>
            <a:endParaRPr lang="es-DO" sz="1600" u="sng"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12360" y="1361648"/>
            <a:ext cx="1584176" cy="177931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15 Imagen"/>
          <p:cNvPicPr/>
          <p:nvPr/>
        </p:nvPicPr>
        <p:blipFill rotWithShape="1">
          <a:blip r:embed="rId5" cstate="print">
            <a:extLst>
              <a:ext uri="{BEBA8EAE-BF5A-486C-A8C5-ECC9F3942E4B}">
                <a14:imgProps xmlns="" xmlns:a14="http://schemas.microsoft.com/office/drawing/2010/main">
                  <a14:imgLayer r:embed="rId7">
                    <a14:imgEffect>
                      <a14:sharpenSoften amount="25000"/>
                    </a14:imgEffect>
                    <a14:imgEffect>
                      <a14:brightnessContrast contrast="-20000"/>
                    </a14:imgEffect>
                  </a14:imgLayer>
                </a14:imgProps>
              </a:ext>
            </a:extLst>
          </a:blip>
          <a:srcRect l="32273" t="10876" r="33415" b="10574"/>
          <a:stretch/>
        </p:blipFill>
        <p:spPr bwMode="auto">
          <a:xfrm>
            <a:off x="7956377" y="4077072"/>
            <a:ext cx="1187624" cy="1431111"/>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17" name="fancybox-img" descr="tras las lineas-daniel cassany comas-9788433977168"/>
          <p:cNvPicPr/>
          <p:nvPr/>
        </p:nvPicPr>
        <p:blipFill>
          <a:blip r:embed="rId8" cstate="print"/>
          <a:srcRect/>
          <a:stretch>
            <a:fillRect/>
          </a:stretch>
        </p:blipFill>
        <p:spPr bwMode="auto">
          <a:xfrm>
            <a:off x="7956376" y="0"/>
            <a:ext cx="1187624" cy="1556792"/>
          </a:xfrm>
          <a:prstGeom prst="rect">
            <a:avLst/>
          </a:prstGeom>
          <a:ln>
            <a:noFill/>
          </a:ln>
          <a:effectLst>
            <a:outerShdw blurRad="292100" dist="139700" dir="2700000" algn="tl" rotWithShape="0">
              <a:srgbClr val="333333">
                <a:alpha val="65000"/>
              </a:srgbClr>
            </a:outerShdw>
          </a:effectLst>
        </p:spPr>
      </p:pic>
      <p:pic>
        <p:nvPicPr>
          <p:cNvPr id="25" name="Picture 24" descr="Portada del libro Construir la escritura"/>
          <p:cNvPicPr/>
          <p:nvPr/>
        </p:nvPicPr>
        <p:blipFill>
          <a:blip r:embed="rId9" cstate="print"/>
          <a:srcRect/>
          <a:stretch>
            <a:fillRect/>
          </a:stretch>
        </p:blipFill>
        <p:spPr bwMode="auto">
          <a:xfrm>
            <a:off x="7956376" y="2708920"/>
            <a:ext cx="1187624" cy="1412776"/>
          </a:xfrm>
          <a:prstGeom prst="rect">
            <a:avLst/>
          </a:prstGeom>
          <a:noFill/>
          <a:ln w="9525">
            <a:noFill/>
            <a:miter lim="800000"/>
            <a:headEnd/>
            <a:tailEnd/>
          </a:ln>
        </p:spPr>
      </p:pic>
    </p:spTree>
    <p:extLst>
      <p:ext uri="{BB962C8B-B14F-4D97-AF65-F5344CB8AC3E}">
        <p14:creationId xmlns="" xmlns:p14="http://schemas.microsoft.com/office/powerpoint/2010/main" val="2751526326"/>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 de texto 4"/>
          <p:cNvSpPr txBox="1">
            <a:spLocks noChangeArrowheads="1"/>
          </p:cNvSpPr>
          <p:nvPr/>
        </p:nvSpPr>
        <p:spPr bwMode="auto">
          <a:xfrm>
            <a:off x="35693" y="0"/>
            <a:ext cx="8424739" cy="1484784"/>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METODOLOGÍA</a:t>
            </a:r>
            <a:endParaRPr lang="es-DO" sz="3200" b="1" dirty="0">
              <a:solidFill>
                <a:schemeClr val="bg1"/>
              </a:solidFill>
            </a:endParaRPr>
          </a:p>
        </p:txBody>
      </p:sp>
      <p:sp>
        <p:nvSpPr>
          <p:cNvPr id="7" name="3 Marcador de contenido"/>
          <p:cNvSpPr>
            <a:spLocks noGrp="1"/>
          </p:cNvSpPr>
          <p:nvPr>
            <p:ph idx="1"/>
          </p:nvPr>
        </p:nvSpPr>
        <p:spPr>
          <a:xfrm>
            <a:off x="35693" y="1600200"/>
            <a:ext cx="8424739" cy="4800600"/>
          </a:xfrm>
          <a:solidFill>
            <a:schemeClr val="bg1"/>
          </a:solidFill>
          <a:ln>
            <a:solidFill>
              <a:schemeClr val="accent1"/>
            </a:solidFill>
          </a:ln>
        </p:spPr>
        <p:txBody>
          <a:bodyPr>
            <a:normAutofit/>
          </a:bodyPr>
          <a:lstStyle/>
          <a:p>
            <a:pPr marL="114300" indent="0">
              <a:buNone/>
            </a:pPr>
            <a:r>
              <a:rPr lang="es-DO" dirty="0" smtClean="0"/>
              <a:t>Asignatura</a:t>
            </a:r>
            <a:r>
              <a:rPr lang="es-DO" dirty="0"/>
              <a:t>: </a:t>
            </a:r>
            <a:r>
              <a:rPr lang="es-DO" dirty="0" smtClean="0"/>
              <a:t>        Diagnóstico </a:t>
            </a:r>
            <a:r>
              <a:rPr lang="es-DO" dirty="0"/>
              <a:t>Clínico y Radiográfico </a:t>
            </a:r>
            <a:r>
              <a:rPr lang="es-DO" dirty="0" smtClean="0"/>
              <a:t>II (Clave</a:t>
            </a:r>
            <a:r>
              <a:rPr lang="es-DO" dirty="0"/>
              <a:t>: </a:t>
            </a:r>
            <a:r>
              <a:rPr lang="es-DO" dirty="0" smtClean="0"/>
              <a:t>EST-433- T). </a:t>
            </a:r>
          </a:p>
          <a:p>
            <a:pPr marL="114300" indent="0">
              <a:buNone/>
            </a:pPr>
            <a:r>
              <a:rPr lang="es-DO" dirty="0" smtClean="0"/>
              <a:t>Contenido</a:t>
            </a:r>
            <a:r>
              <a:rPr lang="es-DO" dirty="0"/>
              <a:t>: </a:t>
            </a:r>
            <a:r>
              <a:rPr lang="es-DO" dirty="0" smtClean="0"/>
              <a:t>         Unidad V: </a:t>
            </a:r>
            <a:r>
              <a:rPr lang="es-DO" dirty="0"/>
              <a:t>Patologías quísticas y tumorales de los </a:t>
            </a:r>
            <a:r>
              <a:rPr lang="es-DO" dirty="0" smtClean="0"/>
              <a:t> </a:t>
            </a:r>
          </a:p>
          <a:p>
            <a:pPr marL="114300" indent="0">
              <a:buNone/>
            </a:pPr>
            <a:r>
              <a:rPr lang="es-DO" dirty="0"/>
              <a:t> </a:t>
            </a:r>
            <a:r>
              <a:rPr lang="es-DO" dirty="0" smtClean="0"/>
              <a:t>                              maxilares  (30  horas).</a:t>
            </a:r>
            <a:endParaRPr lang="es-DO" u="sng" dirty="0"/>
          </a:p>
          <a:p>
            <a:pPr marL="114300" indent="0">
              <a:buNone/>
            </a:pPr>
            <a:r>
              <a:rPr lang="es-DO" dirty="0" smtClean="0"/>
              <a:t>Periodo </a:t>
            </a:r>
            <a:r>
              <a:rPr lang="es-DO" dirty="0"/>
              <a:t>académico</a:t>
            </a:r>
            <a:r>
              <a:rPr lang="es-DO" dirty="0" smtClean="0"/>
              <a:t>:  1 / 2014 – 2015.</a:t>
            </a:r>
            <a:endParaRPr lang="es-DO" u="sng" dirty="0"/>
          </a:p>
          <a:p>
            <a:pPr marL="114300" indent="0">
              <a:buNone/>
            </a:pPr>
            <a:r>
              <a:rPr lang="es-DO" dirty="0" smtClean="0"/>
              <a:t>Participantes</a:t>
            </a:r>
            <a:r>
              <a:rPr lang="es-DO" dirty="0"/>
              <a:t>: </a:t>
            </a:r>
            <a:r>
              <a:rPr lang="es-DO" dirty="0" smtClean="0"/>
              <a:t>          Estudiantes  </a:t>
            </a:r>
            <a:r>
              <a:rPr lang="es-DO" dirty="0"/>
              <a:t>del nivel de atención de  Integral  I </a:t>
            </a:r>
            <a:endParaRPr lang="es-DO" dirty="0" smtClean="0"/>
          </a:p>
          <a:p>
            <a:pPr marL="114300" indent="0">
              <a:buNone/>
            </a:pPr>
            <a:r>
              <a:rPr lang="es-DO" dirty="0"/>
              <a:t> </a:t>
            </a:r>
            <a:r>
              <a:rPr lang="es-DO" dirty="0" smtClean="0"/>
              <a:t>                                  (</a:t>
            </a:r>
            <a:r>
              <a:rPr lang="es-DO" dirty="0"/>
              <a:t>7mo. </a:t>
            </a:r>
            <a:r>
              <a:rPr lang="es-DO" dirty="0" smtClean="0"/>
              <a:t>Semestre).</a:t>
            </a:r>
            <a:endParaRPr lang="es-DO" u="sng" dirty="0"/>
          </a:p>
          <a:p>
            <a:pPr marL="114300" indent="0">
              <a:buNone/>
            </a:pPr>
            <a:r>
              <a:rPr lang="es-DO" dirty="0" smtClean="0"/>
              <a:t>                                   Grupo </a:t>
            </a:r>
            <a:r>
              <a:rPr lang="es-DO" dirty="0"/>
              <a:t>01 (40 estudiantes, agrupados en 20 pares</a:t>
            </a:r>
            <a:r>
              <a:rPr lang="es-DO" dirty="0" smtClean="0"/>
              <a:t>).</a:t>
            </a:r>
            <a:endParaRPr lang="es-DO" u="sng" dirty="0"/>
          </a:p>
          <a:p>
            <a:pPr marL="114300" indent="0">
              <a:buNone/>
            </a:pPr>
            <a:r>
              <a:rPr lang="es-DO" dirty="0" smtClean="0"/>
              <a:t>                                   Grupo </a:t>
            </a:r>
            <a:r>
              <a:rPr lang="es-DO" dirty="0"/>
              <a:t>02 (31 estudiantes agrupados en </a:t>
            </a:r>
            <a:r>
              <a:rPr lang="es-DO" dirty="0" smtClean="0"/>
              <a:t>14 </a:t>
            </a:r>
            <a:r>
              <a:rPr lang="es-DO" dirty="0"/>
              <a:t>pares y 1 </a:t>
            </a:r>
            <a:r>
              <a:rPr lang="es-DO" dirty="0" smtClean="0"/>
              <a:t> </a:t>
            </a:r>
          </a:p>
          <a:p>
            <a:pPr marL="114300" indent="0">
              <a:buNone/>
            </a:pPr>
            <a:r>
              <a:rPr lang="es-DO" dirty="0"/>
              <a:t> </a:t>
            </a:r>
            <a:r>
              <a:rPr lang="es-DO" dirty="0" smtClean="0"/>
              <a:t>                                   trío</a:t>
            </a:r>
            <a:r>
              <a:rPr lang="es-DO" dirty="0"/>
              <a:t>).</a:t>
            </a:r>
            <a:endParaRPr lang="es-DO" u="sng" dirty="0"/>
          </a:p>
          <a:p>
            <a:pPr marL="114300" indent="0">
              <a:buNone/>
            </a:pPr>
            <a:r>
              <a:rPr lang="es-DO" dirty="0"/>
              <a:t>Valor asignado </a:t>
            </a:r>
            <a:r>
              <a:rPr lang="es-DO" dirty="0" smtClean="0"/>
              <a:t>al proyecto: 10</a:t>
            </a:r>
            <a:r>
              <a:rPr lang="es-DO" dirty="0"/>
              <a:t>% del porcentaje establecido para esta </a:t>
            </a:r>
            <a:r>
              <a:rPr lang="es-DO" dirty="0" smtClean="0"/>
              <a:t>unidad.</a:t>
            </a:r>
            <a:endParaRPr lang="es-DO" u="sng" dirty="0"/>
          </a:p>
          <a:p>
            <a:pPr marL="114300" indent="0">
              <a:buNone/>
            </a:pPr>
            <a:endParaRPr lang="es-DO"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0"/>
            <a:ext cx="5112568" cy="14847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2342082"/>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rc_mi" descr="http://3.bp.blogspot.com/-o1og6Q4-Vl0/Um3URk4DEPI/AAAAAAAABeg/4f8XdL4nwUk/s1600/manteniendo+el+camino.jpg">
            <a:hlinkClick r:id="rId2"/>
          </p:cNvPr>
          <p:cNvPicPr/>
          <p:nvPr/>
        </p:nvPicPr>
        <p:blipFill>
          <a:blip r:embed="rId3" cstate="print">
            <a:duotone>
              <a:prstClr val="black"/>
              <a:schemeClr val="accent1">
                <a:tint val="45000"/>
                <a:satMod val="400000"/>
              </a:schemeClr>
            </a:duotone>
            <a:extLst>
              <a:ext uri="{BEBA8EAE-BF5A-486C-A8C5-ECC9F3942E4B}">
                <a14:imgProps xmlns="" xmlns:a14="http://schemas.microsoft.com/office/drawing/2010/main">
                  <a14:imgLayer r:embed="rId4">
                    <a14:imgEffect>
                      <a14:artisticTexturizer/>
                    </a14:imgEffect>
                  </a14:imgLayer>
                </a14:imgProps>
              </a:ext>
            </a:extLst>
          </a:blip>
          <a:srcRect/>
          <a:stretch>
            <a:fillRect/>
          </a:stretch>
        </p:blipFill>
        <p:spPr bwMode="auto">
          <a:xfrm>
            <a:off x="20767" y="646331"/>
            <a:ext cx="9123233" cy="6211669"/>
          </a:xfrm>
          <a:prstGeom prst="rect">
            <a:avLst/>
          </a:prstGeom>
          <a:noFill/>
          <a:ln w="9525">
            <a:noFill/>
            <a:miter lim="800000"/>
            <a:headEnd/>
            <a:tailEnd/>
          </a:ln>
        </p:spPr>
      </p:pic>
      <p:sp>
        <p:nvSpPr>
          <p:cNvPr id="2" name="1 Rectángulo"/>
          <p:cNvSpPr/>
          <p:nvPr/>
        </p:nvSpPr>
        <p:spPr>
          <a:xfrm>
            <a:off x="6228184" y="1515191"/>
            <a:ext cx="2904595" cy="5078313"/>
          </a:xfrm>
          <a:prstGeom prst="rect">
            <a:avLst/>
          </a:prstGeom>
          <a:solidFill>
            <a:schemeClr val="bg1">
              <a:lumMod val="65000"/>
              <a:alpha val="49000"/>
            </a:schemeClr>
          </a:solidFill>
        </p:spPr>
        <p:txBody>
          <a:bodyPr wrap="square">
            <a:spAutoFit/>
          </a:bodyPr>
          <a:lstStyle/>
          <a:p>
            <a:pPr>
              <a:lnSpc>
                <a:spcPct val="150000"/>
              </a:lnSpc>
              <a:buFontTx/>
              <a:buChar char="-"/>
            </a:pPr>
            <a:r>
              <a:rPr lang="es-ES_tradnl" sz="2400" dirty="0" smtClean="0">
                <a:solidFill>
                  <a:schemeClr val="bg1"/>
                </a:solidFill>
                <a:latin typeface="Arial" panose="020B0604020202020204" pitchFamily="34" charset="0"/>
                <a:cs typeface="Arial" panose="020B0604020202020204" pitchFamily="34" charset="0"/>
              </a:rPr>
              <a:t>Información</a:t>
            </a:r>
          </a:p>
          <a:p>
            <a:pPr>
              <a:lnSpc>
                <a:spcPct val="150000"/>
              </a:lnSpc>
              <a:buFontTx/>
              <a:buChar char="-"/>
            </a:pPr>
            <a:r>
              <a:rPr lang="es-ES_tradnl" sz="2400" dirty="0" smtClean="0">
                <a:solidFill>
                  <a:schemeClr val="bg1"/>
                </a:solidFill>
                <a:latin typeface="Arial" panose="020B0604020202020204" pitchFamily="34" charset="0"/>
                <a:cs typeface="Arial" panose="020B0604020202020204" pitchFamily="34" charset="0"/>
              </a:rPr>
              <a:t>Planificación</a:t>
            </a:r>
            <a:endParaRPr lang="es-ES_tradnl" sz="2400" dirty="0">
              <a:solidFill>
                <a:schemeClr val="bg1"/>
              </a:solidFill>
              <a:latin typeface="Arial" panose="020B0604020202020204" pitchFamily="34" charset="0"/>
              <a:cs typeface="Arial" panose="020B0604020202020204" pitchFamily="34" charset="0"/>
            </a:endParaRPr>
          </a:p>
          <a:p>
            <a:pPr>
              <a:lnSpc>
                <a:spcPct val="150000"/>
              </a:lnSpc>
              <a:buFontTx/>
              <a:buChar char="-"/>
            </a:pPr>
            <a:r>
              <a:rPr lang="es-ES_tradnl" sz="2400" dirty="0">
                <a:solidFill>
                  <a:schemeClr val="bg1"/>
                </a:solidFill>
                <a:latin typeface="Arial" panose="020B0604020202020204" pitchFamily="34" charset="0"/>
                <a:cs typeface="Arial" panose="020B0604020202020204" pitchFamily="34" charset="0"/>
              </a:rPr>
              <a:t>Esquema de </a:t>
            </a:r>
            <a:r>
              <a:rPr lang="es-ES_tradnl" sz="2400" dirty="0" smtClean="0">
                <a:solidFill>
                  <a:schemeClr val="bg1"/>
                </a:solidFill>
                <a:latin typeface="Arial" panose="020B0604020202020204" pitchFamily="34" charset="0"/>
                <a:cs typeface="Arial" panose="020B0604020202020204" pitchFamily="34" charset="0"/>
              </a:rPr>
              <a:t> </a:t>
            </a:r>
          </a:p>
          <a:p>
            <a:pPr>
              <a:lnSpc>
                <a:spcPct val="150000"/>
              </a:lnSpc>
            </a:pPr>
            <a:r>
              <a:rPr lang="es-ES_tradnl" sz="2400" dirty="0" smtClean="0">
                <a:solidFill>
                  <a:schemeClr val="bg1"/>
                </a:solidFill>
                <a:latin typeface="Arial" panose="020B0604020202020204" pitchFamily="34" charset="0"/>
                <a:cs typeface="Arial" panose="020B0604020202020204" pitchFamily="34" charset="0"/>
              </a:rPr>
              <a:t> trabajo</a:t>
            </a:r>
            <a:endParaRPr lang="es-ES_tradnl" sz="2400" dirty="0">
              <a:solidFill>
                <a:schemeClr val="bg1"/>
              </a:solidFill>
              <a:latin typeface="Arial" panose="020B0604020202020204" pitchFamily="34" charset="0"/>
              <a:cs typeface="Arial" panose="020B0604020202020204" pitchFamily="34" charset="0"/>
            </a:endParaRPr>
          </a:p>
          <a:p>
            <a:pPr>
              <a:lnSpc>
                <a:spcPct val="150000"/>
              </a:lnSpc>
              <a:buFontTx/>
              <a:buChar char="-"/>
            </a:pPr>
            <a:r>
              <a:rPr lang="es-ES_tradnl" sz="2400" dirty="0">
                <a:solidFill>
                  <a:schemeClr val="bg1"/>
                </a:solidFill>
                <a:latin typeface="Arial" panose="020B0604020202020204" pitchFamily="34" charset="0"/>
                <a:cs typeface="Arial" panose="020B0604020202020204" pitchFamily="34" charset="0"/>
              </a:rPr>
              <a:t>Estrategias  </a:t>
            </a:r>
            <a:r>
              <a:rPr lang="es-ES_tradnl" sz="2400" dirty="0" smtClean="0">
                <a:solidFill>
                  <a:schemeClr val="bg1"/>
                </a:solidFill>
                <a:latin typeface="Arial" panose="020B0604020202020204" pitchFamily="34" charset="0"/>
                <a:cs typeface="Arial" panose="020B0604020202020204" pitchFamily="34" charset="0"/>
              </a:rPr>
              <a:t> </a:t>
            </a:r>
          </a:p>
          <a:p>
            <a:pPr>
              <a:lnSpc>
                <a:spcPct val="150000"/>
              </a:lnSpc>
            </a:pPr>
            <a:r>
              <a:rPr lang="es-ES_tradnl" sz="2400" dirty="0" smtClean="0">
                <a:solidFill>
                  <a:schemeClr val="bg1"/>
                </a:solidFill>
                <a:latin typeface="Arial" panose="020B0604020202020204" pitchFamily="34" charset="0"/>
                <a:cs typeface="Arial" panose="020B0604020202020204" pitchFamily="34" charset="0"/>
              </a:rPr>
              <a:t> didácticas </a:t>
            </a:r>
            <a:endParaRPr lang="es-ES_tradnl" sz="2400" dirty="0">
              <a:solidFill>
                <a:schemeClr val="bg1"/>
              </a:solidFill>
              <a:latin typeface="Arial" panose="020B0604020202020204" pitchFamily="34" charset="0"/>
              <a:cs typeface="Arial" panose="020B0604020202020204" pitchFamily="34" charset="0"/>
            </a:endParaRPr>
          </a:p>
          <a:p>
            <a:pPr>
              <a:lnSpc>
                <a:spcPct val="150000"/>
              </a:lnSpc>
              <a:buFontTx/>
              <a:buChar char="-"/>
            </a:pPr>
            <a:r>
              <a:rPr lang="es-ES_tradnl" sz="2400" dirty="0">
                <a:solidFill>
                  <a:schemeClr val="bg1"/>
                </a:solidFill>
                <a:latin typeface="Arial" panose="020B0604020202020204" pitchFamily="34" charset="0"/>
                <a:cs typeface="Arial" panose="020B0604020202020204" pitchFamily="34" charset="0"/>
              </a:rPr>
              <a:t>Logro de objetivos</a:t>
            </a:r>
          </a:p>
          <a:p>
            <a:pPr>
              <a:lnSpc>
                <a:spcPct val="150000"/>
              </a:lnSpc>
              <a:buFontTx/>
              <a:buChar char="-"/>
            </a:pPr>
            <a:r>
              <a:rPr lang="es-ES_tradnl" sz="2400" dirty="0">
                <a:solidFill>
                  <a:schemeClr val="bg1"/>
                </a:solidFill>
                <a:latin typeface="Arial" panose="020B0604020202020204" pitchFamily="34" charset="0"/>
                <a:cs typeface="Arial" panose="020B0604020202020204" pitchFamily="34" charset="0"/>
              </a:rPr>
              <a:t>Proceso de </a:t>
            </a:r>
            <a:endParaRPr lang="es-ES_tradnl" sz="2400" dirty="0" smtClean="0">
              <a:solidFill>
                <a:schemeClr val="bg1"/>
              </a:solidFill>
              <a:latin typeface="Arial" panose="020B0604020202020204" pitchFamily="34" charset="0"/>
              <a:cs typeface="Arial" panose="020B0604020202020204" pitchFamily="34" charset="0"/>
            </a:endParaRPr>
          </a:p>
          <a:p>
            <a:pPr>
              <a:lnSpc>
                <a:spcPct val="150000"/>
              </a:lnSpc>
            </a:pPr>
            <a:r>
              <a:rPr lang="es-ES_tradnl" sz="2400" dirty="0" smtClean="0">
                <a:solidFill>
                  <a:schemeClr val="bg1"/>
                </a:solidFill>
                <a:latin typeface="Arial" panose="020B0604020202020204" pitchFamily="34" charset="0"/>
                <a:cs typeface="Arial" panose="020B0604020202020204" pitchFamily="34" charset="0"/>
              </a:rPr>
              <a:t> evaluación</a:t>
            </a:r>
            <a:endParaRPr lang="es-ES_tradnl" sz="2400" dirty="0">
              <a:solidFill>
                <a:schemeClr val="bg1"/>
              </a:solidFill>
              <a:latin typeface="Arial" panose="020B0604020202020204" pitchFamily="34" charset="0"/>
              <a:cs typeface="Arial" panose="020B0604020202020204" pitchFamily="34" charset="0"/>
            </a:endParaRPr>
          </a:p>
        </p:txBody>
      </p:sp>
      <p:sp>
        <p:nvSpPr>
          <p:cNvPr id="3" name="2 Rectángulo"/>
          <p:cNvSpPr/>
          <p:nvPr/>
        </p:nvSpPr>
        <p:spPr>
          <a:xfrm>
            <a:off x="0" y="0"/>
            <a:ext cx="9144000" cy="646331"/>
          </a:xfrm>
          <a:prstGeom prst="rect">
            <a:avLst/>
          </a:prstGeom>
          <a:solidFill>
            <a:schemeClr val="bg1"/>
          </a:solidFill>
        </p:spPr>
        <p:txBody>
          <a:bodyPr wrap="square">
            <a:spAutoFit/>
          </a:bodyPr>
          <a:lstStyle/>
          <a:p>
            <a:pPr algn="ctr"/>
            <a:r>
              <a:rPr lang="es-DO" sz="3600" b="1" dirty="0"/>
              <a:t>Primer momento</a:t>
            </a:r>
            <a:r>
              <a:rPr lang="es-DO" sz="3600" b="1" dirty="0" smtClean="0"/>
              <a:t>:</a:t>
            </a:r>
          </a:p>
        </p:txBody>
      </p:sp>
      <p:sp>
        <p:nvSpPr>
          <p:cNvPr id="4" name="3 Rectángulo"/>
          <p:cNvSpPr/>
          <p:nvPr/>
        </p:nvSpPr>
        <p:spPr>
          <a:xfrm>
            <a:off x="600441" y="930416"/>
            <a:ext cx="7311617" cy="584775"/>
          </a:xfrm>
          <a:prstGeom prst="rect">
            <a:avLst/>
          </a:prstGeom>
        </p:spPr>
        <p:txBody>
          <a:bodyPr wrap="none">
            <a:spAutoFit/>
          </a:bodyPr>
          <a:lstStyle/>
          <a:p>
            <a:r>
              <a:rPr lang="es-ES_tradnl" sz="3200" u="sng" dirty="0">
                <a:solidFill>
                  <a:schemeClr val="bg1"/>
                </a:solidFill>
                <a:latin typeface="Arial" panose="020B0604020202020204" pitchFamily="34" charset="0"/>
                <a:cs typeface="Arial" panose="020B0604020202020204" pitchFamily="34" charset="0"/>
              </a:rPr>
              <a:t>Proceso para el desarrollo del proyecto</a:t>
            </a:r>
          </a:p>
        </p:txBody>
      </p:sp>
    </p:spTree>
    <p:extLst>
      <p:ext uri="{BB962C8B-B14F-4D97-AF65-F5344CB8AC3E}">
        <p14:creationId xmlns="" xmlns:p14="http://schemas.microsoft.com/office/powerpoint/2010/main" val="3460571724"/>
      </p:ext>
    </p:extLst>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static.freepik.com/free-photo/color-pencil--textures--texture--copybook-and-pencil_3296375.jpg">
            <a:hlinkClick r:id="rId2"/>
          </p:cNvPr>
          <p:cNvPicPr>
            <a:picLocks/>
          </p:cNvPicPr>
          <p:nvPr/>
        </p:nvPicPr>
        <p:blipFill>
          <a:blip r:embed="rId3" cstate="print"/>
          <a:srcRect/>
          <a:stretch>
            <a:fillRect/>
          </a:stretch>
        </p:blipFill>
        <p:spPr bwMode="auto">
          <a:xfrm>
            <a:off x="11241" y="0"/>
            <a:ext cx="5712887" cy="6858000"/>
          </a:xfrm>
          <a:prstGeom prst="rect">
            <a:avLst/>
          </a:prstGeom>
          <a:ln>
            <a:noFill/>
          </a:ln>
          <a:effectLst>
            <a:outerShdw blurRad="292100" dist="139700" dir="2700000" algn="tl" rotWithShape="0">
              <a:srgbClr val="333333">
                <a:alpha val="65000"/>
              </a:srgbClr>
            </a:outerShdw>
          </a:effectLst>
        </p:spPr>
      </p:pic>
      <p:sp>
        <p:nvSpPr>
          <p:cNvPr id="2" name="3 Marcador de contenido"/>
          <p:cNvSpPr txBox="1">
            <a:spLocks/>
          </p:cNvSpPr>
          <p:nvPr/>
        </p:nvSpPr>
        <p:spPr>
          <a:xfrm>
            <a:off x="5292080" y="0"/>
            <a:ext cx="3851920" cy="6858000"/>
          </a:xfrm>
          <a:prstGeom prst="rect">
            <a:avLst/>
          </a:prstGeom>
          <a:solidFill>
            <a:schemeClr val="bg1">
              <a:lumMod val="95000"/>
            </a:schemeClr>
          </a:solidFill>
          <a:ln>
            <a:solidFill>
              <a:schemeClr val="tx2">
                <a:lumMod val="60000"/>
                <a:lumOff val="40000"/>
              </a:schemeClr>
            </a:solidFill>
          </a:ln>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Tx/>
              <a:buChar char="-"/>
            </a:pPr>
            <a:endParaRPr lang="es-ES_tradnl" sz="1800" dirty="0" smtClean="0">
              <a:solidFill>
                <a:schemeClr val="bg2">
                  <a:lumMod val="25000"/>
                </a:schemeClr>
              </a:solidFill>
            </a:endParaRPr>
          </a:p>
          <a:p>
            <a:pPr marL="114300" indent="0">
              <a:buNone/>
            </a:pPr>
            <a:r>
              <a:rPr lang="es-ES_tradnl" sz="3200" b="1" u="sng" dirty="0" smtClean="0"/>
              <a:t>Plan piloto: </a:t>
            </a:r>
            <a:r>
              <a:rPr lang="es-ES_tradnl" sz="2800" dirty="0"/>
              <a:t>Distribución por </a:t>
            </a:r>
            <a:r>
              <a:rPr lang="es-ES_tradnl" sz="2800" dirty="0" smtClean="0"/>
              <a:t>pares para seleccionar el tema</a:t>
            </a:r>
            <a:endParaRPr lang="es-ES_tradnl" sz="2800" dirty="0"/>
          </a:p>
          <a:p>
            <a:pPr marL="114300" indent="0">
              <a:buNone/>
            </a:pPr>
            <a:endParaRPr lang="es-ES_tradnl" sz="3200" b="1" u="sng" dirty="0" smtClean="0"/>
          </a:p>
          <a:p>
            <a:pPr marL="114300" indent="0">
              <a:buNone/>
            </a:pPr>
            <a:r>
              <a:rPr lang="es-ES_tradnl" sz="2400" b="1" dirty="0" smtClean="0">
                <a:solidFill>
                  <a:srgbClr val="002060"/>
                </a:solidFill>
              </a:rPr>
              <a:t>Estrategias didácticas </a:t>
            </a:r>
          </a:p>
          <a:p>
            <a:pPr>
              <a:buFontTx/>
              <a:buChar char="-"/>
            </a:pPr>
            <a:r>
              <a:rPr lang="es-DO" sz="2400" dirty="0"/>
              <a:t>Elaboración de </a:t>
            </a:r>
            <a:r>
              <a:rPr lang="es-DO" sz="2400" dirty="0" smtClean="0"/>
              <a:t>guías </a:t>
            </a:r>
            <a:r>
              <a:rPr lang="es-DO" sz="2400" dirty="0"/>
              <a:t>de </a:t>
            </a:r>
            <a:r>
              <a:rPr lang="es-DO" sz="2400" dirty="0" smtClean="0"/>
              <a:t>lectura y escritura.</a:t>
            </a:r>
            <a:endParaRPr lang="es-ES_tradnl" sz="2400" dirty="0" smtClean="0"/>
          </a:p>
          <a:p>
            <a:pPr>
              <a:buFontTx/>
              <a:buChar char="-"/>
            </a:pPr>
            <a:r>
              <a:rPr lang="es-ES_tradnl" sz="2400" dirty="0"/>
              <a:t>P</a:t>
            </a:r>
            <a:r>
              <a:rPr lang="es-DO" sz="2400" dirty="0" err="1" smtClean="0"/>
              <a:t>rácticas</a:t>
            </a:r>
            <a:r>
              <a:rPr lang="es-DO" sz="2400" dirty="0" smtClean="0"/>
              <a:t> de lectura y escritura compartida.</a:t>
            </a:r>
          </a:p>
          <a:p>
            <a:pPr marL="114300" indent="0">
              <a:buNone/>
            </a:pPr>
            <a:endParaRPr lang="es-DO" sz="2400" dirty="0" smtClean="0"/>
          </a:p>
          <a:p>
            <a:pPr>
              <a:buFontTx/>
              <a:buChar char="-"/>
            </a:pPr>
            <a:r>
              <a:rPr lang="es-DO" sz="2400" b="1" dirty="0" smtClean="0"/>
              <a:t>Requisito: </a:t>
            </a:r>
            <a:r>
              <a:rPr lang="es-DO" sz="2400" dirty="0" smtClean="0"/>
              <a:t>entrega de texto  escrito: </a:t>
            </a:r>
            <a:r>
              <a:rPr lang="es-DO" sz="2400" u="sng" dirty="0" smtClean="0"/>
              <a:t>resumen</a:t>
            </a:r>
          </a:p>
          <a:p>
            <a:pPr>
              <a:buFontTx/>
              <a:buChar char="-"/>
            </a:pPr>
            <a:r>
              <a:rPr lang="es-DO" sz="2400" b="1" dirty="0" smtClean="0"/>
              <a:t>Evaluación: </a:t>
            </a:r>
            <a:r>
              <a:rPr lang="es-DO" sz="2400" dirty="0" smtClean="0"/>
              <a:t>rúbrica</a:t>
            </a:r>
          </a:p>
          <a:p>
            <a:endParaRPr lang="es-DO" sz="1800" dirty="0" smtClean="0"/>
          </a:p>
          <a:p>
            <a:endParaRPr lang="es-DO" dirty="0"/>
          </a:p>
        </p:txBody>
      </p:sp>
    </p:spTree>
    <p:extLst>
      <p:ext uri="{BB962C8B-B14F-4D97-AF65-F5344CB8AC3E}">
        <p14:creationId xmlns="" xmlns:p14="http://schemas.microsoft.com/office/powerpoint/2010/main" val="529620069"/>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90" y="0"/>
            <a:ext cx="9152690" cy="1196752"/>
          </a:xfrm>
          <a:solidFill>
            <a:schemeClr val="bg1"/>
          </a:solidFill>
        </p:spPr>
        <p:txBody>
          <a:bodyPr/>
          <a:lstStyle/>
          <a:p>
            <a:r>
              <a:rPr lang="es-DO" sz="3200" b="1" dirty="0" smtClean="0">
                <a:solidFill>
                  <a:schemeClr val="tx1"/>
                </a:solidFill>
                <a:latin typeface="Arial" panose="020B0604020202020204" pitchFamily="34" charset="0"/>
                <a:cs typeface="Arial" panose="020B0604020202020204" pitchFamily="34" charset="0"/>
              </a:rPr>
              <a:t>       Segundo </a:t>
            </a:r>
            <a:r>
              <a:rPr lang="es-DO" sz="3200" b="1" dirty="0">
                <a:solidFill>
                  <a:schemeClr val="tx1"/>
                </a:solidFill>
                <a:latin typeface="Arial" panose="020B0604020202020204" pitchFamily="34" charset="0"/>
                <a:cs typeface="Arial" panose="020B0604020202020204" pitchFamily="34" charset="0"/>
              </a:rPr>
              <a:t>momento:</a:t>
            </a:r>
          </a:p>
        </p:txBody>
      </p:sp>
      <p:sp>
        <p:nvSpPr>
          <p:cNvPr id="4" name="3 Marcador de contenido"/>
          <p:cNvSpPr>
            <a:spLocks noGrp="1"/>
          </p:cNvSpPr>
          <p:nvPr>
            <p:ph idx="1"/>
          </p:nvPr>
        </p:nvSpPr>
        <p:spPr>
          <a:xfrm>
            <a:off x="0" y="1196752"/>
            <a:ext cx="9144000" cy="5661248"/>
          </a:xfrm>
          <a:solidFill>
            <a:schemeClr val="bg1"/>
          </a:solidFill>
          <a:ln>
            <a:solidFill>
              <a:schemeClr val="bg1">
                <a:lumMod val="65000"/>
              </a:schemeClr>
            </a:solidFill>
          </a:ln>
        </p:spPr>
        <p:txBody>
          <a:bodyPr>
            <a:normAutofit fontScale="25000" lnSpcReduction="20000"/>
          </a:bodyPr>
          <a:lstStyle/>
          <a:p>
            <a:pPr marL="114300" indent="0">
              <a:buNone/>
            </a:pPr>
            <a:endParaRPr lang="es-DO" sz="6000" b="1" u="sng" dirty="0" smtClean="0">
              <a:latin typeface="Arial" panose="020B0604020202020204" pitchFamily="34" charset="0"/>
              <a:cs typeface="Arial" panose="020B0604020202020204" pitchFamily="34" charset="0"/>
            </a:endParaRPr>
          </a:p>
          <a:p>
            <a:pPr marL="114300" indent="0">
              <a:buNone/>
            </a:pPr>
            <a:r>
              <a:rPr lang="es-DO" sz="8600" b="1" u="sng" dirty="0" smtClean="0">
                <a:latin typeface="Arial" panose="020B0604020202020204" pitchFamily="34" charset="0"/>
                <a:cs typeface="Arial" panose="020B0604020202020204" pitchFamily="34" charset="0"/>
              </a:rPr>
              <a:t>Proceso de producción </a:t>
            </a:r>
            <a:r>
              <a:rPr lang="es-DO" sz="8600" b="1" u="sng" dirty="0">
                <a:latin typeface="Arial" panose="020B0604020202020204" pitchFamily="34" charset="0"/>
                <a:cs typeface="Arial" panose="020B0604020202020204" pitchFamily="34" charset="0"/>
              </a:rPr>
              <a:t>de </a:t>
            </a:r>
            <a:r>
              <a:rPr lang="es-DO" sz="8600" b="1" u="sng" dirty="0" smtClean="0">
                <a:latin typeface="Arial" panose="020B0604020202020204" pitchFamily="34" charset="0"/>
                <a:cs typeface="Arial" panose="020B0604020202020204" pitchFamily="34" charset="0"/>
              </a:rPr>
              <a:t>artículos de </a:t>
            </a:r>
            <a:r>
              <a:rPr lang="es-DO" sz="8600" b="1" u="sng" dirty="0">
                <a:latin typeface="Arial" panose="020B0604020202020204" pitchFamily="34" charset="0"/>
                <a:cs typeface="Arial" panose="020B0604020202020204" pitchFamily="34" charset="0"/>
              </a:rPr>
              <a:t>revisión de la </a:t>
            </a:r>
            <a:r>
              <a:rPr lang="es-DO" sz="8600" b="1" u="sng" dirty="0" smtClean="0">
                <a:latin typeface="Arial" panose="020B0604020202020204" pitchFamily="34" charset="0"/>
                <a:cs typeface="Arial" panose="020B0604020202020204" pitchFamily="34" charset="0"/>
              </a:rPr>
              <a:t>literatura</a:t>
            </a:r>
          </a:p>
          <a:p>
            <a:pPr marL="114300" indent="0">
              <a:buNone/>
            </a:pPr>
            <a:endParaRPr lang="es-DO" sz="4400" b="1" u="sng" dirty="0" smtClean="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
            </a:pPr>
            <a:r>
              <a:rPr lang="es-DO" sz="9600" dirty="0" smtClean="0">
                <a:latin typeface="Arial" panose="020B0604020202020204" pitchFamily="34" charset="0"/>
                <a:cs typeface="Arial" panose="020B0604020202020204" pitchFamily="34" charset="0"/>
              </a:rPr>
              <a:t>Explicación general del proceso y sus etapas.</a:t>
            </a:r>
          </a:p>
          <a:p>
            <a:pPr>
              <a:lnSpc>
                <a:spcPct val="120000"/>
              </a:lnSpc>
              <a:buFont typeface="Wingdings" panose="05000000000000000000" pitchFamily="2" charset="2"/>
              <a:buChar char="§"/>
            </a:pPr>
            <a:r>
              <a:rPr lang="es-DO" sz="9600" dirty="0" smtClean="0">
                <a:latin typeface="Arial" panose="020B0604020202020204" pitchFamily="34" charset="0"/>
                <a:cs typeface="Arial" panose="020B0604020202020204" pitchFamily="34" charset="0"/>
              </a:rPr>
              <a:t>Selección  y distribución de  los temas por grupos de </a:t>
            </a:r>
          </a:p>
          <a:p>
            <a:pPr marL="114300" indent="0">
              <a:lnSpc>
                <a:spcPct val="120000"/>
              </a:lnSpc>
              <a:buNone/>
            </a:pPr>
            <a:r>
              <a:rPr lang="es-DO" sz="9600" dirty="0">
                <a:latin typeface="Arial" panose="020B0604020202020204" pitchFamily="34" charset="0"/>
                <a:cs typeface="Arial" panose="020B0604020202020204" pitchFamily="34" charset="0"/>
              </a:rPr>
              <a:t> </a:t>
            </a:r>
            <a:r>
              <a:rPr lang="es-DO" sz="9600" dirty="0" smtClean="0">
                <a:latin typeface="Arial" panose="020B0604020202020204" pitchFamily="34" charset="0"/>
                <a:cs typeface="Arial" panose="020B0604020202020204" pitchFamily="34" charset="0"/>
              </a:rPr>
              <a:t>   estudiantes.</a:t>
            </a:r>
          </a:p>
          <a:p>
            <a:pPr>
              <a:lnSpc>
                <a:spcPct val="120000"/>
              </a:lnSpc>
              <a:buFont typeface="Wingdings" panose="05000000000000000000" pitchFamily="2" charset="2"/>
              <a:buChar char="§"/>
            </a:pPr>
            <a:r>
              <a:rPr lang="es-DO" sz="9600" dirty="0" smtClean="0">
                <a:latin typeface="Arial" panose="020B0604020202020204" pitchFamily="34" charset="0"/>
                <a:cs typeface="Arial" panose="020B0604020202020204" pitchFamily="34" charset="0"/>
              </a:rPr>
              <a:t>Suministro de  documentos como  material de apoyo</a:t>
            </a:r>
          </a:p>
          <a:p>
            <a:pPr marL="0" indent="0">
              <a:lnSpc>
                <a:spcPct val="120000"/>
              </a:lnSpc>
              <a:buNone/>
            </a:pPr>
            <a:r>
              <a:rPr lang="es-DO" sz="9600" dirty="0" smtClean="0">
                <a:latin typeface="Arial" panose="020B0604020202020204" pitchFamily="34" charset="0"/>
                <a:cs typeface="Arial" panose="020B0604020202020204" pitchFamily="34" charset="0"/>
              </a:rPr>
              <a:t>      y/o de referencia: </a:t>
            </a:r>
          </a:p>
          <a:p>
            <a:pPr marL="0" indent="0">
              <a:lnSpc>
                <a:spcPct val="120000"/>
              </a:lnSpc>
              <a:buNone/>
            </a:pPr>
            <a:r>
              <a:rPr lang="es-DO" sz="9600" dirty="0" smtClean="0">
                <a:latin typeface="Arial" panose="020B0604020202020204" pitchFamily="34" charset="0"/>
                <a:cs typeface="Arial" panose="020B0604020202020204" pitchFamily="34" charset="0"/>
              </a:rPr>
              <a:t>             -  Guías para búsqueda, selección y registro </a:t>
            </a:r>
          </a:p>
          <a:p>
            <a:pPr marL="0" indent="0">
              <a:lnSpc>
                <a:spcPct val="120000"/>
              </a:lnSpc>
              <a:buNone/>
            </a:pPr>
            <a:r>
              <a:rPr lang="es-DO" sz="9600" dirty="0">
                <a:latin typeface="Arial" panose="020B0604020202020204" pitchFamily="34" charset="0"/>
                <a:cs typeface="Arial" panose="020B0604020202020204" pitchFamily="34" charset="0"/>
              </a:rPr>
              <a:t> </a:t>
            </a:r>
            <a:r>
              <a:rPr lang="es-DO" sz="9600" dirty="0" smtClean="0">
                <a:latin typeface="Arial" panose="020B0604020202020204" pitchFamily="34" charset="0"/>
                <a:cs typeface="Arial" panose="020B0604020202020204" pitchFamily="34" charset="0"/>
              </a:rPr>
              <a:t>               de información.</a:t>
            </a:r>
          </a:p>
          <a:p>
            <a:pPr marL="0" indent="0">
              <a:lnSpc>
                <a:spcPct val="120000"/>
              </a:lnSpc>
              <a:buNone/>
            </a:pPr>
            <a:r>
              <a:rPr lang="es-DO" sz="9600" dirty="0">
                <a:latin typeface="Arial" panose="020B0604020202020204" pitchFamily="34" charset="0"/>
                <a:cs typeface="Arial" panose="020B0604020202020204" pitchFamily="34" charset="0"/>
              </a:rPr>
              <a:t> </a:t>
            </a:r>
            <a:r>
              <a:rPr lang="es-DO" sz="9600" dirty="0" smtClean="0">
                <a:latin typeface="Arial" panose="020B0604020202020204" pitchFamily="34" charset="0"/>
                <a:cs typeface="Arial" panose="020B0604020202020204" pitchFamily="34" charset="0"/>
              </a:rPr>
              <a:t>            -  Guías de lectura y escritura.</a:t>
            </a:r>
          </a:p>
          <a:p>
            <a:pPr marL="0" indent="0">
              <a:lnSpc>
                <a:spcPct val="120000"/>
              </a:lnSpc>
              <a:buNone/>
            </a:pPr>
            <a:r>
              <a:rPr lang="es-DO" sz="9600" dirty="0" smtClean="0">
                <a:latin typeface="Arial" panose="020B0604020202020204" pitchFamily="34" charset="0"/>
                <a:cs typeface="Arial" panose="020B0604020202020204" pitchFamily="34" charset="0"/>
              </a:rPr>
              <a:t>             -  Normativas para la elaboración de artículos científicos.</a:t>
            </a:r>
          </a:p>
          <a:p>
            <a:pPr indent="-342900">
              <a:lnSpc>
                <a:spcPct val="120000"/>
              </a:lnSpc>
            </a:pPr>
            <a:endParaRPr lang="es-DO" sz="9600" dirty="0" smtClean="0">
              <a:solidFill>
                <a:schemeClr val="bg2">
                  <a:lumMod val="25000"/>
                </a:schemeClr>
              </a:solidFill>
              <a:latin typeface="Arial" panose="020B0604020202020204" pitchFamily="34" charset="0"/>
              <a:cs typeface="Arial" panose="020B0604020202020204" pitchFamily="34" charset="0"/>
            </a:endParaRPr>
          </a:p>
          <a:p>
            <a:pPr marL="0" indent="0">
              <a:lnSpc>
                <a:spcPct val="120000"/>
              </a:lnSpc>
              <a:buNone/>
            </a:pPr>
            <a:endParaRPr lang="es-DO" sz="9600" dirty="0" smtClean="0">
              <a:solidFill>
                <a:schemeClr val="bg2">
                  <a:lumMod val="25000"/>
                </a:schemeClr>
              </a:solidFill>
              <a:latin typeface="Arial" panose="020B0604020202020204" pitchFamily="34" charset="0"/>
              <a:cs typeface="Arial" panose="020B0604020202020204" pitchFamily="34" charset="0"/>
            </a:endParaRPr>
          </a:p>
          <a:p>
            <a:pPr marL="0" indent="0">
              <a:lnSpc>
                <a:spcPct val="120000"/>
              </a:lnSpc>
              <a:buNone/>
            </a:pPr>
            <a:r>
              <a:rPr lang="es-DO" sz="9600" dirty="0" smtClean="0">
                <a:solidFill>
                  <a:schemeClr val="bg2">
                    <a:lumMod val="25000"/>
                  </a:schemeClr>
                </a:solidFill>
                <a:latin typeface="Arial" panose="020B0604020202020204" pitchFamily="34" charset="0"/>
                <a:cs typeface="Arial" panose="020B0604020202020204" pitchFamily="34" charset="0"/>
              </a:rPr>
              <a:t> </a:t>
            </a:r>
            <a:endParaRPr lang="es-DO" sz="9600" dirty="0">
              <a:solidFill>
                <a:schemeClr val="bg2">
                  <a:lumMod val="25000"/>
                </a:schemeClr>
              </a:solidFill>
              <a:latin typeface="Arial" panose="020B0604020202020204" pitchFamily="34" charset="0"/>
              <a:cs typeface="Arial" panose="020B0604020202020204" pitchFamily="34" charset="0"/>
            </a:endParaRPr>
          </a:p>
          <a:p>
            <a:pPr>
              <a:buFontTx/>
              <a:buChar char="-"/>
            </a:pPr>
            <a:endParaRPr lang="es-DO" sz="9600" dirty="0" smtClean="0">
              <a:solidFill>
                <a:schemeClr val="bg2">
                  <a:lumMod val="25000"/>
                </a:schemeClr>
              </a:solidFill>
              <a:latin typeface="Arial" panose="020B0604020202020204" pitchFamily="34" charset="0"/>
              <a:cs typeface="Arial" panose="020B0604020202020204" pitchFamily="34" charset="0"/>
            </a:endParaRPr>
          </a:p>
          <a:p>
            <a:pPr>
              <a:buFontTx/>
              <a:buChar char="-"/>
            </a:pPr>
            <a:endParaRPr lang="es-DO" sz="9600" dirty="0" smtClean="0">
              <a:solidFill>
                <a:schemeClr val="bg2">
                  <a:lumMod val="25000"/>
                </a:schemeClr>
              </a:solidFill>
              <a:latin typeface="Arial" panose="020B0604020202020204" pitchFamily="34" charset="0"/>
              <a:cs typeface="Arial" panose="020B0604020202020204" pitchFamily="34" charset="0"/>
            </a:endParaRPr>
          </a:p>
          <a:p>
            <a:endParaRPr lang="es-DO" sz="9600" u="sng" dirty="0">
              <a:solidFill>
                <a:schemeClr val="bg2">
                  <a:lumMod val="25000"/>
                </a:schemeClr>
              </a:solidFill>
              <a:latin typeface="Arial" panose="020B0604020202020204" pitchFamily="34" charset="0"/>
              <a:cs typeface="Arial" panose="020B0604020202020204" pitchFamily="34" charset="0"/>
            </a:endParaRPr>
          </a:p>
          <a:p>
            <a:endParaRPr lang="es-DO" sz="2000" dirty="0" smtClean="0"/>
          </a:p>
          <a:p>
            <a:endParaRPr lang="es-DO" sz="2000" dirty="0" smtClean="0"/>
          </a:p>
          <a:p>
            <a:pPr marL="114300" indent="0">
              <a:buNone/>
            </a:pPr>
            <a:r>
              <a:rPr lang="es-ES_tradnl" sz="1200" dirty="0"/>
              <a:t> </a:t>
            </a:r>
            <a:endParaRPr lang="es-DO" sz="1200" u="sng" dirty="0"/>
          </a:p>
          <a:p>
            <a:pPr marL="114300" indent="0">
              <a:buNone/>
            </a:pPr>
            <a:r>
              <a:rPr lang="es-DO" sz="1200" dirty="0" smtClean="0"/>
              <a:t> </a:t>
            </a:r>
            <a:endParaRPr lang="es-DO" sz="1200" dirty="0"/>
          </a:p>
        </p:txBody>
      </p:sp>
      <p:pic>
        <p:nvPicPr>
          <p:cNvPr id="8" name="Picture 2" descr="C:\Documents and Settings\EstellaG\Escritorio\Deditos Elba.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25000"/>
                    </a14:imgEffect>
                  </a14:imgLayer>
                </a14:imgProps>
              </a:ext>
            </a:extLst>
          </a:blip>
          <a:srcRect/>
          <a:stretch>
            <a:fillRect/>
          </a:stretch>
        </p:blipFill>
        <p:spPr bwMode="auto">
          <a:xfrm>
            <a:off x="4499992" y="0"/>
            <a:ext cx="4652737" cy="1196752"/>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1694203552"/>
      </p:ext>
    </p:extLst>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Elba Estrella\Downloads\20141106_083723 (1).jpg"/>
          <p:cNvPicPr/>
          <p:nvPr/>
        </p:nvPicPr>
        <p:blipFill rotWithShape="1">
          <a:blip r:embed="rId2" cstate="print">
            <a:extLst>
              <a:ext uri="{28A0092B-C50C-407E-A947-70E740481C1C}">
                <a14:useLocalDpi xmlns="" xmlns:a14="http://schemas.microsoft.com/office/drawing/2010/main" val="0"/>
              </a:ext>
            </a:extLst>
          </a:blip>
          <a:srcRect t="15047"/>
          <a:stretch/>
        </p:blipFill>
        <p:spPr bwMode="auto">
          <a:xfrm>
            <a:off x="5796136" y="476672"/>
            <a:ext cx="3347864" cy="302977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4" name="3 Rectángulo"/>
          <p:cNvSpPr/>
          <p:nvPr/>
        </p:nvSpPr>
        <p:spPr>
          <a:xfrm>
            <a:off x="467029" y="332656"/>
            <a:ext cx="4099199" cy="561885"/>
          </a:xfrm>
          <a:prstGeom prst="rect">
            <a:avLst/>
          </a:prstGeom>
        </p:spPr>
        <p:txBody>
          <a:bodyPr wrap="none">
            <a:spAutoFit/>
          </a:bodyPr>
          <a:lstStyle/>
          <a:p>
            <a:pPr marL="114300" indent="0">
              <a:lnSpc>
                <a:spcPct val="120000"/>
              </a:lnSpc>
              <a:buNone/>
            </a:pPr>
            <a:r>
              <a:rPr lang="es-DO" sz="2800" b="1" dirty="0">
                <a:solidFill>
                  <a:srgbClr val="002060"/>
                </a:solidFill>
                <a:latin typeface="Arial" panose="020B0604020202020204" pitchFamily="34" charset="0"/>
                <a:cs typeface="Arial" panose="020B0604020202020204" pitchFamily="34" charset="0"/>
              </a:rPr>
              <a:t>Estrategias didácticas</a:t>
            </a:r>
          </a:p>
        </p:txBody>
      </p:sp>
      <p:sp>
        <p:nvSpPr>
          <p:cNvPr id="5" name="4 Rectángulo"/>
          <p:cNvSpPr/>
          <p:nvPr/>
        </p:nvSpPr>
        <p:spPr>
          <a:xfrm>
            <a:off x="0" y="1268760"/>
            <a:ext cx="5796136" cy="1107996"/>
          </a:xfrm>
          <a:prstGeom prst="rect">
            <a:avLst/>
          </a:prstGeom>
        </p:spPr>
        <p:txBody>
          <a:bodyPr wrap="square">
            <a:spAutoFit/>
          </a:bodyPr>
          <a:lstStyle/>
          <a:p>
            <a:pPr>
              <a:lnSpc>
                <a:spcPct val="120000"/>
              </a:lnSpc>
            </a:pPr>
            <a:r>
              <a:rPr lang="es-DO" sz="2000" dirty="0" smtClean="0">
                <a:solidFill>
                  <a:schemeClr val="bg2">
                    <a:lumMod val="25000"/>
                  </a:schemeClr>
                </a:solidFill>
                <a:latin typeface="Arial" panose="020B0604020202020204" pitchFamily="34" charset="0"/>
                <a:cs typeface="Arial" panose="020B0604020202020204" pitchFamily="34" charset="0"/>
              </a:rPr>
              <a:t>- </a:t>
            </a:r>
            <a:r>
              <a:rPr lang="es-DO" sz="2000" dirty="0" smtClean="0">
                <a:latin typeface="Arial" panose="020B0604020202020204" pitchFamily="34" charset="0"/>
                <a:cs typeface="Arial" panose="020B0604020202020204" pitchFamily="34" charset="0"/>
              </a:rPr>
              <a:t>Distribución por pares en el aula, para la  </a:t>
            </a:r>
          </a:p>
          <a:p>
            <a:pPr>
              <a:lnSpc>
                <a:spcPct val="120000"/>
              </a:lnSpc>
            </a:pPr>
            <a:r>
              <a:rPr lang="es-DO" sz="2000" dirty="0">
                <a:latin typeface="Arial" panose="020B0604020202020204" pitchFamily="34" charset="0"/>
                <a:cs typeface="Arial" panose="020B0604020202020204" pitchFamily="34" charset="0"/>
              </a:rPr>
              <a:t> </a:t>
            </a:r>
            <a:r>
              <a:rPr lang="es-DO" sz="2000" dirty="0" smtClean="0">
                <a:latin typeface="Arial" panose="020B0604020202020204" pitchFamily="34" charset="0"/>
                <a:cs typeface="Arial" panose="020B0604020202020204" pitchFamily="34" charset="0"/>
              </a:rPr>
              <a:t>  realización de lecturas de artículos científicos.</a:t>
            </a:r>
            <a:endParaRPr lang="es-DO" sz="2000" dirty="0">
              <a:latin typeface="Arial" panose="020B0604020202020204" pitchFamily="34" charset="0"/>
              <a:cs typeface="Arial" panose="020B0604020202020204" pitchFamily="34" charset="0"/>
            </a:endParaRPr>
          </a:p>
          <a:p>
            <a:pPr>
              <a:buFontTx/>
              <a:buChar char="-"/>
            </a:pPr>
            <a:endParaRPr lang="es-DO" dirty="0"/>
          </a:p>
        </p:txBody>
      </p:sp>
      <p:sp>
        <p:nvSpPr>
          <p:cNvPr id="6" name="5 CuadroTexto"/>
          <p:cNvSpPr txBox="1"/>
          <p:nvPr/>
        </p:nvSpPr>
        <p:spPr>
          <a:xfrm>
            <a:off x="0" y="2440984"/>
            <a:ext cx="5756704" cy="1477328"/>
          </a:xfrm>
          <a:prstGeom prst="rect">
            <a:avLst/>
          </a:prstGeom>
          <a:noFill/>
        </p:spPr>
        <p:txBody>
          <a:bodyPr wrap="none" rtlCol="0">
            <a:spAutoFit/>
          </a:bodyPr>
          <a:lstStyle/>
          <a:p>
            <a:pPr>
              <a:lnSpc>
                <a:spcPct val="150000"/>
              </a:lnSpc>
            </a:pPr>
            <a:r>
              <a:rPr lang="es-DO" sz="2000" dirty="0" smtClean="0">
                <a:latin typeface="Arial" panose="020B0604020202020204" pitchFamily="34" charset="0"/>
                <a:cs typeface="Arial" panose="020B0604020202020204" pitchFamily="34" charset="0"/>
              </a:rPr>
              <a:t>- Realización de prácticas de escritura  utilizando</a:t>
            </a:r>
          </a:p>
          <a:p>
            <a:pPr>
              <a:lnSpc>
                <a:spcPct val="150000"/>
              </a:lnSpc>
            </a:pPr>
            <a:r>
              <a:rPr lang="es-DO" sz="2000" dirty="0" smtClean="0">
                <a:latin typeface="Arial" panose="020B0604020202020204" pitchFamily="34" charset="0"/>
                <a:cs typeface="Arial" panose="020B0604020202020204" pitchFamily="34" charset="0"/>
              </a:rPr>
              <a:t> como referencia artículos previamente </a:t>
            </a:r>
          </a:p>
          <a:p>
            <a:pPr>
              <a:lnSpc>
                <a:spcPct val="150000"/>
              </a:lnSpc>
            </a:pPr>
            <a:r>
              <a:rPr lang="es-DO" sz="2000" dirty="0">
                <a:latin typeface="Arial" panose="020B0604020202020204" pitchFamily="34" charset="0"/>
                <a:cs typeface="Arial" panose="020B0604020202020204" pitchFamily="34" charset="0"/>
              </a:rPr>
              <a:t> </a:t>
            </a:r>
            <a:r>
              <a:rPr lang="es-DO" sz="2000" dirty="0" smtClean="0">
                <a:latin typeface="Arial" panose="020B0604020202020204" pitchFamily="34" charset="0"/>
                <a:cs typeface="Arial" panose="020B0604020202020204" pitchFamily="34" charset="0"/>
              </a:rPr>
              <a:t>seleccionados. </a:t>
            </a:r>
            <a:endParaRPr lang="es-DO" sz="2000" dirty="0">
              <a:latin typeface="Arial" panose="020B0604020202020204" pitchFamily="34" charset="0"/>
              <a:cs typeface="Arial" panose="020B0604020202020204" pitchFamily="34" charset="0"/>
            </a:endParaRPr>
          </a:p>
        </p:txBody>
      </p:sp>
      <p:sp>
        <p:nvSpPr>
          <p:cNvPr id="7" name="6 Rectángulo"/>
          <p:cNvSpPr/>
          <p:nvPr/>
        </p:nvSpPr>
        <p:spPr>
          <a:xfrm>
            <a:off x="0" y="5928549"/>
            <a:ext cx="9143999" cy="954107"/>
          </a:xfrm>
          <a:prstGeom prst="rect">
            <a:avLst/>
          </a:prstGeom>
          <a:solidFill>
            <a:schemeClr val="bg1">
              <a:lumMod val="95000"/>
            </a:schemeClr>
          </a:solidFill>
        </p:spPr>
        <p:txBody>
          <a:bodyPr wrap="square">
            <a:spAutoFit/>
          </a:bodyPr>
          <a:lstStyle/>
          <a:p>
            <a:r>
              <a:rPr lang="es-DO" dirty="0" smtClean="0"/>
              <a:t> </a:t>
            </a:r>
            <a:r>
              <a:rPr lang="es-DO" sz="1200" dirty="0" smtClean="0"/>
              <a:t>“Dentro de </a:t>
            </a:r>
            <a:r>
              <a:rPr lang="es-DO" sz="1400" dirty="0" smtClean="0"/>
              <a:t>l</a:t>
            </a:r>
            <a:r>
              <a:rPr lang="es-DO" sz="1200" dirty="0" smtClean="0"/>
              <a:t>as </a:t>
            </a:r>
            <a:r>
              <a:rPr lang="es-DO" sz="1200" dirty="0"/>
              <a:t>dificultades que muestran los universitarios, está el hecho de </a:t>
            </a:r>
            <a:r>
              <a:rPr lang="es-ES_tradnl" sz="1200" i="1" dirty="0" smtClean="0"/>
              <a:t>postergar </a:t>
            </a:r>
            <a:r>
              <a:rPr lang="es-ES_tradnl" sz="1200" i="1" dirty="0"/>
              <a:t>el momento de empezar a escribir cuando enfrentan la tarea de producir un texto de </a:t>
            </a:r>
            <a:r>
              <a:rPr lang="es-ES_tradnl" sz="1200" i="1" dirty="0" smtClean="0"/>
              <a:t>envergadura, una forma </a:t>
            </a:r>
            <a:r>
              <a:rPr lang="es-ES_tradnl" sz="1200" dirty="0" smtClean="0"/>
              <a:t> </a:t>
            </a:r>
            <a:r>
              <a:rPr lang="es-ES_tradnl" sz="1200" dirty="0"/>
              <a:t>de contrarrestarlo es encarar los textos y hacer una lectura </a:t>
            </a:r>
            <a:r>
              <a:rPr lang="es-ES_tradnl" sz="1200" dirty="0" smtClean="0"/>
              <a:t>compartida” .</a:t>
            </a:r>
          </a:p>
          <a:p>
            <a:r>
              <a:rPr lang="es-ES_tradnl" sz="1200" u="sng" dirty="0" smtClean="0"/>
              <a:t>_____________ ______________________________                                                                   </a:t>
            </a:r>
            <a:r>
              <a:rPr lang="es-ES_tradnl" sz="1200" u="sng" dirty="0" err="1" smtClean="0"/>
              <a:t>Carlino</a:t>
            </a:r>
            <a:r>
              <a:rPr lang="es-ES_tradnl" sz="1200" u="sng" dirty="0" smtClean="0"/>
              <a:t> (2004).</a:t>
            </a:r>
            <a:r>
              <a:rPr lang="es-ES" sz="1200" i="1" dirty="0" smtClean="0"/>
              <a:t> </a:t>
            </a:r>
            <a:r>
              <a:rPr lang="es-ES" sz="1200" i="1" dirty="0"/>
              <a:t>El proceso de escritura </a:t>
            </a:r>
            <a:r>
              <a:rPr lang="es-ES" sz="1200" i="1" dirty="0" smtClean="0"/>
              <a:t>académica</a:t>
            </a:r>
            <a:endParaRPr lang="es-DO" sz="1200" u="sng" dirty="0"/>
          </a:p>
          <a:p>
            <a:r>
              <a:rPr lang="es-ES_tradnl" sz="1400" dirty="0"/>
              <a:t> </a:t>
            </a:r>
            <a:endParaRPr lang="es-DO" sz="1400" u="sng" dirty="0"/>
          </a:p>
        </p:txBody>
      </p:sp>
      <p:sp>
        <p:nvSpPr>
          <p:cNvPr id="8" name="7 CuadroTexto"/>
          <p:cNvSpPr txBox="1"/>
          <p:nvPr/>
        </p:nvSpPr>
        <p:spPr>
          <a:xfrm>
            <a:off x="39432" y="4083128"/>
            <a:ext cx="5868914" cy="1015663"/>
          </a:xfrm>
          <a:prstGeom prst="rect">
            <a:avLst/>
          </a:prstGeom>
          <a:noFill/>
        </p:spPr>
        <p:txBody>
          <a:bodyPr wrap="none" rtlCol="0">
            <a:spAutoFit/>
          </a:bodyPr>
          <a:lstStyle/>
          <a:p>
            <a:pPr>
              <a:lnSpc>
                <a:spcPct val="150000"/>
              </a:lnSpc>
            </a:pPr>
            <a:r>
              <a:rPr lang="es-DO" sz="2000" dirty="0" smtClean="0">
                <a:latin typeface="Arial" panose="020B0604020202020204" pitchFamily="34" charset="0"/>
                <a:cs typeface="Arial" panose="020B0604020202020204" pitchFamily="34" charset="0"/>
              </a:rPr>
              <a:t>-Presentación de prácticas de escritura realizadas</a:t>
            </a:r>
          </a:p>
          <a:p>
            <a:pPr>
              <a:lnSpc>
                <a:spcPct val="150000"/>
              </a:lnSpc>
            </a:pPr>
            <a:r>
              <a:rPr lang="es-DO" sz="2000" dirty="0" smtClean="0">
                <a:latin typeface="Arial" panose="020B0604020202020204" pitchFamily="34" charset="0"/>
                <a:cs typeface="Arial" panose="020B0604020202020204" pitchFamily="34" charset="0"/>
              </a:rPr>
              <a:t> y comparación con los artículos originales. </a:t>
            </a:r>
            <a:endParaRPr lang="es-DO" sz="2000" dirty="0">
              <a:latin typeface="Arial" panose="020B0604020202020204" pitchFamily="34" charset="0"/>
              <a:cs typeface="Arial" panose="020B0604020202020204" pitchFamily="34" charset="0"/>
            </a:endParaRPr>
          </a:p>
        </p:txBody>
      </p:sp>
      <p:pic>
        <p:nvPicPr>
          <p:cNvPr id="9" name="Picture 4" descr="C:\Users\lcorniel\Downloads\20141106_083649.jpg"/>
          <p:cNvPicPr/>
          <p:nvPr/>
        </p:nvPicPr>
        <p:blipFill>
          <a:blip r:embed="rId3" cstate="print"/>
          <a:srcRect l="35051" t="5098" r="35438" b="4044"/>
          <a:stretch>
            <a:fillRect/>
          </a:stretch>
        </p:blipFill>
        <p:spPr bwMode="auto">
          <a:xfrm rot="5400000">
            <a:off x="6259018" y="3043568"/>
            <a:ext cx="2422099" cy="3347863"/>
          </a:xfrm>
          <a:prstGeom prst="rect">
            <a:avLst/>
          </a:prstGeom>
          <a:noFill/>
          <a:ln w="9525">
            <a:noFill/>
            <a:miter lim="800000"/>
            <a:headEnd/>
            <a:tailEnd/>
          </a:ln>
          <a:effectLst>
            <a:outerShdw blurRad="76200" dir="13500000" sy="23000" kx="1200000" algn="br" rotWithShape="0">
              <a:prstClr val="black">
                <a:alpha val="20000"/>
              </a:prstClr>
            </a:outerShdw>
          </a:effectLst>
        </p:spPr>
      </p:pic>
    </p:spTree>
    <p:extLst>
      <p:ext uri="{BB962C8B-B14F-4D97-AF65-F5344CB8AC3E}">
        <p14:creationId xmlns="" xmlns:p14="http://schemas.microsoft.com/office/powerpoint/2010/main" val="2794111004"/>
      </p:ext>
    </p:extLst>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93296"/>
            <a:ext cx="8207896" cy="1015663"/>
          </a:xfrm>
          <a:prstGeom prst="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DO" sz="2000" dirty="0" smtClean="0"/>
              <a:t>                                                           </a:t>
            </a:r>
          </a:p>
          <a:p>
            <a:pPr algn="just"/>
            <a:endParaRPr lang="es-DO" sz="2000" dirty="0" smtClean="0"/>
          </a:p>
          <a:p>
            <a:pPr algn="just"/>
            <a:endParaRPr lang="es-DO" sz="2000" dirty="0"/>
          </a:p>
        </p:txBody>
      </p:sp>
      <p:sp>
        <p:nvSpPr>
          <p:cNvPr id="2" name="1 Título"/>
          <p:cNvSpPr>
            <a:spLocks noGrp="1"/>
          </p:cNvSpPr>
          <p:nvPr>
            <p:ph type="title"/>
          </p:nvPr>
        </p:nvSpPr>
        <p:spPr>
          <a:xfrm>
            <a:off x="457200" y="274638"/>
            <a:ext cx="6635080" cy="562074"/>
          </a:xfrm>
        </p:spPr>
        <p:txBody>
          <a:bodyPr/>
          <a:lstStyle/>
          <a:p>
            <a:r>
              <a:rPr lang="es-DO" sz="3200" dirty="0" smtClean="0"/>
              <a:t>ÍNDICE  DE LA PRESENTACIÓN</a:t>
            </a:r>
            <a:endParaRPr lang="es-DO" sz="3200" dirty="0"/>
          </a:p>
        </p:txBody>
      </p:sp>
      <p:sp>
        <p:nvSpPr>
          <p:cNvPr id="3" name="2 Marcador de contenido"/>
          <p:cNvSpPr>
            <a:spLocks noGrp="1"/>
          </p:cNvSpPr>
          <p:nvPr>
            <p:ph idx="1"/>
          </p:nvPr>
        </p:nvSpPr>
        <p:spPr>
          <a:xfrm>
            <a:off x="395536" y="1196752"/>
            <a:ext cx="3816424" cy="4800600"/>
          </a:xfrm>
        </p:spPr>
        <p:txBody>
          <a:bodyPr>
            <a:normAutofit lnSpcReduction="10000"/>
          </a:bodyPr>
          <a:lstStyle/>
          <a:p>
            <a:r>
              <a:rPr lang="es-DO" dirty="0" smtClean="0">
                <a:solidFill>
                  <a:srgbClr val="002060"/>
                </a:solidFill>
              </a:rPr>
              <a:t>TÍTULO</a:t>
            </a:r>
          </a:p>
          <a:p>
            <a:r>
              <a:rPr lang="es-DO" dirty="0" smtClean="0">
                <a:solidFill>
                  <a:srgbClr val="002060"/>
                </a:solidFill>
              </a:rPr>
              <a:t>SUBTITULO </a:t>
            </a:r>
          </a:p>
          <a:p>
            <a:r>
              <a:rPr lang="es-DO" dirty="0" smtClean="0">
                <a:solidFill>
                  <a:srgbClr val="002060"/>
                </a:solidFill>
              </a:rPr>
              <a:t>INTRODUCCIÓN</a:t>
            </a:r>
          </a:p>
          <a:p>
            <a:pPr marL="114300" indent="0">
              <a:buNone/>
            </a:pPr>
            <a:r>
              <a:rPr lang="es-DO" dirty="0" smtClean="0"/>
              <a:t>             Motivación </a:t>
            </a:r>
          </a:p>
          <a:p>
            <a:pPr marL="114300" indent="0">
              <a:buNone/>
            </a:pPr>
            <a:r>
              <a:rPr lang="es-DO" dirty="0" smtClean="0"/>
              <a:t>             Justificación </a:t>
            </a:r>
          </a:p>
          <a:p>
            <a:pPr marL="114300" indent="0">
              <a:buNone/>
            </a:pPr>
            <a:r>
              <a:rPr lang="es-DO" dirty="0" smtClean="0"/>
              <a:t>             Problematización </a:t>
            </a:r>
            <a:endParaRPr lang="es-DO" dirty="0" smtClean="0">
              <a:solidFill>
                <a:srgbClr val="FF0000"/>
              </a:solidFill>
            </a:endParaRPr>
          </a:p>
          <a:p>
            <a:r>
              <a:rPr lang="es-DO" dirty="0" smtClean="0">
                <a:solidFill>
                  <a:srgbClr val="002060"/>
                </a:solidFill>
              </a:rPr>
              <a:t>OBJETIVOS</a:t>
            </a:r>
          </a:p>
          <a:p>
            <a:r>
              <a:rPr lang="es-DO" dirty="0" smtClean="0">
                <a:solidFill>
                  <a:srgbClr val="002060"/>
                </a:solidFill>
              </a:rPr>
              <a:t>MARCO TEÓRICO</a:t>
            </a:r>
          </a:p>
          <a:p>
            <a:r>
              <a:rPr lang="es-DO" dirty="0" smtClean="0">
                <a:solidFill>
                  <a:srgbClr val="002060"/>
                </a:solidFill>
              </a:rPr>
              <a:t>METODOLOGÍA</a:t>
            </a:r>
          </a:p>
          <a:p>
            <a:r>
              <a:rPr lang="es-DO" dirty="0" smtClean="0">
                <a:solidFill>
                  <a:srgbClr val="002060"/>
                </a:solidFill>
              </a:rPr>
              <a:t>RESULTADOS</a:t>
            </a:r>
          </a:p>
          <a:p>
            <a:r>
              <a:rPr lang="es-DO" dirty="0" smtClean="0">
                <a:solidFill>
                  <a:srgbClr val="002060"/>
                </a:solidFill>
              </a:rPr>
              <a:t>CONCLUSIONES Y RECOMENDACIONES</a:t>
            </a:r>
          </a:p>
          <a:p>
            <a:r>
              <a:rPr lang="es-DO" dirty="0" smtClean="0">
                <a:solidFill>
                  <a:srgbClr val="002060"/>
                </a:solidFill>
              </a:rPr>
              <a:t>DESAFÍOS</a:t>
            </a:r>
          </a:p>
        </p:txBody>
      </p:sp>
      <p:sp>
        <p:nvSpPr>
          <p:cNvPr id="4" name="TextBox 3"/>
          <p:cNvSpPr txBox="1"/>
          <p:nvPr/>
        </p:nvSpPr>
        <p:spPr>
          <a:xfrm>
            <a:off x="8100392" y="0"/>
            <a:ext cx="1440160" cy="7694414"/>
          </a:xfrm>
          <a:prstGeom prst="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endPar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p>
          <a:p>
            <a:r>
              <a:rPr lang="es-DO"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Ó</a:t>
            </a:r>
          </a:p>
          <a:p>
            <a:endParaRPr lang="es-DO"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DO" dirty="0" smtClean="0">
              <a:solidFill>
                <a:schemeClr val="bg1"/>
              </a:solidFill>
            </a:endParaRPr>
          </a:p>
          <a:p>
            <a:endParaRPr lang="es-DO" dirty="0" smtClean="0">
              <a:solidFill>
                <a:schemeClr val="bg1"/>
              </a:solidFill>
            </a:endParaRPr>
          </a:p>
          <a:p>
            <a:endParaRPr lang="es-DO" dirty="0" smtClean="0">
              <a:solidFill>
                <a:schemeClr val="bg1"/>
              </a:solidFill>
            </a:endParaRPr>
          </a:p>
        </p:txBody>
      </p:sp>
      <p:sp>
        <p:nvSpPr>
          <p:cNvPr id="7" name="TextBox 6"/>
          <p:cNvSpPr txBox="1"/>
          <p:nvPr/>
        </p:nvSpPr>
        <p:spPr>
          <a:xfrm>
            <a:off x="7092280" y="6427113"/>
            <a:ext cx="1440160" cy="430887"/>
          </a:xfrm>
          <a:prstGeom prst="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DO"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C </a:t>
            </a:r>
            <a:r>
              <a:rPr lang="es-DO"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s-DO"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 Ó N</a:t>
            </a:r>
            <a:endParaRPr lang="es-DO"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65102334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725760"/>
          </a:xfrm>
          <a:solidFill>
            <a:schemeClr val="bg1">
              <a:lumMod val="95000"/>
            </a:schemeClr>
          </a:solidFill>
        </p:spPr>
        <p:txBody>
          <a:bodyPr/>
          <a:lstStyle/>
          <a:p>
            <a:r>
              <a:rPr lang="es-DO" sz="3200" spc="0" dirty="0" smtClean="0">
                <a:solidFill>
                  <a:srgbClr val="002060"/>
                </a:solidFill>
                <a:latin typeface="Arial" panose="020B0604020202020204" pitchFamily="34" charset="0"/>
                <a:cs typeface="Arial" panose="020B0604020202020204" pitchFamily="34" charset="0"/>
              </a:rPr>
              <a:t>Producción del artículo</a:t>
            </a:r>
            <a:endParaRPr lang="es-DO" sz="3200" spc="0" dirty="0">
              <a:solidFill>
                <a:srgbClr val="002060"/>
              </a:solidFill>
              <a:latin typeface="Arial" panose="020B0604020202020204" pitchFamily="34" charset="0"/>
              <a:cs typeface="Arial" panose="020B0604020202020204" pitchFamily="34" charset="0"/>
            </a:endParaRPr>
          </a:p>
        </p:txBody>
      </p:sp>
      <p:sp>
        <p:nvSpPr>
          <p:cNvPr id="4" name="3 Marcador de contenido"/>
          <p:cNvSpPr>
            <a:spLocks noGrp="1"/>
          </p:cNvSpPr>
          <p:nvPr>
            <p:ph idx="1"/>
          </p:nvPr>
        </p:nvSpPr>
        <p:spPr>
          <a:xfrm>
            <a:off x="107502" y="1124744"/>
            <a:ext cx="9036498" cy="5733256"/>
          </a:xfrm>
          <a:solidFill>
            <a:schemeClr val="bg1"/>
          </a:solidFill>
          <a:ln>
            <a:noFill/>
          </a:ln>
        </p:spPr>
        <p:txBody>
          <a:bodyPr>
            <a:normAutofit/>
          </a:bodyPr>
          <a:lstStyle/>
          <a:p>
            <a:pPr marL="114300" indent="0">
              <a:buNone/>
            </a:pPr>
            <a:r>
              <a:rPr lang="es-ES_tradnl" sz="2400" b="1" dirty="0" smtClean="0">
                <a:solidFill>
                  <a:schemeClr val="bg2">
                    <a:lumMod val="25000"/>
                  </a:schemeClr>
                </a:solidFill>
                <a:latin typeface="Arial" panose="020B0604020202020204" pitchFamily="34" charset="0"/>
                <a:cs typeface="Arial" panose="020B0604020202020204" pitchFamily="34" charset="0"/>
              </a:rPr>
              <a:t>La escritura  se realizó de acuerdo a </a:t>
            </a:r>
          </a:p>
          <a:p>
            <a:pPr marL="114300" indent="0">
              <a:buNone/>
            </a:pPr>
            <a:r>
              <a:rPr lang="es-ES_tradnl" sz="2400" b="1" dirty="0" smtClean="0">
                <a:solidFill>
                  <a:schemeClr val="bg2">
                    <a:lumMod val="25000"/>
                  </a:schemeClr>
                </a:solidFill>
                <a:latin typeface="Arial" panose="020B0604020202020204" pitchFamily="34" charset="0"/>
                <a:cs typeface="Arial" panose="020B0604020202020204" pitchFamily="34" charset="0"/>
              </a:rPr>
              <a:t>la siguiente secuencia:</a:t>
            </a:r>
          </a:p>
          <a:p>
            <a:pPr marL="114300" indent="0">
              <a:buNone/>
            </a:pPr>
            <a:endParaRPr lang="es-ES_tradnl" dirty="0" smtClean="0">
              <a:solidFill>
                <a:schemeClr val="bg2">
                  <a:lumMod val="25000"/>
                </a:schemeClr>
              </a:solidFill>
              <a:latin typeface="Arial" panose="020B0604020202020204" pitchFamily="34" charset="0"/>
              <a:cs typeface="Arial" panose="020B0604020202020204" pitchFamily="34" charset="0"/>
            </a:endParaRPr>
          </a:p>
          <a:p>
            <a:r>
              <a:rPr lang="es-ES_tradnl" u="sng" dirty="0" smtClean="0">
                <a:latin typeface="Arial" panose="020B0604020202020204" pitchFamily="34" charset="0"/>
                <a:cs typeface="Arial" panose="020B0604020202020204" pitchFamily="34" charset="0"/>
              </a:rPr>
              <a:t>Primera parte del artículo  </a:t>
            </a:r>
            <a:r>
              <a:rPr lang="es-ES_tradnl" dirty="0" smtClean="0">
                <a:latin typeface="Arial" panose="020B0604020202020204" pitchFamily="34" charset="0"/>
                <a:cs typeface="Arial" panose="020B0604020202020204" pitchFamily="34" charset="0"/>
              </a:rPr>
              <a:t>(título, autores, </a:t>
            </a:r>
          </a:p>
          <a:p>
            <a:pPr marL="114300" indent="0">
              <a:buNone/>
            </a:pPr>
            <a:r>
              <a:rPr lang="es-ES_tradnl" dirty="0" smtClean="0">
                <a:latin typeface="Arial" panose="020B0604020202020204" pitchFamily="34" charset="0"/>
                <a:cs typeface="Arial" panose="020B0604020202020204" pitchFamily="34" charset="0"/>
              </a:rPr>
              <a:t>   entidad académica, resumen, palabras clave</a:t>
            </a:r>
          </a:p>
          <a:p>
            <a:pPr marL="114300" indent="0">
              <a:buNone/>
            </a:pP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  e introducción).</a:t>
            </a:r>
          </a:p>
          <a:p>
            <a:pPr marL="114300" indent="0">
              <a:buNone/>
            </a:pPr>
            <a:endParaRPr lang="es-ES_tradnl" dirty="0" smtClean="0">
              <a:latin typeface="Arial" panose="020B0604020202020204" pitchFamily="34" charset="0"/>
              <a:cs typeface="Arial" panose="020B0604020202020204" pitchFamily="34" charset="0"/>
            </a:endParaRPr>
          </a:p>
          <a:p>
            <a:r>
              <a:rPr lang="es-ES_tradnl" u="sng" dirty="0" smtClean="0">
                <a:latin typeface="Arial" panose="020B0604020202020204" pitchFamily="34" charset="0"/>
                <a:cs typeface="Arial" panose="020B0604020202020204" pitchFamily="34" charset="0"/>
              </a:rPr>
              <a:t>Segunda parte del artículo </a:t>
            </a:r>
            <a:r>
              <a:rPr lang="es-ES_tradnl" dirty="0" smtClean="0">
                <a:latin typeface="Arial" panose="020B0604020202020204" pitchFamily="34" charset="0"/>
                <a:cs typeface="Arial" panose="020B0604020202020204" pitchFamily="34" charset="0"/>
              </a:rPr>
              <a:t>(desarrollo, </a:t>
            </a:r>
          </a:p>
          <a:p>
            <a:pPr marL="114300" indent="0">
              <a:buNone/>
            </a:pP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   conclusión y bibliografía).</a:t>
            </a:r>
          </a:p>
          <a:p>
            <a:pPr marL="114300" indent="0">
              <a:buNone/>
            </a:pPr>
            <a:endParaRPr lang="es-ES_tradnl" dirty="0" smtClean="0">
              <a:latin typeface="Arial" panose="020B0604020202020204" pitchFamily="34" charset="0"/>
              <a:cs typeface="Arial" panose="020B0604020202020204" pitchFamily="34" charset="0"/>
            </a:endParaRPr>
          </a:p>
          <a:p>
            <a:r>
              <a:rPr lang="es-ES_tradnl" u="sng" dirty="0" smtClean="0">
                <a:latin typeface="Arial" panose="020B0604020202020204" pitchFamily="34" charset="0"/>
                <a:cs typeface="Arial" panose="020B0604020202020204" pitchFamily="34" charset="0"/>
              </a:rPr>
              <a:t>Artículo completo</a:t>
            </a:r>
          </a:p>
          <a:p>
            <a:pPr marL="114300" indent="0">
              <a:buNone/>
            </a:pPr>
            <a:endParaRPr lang="es-ES_tradnl" u="sng" dirty="0">
              <a:latin typeface="Arial" panose="020B0604020202020204" pitchFamily="34" charset="0"/>
              <a:cs typeface="Arial" panose="020B0604020202020204" pitchFamily="34" charset="0"/>
            </a:endParaRPr>
          </a:p>
          <a:p>
            <a:pPr marL="114300" indent="0">
              <a:buNone/>
            </a:pPr>
            <a:r>
              <a:rPr lang="es-ES_tradnl" dirty="0" smtClean="0">
                <a:latin typeface="Arial" panose="020B0604020202020204" pitchFamily="34" charset="0"/>
                <a:cs typeface="Arial" panose="020B0604020202020204" pitchFamily="34" charset="0"/>
              </a:rPr>
              <a:t>En cada etapa se realizó una evaluación </a:t>
            </a:r>
            <a:r>
              <a:rPr lang="es-ES_tradnl" b="1" dirty="0" smtClean="0">
                <a:latin typeface="Arial" panose="020B0604020202020204" pitchFamily="34" charset="0"/>
                <a:cs typeface="Arial" panose="020B0604020202020204" pitchFamily="34" charset="0"/>
              </a:rPr>
              <a:t>cuantitativa</a:t>
            </a:r>
            <a:r>
              <a:rPr lang="es-ES_tradnl" dirty="0" smtClean="0">
                <a:latin typeface="Arial" panose="020B0604020202020204" pitchFamily="34" charset="0"/>
                <a:cs typeface="Arial" panose="020B0604020202020204" pitchFamily="34" charset="0"/>
              </a:rPr>
              <a:t> (rúbricas) y </a:t>
            </a:r>
            <a:r>
              <a:rPr lang="es-ES_tradnl" b="1" dirty="0" smtClean="0">
                <a:latin typeface="Arial" panose="020B0604020202020204" pitchFamily="34" charset="0"/>
                <a:cs typeface="Arial" panose="020B0604020202020204" pitchFamily="34" charset="0"/>
              </a:rPr>
              <a:t>cualitativa </a:t>
            </a:r>
            <a:r>
              <a:rPr lang="es-ES_tradnl" dirty="0" smtClean="0">
                <a:latin typeface="Arial" panose="020B0604020202020204" pitchFamily="34" charset="0"/>
                <a:cs typeface="Arial" panose="020B0604020202020204" pitchFamily="34" charset="0"/>
              </a:rPr>
              <a:t>(observaciones y sugerencias).</a:t>
            </a:r>
          </a:p>
          <a:p>
            <a:endParaRPr lang="es-ES_tradnl" dirty="0" smtClean="0">
              <a:solidFill>
                <a:schemeClr val="bg2">
                  <a:lumMod val="25000"/>
                </a:schemeClr>
              </a:solidFill>
              <a:latin typeface="Arial" panose="020B0604020202020204" pitchFamily="34" charset="0"/>
              <a:cs typeface="Arial" panose="020B0604020202020204" pitchFamily="34" charset="0"/>
            </a:endParaRPr>
          </a:p>
          <a:p>
            <a:endParaRPr lang="es-DO" dirty="0">
              <a:solidFill>
                <a:schemeClr val="bg2">
                  <a:lumMod val="25000"/>
                </a:schemeClr>
              </a:solidFill>
              <a:latin typeface="Arial" panose="020B0604020202020204" pitchFamily="34" charset="0"/>
              <a:cs typeface="Arial" panose="020B0604020202020204" pitchFamily="34" charset="0"/>
            </a:endParaRPr>
          </a:p>
          <a:p>
            <a:endParaRPr lang="es-DO" sz="2000" dirty="0">
              <a:solidFill>
                <a:schemeClr val="bg2">
                  <a:lumMod val="25000"/>
                </a:schemeClr>
              </a:solidFill>
            </a:endParaRPr>
          </a:p>
        </p:txBody>
      </p:sp>
      <p:pic>
        <p:nvPicPr>
          <p:cNvPr id="6" name="5 Imagen" descr="C:\Users\Elba Estrella\Downloads\20141106_084231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860987" y="1491939"/>
            <a:ext cx="3542703" cy="2808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57353179"/>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625" y="1779687"/>
            <a:ext cx="9144000" cy="5078313"/>
          </a:xfrm>
          <a:prstGeom prst="rect">
            <a:avLst/>
          </a:prstGeom>
          <a:solidFill>
            <a:schemeClr val="bg1"/>
          </a:solidFill>
        </p:spPr>
        <p:txBody>
          <a:bodyPr wrap="square" rtlCol="0">
            <a:spAutoFit/>
          </a:bodyPr>
          <a:lstStyle/>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p:txBody>
      </p:sp>
      <p:sp>
        <p:nvSpPr>
          <p:cNvPr id="3" name="2 Marcador de texto"/>
          <p:cNvSpPr txBox="1">
            <a:spLocks/>
          </p:cNvSpPr>
          <p:nvPr/>
        </p:nvSpPr>
        <p:spPr>
          <a:xfrm>
            <a:off x="229776" y="58336"/>
            <a:ext cx="3200400" cy="548640"/>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s-DO" sz="1800" dirty="0" smtClean="0"/>
              <a:t>Rúbrica N.1</a:t>
            </a:r>
            <a:endParaRPr lang="es-DO" sz="1800" dirty="0"/>
          </a:p>
        </p:txBody>
      </p:sp>
      <p:graphicFrame>
        <p:nvGraphicFramePr>
          <p:cNvPr id="4" name="6 Marcador de contenido"/>
          <p:cNvGraphicFramePr>
            <a:graphicFrameLocks/>
          </p:cNvGraphicFramePr>
          <p:nvPr>
            <p:extLst>
              <p:ext uri="{D42A27DB-BD31-4B8C-83A1-F6EECF244321}">
                <p14:modId xmlns="" xmlns:p14="http://schemas.microsoft.com/office/powerpoint/2010/main" val="1762235978"/>
              </p:ext>
            </p:extLst>
          </p:nvPr>
        </p:nvGraphicFramePr>
        <p:xfrm>
          <a:off x="0" y="606976"/>
          <a:ext cx="4211960" cy="841918"/>
        </p:xfrm>
        <a:graphic>
          <a:graphicData uri="http://schemas.openxmlformats.org/drawingml/2006/table">
            <a:tbl>
              <a:tblPr firstRow="1" firstCol="1" bandRow="1">
                <a:tableStyleId>{BDBED569-4797-4DF1-A0F4-6AAB3CD982D8}</a:tableStyleId>
              </a:tblPr>
              <a:tblGrid>
                <a:gridCol w="1079915"/>
                <a:gridCol w="1143330"/>
                <a:gridCol w="1107270"/>
                <a:gridCol w="881445"/>
              </a:tblGrid>
              <a:tr h="420959">
                <a:tc>
                  <a:txBody>
                    <a:bodyPr/>
                    <a:lstStyle/>
                    <a:p>
                      <a:pPr algn="ctr">
                        <a:lnSpc>
                          <a:spcPct val="115000"/>
                        </a:lnSpc>
                        <a:spcAft>
                          <a:spcPts val="0"/>
                        </a:spcAft>
                      </a:pPr>
                      <a:r>
                        <a:rPr lang="es-DO" sz="1000" dirty="0" smtClean="0">
                          <a:effectLst/>
                        </a:rPr>
                        <a:t>Mayormente </a:t>
                      </a: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Medianamente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Parcialmente 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Escasamente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tc>
              </a:tr>
              <a:tr h="420959">
                <a:tc>
                  <a:txBody>
                    <a:bodyPr/>
                    <a:lstStyle/>
                    <a:p>
                      <a:pPr algn="ctr">
                        <a:lnSpc>
                          <a:spcPct val="115000"/>
                        </a:lnSpc>
                        <a:spcAft>
                          <a:spcPts val="0"/>
                        </a:spcAft>
                      </a:pPr>
                      <a:r>
                        <a:rPr lang="es-DO" sz="1000" dirty="0">
                          <a:effectLst/>
                        </a:rPr>
                        <a:t>2 puntos.</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1.5 a 1.9 puntos.</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1 a 1.4 puntos.</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Menos de 1 punto.</a:t>
                      </a:r>
                      <a:endParaRPr lang="es-DO" sz="1000" dirty="0">
                        <a:solidFill>
                          <a:srgbClr val="000000"/>
                        </a:solidFill>
                        <a:effectLst/>
                        <a:latin typeface="Calibri"/>
                        <a:ea typeface="Calibri"/>
                        <a:cs typeface="Times New Roman"/>
                      </a:endParaRPr>
                    </a:p>
                  </a:txBody>
                  <a:tcPr marL="50950" marR="50950" marT="0" marB="0"/>
                </a:tc>
              </a:tr>
            </a:tbl>
          </a:graphicData>
        </a:graphic>
      </p:graphicFrame>
      <p:graphicFrame>
        <p:nvGraphicFramePr>
          <p:cNvPr id="5" name="4 Tabla"/>
          <p:cNvGraphicFramePr>
            <a:graphicFrameLocks noGrp="1"/>
          </p:cNvGraphicFramePr>
          <p:nvPr>
            <p:extLst>
              <p:ext uri="{D42A27DB-BD31-4B8C-83A1-F6EECF244321}">
                <p14:modId xmlns="" xmlns:p14="http://schemas.microsoft.com/office/powerpoint/2010/main" val="207667920"/>
              </p:ext>
            </p:extLst>
          </p:nvPr>
        </p:nvGraphicFramePr>
        <p:xfrm>
          <a:off x="0" y="1412774"/>
          <a:ext cx="4264096" cy="2216978"/>
        </p:xfrm>
        <a:graphic>
          <a:graphicData uri="http://schemas.openxmlformats.org/drawingml/2006/table">
            <a:tbl>
              <a:tblPr firstRow="1" firstCol="1" bandRow="1">
                <a:tableStyleId>{5C22544A-7EE6-4342-B048-85BDC9FD1C3A}</a:tableStyleId>
              </a:tblPr>
              <a:tblGrid>
                <a:gridCol w="4264096"/>
              </a:tblGrid>
              <a:tr h="473393">
                <a:tc>
                  <a:txBody>
                    <a:bodyPr/>
                    <a:lstStyle/>
                    <a:p>
                      <a:pPr marL="0" indent="0">
                        <a:lnSpc>
                          <a:spcPct val="115000"/>
                        </a:lnSpc>
                        <a:spcAft>
                          <a:spcPts val="0"/>
                        </a:spcAft>
                        <a:buFontTx/>
                        <a:buNone/>
                      </a:pPr>
                      <a:r>
                        <a:rPr lang="es-DO" sz="1100" dirty="0" smtClean="0">
                          <a:effectLst/>
                        </a:rPr>
                        <a:t>- Puntualidad en entrega ( 0.4  )</a:t>
                      </a:r>
                    </a:p>
                    <a:p>
                      <a:pPr marL="171450" indent="-171450">
                        <a:lnSpc>
                          <a:spcPct val="115000"/>
                        </a:lnSpc>
                        <a:spcAft>
                          <a:spcPts val="0"/>
                        </a:spcAft>
                        <a:buFontTx/>
                        <a:buChar char="-"/>
                      </a:pPr>
                      <a:endParaRPr lang="es-DO" sz="1100" dirty="0">
                        <a:effectLst/>
                        <a:latin typeface="Calibri"/>
                        <a:ea typeface="Calibri"/>
                        <a:cs typeface="Times New Roman"/>
                      </a:endParaRPr>
                    </a:p>
                  </a:txBody>
                  <a:tcPr marL="68580" marR="68580" marT="0" marB="0">
                    <a:solidFill>
                      <a:schemeClr val="bg2">
                        <a:lumMod val="10000"/>
                      </a:schemeClr>
                    </a:solidFill>
                  </a:tcPr>
                </a:tc>
              </a:tr>
              <a:tr h="528478">
                <a:tc>
                  <a:txBody>
                    <a:bodyPr/>
                    <a:lstStyle/>
                    <a:p>
                      <a:pPr>
                        <a:lnSpc>
                          <a:spcPct val="115000"/>
                        </a:lnSpc>
                        <a:spcAft>
                          <a:spcPts val="0"/>
                        </a:spcAft>
                      </a:pPr>
                      <a:r>
                        <a:rPr lang="es-DO" sz="1100" dirty="0" smtClean="0">
                          <a:effectLst/>
                        </a:rPr>
                        <a:t>- Presentación </a:t>
                      </a:r>
                      <a:r>
                        <a:rPr lang="es-DO" sz="1100" dirty="0">
                          <a:effectLst/>
                        </a:rPr>
                        <a:t>y organización de </a:t>
                      </a:r>
                      <a:r>
                        <a:rPr lang="es-DO" sz="1100" dirty="0" smtClean="0">
                          <a:effectLst/>
                        </a:rPr>
                        <a:t>aspectos  a ser </a:t>
                      </a:r>
                      <a:r>
                        <a:rPr lang="es-DO" sz="1100" dirty="0">
                          <a:effectLst/>
                        </a:rPr>
                        <a:t>evaluados </a:t>
                      </a:r>
                      <a:r>
                        <a:rPr lang="es-DO" sz="1100" dirty="0" smtClean="0">
                          <a:effectLst/>
                        </a:rPr>
                        <a:t>( 0.4 )  </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443963">
                <a:tc>
                  <a:txBody>
                    <a:bodyPr/>
                    <a:lstStyle/>
                    <a:p>
                      <a:pPr>
                        <a:lnSpc>
                          <a:spcPct val="115000"/>
                        </a:lnSpc>
                        <a:spcAft>
                          <a:spcPts val="0"/>
                        </a:spcAft>
                      </a:pPr>
                      <a:r>
                        <a:rPr lang="es-DO" sz="1100" dirty="0" smtClean="0">
                          <a:effectLst/>
                        </a:rPr>
                        <a:t>- Coherencia </a:t>
                      </a:r>
                      <a:r>
                        <a:rPr lang="es-DO" sz="1100" dirty="0">
                          <a:effectLst/>
                        </a:rPr>
                        <a:t>y cohesión (0.4  </a:t>
                      </a:r>
                      <a:r>
                        <a:rPr lang="es-DO" sz="1100" dirty="0" smtClean="0">
                          <a:effectLst/>
                        </a:rPr>
                        <a:t>)</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354368">
                <a:tc>
                  <a:txBody>
                    <a:bodyPr/>
                    <a:lstStyle/>
                    <a:p>
                      <a:pPr>
                        <a:lnSpc>
                          <a:spcPct val="115000"/>
                        </a:lnSpc>
                        <a:spcAft>
                          <a:spcPts val="0"/>
                        </a:spcAft>
                      </a:pPr>
                      <a:r>
                        <a:rPr lang="es-DO" sz="1100" dirty="0" smtClean="0">
                          <a:effectLst/>
                        </a:rPr>
                        <a:t>- Normas </a:t>
                      </a:r>
                      <a:r>
                        <a:rPr lang="es-DO" sz="1100" dirty="0">
                          <a:effectLst/>
                        </a:rPr>
                        <a:t>gramaticales: acentuación, puntuación, uso de letras </a:t>
                      </a:r>
                      <a:r>
                        <a:rPr lang="es-DO" sz="1100" dirty="0" smtClean="0">
                          <a:effectLst/>
                        </a:rPr>
                        <a:t>( 0.4 )</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229548">
                <a:tc>
                  <a:txBody>
                    <a:bodyPr/>
                    <a:lstStyle/>
                    <a:p>
                      <a:pPr marL="0" indent="0">
                        <a:lnSpc>
                          <a:spcPct val="115000"/>
                        </a:lnSpc>
                        <a:spcAft>
                          <a:spcPts val="0"/>
                        </a:spcAft>
                        <a:buFontTx/>
                        <a:buNone/>
                      </a:pPr>
                      <a:r>
                        <a:rPr lang="es-DO" sz="1100" dirty="0" smtClean="0">
                          <a:effectLst/>
                        </a:rPr>
                        <a:t>- Validez  </a:t>
                      </a:r>
                      <a:r>
                        <a:rPr lang="es-DO" sz="1100" dirty="0">
                          <a:effectLst/>
                        </a:rPr>
                        <a:t>y cantidad de las fuentes de información ( </a:t>
                      </a:r>
                      <a:r>
                        <a:rPr lang="es-DO" sz="1100" dirty="0" smtClean="0">
                          <a:effectLst/>
                        </a:rPr>
                        <a:t>0.4 )  </a:t>
                      </a:r>
                    </a:p>
                    <a:p>
                      <a:pPr marL="0" indent="0">
                        <a:lnSpc>
                          <a:spcPct val="115000"/>
                        </a:lnSpc>
                        <a:spcAft>
                          <a:spcPts val="0"/>
                        </a:spcAft>
                        <a:buFontTx/>
                        <a:buNone/>
                      </a:pPr>
                      <a:r>
                        <a:rPr lang="es-DO" sz="1100" dirty="0" smtClean="0">
                          <a:effectLst/>
                        </a:rPr>
                        <a:t> </a:t>
                      </a:r>
                      <a:endParaRPr lang="es-DO" sz="1100" dirty="0">
                        <a:effectLst/>
                        <a:latin typeface="Calibri"/>
                        <a:ea typeface="Calibri"/>
                        <a:cs typeface="Times New Roman"/>
                      </a:endParaRPr>
                    </a:p>
                  </a:txBody>
                  <a:tcPr marL="68580" marR="68580" marT="0" marB="0">
                    <a:solidFill>
                      <a:schemeClr val="bg2">
                        <a:lumMod val="10000"/>
                      </a:schemeClr>
                    </a:solidFill>
                  </a:tcPr>
                </a:tc>
              </a:tr>
            </a:tbl>
          </a:graphicData>
        </a:graphic>
      </p:graphicFrame>
      <p:sp>
        <p:nvSpPr>
          <p:cNvPr id="6" name="2 Marcador de texto"/>
          <p:cNvSpPr txBox="1">
            <a:spLocks/>
          </p:cNvSpPr>
          <p:nvPr/>
        </p:nvSpPr>
        <p:spPr>
          <a:xfrm>
            <a:off x="5622643" y="58336"/>
            <a:ext cx="3200400" cy="548640"/>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s-DO" sz="1800" dirty="0" smtClean="0"/>
              <a:t>Rúbrica N.2</a:t>
            </a:r>
            <a:endParaRPr lang="es-DO" sz="1800" dirty="0"/>
          </a:p>
        </p:txBody>
      </p:sp>
      <p:graphicFrame>
        <p:nvGraphicFramePr>
          <p:cNvPr id="7" name="6 Marcador de contenido"/>
          <p:cNvGraphicFramePr>
            <a:graphicFrameLocks/>
          </p:cNvGraphicFramePr>
          <p:nvPr>
            <p:extLst>
              <p:ext uri="{D42A27DB-BD31-4B8C-83A1-F6EECF244321}">
                <p14:modId xmlns="" xmlns:p14="http://schemas.microsoft.com/office/powerpoint/2010/main" val="2990692493"/>
              </p:ext>
            </p:extLst>
          </p:nvPr>
        </p:nvGraphicFramePr>
        <p:xfrm>
          <a:off x="4716017" y="653513"/>
          <a:ext cx="4240599" cy="841918"/>
        </p:xfrm>
        <a:graphic>
          <a:graphicData uri="http://schemas.openxmlformats.org/drawingml/2006/table">
            <a:tbl>
              <a:tblPr firstRow="1" firstCol="1" bandRow="1">
                <a:tableStyleId>{BDBED569-4797-4DF1-A0F4-6AAB3CD982D8}</a:tableStyleId>
              </a:tblPr>
              <a:tblGrid>
                <a:gridCol w="1087258"/>
                <a:gridCol w="1151104"/>
                <a:gridCol w="1114799"/>
                <a:gridCol w="887438"/>
              </a:tblGrid>
              <a:tr h="420959">
                <a:tc>
                  <a:txBody>
                    <a:bodyPr/>
                    <a:lstStyle/>
                    <a:p>
                      <a:pPr algn="ctr">
                        <a:lnSpc>
                          <a:spcPct val="115000"/>
                        </a:lnSpc>
                        <a:spcAft>
                          <a:spcPts val="0"/>
                        </a:spcAft>
                      </a:pPr>
                      <a:r>
                        <a:rPr lang="es-DO" sz="1000" dirty="0" smtClean="0">
                          <a:effectLst/>
                        </a:rPr>
                        <a:t>Mayormente </a:t>
                      </a: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Medianamente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Parcialmente logrado</a:t>
                      </a:r>
                      <a:endParaRPr lang="es-DO" sz="1000" dirty="0">
                        <a:solidFill>
                          <a:srgbClr val="000000"/>
                        </a:solidFill>
                        <a:effectLst/>
                        <a:latin typeface="Calibri"/>
                        <a:ea typeface="Calibri"/>
                        <a:cs typeface="Times New Roman"/>
                      </a:endParaRPr>
                    </a:p>
                  </a:txBody>
                  <a:tcPr marL="50950" marR="50950" marT="0" marB="0"/>
                </a:tc>
                <a:tc>
                  <a:txBody>
                    <a:bodyPr/>
                    <a:lstStyle/>
                    <a:p>
                      <a:pPr algn="ctr">
                        <a:lnSpc>
                          <a:spcPct val="115000"/>
                        </a:lnSpc>
                        <a:spcAft>
                          <a:spcPts val="0"/>
                        </a:spcAft>
                      </a:pPr>
                      <a:r>
                        <a:rPr lang="es-DO" sz="1000" dirty="0">
                          <a:effectLst/>
                        </a:rPr>
                        <a:t>Escasamente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50950" marR="50950" marT="0" marB="0">
                    <a:solidFill>
                      <a:schemeClr val="bg1">
                        <a:lumMod val="95000"/>
                      </a:schemeClr>
                    </a:solidFill>
                  </a:tcPr>
                </a:tc>
              </a:tr>
              <a:tr h="420959">
                <a:tc>
                  <a:txBody>
                    <a:bodyPr/>
                    <a:lstStyle/>
                    <a:p>
                      <a:pPr algn="ctr">
                        <a:lnSpc>
                          <a:spcPct val="115000"/>
                        </a:lnSpc>
                        <a:spcAft>
                          <a:spcPts val="0"/>
                        </a:spcAft>
                      </a:pPr>
                      <a:r>
                        <a:rPr lang="es-DO" sz="1000" dirty="0">
                          <a:effectLst/>
                        </a:rPr>
                        <a:t>2 puntos.</a:t>
                      </a:r>
                      <a:endParaRPr lang="es-DO" sz="1000" dirty="0">
                        <a:solidFill>
                          <a:srgbClr val="000000"/>
                        </a:solidFill>
                        <a:effectLst/>
                        <a:latin typeface="Calibri"/>
                        <a:ea typeface="Calibri"/>
                        <a:cs typeface="Times New Roman"/>
                      </a:endParaRPr>
                    </a:p>
                  </a:txBody>
                  <a:tcPr marL="50950" marR="50950" marT="0" marB="0">
                    <a:solidFill>
                      <a:schemeClr val="accent1">
                        <a:lumMod val="20000"/>
                        <a:lumOff val="80000"/>
                      </a:schemeClr>
                    </a:solidFill>
                  </a:tcPr>
                </a:tc>
                <a:tc>
                  <a:txBody>
                    <a:bodyPr/>
                    <a:lstStyle/>
                    <a:p>
                      <a:pPr algn="ctr">
                        <a:lnSpc>
                          <a:spcPct val="115000"/>
                        </a:lnSpc>
                        <a:spcAft>
                          <a:spcPts val="0"/>
                        </a:spcAft>
                      </a:pPr>
                      <a:r>
                        <a:rPr lang="es-DO" sz="1000" dirty="0">
                          <a:effectLst/>
                        </a:rPr>
                        <a:t>1.5 a 1.9 puntos.</a:t>
                      </a:r>
                      <a:endParaRPr lang="es-DO" sz="1000" dirty="0">
                        <a:solidFill>
                          <a:srgbClr val="000000"/>
                        </a:solidFill>
                        <a:effectLst/>
                        <a:latin typeface="Calibri"/>
                        <a:ea typeface="Calibri"/>
                        <a:cs typeface="Times New Roman"/>
                      </a:endParaRPr>
                    </a:p>
                  </a:txBody>
                  <a:tcPr marL="50950" marR="50950" marT="0" marB="0">
                    <a:solidFill>
                      <a:schemeClr val="accent1">
                        <a:lumMod val="20000"/>
                        <a:lumOff val="80000"/>
                      </a:schemeClr>
                    </a:solidFill>
                  </a:tcPr>
                </a:tc>
                <a:tc>
                  <a:txBody>
                    <a:bodyPr/>
                    <a:lstStyle/>
                    <a:p>
                      <a:pPr algn="ctr">
                        <a:lnSpc>
                          <a:spcPct val="115000"/>
                        </a:lnSpc>
                        <a:spcAft>
                          <a:spcPts val="0"/>
                        </a:spcAft>
                      </a:pPr>
                      <a:r>
                        <a:rPr lang="es-DO" sz="1000" dirty="0">
                          <a:effectLst/>
                        </a:rPr>
                        <a:t>1 a 1.4 puntos.</a:t>
                      </a:r>
                      <a:endParaRPr lang="es-DO" sz="1000" dirty="0">
                        <a:solidFill>
                          <a:srgbClr val="000000"/>
                        </a:solidFill>
                        <a:effectLst/>
                        <a:latin typeface="Calibri"/>
                        <a:ea typeface="Calibri"/>
                        <a:cs typeface="Times New Roman"/>
                      </a:endParaRPr>
                    </a:p>
                  </a:txBody>
                  <a:tcPr marL="50950" marR="50950" marT="0" marB="0">
                    <a:solidFill>
                      <a:schemeClr val="accent1">
                        <a:lumMod val="20000"/>
                        <a:lumOff val="80000"/>
                      </a:schemeClr>
                    </a:solidFill>
                  </a:tcPr>
                </a:tc>
                <a:tc>
                  <a:txBody>
                    <a:bodyPr/>
                    <a:lstStyle/>
                    <a:p>
                      <a:pPr algn="ctr">
                        <a:lnSpc>
                          <a:spcPct val="115000"/>
                        </a:lnSpc>
                        <a:spcAft>
                          <a:spcPts val="0"/>
                        </a:spcAft>
                      </a:pPr>
                      <a:r>
                        <a:rPr lang="es-DO" sz="1000" dirty="0">
                          <a:effectLst/>
                        </a:rPr>
                        <a:t>Menos de 1 punto.</a:t>
                      </a:r>
                      <a:endParaRPr lang="es-DO" sz="1000" dirty="0">
                        <a:solidFill>
                          <a:srgbClr val="000000"/>
                        </a:solidFill>
                        <a:effectLst/>
                        <a:latin typeface="Calibri"/>
                        <a:ea typeface="Calibri"/>
                        <a:cs typeface="Times New Roman"/>
                      </a:endParaRPr>
                    </a:p>
                  </a:txBody>
                  <a:tcPr marL="50950" marR="50950" marT="0" marB="0">
                    <a:solidFill>
                      <a:schemeClr val="accent1">
                        <a:lumMod val="20000"/>
                        <a:lumOff val="80000"/>
                      </a:schemeClr>
                    </a:solidFill>
                  </a:tcPr>
                </a:tc>
              </a:tr>
            </a:tbl>
          </a:graphicData>
        </a:graphic>
      </p:graphicFrame>
      <p:graphicFrame>
        <p:nvGraphicFramePr>
          <p:cNvPr id="8" name="7 Tabla"/>
          <p:cNvGraphicFramePr>
            <a:graphicFrameLocks noGrp="1"/>
          </p:cNvGraphicFramePr>
          <p:nvPr>
            <p:extLst>
              <p:ext uri="{D42A27DB-BD31-4B8C-83A1-F6EECF244321}">
                <p14:modId xmlns="" xmlns:p14="http://schemas.microsoft.com/office/powerpoint/2010/main" val="2632616151"/>
              </p:ext>
            </p:extLst>
          </p:nvPr>
        </p:nvGraphicFramePr>
        <p:xfrm>
          <a:off x="4716017" y="1484784"/>
          <a:ext cx="4248472" cy="2088231"/>
        </p:xfrm>
        <a:graphic>
          <a:graphicData uri="http://schemas.openxmlformats.org/drawingml/2006/table">
            <a:tbl>
              <a:tblPr firstRow="1" firstCol="1" bandRow="1">
                <a:tableStyleId>{5C22544A-7EE6-4342-B048-85BDC9FD1C3A}</a:tableStyleId>
              </a:tblPr>
              <a:tblGrid>
                <a:gridCol w="4248472"/>
              </a:tblGrid>
              <a:tr h="484093">
                <a:tc>
                  <a:txBody>
                    <a:bodyPr/>
                    <a:lstStyle/>
                    <a:p>
                      <a:pPr marL="171450" marR="0" indent="-171450" algn="l" defTabSz="914400" rtl="0" eaLnBrk="1" fontAlgn="auto" latinLnBrk="0" hangingPunct="1">
                        <a:lnSpc>
                          <a:spcPct val="115000"/>
                        </a:lnSpc>
                        <a:spcBef>
                          <a:spcPts val="0"/>
                        </a:spcBef>
                        <a:spcAft>
                          <a:spcPts val="0"/>
                        </a:spcAft>
                        <a:buClrTx/>
                        <a:buSzTx/>
                        <a:buFontTx/>
                        <a:buChar char="-"/>
                        <a:tabLst/>
                        <a:defRPr/>
                      </a:pPr>
                      <a:r>
                        <a:rPr lang="es-DO" sz="1100" dirty="0" smtClean="0">
                          <a:effectLst/>
                        </a:rPr>
                        <a:t>Presentación y organización  ( 0.4 )</a:t>
                      </a:r>
                    </a:p>
                    <a:p>
                      <a:pPr marL="171450" indent="-171450">
                        <a:lnSpc>
                          <a:spcPct val="115000"/>
                        </a:lnSpc>
                        <a:spcAft>
                          <a:spcPts val="0"/>
                        </a:spcAft>
                        <a:buFontTx/>
                        <a:buChar char="-"/>
                      </a:pPr>
                      <a:endParaRPr lang="es-DO" sz="1100" dirty="0">
                        <a:effectLst/>
                        <a:latin typeface="Calibri"/>
                        <a:ea typeface="Calibri"/>
                        <a:cs typeface="Times New Roman"/>
                      </a:endParaRPr>
                    </a:p>
                  </a:txBody>
                  <a:tcPr marL="68580" marR="68580" marT="0" marB="0">
                    <a:solidFill>
                      <a:schemeClr val="bg2">
                        <a:lumMod val="10000"/>
                      </a:schemeClr>
                    </a:solidFill>
                  </a:tcPr>
                </a:tc>
              </a:tr>
              <a:tr h="469901">
                <a:tc>
                  <a:txBody>
                    <a:bodyPr/>
                    <a:lstStyle/>
                    <a:p>
                      <a:pPr>
                        <a:lnSpc>
                          <a:spcPct val="115000"/>
                        </a:lnSpc>
                        <a:spcAft>
                          <a:spcPts val="0"/>
                        </a:spcAft>
                      </a:pPr>
                      <a:r>
                        <a:rPr lang="es-DO" sz="1100" dirty="0" smtClean="0">
                          <a:effectLst/>
                        </a:rPr>
                        <a:t>-  Evidencia  uso</a:t>
                      </a:r>
                      <a:r>
                        <a:rPr lang="es-DO" sz="1100" baseline="0" dirty="0" smtClean="0">
                          <a:effectLst/>
                        </a:rPr>
                        <a:t> de guías </a:t>
                      </a:r>
                      <a:r>
                        <a:rPr lang="es-DO" sz="1100" dirty="0" smtClean="0">
                          <a:effectLst/>
                        </a:rPr>
                        <a:t>y entrega de </a:t>
                      </a:r>
                      <a:r>
                        <a:rPr lang="es-DO" sz="1100" baseline="0" dirty="0" smtClean="0">
                          <a:effectLst/>
                        </a:rPr>
                        <a:t> anexos  ( 0.4 )</a:t>
                      </a:r>
                      <a:endParaRPr lang="es-DO" sz="1100" dirty="0" smtClean="0">
                        <a:effectLst/>
                      </a:endParaRP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416319">
                <a:tc>
                  <a:txBody>
                    <a:bodyPr/>
                    <a:lstStyle/>
                    <a:p>
                      <a:pPr>
                        <a:lnSpc>
                          <a:spcPct val="115000"/>
                        </a:lnSpc>
                        <a:spcAft>
                          <a:spcPts val="0"/>
                        </a:spcAft>
                      </a:pPr>
                      <a:r>
                        <a:rPr lang="es-DO" sz="1100" dirty="0" smtClean="0">
                          <a:effectLst/>
                        </a:rPr>
                        <a:t>-</a:t>
                      </a:r>
                      <a:r>
                        <a:rPr lang="es-DO" sz="1100" baseline="0" dirty="0" smtClean="0">
                          <a:effectLst/>
                        </a:rPr>
                        <a:t>  Relevancia de la información  ( </a:t>
                      </a:r>
                      <a:r>
                        <a:rPr lang="es-DO" sz="1100" dirty="0" smtClean="0">
                          <a:effectLst/>
                        </a:rPr>
                        <a:t>0.4  )</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322233">
                <a:tc>
                  <a:txBody>
                    <a:bodyPr/>
                    <a:lstStyle/>
                    <a:p>
                      <a:pPr>
                        <a:lnSpc>
                          <a:spcPct val="115000"/>
                        </a:lnSpc>
                        <a:spcAft>
                          <a:spcPts val="0"/>
                        </a:spcAft>
                      </a:pPr>
                      <a:r>
                        <a:rPr lang="es-DO" sz="1100" dirty="0" smtClean="0">
                          <a:effectLst/>
                        </a:rPr>
                        <a:t>- Coherencia ,</a:t>
                      </a:r>
                      <a:r>
                        <a:rPr lang="es-DO" sz="1100" baseline="0" dirty="0" smtClean="0">
                          <a:effectLst/>
                        </a:rPr>
                        <a:t> </a:t>
                      </a:r>
                      <a:r>
                        <a:rPr lang="es-DO" sz="1100" dirty="0" smtClean="0">
                          <a:effectLst/>
                        </a:rPr>
                        <a:t>cohesión </a:t>
                      </a:r>
                      <a:r>
                        <a:rPr lang="es-DO" sz="1100" baseline="0" dirty="0" smtClean="0">
                          <a:effectLst/>
                        </a:rPr>
                        <a:t> y claridad (</a:t>
                      </a:r>
                      <a:r>
                        <a:rPr lang="es-DO" sz="1100" dirty="0" smtClean="0">
                          <a:effectLst/>
                        </a:rPr>
                        <a:t> 0.4  )</a:t>
                      </a:r>
                    </a:p>
                  </a:txBody>
                  <a:tcPr marL="68580" marR="68580" marT="0" marB="0">
                    <a:solidFill>
                      <a:schemeClr val="bg2">
                        <a:lumMod val="10000"/>
                      </a:schemeClr>
                    </a:solidFill>
                  </a:tcPr>
                </a:tc>
              </a:tr>
              <a:tr h="395685">
                <a:tc>
                  <a:txBody>
                    <a:bodyPr/>
                    <a:lstStyle/>
                    <a:p>
                      <a:pPr>
                        <a:lnSpc>
                          <a:spcPct val="115000"/>
                        </a:lnSpc>
                        <a:spcAft>
                          <a:spcPts val="0"/>
                        </a:spcAft>
                      </a:pPr>
                      <a:r>
                        <a:rPr lang="es-DO" sz="1100" baseline="0" dirty="0" smtClean="0">
                          <a:effectLst/>
                        </a:rPr>
                        <a:t>-  Apego a las normativas </a:t>
                      </a:r>
                      <a:r>
                        <a:rPr lang="es-DO" sz="1100" dirty="0" smtClean="0">
                          <a:effectLst/>
                        </a:rPr>
                        <a:t>( </a:t>
                      </a:r>
                      <a:r>
                        <a:rPr lang="es-DO" sz="1100" dirty="0">
                          <a:effectLst/>
                        </a:rPr>
                        <a:t>0.4  </a:t>
                      </a:r>
                      <a:r>
                        <a:rPr lang="es-DO" sz="1100" dirty="0" smtClean="0">
                          <a:effectLst/>
                        </a:rPr>
                        <a:t>)</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bl>
          </a:graphicData>
        </a:graphic>
      </p:graphicFrame>
      <p:sp>
        <p:nvSpPr>
          <p:cNvPr id="9" name="2 Marcador de texto"/>
          <p:cNvSpPr txBox="1">
            <a:spLocks/>
          </p:cNvSpPr>
          <p:nvPr/>
        </p:nvSpPr>
        <p:spPr>
          <a:xfrm>
            <a:off x="-35635" y="4869160"/>
            <a:ext cx="3200400" cy="548640"/>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s-DO" sz="1800" dirty="0" smtClean="0"/>
              <a:t>      Rúbrica N.3</a:t>
            </a:r>
            <a:endParaRPr lang="es-DO" sz="1800" dirty="0"/>
          </a:p>
        </p:txBody>
      </p:sp>
      <p:graphicFrame>
        <p:nvGraphicFramePr>
          <p:cNvPr id="10" name="9 Tabla"/>
          <p:cNvGraphicFramePr>
            <a:graphicFrameLocks noGrp="1"/>
          </p:cNvGraphicFramePr>
          <p:nvPr>
            <p:extLst>
              <p:ext uri="{D42A27DB-BD31-4B8C-83A1-F6EECF244321}">
                <p14:modId xmlns="" xmlns:p14="http://schemas.microsoft.com/office/powerpoint/2010/main" val="804389779"/>
              </p:ext>
            </p:extLst>
          </p:nvPr>
        </p:nvGraphicFramePr>
        <p:xfrm>
          <a:off x="1836094" y="3860771"/>
          <a:ext cx="5112170" cy="864373"/>
        </p:xfrm>
        <a:graphic>
          <a:graphicData uri="http://schemas.openxmlformats.org/drawingml/2006/table">
            <a:tbl>
              <a:tblPr firstRow="1" firstCol="1" bandRow="1">
                <a:tableStyleId>{BDBED569-4797-4DF1-A0F4-6AAB3CD982D8}</a:tableStyleId>
              </a:tblPr>
              <a:tblGrid>
                <a:gridCol w="1308939"/>
                <a:gridCol w="1385802"/>
                <a:gridCol w="1342095"/>
                <a:gridCol w="1075334"/>
              </a:tblGrid>
              <a:tr h="471614">
                <a:tc>
                  <a:txBody>
                    <a:bodyPr/>
                    <a:lstStyle/>
                    <a:p>
                      <a:pPr algn="ctr">
                        <a:lnSpc>
                          <a:spcPct val="115000"/>
                        </a:lnSpc>
                        <a:spcAft>
                          <a:spcPts val="0"/>
                        </a:spcAft>
                      </a:pPr>
                      <a:r>
                        <a:rPr lang="es-DO" sz="1000" dirty="0" smtClean="0">
                          <a:effectLst/>
                        </a:rPr>
                        <a:t>Mayormente </a:t>
                      </a:r>
                      <a:r>
                        <a:rPr lang="es-DO" sz="1000" dirty="0">
                          <a:effectLst/>
                        </a:rPr>
                        <a:t>logrado</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a:effectLst/>
                        </a:rPr>
                        <a:t>Medianamente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a:effectLst/>
                        </a:rPr>
                        <a:t>Parcialmente logrado</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a:effectLst/>
                        </a:rPr>
                        <a:t>Escasamente</a:t>
                      </a:r>
                    </a:p>
                    <a:p>
                      <a:pPr algn="ctr">
                        <a:lnSpc>
                          <a:spcPct val="115000"/>
                        </a:lnSpc>
                        <a:spcAft>
                          <a:spcPts val="0"/>
                        </a:spcAft>
                      </a:pPr>
                      <a:r>
                        <a:rPr lang="es-DO" sz="1000" dirty="0">
                          <a:effectLst/>
                        </a:rPr>
                        <a:t>logrado</a:t>
                      </a:r>
                      <a:endParaRPr lang="es-DO" sz="1000" dirty="0">
                        <a:solidFill>
                          <a:srgbClr val="000000"/>
                        </a:solidFill>
                        <a:effectLst/>
                        <a:latin typeface="Calibri"/>
                        <a:ea typeface="Calibri"/>
                        <a:cs typeface="Times New Roman"/>
                      </a:endParaRPr>
                    </a:p>
                  </a:txBody>
                  <a:tcPr marL="68580" marR="68580" marT="0" marB="0"/>
                </a:tc>
              </a:tr>
              <a:tr h="392759">
                <a:tc>
                  <a:txBody>
                    <a:bodyPr/>
                    <a:lstStyle/>
                    <a:p>
                      <a:pPr algn="ctr">
                        <a:lnSpc>
                          <a:spcPct val="115000"/>
                        </a:lnSpc>
                        <a:spcAft>
                          <a:spcPts val="0"/>
                        </a:spcAft>
                      </a:pPr>
                      <a:r>
                        <a:rPr lang="es-DO" sz="1000" dirty="0" smtClean="0">
                          <a:effectLst/>
                        </a:rPr>
                        <a:t>5.8</a:t>
                      </a:r>
                      <a:r>
                        <a:rPr lang="es-DO" sz="1000" baseline="0" dirty="0" smtClean="0">
                          <a:effectLst/>
                        </a:rPr>
                        <a:t> </a:t>
                      </a:r>
                      <a:r>
                        <a:rPr lang="es-DO" sz="1000" dirty="0" smtClean="0">
                          <a:effectLst/>
                        </a:rPr>
                        <a:t>a </a:t>
                      </a:r>
                      <a:r>
                        <a:rPr lang="es-DO" sz="1000" dirty="0">
                          <a:effectLst/>
                        </a:rPr>
                        <a:t>6 puntos.</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smtClean="0">
                          <a:effectLst/>
                        </a:rPr>
                        <a:t>5.5 </a:t>
                      </a:r>
                      <a:r>
                        <a:rPr lang="es-DO" sz="1000" dirty="0">
                          <a:effectLst/>
                        </a:rPr>
                        <a:t>a </a:t>
                      </a:r>
                      <a:r>
                        <a:rPr lang="es-DO" sz="1000" dirty="0" smtClean="0">
                          <a:effectLst/>
                        </a:rPr>
                        <a:t>5.7 </a:t>
                      </a:r>
                      <a:r>
                        <a:rPr lang="es-DO" sz="1000" dirty="0">
                          <a:effectLst/>
                        </a:rPr>
                        <a:t>puntos.</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a:effectLst/>
                        </a:rPr>
                        <a:t>5.3 a 5.5puntos.</a:t>
                      </a:r>
                      <a:endParaRPr lang="es-DO"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DO" sz="1000" dirty="0">
                          <a:effectLst/>
                        </a:rPr>
                        <a:t>Menos 5.2 puntos.</a:t>
                      </a:r>
                      <a:endParaRPr lang="es-DO" sz="10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 xmlns:p14="http://schemas.microsoft.com/office/powerpoint/2010/main" val="3571007732"/>
              </p:ext>
            </p:extLst>
          </p:nvPr>
        </p:nvGraphicFramePr>
        <p:xfrm>
          <a:off x="1809198" y="4725144"/>
          <a:ext cx="5139066" cy="1969297"/>
        </p:xfrm>
        <a:graphic>
          <a:graphicData uri="http://schemas.openxmlformats.org/drawingml/2006/table">
            <a:tbl>
              <a:tblPr firstRow="1" firstCol="1" bandRow="1">
                <a:tableStyleId>{5C22544A-7EE6-4342-B048-85BDC9FD1C3A}</a:tableStyleId>
              </a:tblPr>
              <a:tblGrid>
                <a:gridCol w="5139066"/>
              </a:tblGrid>
              <a:tr h="388447">
                <a:tc>
                  <a:txBody>
                    <a:bodyPr/>
                    <a:lstStyle/>
                    <a:p>
                      <a:pPr>
                        <a:lnSpc>
                          <a:spcPct val="115000"/>
                        </a:lnSpc>
                        <a:spcAft>
                          <a:spcPts val="0"/>
                        </a:spcAft>
                      </a:pPr>
                      <a:r>
                        <a:rPr lang="es-DO" sz="1100" dirty="0" smtClean="0">
                          <a:effectLst/>
                        </a:rPr>
                        <a:t>- Presentación </a:t>
                      </a:r>
                      <a:r>
                        <a:rPr lang="es-DO" sz="1100" dirty="0">
                          <a:effectLst/>
                        </a:rPr>
                        <a:t>y organización de </a:t>
                      </a:r>
                      <a:r>
                        <a:rPr lang="es-DO" sz="1100" dirty="0" smtClean="0">
                          <a:effectLst/>
                        </a:rPr>
                        <a:t>aspectos</a:t>
                      </a:r>
                      <a:r>
                        <a:rPr lang="es-DO" sz="1100" baseline="0" dirty="0" smtClean="0">
                          <a:effectLst/>
                        </a:rPr>
                        <a:t> a </a:t>
                      </a:r>
                      <a:r>
                        <a:rPr lang="es-DO" sz="1100" dirty="0" smtClean="0">
                          <a:effectLst/>
                        </a:rPr>
                        <a:t>ser </a:t>
                      </a:r>
                      <a:r>
                        <a:rPr lang="es-DO" sz="1100" dirty="0">
                          <a:effectLst/>
                        </a:rPr>
                        <a:t>evaluados ( 1.5 )</a:t>
                      </a:r>
                      <a:endParaRPr lang="es-DO" sz="1100" dirty="0">
                        <a:effectLst/>
                        <a:latin typeface="Calibri"/>
                        <a:ea typeface="Calibri"/>
                        <a:cs typeface="Times New Roman"/>
                      </a:endParaRPr>
                    </a:p>
                  </a:txBody>
                  <a:tcPr marL="68580" marR="68580" marT="0" marB="0">
                    <a:solidFill>
                      <a:schemeClr val="bg2">
                        <a:lumMod val="10000"/>
                      </a:schemeClr>
                    </a:solidFill>
                  </a:tcPr>
                </a:tc>
              </a:tr>
              <a:tr h="415994">
                <a:tc>
                  <a:txBody>
                    <a:bodyPr/>
                    <a:lstStyle/>
                    <a:p>
                      <a:pPr>
                        <a:lnSpc>
                          <a:spcPct val="115000"/>
                        </a:lnSpc>
                        <a:spcAft>
                          <a:spcPts val="0"/>
                        </a:spcAft>
                      </a:pPr>
                      <a:r>
                        <a:rPr lang="es-DO" sz="1100" dirty="0" smtClean="0">
                          <a:effectLst/>
                        </a:rPr>
                        <a:t>- Evidencia </a:t>
                      </a:r>
                      <a:r>
                        <a:rPr lang="es-DO" sz="1100" dirty="0">
                          <a:effectLst/>
                        </a:rPr>
                        <a:t>de </a:t>
                      </a:r>
                      <a:r>
                        <a:rPr lang="es-DO" sz="1100" dirty="0" smtClean="0">
                          <a:effectLst/>
                        </a:rPr>
                        <a:t>uso </a:t>
                      </a:r>
                      <a:r>
                        <a:rPr lang="es-DO" sz="1100" dirty="0">
                          <a:effectLst/>
                        </a:rPr>
                        <a:t>de guías   (  0.5 </a:t>
                      </a:r>
                      <a:r>
                        <a:rPr lang="es-DO" sz="1100" dirty="0" smtClean="0">
                          <a:effectLst/>
                        </a:rPr>
                        <a:t>)</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415994">
                <a:tc>
                  <a:txBody>
                    <a:bodyPr/>
                    <a:lstStyle/>
                    <a:p>
                      <a:pPr>
                        <a:lnSpc>
                          <a:spcPct val="115000"/>
                        </a:lnSpc>
                        <a:spcAft>
                          <a:spcPts val="0"/>
                        </a:spcAft>
                      </a:pPr>
                      <a:r>
                        <a:rPr lang="es-DO" sz="1100" dirty="0" smtClean="0">
                          <a:effectLst/>
                        </a:rPr>
                        <a:t>- Relevancia </a:t>
                      </a:r>
                      <a:r>
                        <a:rPr lang="es-DO" sz="1100" dirty="0">
                          <a:effectLst/>
                        </a:rPr>
                        <a:t>de la información (  1.5  </a:t>
                      </a:r>
                      <a:r>
                        <a:rPr lang="es-DO" sz="1100" dirty="0" smtClean="0">
                          <a:effectLst/>
                        </a:rPr>
                        <a:t>)</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r h="332868">
                <a:tc>
                  <a:txBody>
                    <a:bodyPr/>
                    <a:lstStyle/>
                    <a:p>
                      <a:pPr>
                        <a:lnSpc>
                          <a:spcPct val="115000"/>
                        </a:lnSpc>
                        <a:spcAft>
                          <a:spcPts val="0"/>
                        </a:spcAft>
                      </a:pPr>
                      <a:r>
                        <a:rPr lang="es-DO" sz="1100" dirty="0" smtClean="0">
                          <a:effectLst/>
                        </a:rPr>
                        <a:t>- Coherencia </a:t>
                      </a:r>
                      <a:r>
                        <a:rPr lang="es-DO" sz="1100" dirty="0">
                          <a:effectLst/>
                        </a:rPr>
                        <a:t>, cohesión y claridad </a:t>
                      </a:r>
                      <a:r>
                        <a:rPr lang="es-DO" sz="1100" dirty="0" smtClean="0">
                          <a:effectLst/>
                        </a:rPr>
                        <a:t>del texto ( 1.5 )</a:t>
                      </a:r>
                      <a:endParaRPr lang="es-DO" sz="1100" dirty="0">
                        <a:effectLst/>
                        <a:latin typeface="Calibri"/>
                        <a:ea typeface="Calibri"/>
                        <a:cs typeface="Times New Roman"/>
                      </a:endParaRPr>
                    </a:p>
                  </a:txBody>
                  <a:tcPr marL="68580" marR="68580" marT="0" marB="0">
                    <a:solidFill>
                      <a:schemeClr val="bg2">
                        <a:lumMod val="10000"/>
                      </a:schemeClr>
                    </a:solidFill>
                  </a:tcPr>
                </a:tc>
              </a:tr>
              <a:tr h="415994">
                <a:tc>
                  <a:txBody>
                    <a:bodyPr/>
                    <a:lstStyle/>
                    <a:p>
                      <a:pPr>
                        <a:lnSpc>
                          <a:spcPct val="115000"/>
                        </a:lnSpc>
                        <a:spcAft>
                          <a:spcPts val="0"/>
                        </a:spcAft>
                      </a:pPr>
                      <a:r>
                        <a:rPr lang="es-DO" sz="1100" dirty="0" smtClean="0">
                          <a:effectLst/>
                        </a:rPr>
                        <a:t>- Apego </a:t>
                      </a:r>
                      <a:r>
                        <a:rPr lang="es-DO" sz="1100" dirty="0">
                          <a:effectLst/>
                        </a:rPr>
                        <a:t>a las normativas: tipo de letras, puntuación, normas gramaticales ( 1 </a:t>
                      </a:r>
                      <a:r>
                        <a:rPr lang="es-DO" sz="1100" dirty="0" smtClean="0">
                          <a:effectLst/>
                        </a:rPr>
                        <a:t>)</a:t>
                      </a:r>
                    </a:p>
                    <a:p>
                      <a:pPr>
                        <a:lnSpc>
                          <a:spcPct val="115000"/>
                        </a:lnSpc>
                        <a:spcAft>
                          <a:spcPts val="0"/>
                        </a:spcAft>
                      </a:pPr>
                      <a:endParaRPr lang="es-DO" sz="1100" dirty="0">
                        <a:effectLst/>
                        <a:latin typeface="Calibri"/>
                        <a:ea typeface="Calibri"/>
                        <a:cs typeface="Times New Roman"/>
                      </a:endParaRPr>
                    </a:p>
                  </a:txBody>
                  <a:tcPr marL="68580" marR="68580" marT="0" marB="0">
                    <a:solidFill>
                      <a:schemeClr val="bg2">
                        <a:lumMod val="10000"/>
                      </a:schemeClr>
                    </a:solidFill>
                  </a:tcPr>
                </a:tc>
              </a:tr>
            </a:tbl>
          </a:graphicData>
        </a:graphic>
      </p:graphicFrame>
    </p:spTree>
    <p:extLst>
      <p:ext uri="{BB962C8B-B14F-4D97-AF65-F5344CB8AC3E}">
        <p14:creationId xmlns="" xmlns:p14="http://schemas.microsoft.com/office/powerpoint/2010/main" val="284098043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625" y="1779687"/>
            <a:ext cx="9144000" cy="5078313"/>
          </a:xfrm>
          <a:prstGeom prst="rect">
            <a:avLst/>
          </a:prstGeom>
          <a:solidFill>
            <a:schemeClr val="bg1"/>
          </a:solidFill>
        </p:spPr>
        <p:txBody>
          <a:bodyPr wrap="square" rtlCol="0">
            <a:spAutoFit/>
          </a:bodyPr>
          <a:lstStyle/>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a:p>
            <a:endParaRPr lang="es-DO" dirty="0" smtClean="0"/>
          </a:p>
          <a:p>
            <a:endParaRPr lang="es-DO" dirty="0"/>
          </a:p>
        </p:txBody>
      </p:sp>
      <p:graphicFrame>
        <p:nvGraphicFramePr>
          <p:cNvPr id="12" name="11 Tabla"/>
          <p:cNvGraphicFramePr>
            <a:graphicFrameLocks noGrp="1"/>
          </p:cNvGraphicFramePr>
          <p:nvPr>
            <p:extLst>
              <p:ext uri="{D42A27DB-BD31-4B8C-83A1-F6EECF244321}">
                <p14:modId xmlns="" xmlns:p14="http://schemas.microsoft.com/office/powerpoint/2010/main" val="2857818401"/>
              </p:ext>
            </p:extLst>
          </p:nvPr>
        </p:nvGraphicFramePr>
        <p:xfrm>
          <a:off x="0" y="1124744"/>
          <a:ext cx="9128374" cy="5573262"/>
        </p:xfrm>
        <a:graphic>
          <a:graphicData uri="http://schemas.openxmlformats.org/drawingml/2006/table">
            <a:tbl>
              <a:tblPr firstRow="1" firstCol="1" bandRow="1">
                <a:tableStyleId>{5C22544A-7EE6-4342-B048-85BDC9FD1C3A}</a:tableStyleId>
              </a:tblPr>
              <a:tblGrid>
                <a:gridCol w="1095851"/>
                <a:gridCol w="1338898"/>
                <a:gridCol w="1945220"/>
                <a:gridCol w="2678653"/>
                <a:gridCol w="2069752"/>
              </a:tblGrid>
              <a:tr h="630930">
                <a:tc>
                  <a:txBody>
                    <a:bodyPr/>
                    <a:lstStyle/>
                    <a:p>
                      <a:pPr>
                        <a:lnSpc>
                          <a:spcPct val="115000"/>
                        </a:lnSpc>
                        <a:spcAft>
                          <a:spcPts val="0"/>
                        </a:spcAft>
                      </a:pPr>
                      <a:r>
                        <a:rPr lang="es-DO" sz="1100" dirty="0">
                          <a:effectLst/>
                        </a:rPr>
                        <a:t> </a:t>
                      </a:r>
                    </a:p>
                    <a:p>
                      <a:pPr>
                        <a:lnSpc>
                          <a:spcPct val="115000"/>
                        </a:lnSpc>
                        <a:spcAft>
                          <a:spcPts val="0"/>
                        </a:spcAft>
                      </a:pPr>
                      <a:r>
                        <a:rPr lang="es-DO" sz="1100" dirty="0">
                          <a:effectLst/>
                        </a:rPr>
                        <a:t>Distribución de parejas</a:t>
                      </a:r>
                      <a:endParaRPr lang="es-DO" sz="1100" dirty="0">
                        <a:effectLst/>
                        <a:latin typeface="Calibri"/>
                        <a:ea typeface="Calibri"/>
                        <a:cs typeface="Times New Roman"/>
                      </a:endParaRPr>
                    </a:p>
                  </a:txBody>
                  <a:tcPr marL="54719" marR="54719" marT="0" marB="0">
                    <a:solidFill>
                      <a:srgbClr val="002060"/>
                    </a:solidFill>
                  </a:tcPr>
                </a:tc>
                <a:tc>
                  <a:txBody>
                    <a:bodyPr/>
                    <a:lstStyle/>
                    <a:p>
                      <a:pPr>
                        <a:lnSpc>
                          <a:spcPct val="115000"/>
                        </a:lnSpc>
                        <a:spcAft>
                          <a:spcPts val="0"/>
                        </a:spcAft>
                      </a:pPr>
                      <a:r>
                        <a:rPr lang="es-DO" sz="1100" dirty="0">
                          <a:effectLst/>
                        </a:rPr>
                        <a:t> </a:t>
                      </a:r>
                    </a:p>
                    <a:p>
                      <a:pPr>
                        <a:lnSpc>
                          <a:spcPct val="115000"/>
                        </a:lnSpc>
                        <a:spcAft>
                          <a:spcPts val="0"/>
                        </a:spcAft>
                      </a:pPr>
                      <a:r>
                        <a:rPr lang="es-DO" sz="1100" dirty="0">
                          <a:effectLst/>
                        </a:rPr>
                        <a:t>      Tema</a:t>
                      </a:r>
                      <a:endParaRPr lang="es-DO" sz="1100" dirty="0">
                        <a:effectLst/>
                        <a:latin typeface="Calibri"/>
                        <a:ea typeface="Calibri"/>
                        <a:cs typeface="Times New Roman"/>
                      </a:endParaRPr>
                    </a:p>
                  </a:txBody>
                  <a:tcPr marL="54719" marR="54719" marT="0" marB="0">
                    <a:solidFill>
                      <a:srgbClr val="002060"/>
                    </a:solidFill>
                  </a:tcPr>
                </a:tc>
                <a:tc>
                  <a:txBody>
                    <a:bodyPr/>
                    <a:lstStyle/>
                    <a:p>
                      <a:pPr>
                        <a:lnSpc>
                          <a:spcPct val="115000"/>
                        </a:lnSpc>
                        <a:spcAft>
                          <a:spcPts val="0"/>
                        </a:spcAft>
                      </a:pPr>
                      <a:r>
                        <a:rPr lang="es-DO" sz="1100" dirty="0">
                          <a:effectLst/>
                        </a:rPr>
                        <a:t> </a:t>
                      </a:r>
                    </a:p>
                    <a:p>
                      <a:pPr algn="ctr">
                        <a:lnSpc>
                          <a:spcPct val="115000"/>
                        </a:lnSpc>
                        <a:spcAft>
                          <a:spcPts val="0"/>
                        </a:spcAft>
                      </a:pPr>
                      <a:r>
                        <a:rPr lang="es-DO" sz="1100" dirty="0">
                          <a:effectLst/>
                        </a:rPr>
                        <a:t>Primera entrega</a:t>
                      </a:r>
                      <a:endParaRPr lang="es-DO" sz="1100" dirty="0">
                        <a:effectLst/>
                        <a:latin typeface="Calibri"/>
                        <a:ea typeface="Calibri"/>
                        <a:cs typeface="Times New Roman"/>
                      </a:endParaRPr>
                    </a:p>
                  </a:txBody>
                  <a:tcPr marL="54719" marR="54719" marT="0" marB="0">
                    <a:solidFill>
                      <a:srgbClr val="002060"/>
                    </a:solidFill>
                  </a:tcPr>
                </a:tc>
                <a:tc>
                  <a:txBody>
                    <a:bodyPr/>
                    <a:lstStyle/>
                    <a:p>
                      <a:pPr>
                        <a:lnSpc>
                          <a:spcPct val="115000"/>
                        </a:lnSpc>
                        <a:spcAft>
                          <a:spcPts val="0"/>
                        </a:spcAft>
                      </a:pPr>
                      <a:r>
                        <a:rPr lang="es-DO" sz="1100" dirty="0">
                          <a:effectLst/>
                        </a:rPr>
                        <a:t> </a:t>
                      </a:r>
                    </a:p>
                    <a:p>
                      <a:pPr algn="ctr">
                        <a:lnSpc>
                          <a:spcPct val="115000"/>
                        </a:lnSpc>
                        <a:spcAft>
                          <a:spcPts val="0"/>
                        </a:spcAft>
                      </a:pPr>
                      <a:r>
                        <a:rPr lang="es-DO" sz="1100" dirty="0">
                          <a:effectLst/>
                        </a:rPr>
                        <a:t>Segunda entrega</a:t>
                      </a:r>
                      <a:endParaRPr lang="es-DO" sz="1100" dirty="0">
                        <a:effectLst/>
                        <a:latin typeface="Calibri"/>
                        <a:ea typeface="Calibri"/>
                        <a:cs typeface="Times New Roman"/>
                      </a:endParaRPr>
                    </a:p>
                  </a:txBody>
                  <a:tcPr marL="54719" marR="54719" marT="0" marB="0">
                    <a:solidFill>
                      <a:srgbClr val="002060"/>
                    </a:solidFill>
                  </a:tcPr>
                </a:tc>
                <a:tc>
                  <a:txBody>
                    <a:bodyPr/>
                    <a:lstStyle/>
                    <a:p>
                      <a:pPr>
                        <a:lnSpc>
                          <a:spcPct val="115000"/>
                        </a:lnSpc>
                        <a:spcAft>
                          <a:spcPts val="0"/>
                        </a:spcAft>
                      </a:pPr>
                      <a:r>
                        <a:rPr lang="es-DO" sz="1100" dirty="0">
                          <a:effectLst/>
                        </a:rPr>
                        <a:t> </a:t>
                      </a:r>
                    </a:p>
                    <a:p>
                      <a:pPr algn="ctr">
                        <a:lnSpc>
                          <a:spcPct val="115000"/>
                        </a:lnSpc>
                        <a:spcAft>
                          <a:spcPts val="0"/>
                        </a:spcAft>
                      </a:pPr>
                      <a:r>
                        <a:rPr lang="es-DO" sz="1100" dirty="0">
                          <a:effectLst/>
                        </a:rPr>
                        <a:t>Tercera entrega</a:t>
                      </a:r>
                      <a:endParaRPr lang="es-DO" sz="1100" dirty="0">
                        <a:effectLst/>
                        <a:latin typeface="Calibri"/>
                        <a:ea typeface="Calibri"/>
                        <a:cs typeface="Times New Roman"/>
                      </a:endParaRPr>
                    </a:p>
                  </a:txBody>
                  <a:tcPr marL="54719" marR="54719" marT="0" marB="0">
                    <a:solidFill>
                      <a:srgbClr val="002060"/>
                    </a:solidFill>
                  </a:tcPr>
                </a:tc>
              </a:tr>
              <a:tr h="4769669">
                <a:tc>
                  <a:txBody>
                    <a:bodyPr/>
                    <a:lstStyle/>
                    <a:p>
                      <a:pPr>
                        <a:lnSpc>
                          <a:spcPct val="115000"/>
                        </a:lnSpc>
                        <a:spcAft>
                          <a:spcPts val="0"/>
                        </a:spcAft>
                      </a:pPr>
                      <a:r>
                        <a:rPr lang="es-DO" sz="1000" dirty="0">
                          <a:effectLst/>
                        </a:rPr>
                        <a:t> </a:t>
                      </a:r>
                    </a:p>
                    <a:p>
                      <a:pPr>
                        <a:lnSpc>
                          <a:spcPct val="115000"/>
                        </a:lnSpc>
                        <a:spcAft>
                          <a:spcPts val="0"/>
                        </a:spcAft>
                      </a:pPr>
                      <a:endParaRPr lang="es-DO" sz="1000" dirty="0" smtClean="0">
                        <a:effectLst/>
                      </a:endParaRPr>
                    </a:p>
                    <a:p>
                      <a:pPr>
                        <a:lnSpc>
                          <a:spcPct val="115000"/>
                        </a:lnSpc>
                        <a:spcAft>
                          <a:spcPts val="0"/>
                        </a:spcAft>
                      </a:pPr>
                      <a:endParaRPr lang="es-DO" sz="1000" dirty="0" smtClean="0">
                        <a:effectLst/>
                      </a:endParaRPr>
                    </a:p>
                    <a:p>
                      <a:pPr>
                        <a:lnSpc>
                          <a:spcPct val="115000"/>
                        </a:lnSpc>
                        <a:spcAft>
                          <a:spcPts val="0"/>
                        </a:spcAft>
                      </a:pPr>
                      <a:r>
                        <a:rPr lang="es-DO" sz="1200" b="1" dirty="0" smtClean="0">
                          <a:effectLst/>
                        </a:rPr>
                        <a:t>Pareja  #  </a:t>
                      </a:r>
                      <a:r>
                        <a:rPr lang="es-DO" sz="1200" b="1" dirty="0">
                          <a:effectLst/>
                        </a:rPr>
                        <a:t>1</a:t>
                      </a:r>
                    </a:p>
                    <a:p>
                      <a:pPr>
                        <a:lnSpc>
                          <a:spcPct val="115000"/>
                        </a:lnSpc>
                        <a:spcAft>
                          <a:spcPts val="0"/>
                        </a:spcAft>
                      </a:pPr>
                      <a:r>
                        <a:rPr lang="es-DO" sz="1000" dirty="0">
                          <a:effectLst/>
                        </a:rPr>
                        <a:t> </a:t>
                      </a:r>
                    </a:p>
                    <a:p>
                      <a:pPr>
                        <a:lnSpc>
                          <a:spcPct val="115000"/>
                        </a:lnSpc>
                        <a:spcAft>
                          <a:spcPts val="0"/>
                        </a:spcAft>
                      </a:pPr>
                      <a:r>
                        <a:rPr lang="es-DO" sz="1000" dirty="0">
                          <a:effectLst/>
                        </a:rPr>
                        <a:t> </a:t>
                      </a:r>
                      <a:endParaRPr lang="es-DO" sz="1000" dirty="0">
                        <a:effectLst/>
                        <a:latin typeface="Calibri"/>
                        <a:ea typeface="Calibri"/>
                        <a:cs typeface="Times New Roman"/>
                      </a:endParaRPr>
                    </a:p>
                  </a:txBody>
                  <a:tcPr marL="54719" marR="54719" marT="0" marB="0"/>
                </a:tc>
                <a:tc>
                  <a:txBody>
                    <a:bodyPr/>
                    <a:lstStyle/>
                    <a:p>
                      <a:pPr>
                        <a:lnSpc>
                          <a:spcPct val="115000"/>
                        </a:lnSpc>
                        <a:spcAft>
                          <a:spcPts val="0"/>
                        </a:spcAft>
                      </a:pPr>
                      <a:r>
                        <a:rPr lang="es-DO" sz="1000" dirty="0">
                          <a:effectLst/>
                        </a:rPr>
                        <a:t> </a:t>
                      </a:r>
                    </a:p>
                    <a:p>
                      <a:pPr>
                        <a:lnSpc>
                          <a:spcPct val="115000"/>
                        </a:lnSpc>
                        <a:spcAft>
                          <a:spcPts val="0"/>
                        </a:spcAft>
                      </a:pPr>
                      <a:endParaRPr lang="es-DO" sz="1000" dirty="0" smtClean="0">
                        <a:effectLst/>
                      </a:endParaRPr>
                    </a:p>
                    <a:p>
                      <a:pPr>
                        <a:lnSpc>
                          <a:spcPct val="115000"/>
                        </a:lnSpc>
                        <a:spcAft>
                          <a:spcPts val="0"/>
                        </a:spcAft>
                      </a:pPr>
                      <a:endParaRPr lang="es-DO" sz="1000" dirty="0" smtClean="0">
                        <a:effectLst/>
                      </a:endParaRPr>
                    </a:p>
                    <a:p>
                      <a:pPr>
                        <a:lnSpc>
                          <a:spcPct val="115000"/>
                        </a:lnSpc>
                        <a:spcAft>
                          <a:spcPts val="0"/>
                        </a:spcAft>
                      </a:pPr>
                      <a:r>
                        <a:rPr lang="es-DO" sz="1200" b="1" dirty="0" err="1" smtClean="0">
                          <a:effectLst/>
                        </a:rPr>
                        <a:t>Cementoblastoma</a:t>
                      </a:r>
                      <a:endParaRPr lang="es-DO" sz="1200" b="1" dirty="0">
                        <a:effectLst/>
                        <a:latin typeface="Calibri"/>
                        <a:ea typeface="Calibri"/>
                        <a:cs typeface="Times New Roman"/>
                      </a:endParaRPr>
                    </a:p>
                  </a:txBody>
                  <a:tcPr marL="54719" marR="54719" marT="0" marB="0"/>
                </a:tc>
                <a:tc>
                  <a:txBody>
                    <a:bodyPr/>
                    <a:lstStyle/>
                    <a:p>
                      <a:pPr>
                        <a:lnSpc>
                          <a:spcPct val="115000"/>
                        </a:lnSpc>
                        <a:spcAft>
                          <a:spcPts val="0"/>
                        </a:spcAft>
                      </a:pPr>
                      <a:r>
                        <a:rPr lang="es-DO" sz="1000" dirty="0" smtClean="0">
                          <a:effectLst/>
                        </a:rPr>
                        <a:t>- Entrega</a:t>
                      </a:r>
                      <a:r>
                        <a:rPr lang="es-DO" sz="1000" baseline="0" dirty="0" smtClean="0">
                          <a:effectLst/>
                        </a:rPr>
                        <a:t> puntual.</a:t>
                      </a:r>
                      <a:endParaRPr lang="es-DO" sz="1000" dirty="0" smtClean="0">
                        <a:effectLst/>
                      </a:endParaRPr>
                    </a:p>
                    <a:p>
                      <a:pPr>
                        <a:lnSpc>
                          <a:spcPct val="115000"/>
                        </a:lnSpc>
                        <a:spcAft>
                          <a:spcPts val="0"/>
                        </a:spcAft>
                      </a:pPr>
                      <a:r>
                        <a:rPr lang="es-DO" sz="1000" dirty="0" smtClean="0">
                          <a:effectLst/>
                        </a:rPr>
                        <a:t>-Trabajo </a:t>
                      </a:r>
                      <a:r>
                        <a:rPr lang="es-DO" sz="1000" dirty="0">
                          <a:effectLst/>
                        </a:rPr>
                        <a:t>incluye hoja de </a:t>
                      </a:r>
                      <a:r>
                        <a:rPr lang="es-DO" sz="1000" dirty="0" smtClean="0">
                          <a:effectLst/>
                        </a:rPr>
                        <a:t>presentación (adecuado).</a:t>
                      </a:r>
                      <a:endParaRPr lang="es-DO" sz="1000" dirty="0">
                        <a:effectLst/>
                      </a:endParaRPr>
                    </a:p>
                    <a:p>
                      <a:pPr>
                        <a:lnSpc>
                          <a:spcPct val="115000"/>
                        </a:lnSpc>
                        <a:spcAft>
                          <a:spcPts val="0"/>
                        </a:spcAft>
                      </a:pPr>
                      <a:r>
                        <a:rPr lang="es-DO" sz="1000" dirty="0">
                          <a:effectLst/>
                        </a:rPr>
                        <a:t>-Formato </a:t>
                      </a:r>
                      <a:r>
                        <a:rPr lang="es-DO" sz="1000" dirty="0" smtClean="0">
                          <a:effectLst/>
                        </a:rPr>
                        <a:t>adecuado.</a:t>
                      </a:r>
                      <a:endParaRPr lang="es-DO" sz="1000" dirty="0">
                        <a:effectLst/>
                      </a:endParaRPr>
                    </a:p>
                    <a:p>
                      <a:pPr>
                        <a:lnSpc>
                          <a:spcPct val="115000"/>
                        </a:lnSpc>
                        <a:spcAft>
                          <a:spcPts val="0"/>
                        </a:spcAft>
                      </a:pPr>
                      <a:r>
                        <a:rPr lang="es-DO" sz="1000" dirty="0">
                          <a:effectLst/>
                        </a:rPr>
                        <a:t>-Título bien </a:t>
                      </a:r>
                      <a:r>
                        <a:rPr lang="es-DO" sz="1000" dirty="0" smtClean="0">
                          <a:effectLst/>
                        </a:rPr>
                        <a:t>definido.</a:t>
                      </a:r>
                      <a:endParaRPr lang="es-DO" sz="1000" dirty="0">
                        <a:effectLst/>
                      </a:endParaRPr>
                    </a:p>
                    <a:p>
                      <a:pPr>
                        <a:lnSpc>
                          <a:spcPct val="115000"/>
                        </a:lnSpc>
                        <a:spcAft>
                          <a:spcPts val="0"/>
                        </a:spcAft>
                      </a:pPr>
                      <a:r>
                        <a:rPr lang="es-DO" sz="1000" dirty="0" smtClean="0">
                          <a:effectLst/>
                        </a:rPr>
                        <a:t>-</a:t>
                      </a:r>
                      <a:r>
                        <a:rPr lang="es-DO" sz="1000" b="0" dirty="0" smtClean="0">
                          <a:effectLst/>
                        </a:rPr>
                        <a:t>Incorporar:</a:t>
                      </a:r>
                      <a:r>
                        <a:rPr lang="es-DO" sz="1000" b="0" baseline="0" dirty="0" smtClean="0">
                          <a:effectLst/>
                        </a:rPr>
                        <a:t> </a:t>
                      </a:r>
                      <a:r>
                        <a:rPr lang="es-DO" sz="1000" b="0" dirty="0" smtClean="0">
                          <a:effectLst/>
                        </a:rPr>
                        <a:t>datos </a:t>
                      </a:r>
                      <a:r>
                        <a:rPr lang="es-DO" sz="1000" dirty="0">
                          <a:effectLst/>
                        </a:rPr>
                        <a:t>de la entidad académica y de los </a:t>
                      </a:r>
                      <a:r>
                        <a:rPr lang="es-DO" sz="1000" dirty="0" smtClean="0">
                          <a:effectLst/>
                        </a:rPr>
                        <a:t>autores.</a:t>
                      </a:r>
                      <a:endParaRPr lang="es-DO" sz="1000" dirty="0">
                        <a:effectLst/>
                      </a:endParaRPr>
                    </a:p>
                    <a:p>
                      <a:pPr>
                        <a:lnSpc>
                          <a:spcPct val="115000"/>
                        </a:lnSpc>
                        <a:spcAft>
                          <a:spcPts val="0"/>
                        </a:spcAft>
                      </a:pPr>
                      <a:r>
                        <a:rPr lang="es-DO" sz="1000" dirty="0">
                          <a:effectLst/>
                        </a:rPr>
                        <a:t>-</a:t>
                      </a:r>
                      <a:r>
                        <a:rPr lang="es-DO" sz="1000" dirty="0" smtClean="0">
                          <a:effectLst/>
                        </a:rPr>
                        <a:t>Resumen:</a:t>
                      </a:r>
                      <a:r>
                        <a:rPr lang="es-DO" sz="1000" baseline="0" dirty="0" smtClean="0">
                          <a:effectLst/>
                        </a:rPr>
                        <a:t> </a:t>
                      </a:r>
                      <a:r>
                        <a:rPr lang="es-DO" sz="1000" dirty="0" smtClean="0">
                          <a:effectLst/>
                        </a:rPr>
                        <a:t>contiene información relacionada</a:t>
                      </a:r>
                      <a:r>
                        <a:rPr lang="es-DO" sz="1000" baseline="0" dirty="0" smtClean="0">
                          <a:effectLst/>
                        </a:rPr>
                        <a:t> con los diferentes aspectos a tratar en el artículo, sin embargo, se sugiere mejorar  coherencia.</a:t>
                      </a:r>
                      <a:endParaRPr lang="es-DO" sz="1000" dirty="0">
                        <a:effectLst/>
                      </a:endParaRPr>
                    </a:p>
                    <a:p>
                      <a:pPr>
                        <a:lnSpc>
                          <a:spcPct val="115000"/>
                        </a:lnSpc>
                        <a:spcAft>
                          <a:spcPts val="0"/>
                        </a:spcAft>
                      </a:pPr>
                      <a:r>
                        <a:rPr lang="es-DO" sz="1000" dirty="0" smtClean="0">
                          <a:effectLst/>
                        </a:rPr>
                        <a:t>- Introducción: organizar </a:t>
                      </a:r>
                      <a:r>
                        <a:rPr lang="es-DO" sz="1000" dirty="0">
                          <a:effectLst/>
                        </a:rPr>
                        <a:t>información </a:t>
                      </a:r>
                      <a:r>
                        <a:rPr lang="es-DO" sz="1000" dirty="0" smtClean="0">
                          <a:effectLst/>
                        </a:rPr>
                        <a:t> en los párrafos</a:t>
                      </a:r>
                      <a:r>
                        <a:rPr lang="es-DO" sz="1000" baseline="0" dirty="0" smtClean="0">
                          <a:effectLst/>
                        </a:rPr>
                        <a:t> 1 y 2, </a:t>
                      </a:r>
                      <a:r>
                        <a:rPr lang="es-DO" sz="1000" dirty="0" smtClean="0">
                          <a:effectLst/>
                        </a:rPr>
                        <a:t>e</a:t>
                      </a:r>
                      <a:r>
                        <a:rPr lang="es-DO" sz="1000" baseline="0" dirty="0" smtClean="0">
                          <a:effectLst/>
                        </a:rPr>
                        <a:t> incluir la importancia de la revisión.</a:t>
                      </a:r>
                      <a:endParaRPr lang="es-DO" sz="1000" dirty="0">
                        <a:effectLst/>
                      </a:endParaRPr>
                    </a:p>
                    <a:p>
                      <a:pPr>
                        <a:lnSpc>
                          <a:spcPct val="115000"/>
                        </a:lnSpc>
                        <a:spcAft>
                          <a:spcPts val="0"/>
                        </a:spcAft>
                      </a:pPr>
                      <a:r>
                        <a:rPr lang="es-DO" sz="1000" dirty="0" smtClean="0">
                          <a:effectLst/>
                        </a:rPr>
                        <a:t>- Bibliografía</a:t>
                      </a:r>
                      <a:r>
                        <a:rPr lang="es-DO" sz="1000" baseline="0" dirty="0" smtClean="0">
                          <a:effectLst/>
                        </a:rPr>
                        <a:t> : validez de las fuentes  presentadas, sin embargo, deben aumentar la cantidad.</a:t>
                      </a:r>
                      <a:r>
                        <a:rPr lang="es-DO" sz="1000" dirty="0" smtClean="0">
                          <a:effectLst/>
                        </a:rPr>
                        <a:t> </a:t>
                      </a:r>
                      <a:r>
                        <a:rPr lang="es-DO" sz="1000" dirty="0">
                          <a:effectLst/>
                        </a:rPr>
                        <a:t>(solo aparecen 4 referencias</a:t>
                      </a:r>
                      <a:r>
                        <a:rPr lang="es-DO" sz="1000" dirty="0" smtClean="0">
                          <a:effectLst/>
                        </a:rPr>
                        <a:t>). Recuerden que el requisito es 8.</a:t>
                      </a:r>
                      <a:endParaRPr lang="es-DO" sz="1000" dirty="0">
                        <a:effectLst/>
                        <a:latin typeface="Calibri"/>
                        <a:ea typeface="Calibri"/>
                        <a:cs typeface="Times New Roman"/>
                      </a:endParaRPr>
                    </a:p>
                  </a:txBody>
                  <a:tcPr marL="54719" marR="54719" marT="0" marB="0"/>
                </a:tc>
                <a:tc>
                  <a:txBody>
                    <a:bodyPr/>
                    <a:lstStyle/>
                    <a:p>
                      <a:pPr>
                        <a:lnSpc>
                          <a:spcPct val="115000"/>
                        </a:lnSpc>
                        <a:spcAft>
                          <a:spcPts val="0"/>
                        </a:spcAft>
                      </a:pPr>
                      <a:r>
                        <a:rPr lang="es-DO" sz="1000" dirty="0" smtClean="0">
                          <a:effectLst/>
                        </a:rPr>
                        <a:t>-  </a:t>
                      </a:r>
                      <a:r>
                        <a:rPr lang="es-DO" sz="1000" dirty="0">
                          <a:effectLst/>
                        </a:rPr>
                        <a:t>Formato </a:t>
                      </a:r>
                      <a:r>
                        <a:rPr lang="es-DO" sz="1000" dirty="0" smtClean="0">
                          <a:effectLst/>
                        </a:rPr>
                        <a:t>adecuado</a:t>
                      </a:r>
                      <a:r>
                        <a:rPr lang="es-DO" sz="1000" baseline="0" dirty="0" smtClean="0">
                          <a:effectLst/>
                        </a:rPr>
                        <a:t> ( columnas).</a:t>
                      </a:r>
                      <a:endParaRPr lang="es-DO" sz="1000" dirty="0">
                        <a:effectLst/>
                      </a:endParaRPr>
                    </a:p>
                    <a:p>
                      <a:pPr marL="0" indent="0">
                        <a:lnSpc>
                          <a:spcPct val="115000"/>
                        </a:lnSpc>
                        <a:spcAft>
                          <a:spcPts val="0"/>
                        </a:spcAft>
                        <a:buFontTx/>
                        <a:buNone/>
                      </a:pPr>
                      <a:r>
                        <a:rPr lang="es-DO" sz="1000" dirty="0" smtClean="0">
                          <a:effectLst/>
                        </a:rPr>
                        <a:t>- Los </a:t>
                      </a:r>
                      <a:r>
                        <a:rPr lang="es-DO" sz="1000" dirty="0">
                          <a:effectLst/>
                        </a:rPr>
                        <a:t>aspectos a ser evaluados </a:t>
                      </a:r>
                      <a:r>
                        <a:rPr lang="es-DO" sz="1000" dirty="0" smtClean="0">
                          <a:effectLst/>
                        </a:rPr>
                        <a:t>en</a:t>
                      </a:r>
                      <a:r>
                        <a:rPr lang="es-DO" sz="1000" baseline="0" dirty="0" smtClean="0">
                          <a:effectLst/>
                        </a:rPr>
                        <a:t> e</a:t>
                      </a:r>
                      <a:r>
                        <a:rPr lang="es-DO" sz="1000" dirty="0" smtClean="0">
                          <a:effectLst/>
                        </a:rPr>
                        <a:t>sta entrega se  presentan </a:t>
                      </a:r>
                      <a:r>
                        <a:rPr lang="es-DO" sz="1000" dirty="0">
                          <a:effectLst/>
                        </a:rPr>
                        <a:t>de manera </a:t>
                      </a:r>
                      <a:r>
                        <a:rPr lang="es-DO" sz="1000" dirty="0" smtClean="0">
                          <a:effectLst/>
                        </a:rPr>
                        <a:t>organizada.</a:t>
                      </a:r>
                      <a:endParaRPr lang="es-DO" sz="1000" dirty="0">
                        <a:effectLst/>
                      </a:endParaRPr>
                    </a:p>
                    <a:p>
                      <a:pPr>
                        <a:lnSpc>
                          <a:spcPct val="115000"/>
                        </a:lnSpc>
                        <a:spcAft>
                          <a:spcPts val="0"/>
                        </a:spcAft>
                      </a:pPr>
                      <a:r>
                        <a:rPr lang="es-DO" sz="1000" dirty="0" smtClean="0">
                          <a:effectLst/>
                        </a:rPr>
                        <a:t>- Anexo </a:t>
                      </a:r>
                      <a:r>
                        <a:rPr lang="es-DO" sz="1000" dirty="0">
                          <a:effectLst/>
                        </a:rPr>
                        <a:t>debe ser llenado completo. Es una buena referencia para la conclusión.</a:t>
                      </a:r>
                    </a:p>
                    <a:p>
                      <a:pPr>
                        <a:lnSpc>
                          <a:spcPct val="115000"/>
                        </a:lnSpc>
                        <a:spcAft>
                          <a:spcPts val="0"/>
                        </a:spcAft>
                      </a:pPr>
                      <a:r>
                        <a:rPr lang="es-DO" sz="1000" dirty="0">
                          <a:effectLst/>
                        </a:rPr>
                        <a:t>-Entrega de CD </a:t>
                      </a:r>
                      <a:r>
                        <a:rPr lang="es-DO" sz="1000" baseline="0" dirty="0" smtClean="0">
                          <a:effectLst/>
                        </a:rPr>
                        <a:t> c</a:t>
                      </a:r>
                      <a:r>
                        <a:rPr lang="es-DO" sz="1000" dirty="0" smtClean="0">
                          <a:effectLst/>
                        </a:rPr>
                        <a:t>on bibliografía</a:t>
                      </a:r>
                      <a:r>
                        <a:rPr lang="es-DO" sz="1000" baseline="0" dirty="0" smtClean="0">
                          <a:effectLst/>
                        </a:rPr>
                        <a:t> </a:t>
                      </a:r>
                      <a:r>
                        <a:rPr lang="es-DO" sz="1000" dirty="0" smtClean="0">
                          <a:effectLst/>
                        </a:rPr>
                        <a:t>todavía incompleta</a:t>
                      </a:r>
                      <a:r>
                        <a:rPr lang="es-DO" sz="1000" baseline="0" dirty="0" smtClean="0">
                          <a:effectLst/>
                        </a:rPr>
                        <a:t> (f</a:t>
                      </a:r>
                      <a:r>
                        <a:rPr lang="es-DO" sz="1000" dirty="0" smtClean="0">
                          <a:effectLst/>
                        </a:rPr>
                        <a:t>alta 1</a:t>
                      </a:r>
                      <a:r>
                        <a:rPr lang="es-DO" sz="1000" baseline="0" dirty="0" smtClean="0">
                          <a:effectLst/>
                        </a:rPr>
                        <a:t> r</a:t>
                      </a:r>
                      <a:r>
                        <a:rPr lang="es-DO" sz="1000" dirty="0" smtClean="0">
                          <a:effectLst/>
                        </a:rPr>
                        <a:t>eferencia).</a:t>
                      </a:r>
                      <a:endParaRPr lang="es-DO" sz="1000" dirty="0">
                        <a:effectLst/>
                      </a:endParaRPr>
                    </a:p>
                    <a:p>
                      <a:pPr>
                        <a:lnSpc>
                          <a:spcPct val="115000"/>
                        </a:lnSpc>
                        <a:spcAft>
                          <a:spcPts val="0"/>
                        </a:spcAft>
                      </a:pPr>
                      <a:r>
                        <a:rPr lang="es-DO" sz="1000" dirty="0" smtClean="0">
                          <a:effectLst/>
                        </a:rPr>
                        <a:t>- La </a:t>
                      </a:r>
                      <a:r>
                        <a:rPr lang="es-DO" sz="1000" dirty="0">
                          <a:effectLst/>
                        </a:rPr>
                        <a:t>información debe estar más organizada y con mayor coherencia pues confunden  los términos </a:t>
                      </a:r>
                      <a:r>
                        <a:rPr lang="es-DO" sz="1000" dirty="0" smtClean="0">
                          <a:effectLst/>
                        </a:rPr>
                        <a:t> al tratar de compararla</a:t>
                      </a:r>
                      <a:r>
                        <a:rPr lang="es-DO" sz="1000" baseline="0" dirty="0" smtClean="0">
                          <a:effectLst/>
                        </a:rPr>
                        <a:t> con otra entidad como la DISPLASIA PERIAPICAL CEMENTARIA.</a:t>
                      </a:r>
                      <a:r>
                        <a:rPr lang="es-DO" sz="1000" dirty="0" smtClean="0">
                          <a:effectLst/>
                        </a:rPr>
                        <a:t> (</a:t>
                      </a:r>
                      <a:r>
                        <a:rPr lang="es-DO" sz="1000" dirty="0">
                          <a:effectLst/>
                        </a:rPr>
                        <a:t>ver esquema N. 1).</a:t>
                      </a:r>
                    </a:p>
                    <a:p>
                      <a:pPr>
                        <a:lnSpc>
                          <a:spcPct val="115000"/>
                        </a:lnSpc>
                        <a:spcAft>
                          <a:spcPts val="0"/>
                        </a:spcAft>
                      </a:pPr>
                      <a:r>
                        <a:rPr lang="es-DO" sz="1000" dirty="0">
                          <a:effectLst/>
                        </a:rPr>
                        <a:t>- </a:t>
                      </a:r>
                      <a:r>
                        <a:rPr lang="es-DO" sz="1000" dirty="0" smtClean="0">
                          <a:effectLst/>
                        </a:rPr>
                        <a:t>Incluir:</a:t>
                      </a:r>
                      <a:r>
                        <a:rPr lang="es-DO" sz="1000" baseline="0" dirty="0" smtClean="0">
                          <a:effectLst/>
                        </a:rPr>
                        <a:t> subtítulos: </a:t>
                      </a:r>
                      <a:r>
                        <a:rPr lang="es-DO" sz="1000" dirty="0" smtClean="0">
                          <a:effectLst/>
                        </a:rPr>
                        <a:t>etiología</a:t>
                      </a:r>
                      <a:r>
                        <a:rPr lang="es-DO" sz="1000" dirty="0">
                          <a:effectLst/>
                        </a:rPr>
                        <a:t>, histopatología y particularidades </a:t>
                      </a:r>
                      <a:r>
                        <a:rPr lang="es-DO" sz="1000" dirty="0" smtClean="0">
                          <a:effectLst/>
                        </a:rPr>
                        <a:t>radiográficas (</a:t>
                      </a:r>
                      <a:r>
                        <a:rPr lang="es-DO" sz="1000" dirty="0">
                          <a:effectLst/>
                        </a:rPr>
                        <a:t>mejorar</a:t>
                      </a:r>
                      <a:r>
                        <a:rPr lang="es-DO" sz="1000" dirty="0" smtClean="0">
                          <a:effectLst/>
                        </a:rPr>
                        <a:t>).</a:t>
                      </a:r>
                      <a:endParaRPr lang="es-DO" sz="1000" dirty="0">
                        <a:effectLst/>
                      </a:endParaRPr>
                    </a:p>
                    <a:p>
                      <a:pPr>
                        <a:lnSpc>
                          <a:spcPct val="115000"/>
                        </a:lnSpc>
                        <a:spcAft>
                          <a:spcPts val="0"/>
                        </a:spcAft>
                      </a:pPr>
                      <a:r>
                        <a:rPr lang="es-DO" sz="1000" dirty="0">
                          <a:effectLst/>
                        </a:rPr>
                        <a:t>- </a:t>
                      </a:r>
                      <a:r>
                        <a:rPr lang="es-DO" sz="1000" dirty="0" smtClean="0">
                          <a:effectLst/>
                        </a:rPr>
                        <a:t> </a:t>
                      </a:r>
                      <a:r>
                        <a:rPr lang="es-DO" sz="1000" dirty="0">
                          <a:effectLst/>
                        </a:rPr>
                        <a:t>Mejorar conclusión (pueden resaltar la importancia de la revisión y exhortar acerca de más literatura </a:t>
                      </a:r>
                      <a:r>
                        <a:rPr lang="es-DO" sz="1000" dirty="0" smtClean="0">
                          <a:effectLst/>
                        </a:rPr>
                        <a:t>relacionada</a:t>
                      </a:r>
                      <a:r>
                        <a:rPr lang="es-DO" sz="1000" baseline="0" dirty="0" smtClean="0">
                          <a:effectLst/>
                        </a:rPr>
                        <a:t> a</a:t>
                      </a:r>
                      <a:r>
                        <a:rPr lang="es-DO" sz="1000" dirty="0" smtClean="0">
                          <a:effectLst/>
                        </a:rPr>
                        <a:t>l tema).   </a:t>
                      </a:r>
                      <a:endParaRPr lang="es-DO" sz="1000" dirty="0">
                        <a:effectLst/>
                      </a:endParaRPr>
                    </a:p>
                    <a:p>
                      <a:pPr>
                        <a:lnSpc>
                          <a:spcPct val="115000"/>
                        </a:lnSpc>
                        <a:spcAft>
                          <a:spcPts val="0"/>
                        </a:spcAft>
                      </a:pPr>
                      <a:r>
                        <a:rPr lang="es-DO" sz="1000" dirty="0" smtClean="0">
                          <a:effectLst/>
                        </a:rPr>
                        <a:t>-Mejorar ortografía (</a:t>
                      </a:r>
                      <a:r>
                        <a:rPr lang="es-DO" sz="1000" baseline="0" dirty="0" smtClean="0">
                          <a:effectLst/>
                        </a:rPr>
                        <a:t> ver palabras resaltadas )</a:t>
                      </a:r>
                      <a:endParaRPr lang="es-DO" sz="1000" dirty="0">
                        <a:effectLst/>
                      </a:endParaRPr>
                    </a:p>
                    <a:p>
                      <a:pPr>
                        <a:lnSpc>
                          <a:spcPct val="115000"/>
                        </a:lnSpc>
                        <a:spcAft>
                          <a:spcPts val="0"/>
                        </a:spcAft>
                      </a:pPr>
                      <a:r>
                        <a:rPr lang="es-DO" sz="1000" dirty="0">
                          <a:effectLst/>
                        </a:rPr>
                        <a:t>-Revisión de algunas palabras con errores  </a:t>
                      </a:r>
                      <a:r>
                        <a:rPr lang="es-DO" sz="1000" dirty="0" smtClean="0">
                          <a:effectLst/>
                        </a:rPr>
                        <a:t> mecanográficos</a:t>
                      </a:r>
                      <a:r>
                        <a:rPr lang="es-DO" sz="1000" baseline="0" dirty="0" smtClean="0">
                          <a:effectLst/>
                        </a:rPr>
                        <a:t> </a:t>
                      </a:r>
                      <a:r>
                        <a:rPr lang="es-DO" sz="1000" dirty="0" smtClean="0">
                          <a:effectLst/>
                        </a:rPr>
                        <a:t>y </a:t>
                      </a:r>
                      <a:r>
                        <a:rPr lang="es-DO" sz="1000" dirty="0">
                          <a:effectLst/>
                        </a:rPr>
                        <a:t>ser cuidadosas con el orden en la redacción.</a:t>
                      </a:r>
                    </a:p>
                    <a:p>
                      <a:pPr>
                        <a:lnSpc>
                          <a:spcPct val="115000"/>
                        </a:lnSpc>
                        <a:spcAft>
                          <a:spcPts val="0"/>
                        </a:spcAft>
                      </a:pPr>
                      <a:r>
                        <a:rPr lang="es-DO" sz="1000" dirty="0">
                          <a:effectLst/>
                        </a:rPr>
                        <a:t>-Incorporar citas donde </a:t>
                      </a:r>
                      <a:r>
                        <a:rPr lang="es-DO" sz="1000" dirty="0" smtClean="0">
                          <a:effectLst/>
                        </a:rPr>
                        <a:t>faltan</a:t>
                      </a:r>
                      <a:r>
                        <a:rPr lang="es-DO" sz="1000" baseline="0" dirty="0" smtClean="0">
                          <a:effectLst/>
                        </a:rPr>
                        <a:t> y revisar otras: a</a:t>
                      </a:r>
                      <a:r>
                        <a:rPr lang="es-DO" sz="1000" dirty="0" smtClean="0">
                          <a:effectLst/>
                        </a:rPr>
                        <a:t>parecen </a:t>
                      </a:r>
                      <a:r>
                        <a:rPr lang="es-DO" sz="1000" dirty="0">
                          <a:effectLst/>
                        </a:rPr>
                        <a:t>varias citas en un mismo párrafo (página 3).</a:t>
                      </a:r>
                    </a:p>
                    <a:p>
                      <a:pPr>
                        <a:lnSpc>
                          <a:spcPct val="115000"/>
                        </a:lnSpc>
                        <a:spcAft>
                          <a:spcPts val="0"/>
                        </a:spcAft>
                      </a:pPr>
                      <a:r>
                        <a:rPr lang="es-DO" sz="1200" b="1" dirty="0"/>
                        <a:t>PENDIENTE: </a:t>
                      </a:r>
                      <a:endParaRPr lang="es-DO" sz="1200" b="1" dirty="0" smtClean="0"/>
                    </a:p>
                    <a:p>
                      <a:pPr marL="171450" indent="-171450">
                        <a:lnSpc>
                          <a:spcPct val="115000"/>
                        </a:lnSpc>
                        <a:spcAft>
                          <a:spcPts val="0"/>
                        </a:spcAft>
                        <a:buFontTx/>
                        <a:buChar char="-"/>
                      </a:pPr>
                      <a:r>
                        <a:rPr lang="es-DO" sz="1000" dirty="0" smtClean="0"/>
                        <a:t>Anexo </a:t>
                      </a:r>
                      <a:r>
                        <a:rPr lang="es-DO" sz="1000" dirty="0"/>
                        <a:t>completado con </a:t>
                      </a:r>
                      <a:r>
                        <a:rPr lang="es-DO" sz="1000" dirty="0" smtClean="0"/>
                        <a:t>información.</a:t>
                      </a:r>
                    </a:p>
                    <a:p>
                      <a:pPr marL="171450" indent="-171450">
                        <a:lnSpc>
                          <a:spcPct val="115000"/>
                        </a:lnSpc>
                        <a:spcAft>
                          <a:spcPts val="0"/>
                        </a:spcAft>
                        <a:buFontTx/>
                        <a:buChar char="-"/>
                      </a:pPr>
                      <a:r>
                        <a:rPr lang="es-DO" sz="1000" dirty="0" smtClean="0"/>
                        <a:t>Incluir citas de autoridad.</a:t>
                      </a:r>
                    </a:p>
                    <a:p>
                      <a:pPr marL="171450" indent="-171450">
                        <a:lnSpc>
                          <a:spcPct val="115000"/>
                        </a:lnSpc>
                        <a:spcAft>
                          <a:spcPts val="0"/>
                        </a:spcAft>
                        <a:buFontTx/>
                        <a:buChar char="-"/>
                      </a:pPr>
                      <a:r>
                        <a:rPr lang="es-DO" sz="1000" dirty="0" smtClean="0"/>
                        <a:t>Completar</a:t>
                      </a:r>
                      <a:r>
                        <a:rPr lang="es-DO" sz="1000" baseline="0" dirty="0" smtClean="0"/>
                        <a:t> cantidad de</a:t>
                      </a:r>
                      <a:r>
                        <a:rPr lang="es-DO" sz="1000" dirty="0" smtClean="0"/>
                        <a:t> bibliografías.</a:t>
                      </a:r>
                      <a:endParaRPr lang="es-DO" sz="1000" dirty="0"/>
                    </a:p>
                  </a:txBody>
                  <a:tcPr marL="54719" marR="54719" marT="0" marB="0"/>
                </a:tc>
                <a:tc>
                  <a:txBody>
                    <a:bodyPr/>
                    <a:lstStyle/>
                    <a:p>
                      <a:pPr>
                        <a:lnSpc>
                          <a:spcPct val="115000"/>
                        </a:lnSpc>
                        <a:spcAft>
                          <a:spcPts val="0"/>
                        </a:spcAft>
                      </a:pPr>
                      <a:r>
                        <a:rPr lang="es-DO" sz="1000" dirty="0">
                          <a:effectLst/>
                        </a:rPr>
                        <a:t>-Presentación y organización </a:t>
                      </a:r>
                      <a:r>
                        <a:rPr lang="es-DO" sz="1000" dirty="0" smtClean="0">
                          <a:effectLst/>
                        </a:rPr>
                        <a:t>  adecuada</a:t>
                      </a:r>
                      <a:r>
                        <a:rPr lang="es-DO" sz="1000" baseline="0" dirty="0" smtClean="0">
                          <a:effectLst/>
                        </a:rPr>
                        <a:t> (</a:t>
                      </a:r>
                      <a:r>
                        <a:rPr lang="es-DO" sz="1000" dirty="0" smtClean="0">
                          <a:effectLst/>
                        </a:rPr>
                        <a:t>acorde a las normativas para un artículo científico de revisión).</a:t>
                      </a:r>
                    </a:p>
                    <a:p>
                      <a:pPr>
                        <a:lnSpc>
                          <a:spcPct val="115000"/>
                        </a:lnSpc>
                        <a:spcAft>
                          <a:spcPts val="0"/>
                        </a:spcAft>
                      </a:pPr>
                      <a:endParaRPr lang="es-DO" sz="1000" dirty="0" smtClean="0">
                        <a:effectLst/>
                      </a:endParaRPr>
                    </a:p>
                    <a:p>
                      <a:pPr>
                        <a:lnSpc>
                          <a:spcPct val="115000"/>
                        </a:lnSpc>
                        <a:spcAft>
                          <a:spcPts val="0"/>
                        </a:spcAft>
                      </a:pPr>
                      <a:r>
                        <a:rPr lang="es-DO" sz="1000" dirty="0" smtClean="0">
                          <a:effectLst/>
                        </a:rPr>
                        <a:t> - Muestra información relevante  y coherente,</a:t>
                      </a:r>
                      <a:r>
                        <a:rPr lang="es-DO" sz="1000" baseline="0" dirty="0" smtClean="0">
                          <a:effectLst/>
                        </a:rPr>
                        <a:t> </a:t>
                      </a:r>
                      <a:r>
                        <a:rPr lang="es-DO" sz="1000" dirty="0" smtClean="0">
                          <a:effectLst/>
                        </a:rPr>
                        <a:t>sin embargo </a:t>
                      </a:r>
                      <a:r>
                        <a:rPr lang="es-DO" sz="1000" dirty="0">
                          <a:effectLst/>
                        </a:rPr>
                        <a:t>faltan algunos subtítulos</a:t>
                      </a:r>
                      <a:r>
                        <a:rPr lang="es-DO" sz="1000" dirty="0" smtClean="0">
                          <a:effectLst/>
                        </a:rPr>
                        <a:t>. Esto dificulta</a:t>
                      </a:r>
                      <a:r>
                        <a:rPr lang="es-DO" sz="1000" baseline="0" dirty="0" smtClean="0">
                          <a:effectLst/>
                        </a:rPr>
                        <a:t> la </a:t>
                      </a:r>
                      <a:r>
                        <a:rPr lang="es-DO" sz="1000" dirty="0" smtClean="0">
                          <a:effectLst/>
                        </a:rPr>
                        <a:t>claridad.</a:t>
                      </a:r>
                      <a:endParaRPr lang="es-DO" sz="1000" dirty="0">
                        <a:effectLst/>
                      </a:endParaRPr>
                    </a:p>
                    <a:p>
                      <a:pPr>
                        <a:lnSpc>
                          <a:spcPct val="115000"/>
                        </a:lnSpc>
                        <a:spcAft>
                          <a:spcPts val="0"/>
                        </a:spcAft>
                      </a:pPr>
                      <a:r>
                        <a:rPr lang="es-DO" sz="1000" dirty="0">
                          <a:effectLst/>
                        </a:rPr>
                        <a:t> </a:t>
                      </a:r>
                    </a:p>
                    <a:p>
                      <a:pPr>
                        <a:lnSpc>
                          <a:spcPct val="115000"/>
                        </a:lnSpc>
                        <a:spcAft>
                          <a:spcPts val="0"/>
                        </a:spcAft>
                      </a:pPr>
                      <a:r>
                        <a:rPr lang="es-DO" sz="1000" dirty="0">
                          <a:effectLst/>
                        </a:rPr>
                        <a:t>-Se entrega CD con anexos completos</a:t>
                      </a:r>
                      <a:r>
                        <a:rPr lang="es-DO" sz="1000" dirty="0" smtClean="0">
                          <a:effectLst/>
                        </a:rPr>
                        <a:t>.</a:t>
                      </a:r>
                    </a:p>
                    <a:p>
                      <a:pPr>
                        <a:lnSpc>
                          <a:spcPct val="115000"/>
                        </a:lnSpc>
                        <a:spcAft>
                          <a:spcPts val="0"/>
                        </a:spcAft>
                      </a:pPr>
                      <a:endParaRPr lang="es-DO" sz="1000" dirty="0" smtClean="0">
                        <a:effectLst/>
                      </a:endParaRPr>
                    </a:p>
                    <a:p>
                      <a:pPr>
                        <a:lnSpc>
                          <a:spcPct val="115000"/>
                        </a:lnSpc>
                        <a:spcAft>
                          <a:spcPts val="0"/>
                        </a:spcAft>
                      </a:pPr>
                      <a:r>
                        <a:rPr lang="es-DO" sz="1000" dirty="0" smtClean="0">
                          <a:effectLst/>
                        </a:rPr>
                        <a:t>-Referencias bibliográficas: completas y de acuerdo a la formato establecido</a:t>
                      </a:r>
                    </a:p>
                    <a:p>
                      <a:pPr>
                        <a:lnSpc>
                          <a:spcPct val="115000"/>
                        </a:lnSpc>
                        <a:spcAft>
                          <a:spcPts val="0"/>
                        </a:spcAft>
                      </a:pPr>
                      <a:r>
                        <a:rPr lang="es-DO" sz="1000" dirty="0" smtClean="0">
                          <a:effectLst/>
                        </a:rPr>
                        <a:t>(Vancouver).</a:t>
                      </a:r>
                      <a:endParaRPr lang="es-DO" sz="1000" dirty="0">
                        <a:effectLst/>
                      </a:endParaRPr>
                    </a:p>
                    <a:p>
                      <a:pPr>
                        <a:lnSpc>
                          <a:spcPct val="115000"/>
                        </a:lnSpc>
                        <a:spcAft>
                          <a:spcPts val="0"/>
                        </a:spcAft>
                      </a:pPr>
                      <a:endParaRPr lang="es-DO" sz="1000" dirty="0">
                        <a:effectLst/>
                      </a:endParaRPr>
                    </a:p>
                    <a:p>
                      <a:pPr>
                        <a:lnSpc>
                          <a:spcPct val="115000"/>
                        </a:lnSpc>
                        <a:spcAft>
                          <a:spcPts val="0"/>
                        </a:spcAft>
                      </a:pPr>
                      <a:r>
                        <a:rPr lang="es-DO" sz="1000" dirty="0">
                          <a:effectLst/>
                        </a:rPr>
                        <a:t>-</a:t>
                      </a:r>
                      <a:r>
                        <a:rPr lang="es-DO" sz="1000" dirty="0" smtClean="0">
                          <a:effectLst/>
                        </a:rPr>
                        <a:t>Permanecen</a:t>
                      </a:r>
                      <a:r>
                        <a:rPr lang="es-DO" sz="1000" baseline="0" dirty="0" smtClean="0">
                          <a:effectLst/>
                        </a:rPr>
                        <a:t>  </a:t>
                      </a:r>
                      <a:r>
                        <a:rPr lang="es-DO" sz="1000" dirty="0" smtClean="0">
                          <a:effectLst/>
                        </a:rPr>
                        <a:t>algunos </a:t>
                      </a:r>
                      <a:r>
                        <a:rPr lang="es-DO" sz="1000" dirty="0">
                          <a:effectLst/>
                        </a:rPr>
                        <a:t>errores de normativa: </a:t>
                      </a:r>
                      <a:r>
                        <a:rPr lang="es-DO" sz="1000" dirty="0" smtClean="0">
                          <a:effectLst/>
                        </a:rPr>
                        <a:t>ortografía, espacios.</a:t>
                      </a:r>
                      <a:endParaRPr lang="es-DO" sz="1000" dirty="0">
                        <a:effectLst/>
                      </a:endParaRPr>
                    </a:p>
                    <a:p>
                      <a:pPr>
                        <a:lnSpc>
                          <a:spcPct val="115000"/>
                        </a:lnSpc>
                        <a:spcAft>
                          <a:spcPts val="0"/>
                        </a:spcAft>
                      </a:pPr>
                      <a:r>
                        <a:rPr lang="es-DO" sz="1000" dirty="0">
                          <a:effectLst/>
                        </a:rPr>
                        <a:t> </a:t>
                      </a:r>
                      <a:endParaRPr lang="es-DO" sz="1000" dirty="0" smtClean="0">
                        <a:effectLst/>
                      </a:endParaRPr>
                    </a:p>
                    <a:p>
                      <a:pPr>
                        <a:lnSpc>
                          <a:spcPct val="115000"/>
                        </a:lnSpc>
                        <a:spcAft>
                          <a:spcPts val="0"/>
                        </a:spcAft>
                      </a:pPr>
                      <a:endParaRPr lang="es-DO" sz="1000" dirty="0">
                        <a:effectLst/>
                      </a:endParaRPr>
                    </a:p>
                  </a:txBody>
                  <a:tcPr marL="54719" marR="54719" marT="0" marB="0"/>
                </a:tc>
              </a:tr>
            </a:tbl>
          </a:graphicData>
        </a:graphic>
      </p:graphicFrame>
      <p:sp>
        <p:nvSpPr>
          <p:cNvPr id="13" name="Rectangle 1"/>
          <p:cNvSpPr>
            <a:spLocks noChangeArrowheads="1"/>
          </p:cNvSpPr>
          <p:nvPr/>
        </p:nvSpPr>
        <p:spPr bwMode="auto">
          <a:xfrm>
            <a:off x="179512" y="206793"/>
            <a:ext cx="8208912" cy="738664"/>
          </a:xfrm>
          <a:prstGeom prst="rect">
            <a:avLst/>
          </a:prstGeom>
          <a:solidFill>
            <a:schemeClr val="bg1"/>
          </a:solidFill>
          <a:ln>
            <a:solidFill>
              <a:schemeClr val="accent1">
                <a:lumMod val="75000"/>
              </a:schemeClr>
            </a:solidFill>
            <a:headEnd/>
            <a:tailEn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DO" altLang="es-DO"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DO" altLang="es-D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REGISTRO DE OBSERVACIONES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DO" altLang="es-DO"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SUGERENCIAS  REALIZADAS EN LAS  ENTREGAS DEL TEXTO  ESCRITO </a:t>
            </a:r>
            <a:endParaRPr kumimoji="0" lang="es-DO" altLang="es-DO"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89926277"/>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8691" y="0"/>
            <a:ext cx="9136267" cy="842392"/>
          </a:xfrm>
          <a:prstGeom prst="rect">
            <a:avLst/>
          </a:prstGeom>
          <a:solidFill>
            <a:schemeClr val="bg1"/>
          </a:solidFill>
          <a:ln>
            <a:solidFill>
              <a:schemeClr val="accent1">
                <a:lumMod val="75000"/>
              </a:schemeClr>
            </a:solidFill>
          </a:ln>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DO" sz="3200" b="1" dirty="0" smtClean="0">
                <a:solidFill>
                  <a:schemeClr val="tx1"/>
                </a:solidFill>
                <a:latin typeface="Arial" panose="020B0604020202020204" pitchFamily="34" charset="0"/>
                <a:cs typeface="Arial" panose="020B0604020202020204" pitchFamily="34" charset="0"/>
              </a:rPr>
              <a:t>    Tercer momento:</a:t>
            </a:r>
            <a:endParaRPr lang="es-DO" sz="3200" b="1" dirty="0">
              <a:solidFill>
                <a:schemeClr val="tx1"/>
              </a:solidFill>
              <a:latin typeface="Arial" panose="020B0604020202020204" pitchFamily="34" charset="0"/>
              <a:cs typeface="Arial" panose="020B0604020202020204" pitchFamily="34" charset="0"/>
            </a:endParaRPr>
          </a:p>
        </p:txBody>
      </p:sp>
      <p:sp>
        <p:nvSpPr>
          <p:cNvPr id="4" name="3 Rectángulo"/>
          <p:cNvSpPr/>
          <p:nvPr/>
        </p:nvSpPr>
        <p:spPr>
          <a:xfrm>
            <a:off x="0" y="1355330"/>
            <a:ext cx="4572000" cy="1384995"/>
          </a:xfrm>
          <a:prstGeom prst="rect">
            <a:avLst/>
          </a:prstGeom>
        </p:spPr>
        <p:txBody>
          <a:bodyPr>
            <a:spAutoFit/>
          </a:bodyPr>
          <a:lstStyle/>
          <a:p>
            <a:r>
              <a:rPr lang="es-ES_tradnl" sz="2800" dirty="0">
                <a:latin typeface="Arial" panose="020B0604020202020204" pitchFamily="34" charset="0"/>
                <a:cs typeface="Arial" panose="020B0604020202020204" pitchFamily="34" charset="0"/>
              </a:rPr>
              <a:t>Entrega final </a:t>
            </a:r>
            <a:r>
              <a:rPr lang="es-ES_tradnl" sz="2800" dirty="0" smtClean="0">
                <a:latin typeface="Arial" panose="020B0604020202020204" pitchFamily="34" charset="0"/>
                <a:cs typeface="Arial" panose="020B0604020202020204" pitchFamily="34" charset="0"/>
              </a:rPr>
              <a:t>del </a:t>
            </a:r>
            <a:r>
              <a:rPr lang="es-ES_tradnl" sz="2800" dirty="0">
                <a:latin typeface="Arial" panose="020B0604020202020204" pitchFamily="34" charset="0"/>
                <a:cs typeface="Arial" panose="020B0604020202020204" pitchFamily="34" charset="0"/>
              </a:rPr>
              <a:t>artículo  </a:t>
            </a:r>
            <a:endParaRPr lang="es-ES_tradnl" sz="2800" dirty="0" smtClean="0">
              <a:latin typeface="Arial" panose="020B0604020202020204" pitchFamily="34" charset="0"/>
              <a:cs typeface="Arial" panose="020B0604020202020204" pitchFamily="34" charset="0"/>
            </a:endParaRPr>
          </a:p>
          <a:p>
            <a:r>
              <a:rPr lang="es-ES_tradnl" sz="2800" dirty="0" smtClean="0">
                <a:latin typeface="Arial" panose="020B0604020202020204" pitchFamily="34" charset="0"/>
                <a:cs typeface="Arial" panose="020B0604020202020204" pitchFamily="34" charset="0"/>
              </a:rPr>
              <a:t>y </a:t>
            </a:r>
            <a:r>
              <a:rPr lang="es-ES_tradnl" sz="2800" dirty="0">
                <a:latin typeface="Arial" panose="020B0604020202020204" pitchFamily="34" charset="0"/>
                <a:cs typeface="Arial" panose="020B0604020202020204" pitchFamily="34" charset="0"/>
              </a:rPr>
              <a:t>los anexos </a:t>
            </a:r>
            <a:endParaRPr lang="es-ES_tradnl" sz="2800" dirty="0" smtClean="0">
              <a:latin typeface="Arial" panose="020B0604020202020204" pitchFamily="34" charset="0"/>
              <a:cs typeface="Arial" panose="020B0604020202020204" pitchFamily="34" charset="0"/>
            </a:endParaRPr>
          </a:p>
          <a:p>
            <a:r>
              <a:rPr lang="es-ES_tradnl" sz="2800" dirty="0" smtClean="0">
                <a:latin typeface="Arial" panose="020B0604020202020204" pitchFamily="34" charset="0"/>
                <a:cs typeface="Arial" panose="020B0604020202020204" pitchFamily="34" charset="0"/>
              </a:rPr>
              <a:t>establecidos</a:t>
            </a:r>
            <a:endParaRPr lang="es-DO" sz="2800" dirty="0"/>
          </a:p>
        </p:txBody>
      </p:sp>
      <p:sp>
        <p:nvSpPr>
          <p:cNvPr id="5" name="4 CuadroTexto"/>
          <p:cNvSpPr txBox="1"/>
          <p:nvPr/>
        </p:nvSpPr>
        <p:spPr>
          <a:xfrm>
            <a:off x="179512" y="4797152"/>
            <a:ext cx="3462807" cy="954107"/>
          </a:xfrm>
          <a:prstGeom prst="rect">
            <a:avLst/>
          </a:prstGeom>
          <a:noFill/>
        </p:spPr>
        <p:txBody>
          <a:bodyPr wrap="none" rtlCol="0">
            <a:spAutoFit/>
          </a:bodyPr>
          <a:lstStyle/>
          <a:p>
            <a:r>
              <a:rPr lang="es-DO" sz="2800" dirty="0" smtClean="0">
                <a:latin typeface="Arial" panose="020B0604020202020204" pitchFamily="34" charset="0"/>
                <a:cs typeface="Arial" panose="020B0604020202020204" pitchFamily="34" charset="0"/>
              </a:rPr>
              <a:t>Calificación final</a:t>
            </a:r>
          </a:p>
          <a:p>
            <a:r>
              <a:rPr lang="es-DO" sz="2800" dirty="0">
                <a:latin typeface="Arial" panose="020B0604020202020204" pitchFamily="34" charset="0"/>
                <a:cs typeface="Arial" panose="020B0604020202020204" pitchFamily="34" charset="0"/>
              </a:rPr>
              <a:t>d</a:t>
            </a:r>
            <a:r>
              <a:rPr lang="es-DO" sz="2800" dirty="0" smtClean="0">
                <a:latin typeface="Arial" panose="020B0604020202020204" pitchFamily="34" charset="0"/>
                <a:cs typeface="Arial" panose="020B0604020202020204" pitchFamily="34" charset="0"/>
              </a:rPr>
              <a:t>el artículo científico</a:t>
            </a:r>
            <a:endParaRPr lang="es-DO" sz="2800"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 xmlns:p14="http://schemas.microsoft.com/office/powerpoint/2010/main" val="3944748887"/>
              </p:ext>
            </p:extLst>
          </p:nvPr>
        </p:nvGraphicFramePr>
        <p:xfrm>
          <a:off x="3779912" y="4581128"/>
          <a:ext cx="5364088" cy="1907950"/>
        </p:xfrm>
        <a:graphic>
          <a:graphicData uri="http://schemas.openxmlformats.org/drawingml/2006/table">
            <a:tbl>
              <a:tblPr>
                <a:tableStyleId>{284E427A-3D55-4303-BF80-6455036E1DE7}</a:tableStyleId>
              </a:tblPr>
              <a:tblGrid>
                <a:gridCol w="1072817"/>
                <a:gridCol w="1161228"/>
                <a:gridCol w="1138212"/>
                <a:gridCol w="1092239"/>
                <a:gridCol w="899592"/>
              </a:tblGrid>
              <a:tr h="585611">
                <a:tc gridSpan="3">
                  <a:txBody>
                    <a:bodyPr/>
                    <a:lstStyle/>
                    <a:p>
                      <a:pPr algn="l" fontAlgn="b"/>
                      <a:r>
                        <a:rPr lang="es-DO" sz="1600" b="1" u="none" strike="noStrike" dirty="0" smtClean="0">
                          <a:solidFill>
                            <a:schemeClr val="bg1"/>
                          </a:solidFill>
                          <a:effectLst/>
                        </a:rPr>
                        <a:t>                       CALIFICACIÓN  FINAL DEL   </a:t>
                      </a:r>
                    </a:p>
                    <a:p>
                      <a:pPr algn="l" fontAlgn="b"/>
                      <a:r>
                        <a:rPr lang="es-DO" sz="1600" b="1" u="none" strike="noStrike" dirty="0" smtClean="0">
                          <a:solidFill>
                            <a:schemeClr val="bg1"/>
                          </a:solidFill>
                          <a:effectLst/>
                        </a:rPr>
                        <a:t>                                    ARTÍCULO </a:t>
                      </a:r>
                      <a:endParaRPr lang="es-DO" sz="1600" b="1" i="0" u="none" strike="noStrike" dirty="0">
                        <a:solidFill>
                          <a:schemeClr val="bg1"/>
                        </a:solidFill>
                        <a:effectLst/>
                        <a:latin typeface="Arial"/>
                      </a:endParaRPr>
                    </a:p>
                  </a:txBody>
                  <a:tcPr marL="9525" marR="9525" marT="9525" marB="0" anchor="b">
                    <a:lnR w="12700" cap="flat" cmpd="sng" algn="ctr">
                      <a:noFill/>
                      <a:prstDash val="solid"/>
                    </a:lnR>
                    <a:lnB w="12700" cap="flat" cmpd="sng" algn="ctr">
                      <a:solidFill>
                        <a:schemeClr val="tx1"/>
                      </a:solidFill>
                      <a:prstDash val="solid"/>
                      <a:round/>
                      <a:headEnd type="none" w="med" len="med"/>
                      <a:tailEnd type="none" w="med" len="med"/>
                    </a:lnB>
                    <a:solidFill>
                      <a:schemeClr val="tx2"/>
                    </a:solidFill>
                  </a:tcPr>
                </a:tc>
                <a:tc hMerge="1">
                  <a:txBody>
                    <a:bodyPr/>
                    <a:lstStyle/>
                    <a:p>
                      <a:endParaRPr lang="es-DO"/>
                    </a:p>
                  </a:txBody>
                  <a:tcPr/>
                </a:tc>
                <a:tc hMerge="1">
                  <a:txBody>
                    <a:bodyPr/>
                    <a:lstStyle/>
                    <a:p>
                      <a:endParaRPr lang="es-DO"/>
                    </a:p>
                  </a:txBody>
                  <a:tcPr/>
                </a:tc>
                <a:tc>
                  <a:txBody>
                    <a:bodyPr/>
                    <a:lstStyle/>
                    <a:p>
                      <a:pPr algn="l" fontAlgn="b"/>
                      <a:endParaRPr lang="es-DO" sz="1100" b="1" i="0" u="none" strike="noStrike" dirty="0">
                        <a:solidFill>
                          <a:srgbClr val="000000"/>
                        </a:solidFill>
                        <a:effectLst/>
                        <a:latin typeface="Calibri"/>
                      </a:endParaRPr>
                    </a:p>
                  </a:txBody>
                  <a:tcPr marL="9525" marR="9525" marT="9525" marB="0" anchor="b">
                    <a:lnL w="12700"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3">
                  <a:txBody>
                    <a:bodyPr/>
                    <a:lstStyle/>
                    <a:p>
                      <a:pPr algn="l" fontAlgn="b"/>
                      <a:r>
                        <a:rPr lang="es-ES_tradnl" sz="2000" b="1" dirty="0" smtClean="0">
                          <a:solidFill>
                            <a:schemeClr val="bg1"/>
                          </a:solidFill>
                        </a:rPr>
                        <a:t>Rúbrica N.4 </a:t>
                      </a:r>
                      <a:endParaRPr lang="es-DO" sz="2000" b="1" i="0" u="none" strike="noStrike" dirty="0">
                        <a:solidFill>
                          <a:schemeClr val="bg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765109">
                <a:tc>
                  <a:txBody>
                    <a:bodyPr/>
                    <a:lstStyle/>
                    <a:p>
                      <a:pPr algn="ctr" fontAlgn="t"/>
                      <a:r>
                        <a:rPr lang="es-DO" sz="1400" b="1" u="none" strike="noStrike" dirty="0" smtClean="0">
                          <a:effectLst/>
                        </a:rPr>
                        <a:t>Mayormente</a:t>
                      </a:r>
                    </a:p>
                    <a:p>
                      <a:pPr algn="ctr" fontAlgn="t"/>
                      <a:r>
                        <a:rPr lang="es-DO" sz="1400" b="1" u="none" strike="noStrike" dirty="0" smtClean="0">
                          <a:effectLst/>
                        </a:rPr>
                        <a:t> </a:t>
                      </a:r>
                      <a:r>
                        <a:rPr lang="es-DO" sz="1400" b="1" u="none" strike="noStrike" dirty="0">
                          <a:effectLst/>
                        </a:rPr>
                        <a:t>logrado</a:t>
                      </a:r>
                      <a:endParaRPr lang="es-DO" sz="1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s-DO" sz="1400" b="1" u="none" strike="noStrike" dirty="0">
                          <a:effectLst/>
                        </a:rPr>
                        <a:t>Medianamente</a:t>
                      </a:r>
                      <a:endParaRPr lang="es-DO" sz="1400" b="1" i="0" u="none" strike="noStrike" dirty="0">
                        <a:solidFill>
                          <a:srgbClr val="000000"/>
                        </a:solidFill>
                        <a:effectLst/>
                        <a:latin typeface="Calibri"/>
                      </a:endParaRPr>
                    </a:p>
                    <a:p>
                      <a:pPr algn="ctr" fontAlgn="t"/>
                      <a:r>
                        <a:rPr lang="es-DO" sz="1400" b="1" u="none" strike="noStrike" dirty="0">
                          <a:effectLst/>
                        </a:rPr>
                        <a:t>logrado</a:t>
                      </a:r>
                      <a:endParaRPr lang="es-DO" sz="14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s-DO" sz="1400" b="1" u="none" strike="noStrike" dirty="0" smtClean="0">
                          <a:effectLst/>
                        </a:rPr>
                        <a:t>Parcialmente</a:t>
                      </a:r>
                    </a:p>
                    <a:p>
                      <a:pPr algn="ctr" fontAlgn="t"/>
                      <a:r>
                        <a:rPr lang="es-DO" sz="1400" b="1" u="none" strike="noStrike" dirty="0" smtClean="0">
                          <a:effectLst/>
                        </a:rPr>
                        <a:t> </a:t>
                      </a:r>
                      <a:r>
                        <a:rPr lang="es-DO" sz="1400" b="1" u="none" strike="noStrike" dirty="0">
                          <a:effectLst/>
                        </a:rPr>
                        <a:t>logrado</a:t>
                      </a:r>
                      <a:endParaRPr lang="es-DO" sz="14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s-DO" sz="1400" b="1" u="none" strike="noStrike" dirty="0">
                          <a:effectLst/>
                        </a:rPr>
                        <a:t>Escasamente</a:t>
                      </a:r>
                      <a:endParaRPr lang="es-DO" sz="1400" b="1" i="0" u="none" strike="noStrike" dirty="0">
                        <a:solidFill>
                          <a:srgbClr val="000000"/>
                        </a:solidFill>
                        <a:effectLst/>
                        <a:latin typeface="Calibri"/>
                      </a:endParaRPr>
                    </a:p>
                    <a:p>
                      <a:pPr algn="ctr" fontAlgn="t"/>
                      <a:r>
                        <a:rPr lang="es-DO" sz="1400" b="1" u="none" strike="noStrike" dirty="0">
                          <a:effectLst/>
                        </a:rPr>
                        <a:t>logrado</a:t>
                      </a:r>
                      <a:endParaRPr lang="es-DO" sz="14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vMerge="1">
                  <a:txBody>
                    <a:bodyPr/>
                    <a:lstStyle/>
                    <a:p>
                      <a:pPr algn="l" fontAlgn="b"/>
                      <a:endParaRPr lang="es-DO" sz="1100" b="0" i="0" u="none" strike="noStrike" dirty="0">
                        <a:solidFill>
                          <a:srgbClr val="000000"/>
                        </a:solidFill>
                        <a:effectLst/>
                        <a:latin typeface="Calibri"/>
                      </a:endParaRPr>
                    </a:p>
                  </a:txBody>
                  <a:tcPr marL="9525" marR="9525" marT="9525" marB="0" anchor="b"/>
                </a:tc>
              </a:tr>
              <a:tr h="557230">
                <a:tc>
                  <a:txBody>
                    <a:bodyPr/>
                    <a:lstStyle/>
                    <a:p>
                      <a:pPr algn="ctr" fontAlgn="t"/>
                      <a:r>
                        <a:rPr lang="es-DO" sz="1400" u="none" strike="noStrike" dirty="0" smtClean="0">
                          <a:effectLst/>
                        </a:rPr>
                        <a:t>8.8  -  10</a:t>
                      </a:r>
                      <a:endParaRPr lang="es-DO" sz="1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s-DO" sz="1400" u="none" strike="noStrike" dirty="0" smtClean="0">
                          <a:effectLst/>
                        </a:rPr>
                        <a:t>8.7  -  8.4</a:t>
                      </a:r>
                      <a:endParaRPr lang="es-DO" sz="1400" b="1"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s-DO" sz="1400" u="none" strike="noStrike" dirty="0" smtClean="0">
                          <a:effectLst/>
                        </a:rPr>
                        <a:t>8.2  -  7.6</a:t>
                      </a:r>
                      <a:endParaRPr lang="es-DO" sz="1400" b="1"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s-DO" sz="1400" u="none" strike="noStrike" dirty="0">
                          <a:effectLst/>
                        </a:rPr>
                        <a:t>7.5 </a:t>
                      </a:r>
                      <a:r>
                        <a:rPr lang="es-DO" sz="1400" u="none" strike="noStrike" baseline="0" dirty="0" smtClean="0">
                          <a:effectLst/>
                        </a:rPr>
                        <a:t> o  menos</a:t>
                      </a:r>
                      <a:endParaRPr lang="es-DO" sz="1400" b="1"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l" fontAlgn="b"/>
                      <a:endParaRPr lang="es-DO" sz="1200" b="0" i="0" u="none" strike="noStrike" dirty="0">
                        <a:solidFill>
                          <a:srgbClr val="000000"/>
                        </a:solidFill>
                        <a:effectLst/>
                        <a:latin typeface="Calibri"/>
                      </a:endParaRPr>
                    </a:p>
                  </a:txBody>
                  <a:tcPr marL="9525" marR="9525" marT="9525" marB="0" anchor="b">
                    <a:solidFill>
                      <a:schemeClr val="accent1">
                        <a:lumMod val="20000"/>
                        <a:lumOff val="80000"/>
                      </a:schemeClr>
                    </a:solidFill>
                  </a:tcPr>
                </a:tc>
              </a:tr>
            </a:tbl>
          </a:graphicData>
        </a:graphic>
      </p:graphicFrame>
      <p:pic>
        <p:nvPicPr>
          <p:cNvPr id="2" name="1 Imagen"/>
          <p:cNvPicPr/>
          <p:nvPr/>
        </p:nvPicPr>
        <p:blipFill rotWithShape="1">
          <a:blip r:embed="rId2" cstate="print">
            <a:extLst>
              <a:ext uri="{BEBA8EAE-BF5A-486C-A8C5-ECC9F3942E4B}">
                <a14:imgProps xmlns="" xmlns:a14="http://schemas.microsoft.com/office/drawing/2010/main">
                  <a14:imgLayer r:embed="rId3">
                    <a14:imgEffect>
                      <a14:saturation sat="200000"/>
                    </a14:imgEffect>
                  </a14:imgLayer>
                </a14:imgProps>
              </a:ext>
            </a:extLst>
          </a:blip>
          <a:srcRect l="6297" t="19835" r="35666" b="14601"/>
          <a:stretch/>
        </p:blipFill>
        <p:spPr bwMode="auto">
          <a:xfrm>
            <a:off x="3995936" y="421196"/>
            <a:ext cx="5131641" cy="3772508"/>
          </a:xfrm>
          <a:prstGeom prst="rect">
            <a:avLst/>
          </a:prstGeom>
          <a:ln>
            <a:noFill/>
          </a:ln>
          <a:effectLst>
            <a:innerShdw blurRad="114300">
              <a:prstClr val="black"/>
            </a:inn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70813274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90883" y="116632"/>
            <a:ext cx="4673605" cy="6586418"/>
          </a:xfrm>
          <a:prstGeom prst="rect">
            <a:avLst/>
          </a:prstGeom>
          <a:solidFill>
            <a:schemeClr val="bg1"/>
          </a:solidFill>
        </p:spPr>
        <p:txBody>
          <a:bodyPr wrap="square">
            <a:spAutoFit/>
          </a:bodyPr>
          <a:lstStyle/>
          <a:p>
            <a:pPr algn="ctr"/>
            <a:endParaRPr lang="es-DO"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a:p>
            <a:pPr algn="ctr"/>
            <a:r>
              <a:rPr lang="es-DO"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Cuestionario </a:t>
            </a:r>
            <a:r>
              <a:rPr lang="es-DO"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para Evaluación del proyecto</a:t>
            </a:r>
            <a:endParaRPr lang="es-DO" b="1" u="sng"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a:p>
            <a:r>
              <a:rPr lang="es-DO" sz="1400" b="1" dirty="0"/>
              <a:t> </a:t>
            </a:r>
            <a:endParaRPr lang="es-DO" sz="1400" b="1" u="sng" dirty="0"/>
          </a:p>
          <a:p>
            <a:pPr lvl="0"/>
            <a:r>
              <a:rPr lang="es-DO" sz="1200" dirty="0" smtClean="0"/>
              <a:t>1. La </a:t>
            </a:r>
            <a:r>
              <a:rPr lang="es-DO" sz="1200" dirty="0"/>
              <a:t>propuesta del proyecto en el inicio, le pareció motivadora:</a:t>
            </a:r>
            <a:endParaRPr lang="es-DO" sz="1200" b="1" u="sng" dirty="0"/>
          </a:p>
          <a:p>
            <a:r>
              <a:rPr lang="es-DO" sz="1200" dirty="0"/>
              <a:t>Sí____  No</a:t>
            </a:r>
            <a:r>
              <a:rPr lang="es-DO" sz="1200" dirty="0" smtClean="0"/>
              <a:t>___</a:t>
            </a:r>
            <a:endParaRPr lang="es-DO" sz="1200" b="1" u="sng" dirty="0"/>
          </a:p>
          <a:p>
            <a:pPr lvl="0"/>
            <a:r>
              <a:rPr lang="es-DO" sz="1200" dirty="0" smtClean="0"/>
              <a:t>2. Las </a:t>
            </a:r>
            <a:r>
              <a:rPr lang="es-DO" sz="1200" dirty="0"/>
              <a:t>orientaciones suministradas al principio de este proyecto, les resultaron de fácil </a:t>
            </a:r>
            <a:r>
              <a:rPr lang="es-DO" sz="1200" dirty="0" smtClean="0"/>
              <a:t>interpretación:</a:t>
            </a:r>
            <a:endParaRPr lang="es-DO" sz="1200" b="1" u="sng" dirty="0" smtClean="0"/>
          </a:p>
          <a:p>
            <a:r>
              <a:rPr lang="es-DO" sz="1200" dirty="0" smtClean="0"/>
              <a:t>Sí____  No___</a:t>
            </a:r>
            <a:endParaRPr lang="es-DO" sz="1200" b="1" u="sng" dirty="0"/>
          </a:p>
          <a:p>
            <a:pPr lvl="0"/>
            <a:r>
              <a:rPr lang="es-DO" sz="1200" dirty="0" smtClean="0"/>
              <a:t>3. El </a:t>
            </a:r>
            <a:r>
              <a:rPr lang="es-DO" sz="1200" dirty="0"/>
              <a:t>proceso de selección de la bibliografía, cómo lo </a:t>
            </a:r>
            <a:r>
              <a:rPr lang="es-DO" sz="1200" dirty="0" smtClean="0"/>
              <a:t>valora?</a:t>
            </a:r>
            <a:endParaRPr lang="es-DO" sz="1200" b="1" u="sng" dirty="0"/>
          </a:p>
          <a:p>
            <a:r>
              <a:rPr lang="es-DO" sz="1200" dirty="0"/>
              <a:t>Fácil_____    Difícil</a:t>
            </a:r>
            <a:r>
              <a:rPr lang="es-DO" sz="1200" dirty="0" smtClean="0"/>
              <a:t>_____</a:t>
            </a:r>
            <a:endParaRPr lang="es-DO" sz="1200" b="1" u="sng" dirty="0"/>
          </a:p>
          <a:p>
            <a:pPr lvl="0"/>
            <a:r>
              <a:rPr lang="es-DO" sz="1200" dirty="0" smtClean="0"/>
              <a:t>4. Las </a:t>
            </a:r>
            <a:r>
              <a:rPr lang="es-DO" sz="1200" dirty="0"/>
              <a:t>guías y documentos suministrados los consideró de provecho:</a:t>
            </a:r>
            <a:endParaRPr lang="es-DO" sz="1200" b="1" u="sng" dirty="0"/>
          </a:p>
          <a:p>
            <a:r>
              <a:rPr lang="es-DO" sz="1200" dirty="0"/>
              <a:t>Sí____  No___</a:t>
            </a:r>
            <a:endParaRPr lang="es-DO" sz="1200" b="1" u="sng" dirty="0"/>
          </a:p>
          <a:p>
            <a:pPr lvl="0"/>
            <a:r>
              <a:rPr lang="es-DO" sz="1200" dirty="0" smtClean="0"/>
              <a:t>5. Cómo </a:t>
            </a:r>
            <a:r>
              <a:rPr lang="es-DO" sz="1200" dirty="0"/>
              <a:t>valora la estrategia utilizada en clases, de dividir en subgrupos para analizar los componentes del artículo:</a:t>
            </a:r>
            <a:endParaRPr lang="es-DO" sz="1200" b="1" u="sng" dirty="0"/>
          </a:p>
          <a:p>
            <a:r>
              <a:rPr lang="es-DO" sz="1200" dirty="0"/>
              <a:t>Buena_______  Regular_________ No provechosa _______</a:t>
            </a:r>
            <a:endParaRPr lang="es-DO" sz="1200" b="1" u="sng" dirty="0"/>
          </a:p>
          <a:p>
            <a:pPr lvl="0"/>
            <a:r>
              <a:rPr lang="es-DO" sz="1200" dirty="0" smtClean="0"/>
              <a:t>6. Consideró </a:t>
            </a:r>
            <a:r>
              <a:rPr lang="es-DO" sz="1200" dirty="0"/>
              <a:t>adecuada la revisión del texto  en momentos diferentes</a:t>
            </a:r>
            <a:endParaRPr lang="es-DO" sz="1200" b="1" u="sng" dirty="0"/>
          </a:p>
          <a:p>
            <a:r>
              <a:rPr lang="es-DO" sz="1200" dirty="0"/>
              <a:t>Sí____  No___</a:t>
            </a:r>
            <a:endParaRPr lang="es-DO" sz="1200" b="1" u="sng" dirty="0"/>
          </a:p>
          <a:p>
            <a:pPr lvl="0"/>
            <a:r>
              <a:rPr lang="es-DO" sz="1200" dirty="0" smtClean="0"/>
              <a:t>7. Las </a:t>
            </a:r>
            <a:r>
              <a:rPr lang="es-DO" sz="1200" dirty="0"/>
              <a:t>sugerencias y observaciones realizadas en el transcurso de la elaboración del artículo fueron claras y precisas:</a:t>
            </a:r>
            <a:endParaRPr lang="es-DO" sz="1200" b="1" u="sng" dirty="0"/>
          </a:p>
          <a:p>
            <a:r>
              <a:rPr lang="es-DO" sz="1200" dirty="0"/>
              <a:t>Sí____  No___</a:t>
            </a:r>
            <a:endParaRPr lang="es-DO" sz="1200" b="1" u="sng" dirty="0"/>
          </a:p>
          <a:p>
            <a:pPr lvl="0"/>
            <a:r>
              <a:rPr lang="es-DO" sz="1200" dirty="0" smtClean="0"/>
              <a:t>8. De </a:t>
            </a:r>
            <a:r>
              <a:rPr lang="es-DO" sz="1200" dirty="0"/>
              <a:t>acuerdo a la siguiente escala, cómo valora la iniciativa de producción de textos </a:t>
            </a:r>
            <a:r>
              <a:rPr lang="es-DO" sz="1200" dirty="0" smtClean="0"/>
              <a:t>científicos?</a:t>
            </a:r>
            <a:endParaRPr lang="es-DO" sz="1200" b="1" u="sng" dirty="0"/>
          </a:p>
          <a:p>
            <a:r>
              <a:rPr lang="es-DO" sz="1200" dirty="0"/>
              <a:t>Muy Buena_____  Buena _____ Regular______ Deficiente____</a:t>
            </a:r>
            <a:endParaRPr lang="es-DO" sz="1200" b="1" u="sng" dirty="0"/>
          </a:p>
          <a:p>
            <a:pPr lvl="0"/>
            <a:r>
              <a:rPr lang="es-DO" sz="1200" dirty="0" smtClean="0"/>
              <a:t>9. ¿Cuál </a:t>
            </a:r>
            <a:r>
              <a:rPr lang="es-DO" sz="1200" dirty="0"/>
              <a:t>es su percepción acerca de participar en este </a:t>
            </a:r>
            <a:r>
              <a:rPr lang="es-DO" sz="1200" dirty="0" smtClean="0"/>
              <a:t>proyecto?</a:t>
            </a:r>
          </a:p>
          <a:p>
            <a:pPr lvl="0"/>
            <a:r>
              <a:rPr lang="es-DO" sz="1200" dirty="0" smtClean="0"/>
              <a:t> </a:t>
            </a:r>
            <a:r>
              <a:rPr lang="es-DO" sz="1200" dirty="0"/>
              <a:t>( puede elegir todas las opciones que considere):</a:t>
            </a:r>
            <a:endParaRPr lang="es-DO" sz="1200" b="1" u="sng" dirty="0"/>
          </a:p>
          <a:p>
            <a:pPr lvl="0"/>
            <a:r>
              <a:rPr lang="es-DO" sz="1200" dirty="0" smtClean="0"/>
              <a:t>a. Ayudó </a:t>
            </a:r>
            <a:r>
              <a:rPr lang="es-DO" sz="1200" dirty="0"/>
              <a:t>a comprender mejor textos científicos____</a:t>
            </a:r>
            <a:endParaRPr lang="es-DO" sz="1200" b="1" u="sng" dirty="0"/>
          </a:p>
          <a:p>
            <a:pPr lvl="0"/>
            <a:r>
              <a:rPr lang="es-DO" sz="1200" dirty="0" smtClean="0"/>
              <a:t>b. Ayudó </a:t>
            </a:r>
            <a:r>
              <a:rPr lang="es-DO" sz="1200" dirty="0"/>
              <a:t>a organizar mejor las ideas para escribir___</a:t>
            </a:r>
            <a:endParaRPr lang="es-DO" sz="1200" b="1" u="sng" dirty="0"/>
          </a:p>
          <a:p>
            <a:pPr lvl="0"/>
            <a:r>
              <a:rPr lang="es-DO" sz="1200" dirty="0" smtClean="0"/>
              <a:t>c. Estimuló  el espíritu </a:t>
            </a:r>
            <a:r>
              <a:rPr lang="es-DO" sz="1200" dirty="0"/>
              <a:t>de investigador____</a:t>
            </a:r>
            <a:endParaRPr lang="es-DO" sz="1200" b="1" u="sng" dirty="0"/>
          </a:p>
          <a:p>
            <a:pPr lvl="0"/>
            <a:r>
              <a:rPr lang="es-DO" sz="1200" dirty="0" smtClean="0"/>
              <a:t>d. </a:t>
            </a:r>
            <a:r>
              <a:rPr lang="es-DO" sz="1200" dirty="0"/>
              <a:t>Solo lo asumí por el compromiso de la calificación___</a:t>
            </a:r>
            <a:endParaRPr lang="es-DO" sz="1200" b="1" u="sng" dirty="0"/>
          </a:p>
          <a:p>
            <a:pPr lvl="0"/>
            <a:r>
              <a:rPr lang="es-DO" sz="1200" dirty="0" smtClean="0"/>
              <a:t>10.Le </a:t>
            </a:r>
            <a:r>
              <a:rPr lang="es-DO" sz="1200" dirty="0"/>
              <a:t>gustaría continuar desarrollando sus habilidades de lectura y escritura:</a:t>
            </a:r>
            <a:endParaRPr lang="es-DO" sz="1200" b="1" u="sng" dirty="0"/>
          </a:p>
          <a:p>
            <a:r>
              <a:rPr lang="es-DO" sz="1200" dirty="0"/>
              <a:t>Sí____  No___</a:t>
            </a:r>
            <a:endParaRPr lang="es-DO" sz="1200" b="1" u="sng" dirty="0"/>
          </a:p>
          <a:p>
            <a:r>
              <a:rPr lang="es-DO" sz="1200" dirty="0"/>
              <a:t>Comentarios sobre la </a:t>
            </a:r>
            <a:r>
              <a:rPr lang="es-DO" sz="1200" dirty="0" smtClean="0"/>
              <a:t>experiencia</a:t>
            </a:r>
            <a:r>
              <a:rPr lang="es-DO" sz="1200" b="1" u="sng" dirty="0" smtClean="0"/>
              <a:t>_________________________________</a:t>
            </a:r>
            <a:endParaRPr lang="es-DO" sz="1200" b="1" u="sng" dirty="0"/>
          </a:p>
        </p:txBody>
      </p:sp>
      <p:sp>
        <p:nvSpPr>
          <p:cNvPr id="3" name="2 Rectángulo"/>
          <p:cNvSpPr/>
          <p:nvPr/>
        </p:nvSpPr>
        <p:spPr>
          <a:xfrm>
            <a:off x="32925" y="1860848"/>
            <a:ext cx="4572000" cy="1815882"/>
          </a:xfrm>
          <a:prstGeom prst="rect">
            <a:avLst/>
          </a:prstGeom>
        </p:spPr>
        <p:txBody>
          <a:bodyPr>
            <a:spAutoFit/>
          </a:bodyPr>
          <a:lstStyle/>
          <a:p>
            <a:r>
              <a:rPr lang="es-ES_tradnl" sz="2800" dirty="0" smtClean="0">
                <a:latin typeface="Arial" panose="020B0604020202020204" pitchFamily="34" charset="0"/>
                <a:cs typeface="Arial" panose="020B0604020202020204" pitchFamily="34" charset="0"/>
              </a:rPr>
              <a:t>Evaluación </a:t>
            </a:r>
            <a:r>
              <a:rPr lang="es-ES_tradnl" sz="2800" dirty="0">
                <a:latin typeface="Arial" panose="020B0604020202020204" pitchFamily="34" charset="0"/>
                <a:cs typeface="Arial" panose="020B0604020202020204" pitchFamily="34" charset="0"/>
              </a:rPr>
              <a:t>del </a:t>
            </a:r>
            <a:r>
              <a:rPr lang="es-ES_tradnl" sz="2800" dirty="0" smtClean="0">
                <a:latin typeface="Arial" panose="020B0604020202020204" pitchFamily="34" charset="0"/>
                <a:cs typeface="Arial" panose="020B0604020202020204" pitchFamily="34" charset="0"/>
              </a:rPr>
              <a:t>proyecto, </a:t>
            </a:r>
          </a:p>
          <a:p>
            <a:r>
              <a:rPr lang="es-ES_tradnl" sz="2800" dirty="0" smtClean="0">
                <a:latin typeface="Arial" panose="020B0604020202020204" pitchFamily="34" charset="0"/>
                <a:cs typeface="Arial" panose="020B0604020202020204" pitchFamily="34" charset="0"/>
              </a:rPr>
              <a:t>por </a:t>
            </a:r>
            <a:r>
              <a:rPr lang="es-ES_tradnl" sz="2800" dirty="0">
                <a:latin typeface="Arial" panose="020B0604020202020204" pitchFamily="34" charset="0"/>
                <a:cs typeface="Arial" panose="020B0604020202020204" pitchFamily="34" charset="0"/>
              </a:rPr>
              <a:t>parte de los  </a:t>
            </a:r>
            <a:r>
              <a:rPr lang="es-ES_tradnl" sz="2800" dirty="0" smtClean="0">
                <a:latin typeface="Arial" panose="020B0604020202020204" pitchFamily="34" charset="0"/>
                <a:cs typeface="Arial" panose="020B0604020202020204" pitchFamily="34" charset="0"/>
              </a:rPr>
              <a:t>estudiantes</a:t>
            </a:r>
            <a:endParaRPr lang="es-ES_tradnl" sz="2800" dirty="0">
              <a:latin typeface="Arial" panose="020B0604020202020204" pitchFamily="34" charset="0"/>
              <a:cs typeface="Arial" panose="020B0604020202020204" pitchFamily="34" charset="0"/>
            </a:endParaRPr>
          </a:p>
          <a:p>
            <a:endParaRPr lang="es-ES_tradnl" sz="2800" b="1" u="sng" dirty="0"/>
          </a:p>
        </p:txBody>
      </p:sp>
    </p:spTree>
    <p:extLst>
      <p:ext uri="{BB962C8B-B14F-4D97-AF65-F5344CB8AC3E}">
        <p14:creationId xmlns="" xmlns:p14="http://schemas.microsoft.com/office/powerpoint/2010/main" val="2072134773"/>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0432" cy="914400"/>
          </a:xfrm>
          <a:solidFill>
            <a:schemeClr val="accent1">
              <a:lumMod val="75000"/>
            </a:schemeClr>
          </a:solidFill>
        </p:spPr>
        <p:txBody>
          <a:bodyPr/>
          <a:lstStyle/>
          <a:p>
            <a:r>
              <a:rPr lang="es-DO" sz="3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RESULTADOS</a:t>
            </a:r>
            <a:endParaRPr lang="es-DO" sz="3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295" y="1052736"/>
            <a:ext cx="8236396" cy="528172"/>
          </a:xfrm>
          <a:solidFill>
            <a:schemeClr val="bg1"/>
          </a:solidFill>
        </p:spPr>
        <p:txBody>
          <a:bodyPr>
            <a:noAutofit/>
          </a:bodyPr>
          <a:lstStyle/>
          <a:p>
            <a:r>
              <a:rPr lang="es-DO" sz="2000" dirty="0" smtClean="0"/>
              <a:t>Los datos fueron procesados  y tabulados utilizando los programas  en Excel y SPSS</a:t>
            </a:r>
            <a:endParaRPr lang="es-DO" sz="2000" dirty="0"/>
          </a:p>
        </p:txBody>
      </p:sp>
      <p:sp>
        <p:nvSpPr>
          <p:cNvPr id="4" name="TextBox 3"/>
          <p:cNvSpPr txBox="1"/>
          <p:nvPr/>
        </p:nvSpPr>
        <p:spPr>
          <a:xfrm>
            <a:off x="3153804" y="1784949"/>
            <a:ext cx="1512168" cy="461665"/>
          </a:xfrm>
          <a:prstGeom prst="rect">
            <a:avLst/>
          </a:prstGeom>
          <a:noFill/>
        </p:spPr>
        <p:txBody>
          <a:bodyPr wrap="square" rtlCol="0">
            <a:spAutoFit/>
          </a:bodyPr>
          <a:lstStyle/>
          <a:p>
            <a:r>
              <a:rPr lang="es-DO" sz="24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Cuadro I</a:t>
            </a:r>
            <a:endParaRPr lang="es-DO" sz="24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aphicFrame>
        <p:nvGraphicFramePr>
          <p:cNvPr id="5" name="Table 4"/>
          <p:cNvGraphicFramePr>
            <a:graphicFrameLocks noGrp="1"/>
          </p:cNvGraphicFramePr>
          <p:nvPr>
            <p:extLst>
              <p:ext uri="{D42A27DB-BD31-4B8C-83A1-F6EECF244321}">
                <p14:modId xmlns="" xmlns:p14="http://schemas.microsoft.com/office/powerpoint/2010/main" val="331920796"/>
              </p:ext>
            </p:extLst>
          </p:nvPr>
        </p:nvGraphicFramePr>
        <p:xfrm>
          <a:off x="828205" y="2708919"/>
          <a:ext cx="6264075" cy="3572007"/>
        </p:xfrm>
        <a:graphic>
          <a:graphicData uri="http://schemas.openxmlformats.org/drawingml/2006/table">
            <a:tbl>
              <a:tblPr>
                <a:tableStyleId>{BC89EF96-8CEA-46FF-86C4-4CE0E7609802}</a:tableStyleId>
              </a:tblPr>
              <a:tblGrid>
                <a:gridCol w="3540165"/>
                <a:gridCol w="1250429"/>
                <a:gridCol w="1473481"/>
              </a:tblGrid>
              <a:tr h="372216">
                <a:tc gridSpan="3">
                  <a:txBody>
                    <a:bodyPr/>
                    <a:lstStyle/>
                    <a:p>
                      <a:pPr algn="ctr" fontAlgn="b"/>
                      <a:r>
                        <a:rPr lang="es-DO" sz="1400" u="none" strike="noStrike" dirty="0"/>
                        <a:t>Plan </a:t>
                      </a:r>
                      <a:r>
                        <a:rPr lang="es-DO" sz="1400" u="none" strike="noStrike" dirty="0" smtClean="0"/>
                        <a:t>Piloto</a:t>
                      </a:r>
                    </a:p>
                    <a:p>
                      <a:pPr algn="ctr" fontAlgn="b"/>
                      <a:endParaRPr lang="es-DO" sz="1400" b="0" i="0" u="none" strike="noStrike" dirty="0">
                        <a:solidFill>
                          <a:srgbClr val="000000"/>
                        </a:solidFill>
                        <a:latin typeface="Calibri"/>
                      </a:endParaRPr>
                    </a:p>
                  </a:txBody>
                  <a:tcPr marL="9525" marR="9525" marT="9525" marB="0" anchor="b"/>
                </a:tc>
                <a:tc hMerge="1">
                  <a:txBody>
                    <a:bodyPr/>
                    <a:lstStyle/>
                    <a:p>
                      <a:endParaRPr lang="es-DO"/>
                    </a:p>
                  </a:txBody>
                  <a:tcPr/>
                </a:tc>
                <a:tc hMerge="1">
                  <a:txBody>
                    <a:bodyPr/>
                    <a:lstStyle/>
                    <a:p>
                      <a:endParaRPr lang="es-DO"/>
                    </a:p>
                  </a:txBody>
                  <a:tcPr/>
                </a:tc>
              </a:tr>
              <a:tr h="347864">
                <a:tc>
                  <a:txBody>
                    <a:bodyPr/>
                    <a:lstStyle/>
                    <a:p>
                      <a:pPr algn="l" fontAlgn="b"/>
                      <a:r>
                        <a:rPr lang="es-DO" sz="1100" u="none" strike="noStrike" dirty="0"/>
                        <a:t> </a:t>
                      </a:r>
                      <a:r>
                        <a:rPr lang="es-DO" sz="1400" u="none" strike="noStrike" dirty="0" smtClean="0"/>
                        <a:t>Aspectos a Evaluar</a:t>
                      </a:r>
                    </a:p>
                    <a:p>
                      <a:pPr algn="l" fontAlgn="b"/>
                      <a:endParaRPr lang="es-DO" sz="1400" b="0" i="0" u="none" strike="noStrike" dirty="0">
                        <a:solidFill>
                          <a:srgbClr val="002060"/>
                        </a:solidFill>
                        <a:latin typeface="Calibri"/>
                      </a:endParaRPr>
                    </a:p>
                  </a:txBody>
                  <a:tcPr marL="9525" marR="9525" marT="9525" marB="0" anchor="b">
                    <a:solidFill>
                      <a:schemeClr val="accent1">
                        <a:lumMod val="20000"/>
                        <a:lumOff val="80000"/>
                      </a:schemeClr>
                    </a:solidFill>
                  </a:tcPr>
                </a:tc>
                <a:tc>
                  <a:txBody>
                    <a:bodyPr/>
                    <a:lstStyle/>
                    <a:p>
                      <a:pPr algn="ctr" fontAlgn="b"/>
                      <a:r>
                        <a:rPr lang="es-DO" sz="1400" u="none" strike="noStrike" dirty="0" smtClean="0"/>
                        <a:t>Media</a:t>
                      </a:r>
                    </a:p>
                    <a:p>
                      <a:pPr algn="ctr" fontAlgn="b"/>
                      <a:endParaRPr lang="es-DO" sz="1400" b="0" i="0" u="none" strike="noStrike" dirty="0">
                        <a:solidFill>
                          <a:srgbClr val="002060"/>
                        </a:solidFill>
                        <a:latin typeface="Calibri"/>
                      </a:endParaRPr>
                    </a:p>
                  </a:txBody>
                  <a:tcPr marL="9525" marR="9525" marT="9525" marB="0" anchor="b">
                    <a:solidFill>
                      <a:schemeClr val="accent1">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DO" sz="1400" u="none" strike="noStrike" dirty="0" smtClean="0"/>
                        <a:t>Desviación Estándar</a:t>
                      </a:r>
                    </a:p>
                    <a:p>
                      <a:pPr algn="l" fontAlgn="b"/>
                      <a:endParaRPr lang="es-DO" sz="1400" b="0" i="0" u="none" strike="noStrike" dirty="0">
                        <a:solidFill>
                          <a:srgbClr val="002060"/>
                        </a:solidFill>
                        <a:latin typeface="Calibri"/>
                      </a:endParaRPr>
                    </a:p>
                  </a:txBody>
                  <a:tcPr marL="9525" marR="9525" marT="9525" marB="0" anchor="b">
                    <a:solidFill>
                      <a:schemeClr val="accent1">
                        <a:lumMod val="20000"/>
                        <a:lumOff val="80000"/>
                      </a:schemeClr>
                    </a:solidFill>
                  </a:tcPr>
                </a:tc>
              </a:tr>
              <a:tr h="326750">
                <a:tc>
                  <a:txBody>
                    <a:bodyPr/>
                    <a:lstStyle/>
                    <a:p>
                      <a:pPr algn="l" fontAlgn="b"/>
                      <a:r>
                        <a:rPr lang="es-DO" sz="1200" u="none" strike="noStrike" dirty="0"/>
                        <a:t>Puntualidad en entrega (0.5</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0.50</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0.00</a:t>
                      </a:r>
                      <a:endParaRPr lang="es-DO" sz="1100" b="0" i="0" u="none" strike="noStrike" dirty="0">
                        <a:solidFill>
                          <a:srgbClr val="000000"/>
                        </a:solidFill>
                        <a:latin typeface="Calibri"/>
                      </a:endParaRPr>
                    </a:p>
                  </a:txBody>
                  <a:tcPr marL="9525" marR="9525" marT="9525" marB="0" anchor="b"/>
                </a:tc>
              </a:tr>
              <a:tr h="326750">
                <a:tc>
                  <a:txBody>
                    <a:bodyPr/>
                    <a:lstStyle/>
                    <a:p>
                      <a:pPr algn="l" fontAlgn="b"/>
                      <a:r>
                        <a:rPr lang="es-DO" sz="1200" u="none" strike="noStrike" dirty="0"/>
                        <a:t>Presentación y organización  del trabajo (0.5</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0.29</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0.11</a:t>
                      </a:r>
                      <a:endParaRPr lang="es-DO" sz="1100" b="0" i="0" u="none" strike="noStrike" dirty="0">
                        <a:solidFill>
                          <a:srgbClr val="000000"/>
                        </a:solidFill>
                        <a:latin typeface="Calibri"/>
                      </a:endParaRPr>
                    </a:p>
                  </a:txBody>
                  <a:tcPr marL="9525" marR="9525" marT="9525" marB="0" anchor="b"/>
                </a:tc>
              </a:tr>
              <a:tr h="326750">
                <a:tc>
                  <a:txBody>
                    <a:bodyPr/>
                    <a:lstStyle/>
                    <a:p>
                      <a:pPr algn="l" fontAlgn="b"/>
                      <a:r>
                        <a:rPr lang="es-DO" sz="1200" u="none" strike="noStrike" dirty="0"/>
                        <a:t>Uso adecuado de las guías (0.3</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0.17</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0.08</a:t>
                      </a:r>
                      <a:endParaRPr lang="es-DO" sz="1100" b="0" i="0" u="none" strike="noStrike" dirty="0">
                        <a:solidFill>
                          <a:srgbClr val="000000"/>
                        </a:solidFill>
                        <a:latin typeface="Calibri"/>
                      </a:endParaRPr>
                    </a:p>
                  </a:txBody>
                  <a:tcPr marL="9525" marR="9525" marT="9525" marB="0" anchor="b"/>
                </a:tc>
              </a:tr>
              <a:tr h="326750">
                <a:tc>
                  <a:txBody>
                    <a:bodyPr/>
                    <a:lstStyle/>
                    <a:p>
                      <a:pPr algn="l" fontAlgn="b"/>
                      <a:r>
                        <a:rPr lang="es-DO" sz="1200" u="none" strike="noStrike" dirty="0"/>
                        <a:t>Información relacionada con el  </a:t>
                      </a:r>
                      <a:r>
                        <a:rPr lang="es-DO" sz="1200" u="none" strike="noStrike" dirty="0" smtClean="0"/>
                        <a:t>tema </a:t>
                      </a:r>
                      <a:r>
                        <a:rPr lang="es-DO" sz="1200" u="none" strike="noStrike" dirty="0"/>
                        <a:t>(1</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0.85</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0.18</a:t>
                      </a:r>
                      <a:endParaRPr lang="es-DO" sz="1100" b="0" i="0" u="none" strike="noStrike" dirty="0">
                        <a:solidFill>
                          <a:srgbClr val="000000"/>
                        </a:solidFill>
                        <a:latin typeface="Calibri"/>
                      </a:endParaRPr>
                    </a:p>
                  </a:txBody>
                  <a:tcPr marL="9525" marR="9525" marT="9525" marB="0" anchor="b"/>
                </a:tc>
              </a:tr>
              <a:tr h="326750">
                <a:tc>
                  <a:txBody>
                    <a:bodyPr/>
                    <a:lstStyle/>
                    <a:p>
                      <a:pPr algn="l" fontAlgn="b"/>
                      <a:r>
                        <a:rPr lang="es-DO" sz="1200" u="none" strike="noStrike" dirty="0"/>
                        <a:t>Coherencia y cohesión (0.3</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0.18</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0.06</a:t>
                      </a:r>
                      <a:endParaRPr lang="es-DO" sz="1100" b="0" i="0" u="none" strike="noStrike" dirty="0">
                        <a:solidFill>
                          <a:srgbClr val="000000"/>
                        </a:solidFill>
                        <a:latin typeface="Calibri"/>
                      </a:endParaRPr>
                    </a:p>
                  </a:txBody>
                  <a:tcPr marL="9525" marR="9525" marT="9525" marB="0" anchor="b"/>
                </a:tc>
              </a:tr>
              <a:tr h="411546">
                <a:tc>
                  <a:txBody>
                    <a:bodyPr/>
                    <a:lstStyle/>
                    <a:p>
                      <a:pPr algn="l" fontAlgn="b"/>
                      <a:r>
                        <a:rPr lang="es-DO" sz="1200" u="none" strike="noStrike" dirty="0"/>
                        <a:t>Normas gramaticales (0.2</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0.13</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0.05</a:t>
                      </a:r>
                      <a:endParaRPr lang="es-DO" sz="1100" b="0" i="0" u="none" strike="noStrike" dirty="0">
                        <a:solidFill>
                          <a:srgbClr val="000000"/>
                        </a:solidFill>
                        <a:latin typeface="Calibri"/>
                      </a:endParaRPr>
                    </a:p>
                  </a:txBody>
                  <a:tcPr marL="9525" marR="9525" marT="9525" marB="0" anchor="b"/>
                </a:tc>
              </a:tr>
              <a:tr h="411546">
                <a:tc>
                  <a:txBody>
                    <a:bodyPr/>
                    <a:lstStyle/>
                    <a:p>
                      <a:pPr algn="l" fontAlgn="b"/>
                      <a:r>
                        <a:rPr lang="es-DO" sz="1200" u="none" strike="noStrike" dirty="0" smtClean="0"/>
                        <a:t>Validez  </a:t>
                      </a:r>
                      <a:r>
                        <a:rPr lang="es-DO" sz="1200" u="none" strike="noStrike" dirty="0"/>
                        <a:t>de las fuentes de </a:t>
                      </a:r>
                      <a:r>
                        <a:rPr lang="es-DO" sz="1200" u="none" strike="noStrike" dirty="0" smtClean="0"/>
                        <a:t>información (</a:t>
                      </a:r>
                      <a:r>
                        <a:rPr lang="es-DO" sz="1200" u="none" strike="noStrike" dirty="0"/>
                        <a:t>0.2</a:t>
                      </a:r>
                      <a:r>
                        <a:rPr lang="es-DO" sz="1200" u="none" strike="noStrike" dirty="0" smtClean="0"/>
                        <a:t>)</a:t>
                      </a:r>
                    </a:p>
                    <a:p>
                      <a:pPr algn="l" fontAlgn="b"/>
                      <a:endParaRPr lang="es-DO" sz="12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0.16</a:t>
                      </a:r>
                      <a:endParaRPr lang="es-DO" sz="1100" b="0" i="0" u="none" strike="noStrike" dirty="0">
                        <a:solidFill>
                          <a:srgbClr val="000000"/>
                        </a:solidFill>
                        <a:latin typeface="Calibri"/>
                      </a:endParaRPr>
                    </a:p>
                  </a:txBody>
                  <a:tcPr marL="9525" marR="9525" marT="9525" marB="0" anchor="b"/>
                </a:tc>
                <a:tc>
                  <a:txBody>
                    <a:bodyPr/>
                    <a:lstStyle/>
                    <a:p>
                      <a:pPr algn="ctr" fontAlgn="b"/>
                      <a:r>
                        <a:rPr lang="es-DO" sz="1100" u="none" strike="noStrike" dirty="0"/>
                        <a:t>0.07</a:t>
                      </a:r>
                      <a:endParaRPr lang="es-DO" sz="1100" b="0" i="0" u="none" strike="noStrike" dirty="0">
                        <a:solidFill>
                          <a:srgbClr val="000000"/>
                        </a:solidFill>
                        <a:latin typeface="Calibri"/>
                      </a:endParaRPr>
                    </a:p>
                  </a:txBody>
                  <a:tcPr marL="9525" marR="9525" marT="9525" marB="0" anchor="b"/>
                </a:tc>
              </a:tr>
            </a:tbl>
          </a:graphicData>
        </a:graphic>
      </p:graphicFrame>
      <p:sp>
        <p:nvSpPr>
          <p:cNvPr id="6" name="TextBox 5"/>
          <p:cNvSpPr txBox="1"/>
          <p:nvPr/>
        </p:nvSpPr>
        <p:spPr>
          <a:xfrm>
            <a:off x="885552" y="6343017"/>
            <a:ext cx="4536504" cy="307777"/>
          </a:xfrm>
          <a:prstGeom prst="rect">
            <a:avLst/>
          </a:prstGeom>
          <a:solidFill>
            <a:schemeClr val="bg1"/>
          </a:solidFill>
        </p:spPr>
        <p:txBody>
          <a:bodyPr wrap="square" rtlCol="0">
            <a:spAutoFit/>
          </a:bodyPr>
          <a:lstStyle/>
          <a:p>
            <a:r>
              <a:rPr lang="es-DO"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Fuente:  </a:t>
            </a:r>
            <a:r>
              <a:rPr lang="es-DO" sz="1400" dirty="0" smtClean="0"/>
              <a:t>Rúbrica de evaluación plan piloto</a:t>
            </a:r>
            <a:endParaRPr lang="es-DO"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885552" y="2226661"/>
            <a:ext cx="5561010" cy="400110"/>
          </a:xfrm>
          <a:prstGeom prst="rect">
            <a:avLst/>
          </a:prstGeom>
          <a:solidFill>
            <a:schemeClr val="bg1"/>
          </a:solidFill>
        </p:spPr>
        <p:txBody>
          <a:bodyPr wrap="none" rtlCol="0">
            <a:spAutoFit/>
          </a:bodyPr>
          <a:lstStyle/>
          <a:p>
            <a:r>
              <a:rPr lang="es-DO"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Reporte de hallazgos encontrados en el plan piloto</a:t>
            </a:r>
            <a:endParaRPr lang="es-DO" sz="20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880329341"/>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1872208" cy="461665"/>
          </a:xfrm>
          <a:prstGeom prst="rect">
            <a:avLst/>
          </a:prstGeom>
          <a:noFill/>
        </p:spPr>
        <p:txBody>
          <a:bodyPr wrap="square" rtlCol="0">
            <a:spAutoFit/>
          </a:bodyPr>
          <a:lstStyle/>
          <a:p>
            <a:r>
              <a:rPr lang="es-DO"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Cuadro II</a:t>
            </a:r>
            <a:endParaRPr lang="es-DO"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467544" y="1124744"/>
            <a:ext cx="7848872" cy="707886"/>
          </a:xfrm>
          <a:prstGeom prst="rect">
            <a:avLst/>
          </a:prstGeom>
          <a:solidFill>
            <a:schemeClr val="bg1"/>
          </a:solidFill>
        </p:spPr>
        <p:txBody>
          <a:bodyPr wrap="square" rtlCol="0">
            <a:spAutoFit/>
          </a:bodyPr>
          <a:lstStyle/>
          <a:p>
            <a:r>
              <a:rPr lang="es-DO"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Reporte de hallazgos encontrados en el  proceso de producción </a:t>
            </a:r>
          </a:p>
          <a:p>
            <a:r>
              <a:rPr lang="es-DO"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escrita del artículo</a:t>
            </a:r>
            <a:endParaRPr lang="es-DO" sz="20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graphicFrame>
        <p:nvGraphicFramePr>
          <p:cNvPr id="10" name="Table 9"/>
          <p:cNvGraphicFramePr>
            <a:graphicFrameLocks noGrp="1"/>
          </p:cNvGraphicFramePr>
          <p:nvPr>
            <p:extLst>
              <p:ext uri="{D42A27DB-BD31-4B8C-83A1-F6EECF244321}">
                <p14:modId xmlns="" xmlns:p14="http://schemas.microsoft.com/office/powerpoint/2010/main" val="698481849"/>
              </p:ext>
            </p:extLst>
          </p:nvPr>
        </p:nvGraphicFramePr>
        <p:xfrm>
          <a:off x="539551" y="2132856"/>
          <a:ext cx="7560840" cy="3483387"/>
        </p:xfrm>
        <a:graphic>
          <a:graphicData uri="http://schemas.openxmlformats.org/drawingml/2006/table">
            <a:tbl>
              <a:tblPr/>
              <a:tblGrid>
                <a:gridCol w="2448052"/>
                <a:gridCol w="778398"/>
                <a:gridCol w="875697"/>
                <a:gridCol w="778398"/>
                <a:gridCol w="875697"/>
                <a:gridCol w="778398"/>
                <a:gridCol w="1026200"/>
              </a:tblGrid>
              <a:tr h="648072">
                <a:tc rowSpan="3">
                  <a:txBody>
                    <a:bodyPr/>
                    <a:lstStyle/>
                    <a:p>
                      <a:pPr algn="l" fontAlgn="b"/>
                      <a:r>
                        <a:rPr lang="es-DO" sz="1400" b="0" i="0" u="none" strike="noStrike" dirty="0">
                          <a:solidFill>
                            <a:srgbClr val="000000"/>
                          </a:solidFill>
                          <a:latin typeface="Calibri"/>
                        </a:rPr>
                        <a:t> </a:t>
                      </a:r>
                      <a:endParaRPr lang="es-DO" sz="1400" b="0" i="0" u="none" strike="noStrike" dirty="0" smtClean="0">
                        <a:solidFill>
                          <a:srgbClr val="000000"/>
                        </a:solidFill>
                        <a:latin typeface="Calibri"/>
                      </a:endParaRPr>
                    </a:p>
                    <a:p>
                      <a:pPr algn="l" fontAlgn="b"/>
                      <a:endParaRPr lang="es-DO" sz="1400" b="0" i="0" u="none" strike="noStrike" dirty="0" smtClean="0">
                        <a:solidFill>
                          <a:srgbClr val="000000"/>
                        </a:solidFill>
                        <a:latin typeface="Calibri"/>
                      </a:endParaRPr>
                    </a:p>
                    <a:p>
                      <a:pPr algn="l" fontAlgn="b"/>
                      <a:endParaRPr lang="es-DO" sz="1400" b="0" i="0" u="none" strike="noStrike" dirty="0" smtClean="0">
                        <a:solidFill>
                          <a:srgbClr val="000000"/>
                        </a:solidFill>
                        <a:latin typeface="Calibri"/>
                      </a:endParaRPr>
                    </a:p>
                    <a:p>
                      <a:pPr algn="l" fontAlgn="b"/>
                      <a:endParaRPr lang="es-DO" sz="1400" b="0" i="0" u="none" strike="noStrike" dirty="0" smtClean="0">
                        <a:solidFill>
                          <a:srgbClr val="000000"/>
                        </a:solidFill>
                        <a:latin typeface="Calibri"/>
                      </a:endParaRPr>
                    </a:p>
                    <a:p>
                      <a:pPr algn="l" fontAlgn="b"/>
                      <a:r>
                        <a:rPr lang="es-DO" sz="1400" b="0" i="0" u="none" strike="noStrike" dirty="0" smtClean="0">
                          <a:solidFill>
                            <a:srgbClr val="000000"/>
                          </a:solidFill>
                          <a:latin typeface="Calibri"/>
                        </a:rPr>
                        <a:t>    CRITERIOS </a:t>
                      </a:r>
                      <a:r>
                        <a:rPr lang="es-DO" sz="1400" b="0" i="0" u="none" strike="noStrike" baseline="0" dirty="0" smtClean="0">
                          <a:solidFill>
                            <a:srgbClr val="000000"/>
                          </a:solidFill>
                          <a:latin typeface="Calibri"/>
                        </a:rPr>
                        <a:t> A CONSIDERAR</a:t>
                      </a:r>
                      <a:endParaRPr lang="es-DO" sz="14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6">
                  <a:txBody>
                    <a:bodyPr/>
                    <a:lstStyle/>
                    <a:p>
                      <a:pPr algn="ctr" fontAlgn="b"/>
                      <a:endParaRPr lang="es-DO" sz="1400" b="1" i="0" u="none" strike="noStrike" dirty="0" smtClean="0">
                        <a:solidFill>
                          <a:srgbClr val="000000"/>
                        </a:solidFill>
                        <a:latin typeface="Calibri"/>
                      </a:endParaRPr>
                    </a:p>
                    <a:p>
                      <a:pPr algn="ctr" fontAlgn="b"/>
                      <a:r>
                        <a:rPr lang="es-DO" sz="1600" b="1" i="0" u="none" strike="noStrike" dirty="0" smtClean="0">
                          <a:solidFill>
                            <a:schemeClr val="bg1"/>
                          </a:solidFill>
                          <a:latin typeface="Calibri"/>
                        </a:rPr>
                        <a:t>Revisión</a:t>
                      </a:r>
                      <a:endParaRPr lang="es-DO" sz="1600" b="1" i="0" u="none" strike="noStrike" dirty="0">
                        <a:solidFill>
                          <a:schemeClr val="bg1"/>
                        </a:solidFill>
                        <a:latin typeface="Calibri"/>
                      </a:endParaRPr>
                    </a:p>
                    <a:p>
                      <a:pPr algn="l" fontAlgn="b"/>
                      <a:r>
                        <a:rPr lang="es-DO" sz="1200" b="0" i="0" u="none" strike="noStrike" dirty="0">
                          <a:solidFill>
                            <a:srgbClr val="000000"/>
                          </a:solidFill>
                          <a:latin typeface="Calibri"/>
                        </a:rPr>
                        <a:t> </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dirty="0"/>
                    </a:p>
                  </a:txBody>
                  <a:tcPr/>
                </a:tc>
                <a:tc hMerge="1">
                  <a:txBody>
                    <a:bodyPr/>
                    <a:lstStyle/>
                    <a:p>
                      <a:pPr algn="l" fontAlgn="b"/>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05045">
                <a:tc vMerge="1">
                  <a:txBody>
                    <a:bodyPr/>
                    <a:lstStyle/>
                    <a:p>
                      <a:pPr algn="l" fontAlgn="b"/>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s-DO" sz="1400" b="0" i="0" u="none" strike="noStrike" dirty="0">
                          <a:solidFill>
                            <a:srgbClr val="000000"/>
                          </a:solidFill>
                          <a:latin typeface="Calibri"/>
                        </a:rPr>
                        <a:t>Primera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s-DO"/>
                    </a:p>
                  </a:txBody>
                  <a:tcPr/>
                </a:tc>
                <a:tc gridSpan="2">
                  <a:txBody>
                    <a:bodyPr/>
                    <a:lstStyle/>
                    <a:p>
                      <a:pPr algn="ctr" fontAlgn="b"/>
                      <a:r>
                        <a:rPr lang="es-DO" sz="1400" b="0" i="0" u="none" strike="noStrike" dirty="0">
                          <a:solidFill>
                            <a:srgbClr val="000000"/>
                          </a:solidFill>
                          <a:latin typeface="Calibri"/>
                        </a:rPr>
                        <a:t>Segunda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s-DO"/>
                    </a:p>
                  </a:txBody>
                  <a:tcPr/>
                </a:tc>
                <a:tc gridSpan="2">
                  <a:txBody>
                    <a:bodyPr/>
                    <a:lstStyle/>
                    <a:p>
                      <a:pPr algn="ctr" fontAlgn="b"/>
                      <a:r>
                        <a:rPr lang="es-DO" sz="1400" b="0" i="0" u="none" strike="noStrike" dirty="0">
                          <a:solidFill>
                            <a:srgbClr val="000000"/>
                          </a:solidFill>
                          <a:latin typeface="Calibri"/>
                        </a:rPr>
                        <a:t>Tercera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s-DO"/>
                    </a:p>
                  </a:txBody>
                  <a:tcPr/>
                </a:tc>
              </a:tr>
              <a:tr h="405045">
                <a:tc vMerge="1">
                  <a:txBody>
                    <a:bodyPr/>
                    <a:lstStyle/>
                    <a:p>
                      <a:pPr algn="l" fontAlgn="b"/>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Media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smtClean="0">
                          <a:solidFill>
                            <a:srgbClr val="000000"/>
                          </a:solidFill>
                          <a:latin typeface="Calibri"/>
                        </a:rPr>
                        <a:t>Desviación</a:t>
                      </a:r>
                    </a:p>
                    <a:p>
                      <a:pPr algn="ctr" fontAlgn="b"/>
                      <a:r>
                        <a:rPr lang="es-DO" sz="1200" b="0" i="0" u="none" strike="noStrike" dirty="0" smtClean="0">
                          <a:solidFill>
                            <a:srgbClr val="000000"/>
                          </a:solidFill>
                          <a:latin typeface="Calibri"/>
                        </a:rPr>
                        <a:t>Estándar</a:t>
                      </a:r>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Media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smtClean="0">
                          <a:solidFill>
                            <a:srgbClr val="000000"/>
                          </a:solidFill>
                          <a:latin typeface="+mn-lt"/>
                        </a:rPr>
                        <a:t>Desviación Estándar</a:t>
                      </a:r>
                      <a:endParaRPr lang="es-DO" sz="1200" b="0" i="0" u="none" strike="noStrike" dirty="0">
                        <a:solidFill>
                          <a:srgbClr val="000000"/>
                        </a:solidFill>
                        <a:latin typeface="+mn-lt"/>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Media</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smtClean="0">
                          <a:solidFill>
                            <a:srgbClr val="000000"/>
                          </a:solidFill>
                          <a:latin typeface="Calibri"/>
                        </a:rPr>
                        <a:t>Desviación Estándar</a:t>
                      </a:r>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5045">
                <a:tc>
                  <a:txBody>
                    <a:bodyPr/>
                    <a:lstStyle/>
                    <a:p>
                      <a:pPr algn="l" fontAlgn="b"/>
                      <a:r>
                        <a:rPr lang="es-DO" sz="1200" b="0" i="0" u="none" strike="noStrike" dirty="0">
                          <a:solidFill>
                            <a:srgbClr val="000000"/>
                          </a:solidFill>
                          <a:latin typeface="Calibri"/>
                        </a:rPr>
                        <a:t>Presentación  </a:t>
                      </a:r>
                      <a:r>
                        <a:rPr lang="es-DO" sz="1200" b="0" i="0" u="none" strike="noStrike" baseline="0" dirty="0" smtClean="0">
                          <a:solidFill>
                            <a:srgbClr val="000000"/>
                          </a:solidFill>
                          <a:latin typeface="Calibri"/>
                        </a:rPr>
                        <a:t> y </a:t>
                      </a:r>
                      <a:r>
                        <a:rPr lang="es-DO" sz="1200" b="0" i="0" u="none" strike="noStrike" dirty="0" smtClean="0">
                          <a:solidFill>
                            <a:srgbClr val="000000"/>
                          </a:solidFill>
                          <a:latin typeface="Calibri"/>
                        </a:rPr>
                        <a:t>organización</a:t>
                      </a:r>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0.37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0.10</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0.34</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1.39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0.10</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5045">
                <a:tc>
                  <a:txBody>
                    <a:bodyPr/>
                    <a:lstStyle/>
                    <a:p>
                      <a:pPr algn="l" fontAlgn="b"/>
                      <a:r>
                        <a:rPr lang="es-DO" sz="1200" b="0" i="0" u="none" strike="noStrike" dirty="0">
                          <a:solidFill>
                            <a:srgbClr val="000000"/>
                          </a:solidFill>
                          <a:latin typeface="Calibri"/>
                        </a:rPr>
                        <a:t>Evidencia del uso de guías</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0.30</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0.08</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0.34</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0.48</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0.06</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5045">
                <a:tc>
                  <a:txBody>
                    <a:bodyPr/>
                    <a:lstStyle/>
                    <a:p>
                      <a:pPr algn="l" fontAlgn="b"/>
                      <a:r>
                        <a:rPr lang="es-DO" sz="1200" b="0" i="0" u="none" strike="noStrike" dirty="0">
                          <a:solidFill>
                            <a:srgbClr val="000000"/>
                          </a:solidFill>
                          <a:latin typeface="Calibri"/>
                        </a:rPr>
                        <a:t>Relevancia de la información</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0.29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0.33</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1.44</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5045">
                <a:tc>
                  <a:txBody>
                    <a:bodyPr/>
                    <a:lstStyle/>
                    <a:p>
                      <a:pPr algn="l" fontAlgn="b"/>
                      <a:r>
                        <a:rPr lang="es-DO" sz="1200" b="0" i="0" u="none" strike="noStrike" dirty="0" smtClean="0">
                          <a:solidFill>
                            <a:srgbClr val="000000"/>
                          </a:solidFill>
                          <a:latin typeface="Calibri"/>
                        </a:rPr>
                        <a:t>Coherencia - </a:t>
                      </a:r>
                      <a:r>
                        <a:rPr lang="es-DO" sz="1200" b="0" i="0" u="none" strike="noStrike" dirty="0">
                          <a:solidFill>
                            <a:srgbClr val="000000"/>
                          </a:solidFill>
                          <a:latin typeface="Calibri"/>
                        </a:rPr>
                        <a:t>c</a:t>
                      </a:r>
                      <a:r>
                        <a:rPr lang="es-DO" sz="1200" b="0" i="0" u="none" strike="noStrike" dirty="0" smtClean="0">
                          <a:solidFill>
                            <a:srgbClr val="000000"/>
                          </a:solidFill>
                          <a:latin typeface="Calibri"/>
                        </a:rPr>
                        <a:t>laridad </a:t>
                      </a:r>
                      <a:r>
                        <a:rPr lang="es-DO" sz="1200" b="0" i="0" u="none" strike="noStrike" dirty="0">
                          <a:solidFill>
                            <a:srgbClr val="000000"/>
                          </a:solidFill>
                          <a:latin typeface="Calibri"/>
                        </a:rPr>
                        <a:t>y  </a:t>
                      </a:r>
                      <a:r>
                        <a:rPr lang="es-DO" sz="1200" b="0" i="0" u="none" strike="noStrike" dirty="0" smtClean="0">
                          <a:solidFill>
                            <a:srgbClr val="000000"/>
                          </a:solidFill>
                          <a:latin typeface="Calibri"/>
                        </a:rPr>
                        <a:t>cohesión</a:t>
                      </a:r>
                      <a:endParaRPr lang="es-DO" sz="1200" b="0" i="0" u="none" strike="noStrike" dirty="0">
                        <a:solidFill>
                          <a:srgbClr val="000000"/>
                        </a:solidFill>
                        <a:latin typeface="Calibri"/>
                      </a:endParaRP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0.30</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0.05</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0.30</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0.07</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1.43</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0.09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5045">
                <a:tc>
                  <a:txBody>
                    <a:bodyPr/>
                    <a:lstStyle/>
                    <a:p>
                      <a:pPr algn="l" fontAlgn="b"/>
                      <a:r>
                        <a:rPr lang="es-DO" sz="1200" b="0" i="0" u="none" strike="noStrike">
                          <a:solidFill>
                            <a:srgbClr val="000000"/>
                          </a:solidFill>
                          <a:latin typeface="Calibri"/>
                        </a:rPr>
                        <a:t>Apego a las normativas</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a:solidFill>
                            <a:srgbClr val="000000"/>
                          </a:solidFill>
                          <a:latin typeface="Calibri"/>
                        </a:rPr>
                        <a:t>0.29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0.24</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0.29</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0.08</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0.84</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DO" sz="1200" b="0" i="0" u="none" strike="noStrike" dirty="0">
                          <a:solidFill>
                            <a:srgbClr val="000000"/>
                          </a:solidFill>
                          <a:latin typeface="Calibri"/>
                        </a:rPr>
                        <a:t>0.16</a:t>
                      </a:r>
                    </a:p>
                  </a:txBody>
                  <a:tcPr marL="7910" marR="7910" marT="7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467544" y="5805263"/>
            <a:ext cx="5440400" cy="307777"/>
          </a:xfrm>
          <a:prstGeom prst="rect">
            <a:avLst/>
          </a:prstGeom>
          <a:solidFill>
            <a:schemeClr val="bg1"/>
          </a:solidFill>
        </p:spPr>
        <p:txBody>
          <a:bodyPr wrap="none" rtlCol="0">
            <a:spAutoFit/>
          </a:bodyPr>
          <a:lstStyle/>
          <a:p>
            <a:r>
              <a:rPr lang="es-DO"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Fuente:  </a:t>
            </a:r>
            <a:r>
              <a:rPr lang="es-DO" sz="1400" dirty="0" smtClean="0"/>
              <a:t>Criterios establecidos en Rúbricas de evaluación ( N.1, N.2, N.3)</a:t>
            </a:r>
            <a:endParaRPr lang="es-DO" sz="1400" dirty="0"/>
          </a:p>
        </p:txBody>
      </p:sp>
    </p:spTree>
    <p:extLst>
      <p:ext uri="{BB962C8B-B14F-4D97-AF65-F5344CB8AC3E}">
        <p14:creationId xmlns="" xmlns:p14="http://schemas.microsoft.com/office/powerpoint/2010/main" val="987617279"/>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943" y="404664"/>
            <a:ext cx="1512168" cy="461665"/>
          </a:xfrm>
          <a:prstGeom prst="rect">
            <a:avLst/>
          </a:prstGeom>
          <a:noFill/>
        </p:spPr>
        <p:txBody>
          <a:bodyPr wrap="square" rtlCol="0">
            <a:spAutoFit/>
          </a:bodyPr>
          <a:lstStyle/>
          <a:p>
            <a:r>
              <a:rPr lang="es-DO"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Cuadro III</a:t>
            </a:r>
            <a:endParaRPr lang="es-DO"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285262" y="1202849"/>
            <a:ext cx="8103162" cy="707886"/>
          </a:xfrm>
          <a:prstGeom prst="rect">
            <a:avLst/>
          </a:prstGeom>
          <a:solidFill>
            <a:schemeClr val="bg1"/>
          </a:solidFill>
        </p:spPr>
        <p:txBody>
          <a:bodyPr wrap="square" rtlCol="0">
            <a:spAutoFit/>
          </a:bodyPr>
          <a:lstStyle/>
          <a:p>
            <a:r>
              <a:rPr lang="es-DO"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Distribución de  valoración conseguida por los grupos de trabajo  durante el proceso de producción escrita del artículo.</a:t>
            </a:r>
            <a:endParaRPr lang="es-DO" sz="20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graphicFrame>
        <p:nvGraphicFramePr>
          <p:cNvPr id="9" name="Table 8"/>
          <p:cNvGraphicFramePr>
            <a:graphicFrameLocks noGrp="1"/>
          </p:cNvGraphicFramePr>
          <p:nvPr>
            <p:extLst>
              <p:ext uri="{D42A27DB-BD31-4B8C-83A1-F6EECF244321}">
                <p14:modId xmlns="" xmlns:p14="http://schemas.microsoft.com/office/powerpoint/2010/main" val="2085688492"/>
              </p:ext>
            </p:extLst>
          </p:nvPr>
        </p:nvGraphicFramePr>
        <p:xfrm>
          <a:off x="539553" y="2132856"/>
          <a:ext cx="7488831" cy="3240358"/>
        </p:xfrm>
        <a:graphic>
          <a:graphicData uri="http://schemas.openxmlformats.org/drawingml/2006/table">
            <a:tbl>
              <a:tblPr/>
              <a:tblGrid>
                <a:gridCol w="1944215"/>
                <a:gridCol w="544497"/>
                <a:gridCol w="1399719"/>
                <a:gridCol w="1008112"/>
                <a:gridCol w="936104"/>
                <a:gridCol w="792088"/>
                <a:gridCol w="807198"/>
                <a:gridCol w="56898"/>
              </a:tblGrid>
              <a:tr h="416432">
                <a:tc>
                  <a:txBody>
                    <a:bodyPr/>
                    <a:lstStyle/>
                    <a:p>
                      <a:pPr algn="l" fontAlgn="b"/>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rgbClr val="002060"/>
                    </a:solidFill>
                  </a:tcPr>
                </a:tc>
                <a:tc gridSpan="6">
                  <a:txBody>
                    <a:bodyPr/>
                    <a:lstStyle/>
                    <a:p>
                      <a:pPr algn="ctr" fontAlgn="b"/>
                      <a:r>
                        <a:rPr lang="es-DO" sz="2000" b="0" i="0" u="none" strike="noStrike" dirty="0" smtClean="0">
                          <a:solidFill>
                            <a:schemeClr val="bg1"/>
                          </a:solidFill>
                          <a:latin typeface="Calibri"/>
                        </a:rPr>
                        <a:t>Revisión</a:t>
                      </a:r>
                      <a:endParaRPr lang="es-DO" sz="2000" b="0" i="0" u="none" strike="noStrike" dirty="0">
                        <a:solidFill>
                          <a:schemeClr val="bg1"/>
                        </a:solidFill>
                        <a:latin typeface="Calibri"/>
                      </a:endParaRPr>
                    </a:p>
                  </a:txBody>
                  <a:tcPr marL="9525" marR="9525" marT="9525" marB="0" anchor="b">
                    <a:lnL>
                      <a:noFill/>
                    </a:lnL>
                    <a:lnR>
                      <a:noFill/>
                    </a:lnR>
                    <a:lnT>
                      <a:noFill/>
                    </a:lnT>
                    <a:lnB>
                      <a:noFill/>
                    </a:lnB>
                    <a:solidFill>
                      <a:srgbClr val="002060"/>
                    </a:solidFill>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a:txBody>
                    <a:bodyPr/>
                    <a:lstStyle/>
                    <a:p>
                      <a:pPr algn="l" fontAlgn="b"/>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rgbClr val="002060"/>
                    </a:solidFill>
                  </a:tcPr>
                </a:tc>
              </a:tr>
              <a:tr h="403418">
                <a:tc rowSpan="2">
                  <a:txBody>
                    <a:bodyPr/>
                    <a:lstStyle/>
                    <a:p>
                      <a:pPr algn="ctr" fontAlgn="b"/>
                      <a:r>
                        <a:rPr lang="es-DO" sz="1400" b="0" i="0" u="none" strike="noStrike" dirty="0" smtClean="0">
                          <a:solidFill>
                            <a:srgbClr val="000000"/>
                          </a:solidFill>
                          <a:latin typeface="Calibri"/>
                        </a:rPr>
                        <a:t>Valoración de </a:t>
                      </a:r>
                    </a:p>
                    <a:p>
                      <a:pPr algn="ctr" fontAlgn="b"/>
                      <a:r>
                        <a:rPr lang="es-DO" sz="1400" b="0" i="0" u="none" strike="noStrike" dirty="0" smtClean="0">
                          <a:solidFill>
                            <a:srgbClr val="000000"/>
                          </a:solidFill>
                          <a:latin typeface="Calibri"/>
                        </a:rPr>
                        <a:t>los artículos </a:t>
                      </a:r>
                      <a:endParaRPr lang="es-DO" sz="14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2"/>
                    </a:solidFill>
                  </a:tcPr>
                </a:tc>
                <a:tc gridSpan="2">
                  <a:txBody>
                    <a:bodyPr/>
                    <a:lstStyle/>
                    <a:p>
                      <a:pPr algn="ctr" fontAlgn="b"/>
                      <a:r>
                        <a:rPr lang="es-DO" sz="1400" b="0" i="0" u="none" strike="noStrike" dirty="0">
                          <a:solidFill>
                            <a:srgbClr val="000000"/>
                          </a:solidFill>
                          <a:latin typeface="Calibri"/>
                        </a:rPr>
                        <a:t>Primera</a:t>
                      </a:r>
                    </a:p>
                  </a:txBody>
                  <a:tcPr marL="9525" marR="9525" marT="9525" marB="0" anchor="b">
                    <a:lnL>
                      <a:noFill/>
                    </a:lnL>
                    <a:lnR>
                      <a:noFill/>
                    </a:lnR>
                    <a:lnT>
                      <a:noFill/>
                    </a:lnT>
                    <a:lnB>
                      <a:noFill/>
                    </a:lnB>
                    <a:solidFill>
                      <a:schemeClr val="bg2"/>
                    </a:solidFill>
                  </a:tcPr>
                </a:tc>
                <a:tc hMerge="1">
                  <a:txBody>
                    <a:bodyPr/>
                    <a:lstStyle/>
                    <a:p>
                      <a:endParaRPr lang="es-DO"/>
                    </a:p>
                  </a:txBody>
                  <a:tcPr/>
                </a:tc>
                <a:tc gridSpan="2">
                  <a:txBody>
                    <a:bodyPr/>
                    <a:lstStyle/>
                    <a:p>
                      <a:pPr algn="ctr" fontAlgn="b"/>
                      <a:r>
                        <a:rPr lang="es-DO" sz="1400" b="0" i="0" u="none" strike="noStrike" dirty="0">
                          <a:solidFill>
                            <a:srgbClr val="000000"/>
                          </a:solidFill>
                          <a:latin typeface="Calibri"/>
                        </a:rPr>
                        <a:t>Segunda</a:t>
                      </a:r>
                    </a:p>
                  </a:txBody>
                  <a:tcPr marL="9525" marR="9525" marT="9525" marB="0" anchor="b">
                    <a:lnL>
                      <a:noFill/>
                    </a:lnL>
                    <a:lnR>
                      <a:noFill/>
                    </a:lnR>
                    <a:lnT>
                      <a:noFill/>
                    </a:lnT>
                    <a:lnB>
                      <a:noFill/>
                    </a:lnB>
                    <a:solidFill>
                      <a:schemeClr val="bg2"/>
                    </a:solidFill>
                  </a:tcPr>
                </a:tc>
                <a:tc hMerge="1">
                  <a:txBody>
                    <a:bodyPr/>
                    <a:lstStyle/>
                    <a:p>
                      <a:endParaRPr lang="es-DO"/>
                    </a:p>
                  </a:txBody>
                  <a:tcPr/>
                </a:tc>
                <a:tc gridSpan="3">
                  <a:txBody>
                    <a:bodyPr/>
                    <a:lstStyle/>
                    <a:p>
                      <a:pPr algn="ctr" fontAlgn="b"/>
                      <a:r>
                        <a:rPr lang="es-DO" sz="1400" b="0" i="0" u="none" strike="noStrike" dirty="0">
                          <a:solidFill>
                            <a:srgbClr val="000000"/>
                          </a:solidFill>
                          <a:latin typeface="Calibri"/>
                        </a:rPr>
                        <a:t>Tercera</a:t>
                      </a:r>
                    </a:p>
                  </a:txBody>
                  <a:tcPr marL="9525" marR="9525" marT="9525" marB="0" anchor="b">
                    <a:lnL>
                      <a:noFill/>
                    </a:lnL>
                    <a:lnR>
                      <a:noFill/>
                    </a:lnR>
                    <a:lnT>
                      <a:noFill/>
                    </a:lnT>
                    <a:lnB>
                      <a:noFill/>
                    </a:lnB>
                    <a:solidFill>
                      <a:schemeClr val="bg2"/>
                    </a:solidFill>
                  </a:tcPr>
                </a:tc>
                <a:tc hMerge="1">
                  <a:txBody>
                    <a:bodyPr/>
                    <a:lstStyle/>
                    <a:p>
                      <a:endParaRPr lang="es-DO"/>
                    </a:p>
                  </a:txBody>
                  <a:tcPr/>
                </a:tc>
                <a:tc hMerge="1">
                  <a:txBody>
                    <a:bodyPr/>
                    <a:lstStyle/>
                    <a:p>
                      <a:endParaRPr lang="es-DO"/>
                    </a:p>
                  </a:txBody>
                  <a:tcPr/>
                </a:tc>
              </a:tr>
              <a:tr h="403418">
                <a:tc vMerge="1">
                  <a:txBody>
                    <a:bodyPr/>
                    <a:lstStyle/>
                    <a:p>
                      <a:pPr algn="l" fontAlgn="b"/>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s-DO" sz="1100" b="1" i="0" u="none" strike="noStrike" dirty="0" smtClean="0">
                          <a:solidFill>
                            <a:srgbClr val="000000"/>
                          </a:solidFill>
                          <a:latin typeface="Calibri"/>
                        </a:rPr>
                        <a:t>   No</a:t>
                      </a:r>
                      <a:r>
                        <a:rPr lang="es-DO" sz="1100" b="1" i="0" u="none" strike="noStrike" dirty="0">
                          <a:solidFill>
                            <a:srgbClr val="000000"/>
                          </a:solidFill>
                          <a:latin typeface="Calibri"/>
                        </a:rPr>
                        <a:t>.</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s-DO" sz="1100" b="1" i="0" u="none" strike="noStrike" dirty="0" smtClean="0">
                          <a:solidFill>
                            <a:srgbClr val="000000"/>
                          </a:solidFill>
                          <a:latin typeface="Calibri"/>
                        </a:rPr>
                        <a:t>                Porcentaje</a:t>
                      </a:r>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s-DO" sz="1100" b="1" i="0" u="none" strike="noStrike" dirty="0" smtClean="0">
                          <a:solidFill>
                            <a:srgbClr val="000000"/>
                          </a:solidFill>
                          <a:latin typeface="Calibri"/>
                        </a:rPr>
                        <a:t>         No.</a:t>
                      </a:r>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s-DO" sz="1100" b="1" i="0" u="none" strike="noStrike" dirty="0" smtClean="0">
                          <a:solidFill>
                            <a:srgbClr val="000000"/>
                          </a:solidFill>
                          <a:latin typeface="Calibri"/>
                        </a:rPr>
                        <a:t>                                              Porcentaje</a:t>
                      </a:r>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s-DO" sz="1100" b="1" i="0" u="none" strike="noStrike" dirty="0" smtClean="0">
                          <a:solidFill>
                            <a:srgbClr val="000000"/>
                          </a:solidFill>
                          <a:latin typeface="Calibri"/>
                        </a:rPr>
                        <a:t>      No.</a:t>
                      </a:r>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gridSpan="2">
                  <a:txBody>
                    <a:bodyPr/>
                    <a:lstStyle/>
                    <a:p>
                      <a:pPr algn="l" fontAlgn="b"/>
                      <a:r>
                        <a:rPr lang="es-DO" sz="1100" b="1" i="0" u="none" strike="noStrike" dirty="0" smtClean="0">
                          <a:solidFill>
                            <a:srgbClr val="000000"/>
                          </a:solidFill>
                          <a:latin typeface="Calibri"/>
                        </a:rPr>
                        <a:t>         Porcentaje</a:t>
                      </a:r>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hMerge="1">
                  <a:txBody>
                    <a:bodyPr/>
                    <a:lstStyle/>
                    <a:p>
                      <a:pPr algn="l" fontAlgn="b"/>
                      <a:endParaRPr lang="es-DO"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r>
              <a:tr h="403418">
                <a:tc>
                  <a:txBody>
                    <a:bodyPr/>
                    <a:lstStyle/>
                    <a:p>
                      <a:pPr algn="l" fontAlgn="b"/>
                      <a:r>
                        <a:rPr lang="es-DO" sz="1400" b="0" i="0" u="none" strike="noStrike" dirty="0">
                          <a:solidFill>
                            <a:srgbClr val="000000"/>
                          </a:solidFill>
                          <a:latin typeface="Calibri"/>
                        </a:rPr>
                        <a:t>Escasamente logrado</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s-DO" sz="1100" b="0" i="0" u="none" strike="noStrike" dirty="0">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smtClean="0">
                          <a:solidFill>
                            <a:srgbClr val="000000"/>
                          </a:solidFill>
                          <a:latin typeface="Calibri"/>
                        </a:rPr>
                        <a:t>2.86%</a:t>
                      </a:r>
                      <a:endParaRPr lang="es-DO" sz="1100" b="0" i="0" u="none" strike="noStrike" dirty="0">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a:solidFill>
                            <a:srgbClr val="000000"/>
                          </a:solidFill>
                          <a:latin typeface="Calibri"/>
                        </a:rPr>
                        <a:t>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smtClean="0">
                          <a:solidFill>
                            <a:srgbClr val="000000"/>
                          </a:solidFill>
                          <a:latin typeface="Calibri"/>
                        </a:rPr>
                        <a:t>0%</a:t>
                      </a:r>
                      <a:endParaRPr lang="es-DO" sz="1100" b="0" i="0" u="none" strike="noStrike" dirty="0">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a:solidFill>
                            <a:srgbClr val="000000"/>
                          </a:solidFill>
                          <a:latin typeface="Calibri"/>
                        </a:rPr>
                        <a:t>4</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gridSpan="2">
                  <a:txBody>
                    <a:bodyPr/>
                    <a:lstStyle/>
                    <a:p>
                      <a:pPr algn="ctr" fontAlgn="b"/>
                      <a:r>
                        <a:rPr lang="es-DO" sz="1100" b="0" i="0" u="none" strike="noStrike" dirty="0">
                          <a:solidFill>
                            <a:srgbClr val="000000"/>
                          </a:solidFill>
                          <a:latin typeface="Calibri"/>
                        </a:rPr>
                        <a:t>11.43%</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hMerge="1">
                  <a:txBody>
                    <a:bodyPr/>
                    <a:lstStyle/>
                    <a:p>
                      <a:pPr algn="r" fontAlgn="b"/>
                      <a:endParaRPr lang="es-DO" sz="11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r>
              <a:tr h="403418">
                <a:tc>
                  <a:txBody>
                    <a:bodyPr/>
                    <a:lstStyle/>
                    <a:p>
                      <a:pPr algn="l" fontAlgn="b"/>
                      <a:r>
                        <a:rPr lang="es-DO" sz="1400" b="0" i="0" u="none" strike="noStrike" dirty="0" smtClean="0">
                          <a:solidFill>
                            <a:srgbClr val="000000"/>
                          </a:solidFill>
                          <a:latin typeface="Calibri"/>
                        </a:rPr>
                        <a:t>Parcialmente </a:t>
                      </a:r>
                      <a:r>
                        <a:rPr lang="es-DO" sz="1400" b="0" i="0" u="none" strike="noStrike" dirty="0">
                          <a:solidFill>
                            <a:srgbClr val="000000"/>
                          </a:solidFill>
                          <a:latin typeface="Calibri"/>
                        </a:rPr>
                        <a:t>logrado</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DO" sz="1100" b="0" i="0" u="none" strike="noStrike" dirty="0" smtClean="0">
                          <a:solidFill>
                            <a:srgbClr val="000000"/>
                          </a:solidFill>
                          <a:latin typeface="Calibri"/>
                        </a:rPr>
                        <a:t>13</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37.14%</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11</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31.43%</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9</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gridSpan="2">
                  <a:txBody>
                    <a:bodyPr/>
                    <a:lstStyle/>
                    <a:p>
                      <a:pPr algn="ctr" fontAlgn="b"/>
                      <a:r>
                        <a:rPr lang="es-DO" sz="1100" b="0" i="0" u="none" strike="noStrike" dirty="0" smtClean="0">
                          <a:solidFill>
                            <a:srgbClr val="000000"/>
                          </a:solidFill>
                          <a:latin typeface="Calibri"/>
                        </a:rPr>
                        <a:t>25.71%</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hMerge="1">
                  <a:txBody>
                    <a:bodyPr/>
                    <a:lstStyle/>
                    <a:p>
                      <a:pPr algn="r" fontAlgn="b"/>
                      <a:endParaRPr lang="es-DO" sz="1100" b="0" i="0" u="none" strike="noStrike">
                        <a:solidFill>
                          <a:srgbClr val="000000"/>
                        </a:solidFill>
                        <a:latin typeface="Calibri"/>
                      </a:endParaRPr>
                    </a:p>
                  </a:txBody>
                  <a:tcPr marL="9525" marR="9525" marT="9525" marB="0" anchor="b">
                    <a:lnL>
                      <a:noFill/>
                    </a:lnL>
                    <a:lnR>
                      <a:noFill/>
                    </a:lnR>
                    <a:lnT>
                      <a:noFill/>
                    </a:lnT>
                    <a:lnB>
                      <a:noFill/>
                    </a:lnB>
                    <a:solidFill>
                      <a:schemeClr val="bg1"/>
                    </a:solidFill>
                  </a:tcPr>
                </a:tc>
              </a:tr>
              <a:tr h="403418">
                <a:tc>
                  <a:txBody>
                    <a:bodyPr/>
                    <a:lstStyle/>
                    <a:p>
                      <a:pPr algn="l" fontAlgn="b"/>
                      <a:r>
                        <a:rPr lang="es-DO" sz="1400" b="0" i="0" u="none" strike="noStrike" dirty="0" smtClean="0">
                          <a:solidFill>
                            <a:srgbClr val="000000"/>
                          </a:solidFill>
                          <a:latin typeface="Calibri"/>
                        </a:rPr>
                        <a:t>Medianamente </a:t>
                      </a:r>
                      <a:r>
                        <a:rPr lang="es-DO" sz="1400" b="0" i="0" u="none" strike="noStrike" dirty="0">
                          <a:solidFill>
                            <a:srgbClr val="000000"/>
                          </a:solidFill>
                          <a:latin typeface="Calibri"/>
                        </a:rPr>
                        <a:t>logrado</a:t>
                      </a:r>
                    </a:p>
                  </a:txBody>
                  <a:tcPr marL="9525" marR="9525" marT="9525" marB="0" anchor="b">
                    <a:lnL>
                      <a:noFill/>
                    </a:lnL>
                    <a:lnR>
                      <a:noFill/>
                    </a:lnR>
                    <a:lnT>
                      <a:noFill/>
                    </a:lnT>
                    <a:lnB>
                      <a:noFill/>
                    </a:lnB>
                    <a:solidFill>
                      <a:schemeClr val="accent1">
                        <a:lumMod val="20000"/>
                        <a:lumOff val="80000"/>
                      </a:schemeClr>
                    </a:solidFill>
                  </a:tcPr>
                </a:tc>
                <a:tc>
                  <a:txBody>
                    <a:bodyPr/>
                    <a:lstStyle/>
                    <a:p>
                      <a:pPr algn="ctr" fontAlgn="b"/>
                      <a:r>
                        <a:rPr lang="es-DO" sz="1100" b="0" i="0" u="none" strike="noStrike" dirty="0" smtClean="0">
                          <a:solidFill>
                            <a:srgbClr val="000000"/>
                          </a:solidFill>
                          <a:latin typeface="Calibri"/>
                        </a:rPr>
                        <a:t>20</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57.14%</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22</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62.86%</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12</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gridSpan="2">
                  <a:txBody>
                    <a:bodyPr/>
                    <a:lstStyle/>
                    <a:p>
                      <a:pPr algn="ctr" fontAlgn="b"/>
                      <a:r>
                        <a:rPr lang="es-DO" sz="1100" b="0" i="0" u="none" strike="noStrike" dirty="0" smtClean="0">
                          <a:solidFill>
                            <a:srgbClr val="000000"/>
                          </a:solidFill>
                          <a:latin typeface="Calibri"/>
                        </a:rPr>
                        <a:t>34.29%</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hMerge="1">
                  <a:txBody>
                    <a:bodyPr/>
                    <a:lstStyle/>
                    <a:p>
                      <a:pPr algn="r" fontAlgn="b"/>
                      <a:endParaRPr lang="es-DO" sz="1100" b="0" i="0" u="none" strike="noStrike">
                        <a:solidFill>
                          <a:srgbClr val="000000"/>
                        </a:solidFill>
                        <a:latin typeface="Calibri"/>
                      </a:endParaRPr>
                    </a:p>
                  </a:txBody>
                  <a:tcPr marL="9525" marR="9525" marT="9525" marB="0" anchor="b">
                    <a:lnL>
                      <a:noFill/>
                    </a:lnL>
                    <a:lnR>
                      <a:noFill/>
                    </a:lnR>
                    <a:lnT>
                      <a:noFill/>
                    </a:lnT>
                    <a:lnB>
                      <a:noFill/>
                    </a:lnB>
                    <a:solidFill>
                      <a:schemeClr val="bg1"/>
                    </a:solidFill>
                  </a:tcPr>
                </a:tc>
              </a:tr>
              <a:tr h="403418">
                <a:tc>
                  <a:txBody>
                    <a:bodyPr/>
                    <a:lstStyle/>
                    <a:p>
                      <a:pPr algn="l" fontAlgn="b"/>
                      <a:r>
                        <a:rPr lang="es-DO" sz="1400" b="0" i="0" u="none" strike="noStrike" dirty="0" smtClean="0">
                          <a:solidFill>
                            <a:srgbClr val="000000"/>
                          </a:solidFill>
                          <a:latin typeface="Calibri"/>
                        </a:rPr>
                        <a:t>Mayormente </a:t>
                      </a:r>
                      <a:r>
                        <a:rPr lang="es-DO" sz="1400" b="0" i="0" u="none" strike="noStrike" dirty="0">
                          <a:solidFill>
                            <a:srgbClr val="000000"/>
                          </a:solidFill>
                          <a:latin typeface="Calibri"/>
                        </a:rPr>
                        <a:t>logrado</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ctr" fontAlgn="b"/>
                      <a:r>
                        <a:rPr lang="es-DO" sz="1100" b="0"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smtClean="0">
                          <a:solidFill>
                            <a:srgbClr val="000000"/>
                          </a:solidFill>
                          <a:latin typeface="Calibri"/>
                        </a:rPr>
                        <a:t>2.86%</a:t>
                      </a:r>
                      <a:endParaRPr lang="es-DO"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smtClean="0">
                          <a:solidFill>
                            <a:srgbClr val="000000"/>
                          </a:solidFill>
                          <a:latin typeface="Calibri"/>
                        </a:rPr>
                        <a:t>5.71%</a:t>
                      </a:r>
                      <a:endParaRPr lang="es-DO"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a:solidFill>
                            <a:srgbClr val="000000"/>
                          </a:solidFill>
                          <a:latin typeface="Calibri"/>
                        </a:rPr>
                        <a:t>10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gridSpan="2">
                  <a:txBody>
                    <a:bodyPr/>
                    <a:lstStyle/>
                    <a:p>
                      <a:pPr algn="ctr" fontAlgn="b"/>
                      <a:r>
                        <a:rPr lang="es-DO" sz="1100" b="0" i="0" u="none" strike="noStrike" dirty="0">
                          <a:solidFill>
                            <a:srgbClr val="000000"/>
                          </a:solidFill>
                          <a:latin typeface="Calibri"/>
                        </a:rPr>
                        <a:t>28.57%</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hMerge="1">
                  <a:txBody>
                    <a:bodyPr/>
                    <a:lstStyle/>
                    <a:p>
                      <a:pPr algn="r" fontAlgn="b"/>
                      <a:endParaRPr lang="es-DO"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r>
              <a:tr h="403418">
                <a:tc>
                  <a:txBody>
                    <a:bodyPr/>
                    <a:lstStyle/>
                    <a:p>
                      <a:pPr algn="l" fontAlgn="b"/>
                      <a:r>
                        <a:rPr lang="es-DO" sz="1400" b="1" i="0" u="none" strike="noStrike" dirty="0">
                          <a:solidFill>
                            <a:srgbClr val="000000"/>
                          </a:solidFill>
                          <a:latin typeface="Calibri"/>
                        </a:rPr>
                        <a:t>Total general</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s-DO" sz="1100" b="1" i="0" u="none" strike="noStrike" dirty="0">
                          <a:solidFill>
                            <a:srgbClr val="000000"/>
                          </a:solidFill>
                          <a:latin typeface="Calibri"/>
                        </a:rPr>
                        <a:t>35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s-DO" sz="1100" b="1" i="0" u="none" strike="noStrike" dirty="0">
                          <a:solidFill>
                            <a:srgbClr val="000000"/>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s-DO" sz="1100" b="1" i="0" u="none" strike="noStrike" dirty="0">
                          <a:solidFill>
                            <a:srgbClr val="000000"/>
                          </a:solidFill>
                          <a:latin typeface="Calibri"/>
                        </a:rPr>
                        <a:t>35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s-DO" sz="1100" b="1" i="0" u="none" strike="noStrike" dirty="0">
                          <a:solidFill>
                            <a:srgbClr val="000000"/>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s-DO" sz="1100" b="1" i="0" u="none" strike="noStrike">
                          <a:solidFill>
                            <a:srgbClr val="000000"/>
                          </a:solidFill>
                          <a:latin typeface="Calibri"/>
                        </a:rPr>
                        <a:t>35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gridSpan="2">
                  <a:txBody>
                    <a:bodyPr/>
                    <a:lstStyle/>
                    <a:p>
                      <a:pPr algn="ctr" fontAlgn="b"/>
                      <a:r>
                        <a:rPr lang="es-DO" sz="1100" b="1" i="0" u="none" strike="noStrike" dirty="0">
                          <a:solidFill>
                            <a:srgbClr val="000000"/>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hMerge="1">
                  <a:txBody>
                    <a:bodyPr/>
                    <a:lstStyle/>
                    <a:p>
                      <a:pPr algn="r" fontAlgn="b"/>
                      <a:endParaRPr lang="es-DO" sz="1100" b="1" i="0" u="none" strike="noStrike" dirty="0">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12" name="TextBox 11"/>
          <p:cNvSpPr txBox="1"/>
          <p:nvPr/>
        </p:nvSpPr>
        <p:spPr>
          <a:xfrm>
            <a:off x="559482" y="5689978"/>
            <a:ext cx="3510063" cy="307777"/>
          </a:xfrm>
          <a:prstGeom prst="rect">
            <a:avLst/>
          </a:prstGeom>
          <a:solidFill>
            <a:schemeClr val="bg1"/>
          </a:solidFill>
        </p:spPr>
        <p:txBody>
          <a:bodyPr wrap="none" rtlCol="0">
            <a:spAutoFit/>
          </a:bodyPr>
          <a:lstStyle/>
          <a:p>
            <a:r>
              <a:rPr lang="es-DO"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Fuente:  </a:t>
            </a:r>
            <a:r>
              <a:rPr lang="es-DO" sz="1400" dirty="0" smtClean="0"/>
              <a:t>Rúbricas de evaluación: N.1, N.2, N.3</a:t>
            </a:r>
            <a:endParaRPr lang="es-DO" sz="1400" dirty="0"/>
          </a:p>
        </p:txBody>
      </p:sp>
    </p:spTree>
    <p:extLst>
      <p:ext uri="{BB962C8B-B14F-4D97-AF65-F5344CB8AC3E}">
        <p14:creationId xmlns="" xmlns:p14="http://schemas.microsoft.com/office/powerpoint/2010/main" val="20814326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467544" y="1062755"/>
            <a:ext cx="7800262" cy="830997"/>
          </a:xfrm>
          <a:prstGeom prst="rect">
            <a:avLst/>
          </a:prstGeom>
          <a:solidFill>
            <a:schemeClr val="bg1"/>
          </a:solidFill>
        </p:spPr>
        <p:txBody>
          <a:bodyPr wrap="square" rtlCol="0">
            <a:spAutoFit/>
          </a:bodyPr>
          <a:lstStyle/>
          <a:p>
            <a:r>
              <a:rPr lang="es-DO"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Valoración  final  obtenida por los grupos en el artículo científico de revisión</a:t>
            </a:r>
            <a:r>
              <a:rPr lang="es-DO"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a:t>
            </a:r>
            <a:endParaRPr lang="es-DO" sz="20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graphicFrame>
        <p:nvGraphicFramePr>
          <p:cNvPr id="3" name="2 Gráfico"/>
          <p:cNvGraphicFramePr>
            <a:graphicFrameLocks/>
          </p:cNvGraphicFramePr>
          <p:nvPr>
            <p:extLst>
              <p:ext uri="{D42A27DB-BD31-4B8C-83A1-F6EECF244321}">
                <p14:modId xmlns="" xmlns:p14="http://schemas.microsoft.com/office/powerpoint/2010/main" val="897718235"/>
              </p:ext>
            </p:extLst>
          </p:nvPr>
        </p:nvGraphicFramePr>
        <p:xfrm>
          <a:off x="4572000" y="3573016"/>
          <a:ext cx="3882782"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6"/>
          <p:cNvGraphicFramePr>
            <a:graphicFrameLocks noGrp="1"/>
          </p:cNvGraphicFramePr>
          <p:nvPr>
            <p:extLst>
              <p:ext uri="{D42A27DB-BD31-4B8C-83A1-F6EECF244321}">
                <p14:modId xmlns="" xmlns:p14="http://schemas.microsoft.com/office/powerpoint/2010/main" val="519887818"/>
              </p:ext>
            </p:extLst>
          </p:nvPr>
        </p:nvGraphicFramePr>
        <p:xfrm>
          <a:off x="47408" y="2132856"/>
          <a:ext cx="4422881" cy="2637292"/>
        </p:xfrm>
        <a:graphic>
          <a:graphicData uri="http://schemas.openxmlformats.org/drawingml/2006/table">
            <a:tbl>
              <a:tblPr/>
              <a:tblGrid>
                <a:gridCol w="1871219"/>
                <a:gridCol w="850554"/>
                <a:gridCol w="1701108"/>
              </a:tblGrid>
              <a:tr h="694024">
                <a:tc>
                  <a:txBody>
                    <a:bodyPr/>
                    <a:lstStyle/>
                    <a:p>
                      <a:pPr algn="ctr" fontAlgn="b"/>
                      <a:r>
                        <a:rPr lang="es-DO" sz="1400" b="1" i="0" u="none" strike="noStrike" dirty="0" smtClean="0">
                          <a:solidFill>
                            <a:schemeClr val="bg1"/>
                          </a:solidFill>
                          <a:latin typeface="Calibri"/>
                        </a:rPr>
                        <a:t>Valoración</a:t>
                      </a:r>
                      <a:endParaRPr lang="es-DO" sz="1400" b="1" i="0" u="none" strike="noStrike" dirty="0">
                        <a:solidFill>
                          <a:schemeClr val="bg1"/>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accent5">
                        <a:lumMod val="75000"/>
                      </a:schemeClr>
                    </a:solidFill>
                  </a:tcPr>
                </a:tc>
                <a:tc>
                  <a:txBody>
                    <a:bodyPr/>
                    <a:lstStyle/>
                    <a:p>
                      <a:pPr algn="ctr" fontAlgn="b"/>
                      <a:r>
                        <a:rPr lang="es-DO" sz="1400" b="1" i="0" u="none" strike="noStrike" dirty="0">
                          <a:solidFill>
                            <a:srgbClr val="000000"/>
                          </a:solidFill>
                          <a:latin typeface="Calibri"/>
                        </a:rPr>
                        <a:t> </a:t>
                      </a:r>
                    </a:p>
                    <a:p>
                      <a:pPr algn="ctr" fontAlgn="b"/>
                      <a:r>
                        <a:rPr lang="es-DO" sz="1400" b="1" i="0" u="none" strike="noStrike" dirty="0" smtClean="0">
                          <a:solidFill>
                            <a:srgbClr val="000000"/>
                          </a:solidFill>
                          <a:latin typeface="Calibri"/>
                        </a:rPr>
                        <a:t>                </a:t>
                      </a:r>
                      <a:r>
                        <a:rPr lang="es-DO" sz="1400" b="1" i="0" u="none" strike="noStrike" dirty="0" smtClean="0">
                          <a:solidFill>
                            <a:schemeClr val="bg1"/>
                          </a:solidFill>
                          <a:latin typeface="Calibri"/>
                        </a:rPr>
                        <a:t>No.</a:t>
                      </a:r>
                      <a:endParaRPr lang="es-DO" sz="1400" b="1" i="0" u="none" strike="noStrike" dirty="0">
                        <a:solidFill>
                          <a:schemeClr val="bg1"/>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accent5">
                        <a:lumMod val="75000"/>
                      </a:schemeClr>
                    </a:solidFill>
                  </a:tcPr>
                </a:tc>
                <a:tc>
                  <a:txBody>
                    <a:bodyPr/>
                    <a:lstStyle/>
                    <a:p>
                      <a:pPr algn="ctr" fontAlgn="b"/>
                      <a:r>
                        <a:rPr lang="es-DO" sz="1100" b="0" i="0" u="none" strike="noStrike" dirty="0" smtClean="0">
                          <a:solidFill>
                            <a:srgbClr val="000000"/>
                          </a:solidFill>
                          <a:latin typeface="Calibri"/>
                        </a:rPr>
                        <a:t>                                                 </a:t>
                      </a:r>
                      <a:r>
                        <a:rPr lang="es-DO" sz="1400" b="1" i="0" u="none" strike="noStrike" dirty="0" smtClean="0">
                          <a:solidFill>
                            <a:schemeClr val="bg1"/>
                          </a:solidFill>
                          <a:latin typeface="Calibri"/>
                        </a:rPr>
                        <a:t>Porcentaje</a:t>
                      </a:r>
                      <a:endParaRPr lang="es-DO" sz="1400" b="1" i="0" u="none" strike="noStrike" dirty="0">
                        <a:solidFill>
                          <a:schemeClr val="bg1"/>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accent5">
                        <a:lumMod val="75000"/>
                      </a:schemeClr>
                    </a:solidFill>
                  </a:tcPr>
                </a:tc>
              </a:tr>
              <a:tr h="323878">
                <a:tc>
                  <a:txBody>
                    <a:bodyPr/>
                    <a:lstStyle/>
                    <a:p>
                      <a:pPr algn="l" fontAlgn="b"/>
                      <a:r>
                        <a:rPr lang="es-DO" sz="1100" b="1" i="0" u="none" strike="noStrike" dirty="0" smtClean="0">
                          <a:solidFill>
                            <a:srgbClr val="002060"/>
                          </a:solidFill>
                          <a:latin typeface="Calibri"/>
                        </a:rPr>
                        <a:t>Escasamente logrado</a:t>
                      </a:r>
                      <a:endParaRPr lang="es-DO" sz="1100" b="1" i="0" u="none" strike="noStrike" dirty="0">
                        <a:solidFill>
                          <a:srgbClr val="00206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a:solidFill>
                            <a:srgbClr val="000000"/>
                          </a:solidFill>
                          <a:latin typeface="Calibri"/>
                        </a:rPr>
                        <a:t>3</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c>
                  <a:txBody>
                    <a:bodyPr/>
                    <a:lstStyle/>
                    <a:p>
                      <a:pPr algn="ctr" fontAlgn="b"/>
                      <a:r>
                        <a:rPr lang="es-DO" sz="1100" b="0" i="0" u="none" strike="noStrike" dirty="0">
                          <a:solidFill>
                            <a:srgbClr val="000000"/>
                          </a:solidFill>
                          <a:latin typeface="Calibri"/>
                        </a:rPr>
                        <a:t>8.57%</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solidFill>
                  </a:tcPr>
                </a:tc>
              </a:tr>
              <a:tr h="323878">
                <a:tc>
                  <a:txBody>
                    <a:bodyPr/>
                    <a:lstStyle/>
                    <a:p>
                      <a:pPr algn="l" fontAlgn="b"/>
                      <a:r>
                        <a:rPr lang="es-DO" sz="1100" b="1" i="0" u="none" strike="noStrike" dirty="0" smtClean="0">
                          <a:solidFill>
                            <a:srgbClr val="002060"/>
                          </a:solidFill>
                          <a:latin typeface="Calibri"/>
                        </a:rPr>
                        <a:t>Parcialmente logrado</a:t>
                      </a:r>
                      <a:endParaRPr lang="es-DO" sz="1100" b="1" i="0" u="none" strike="noStrike" dirty="0">
                        <a:solidFill>
                          <a:srgbClr val="00206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3</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8.57%</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r>
              <a:tr h="323878">
                <a:tc>
                  <a:txBody>
                    <a:bodyPr/>
                    <a:lstStyle/>
                    <a:p>
                      <a:pPr algn="l" fontAlgn="b"/>
                      <a:r>
                        <a:rPr lang="es-DO" sz="1100" b="1" i="0" u="none" strike="noStrike" dirty="0" smtClean="0">
                          <a:solidFill>
                            <a:srgbClr val="002060"/>
                          </a:solidFill>
                          <a:latin typeface="Calibri"/>
                        </a:rPr>
                        <a:t>Medianamente logrado</a:t>
                      </a:r>
                      <a:endParaRPr lang="es-DO" sz="1100" b="1" i="0" u="none" strike="noStrike" dirty="0">
                        <a:solidFill>
                          <a:srgbClr val="00206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9</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s-DO" sz="1100" b="0" i="0" u="none" strike="noStrike" dirty="0" smtClean="0">
                          <a:solidFill>
                            <a:srgbClr val="000000"/>
                          </a:solidFill>
                          <a:latin typeface="Calibri"/>
                        </a:rPr>
                        <a:t>25.71%</a:t>
                      </a:r>
                      <a:endParaRPr lang="es-DO"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r>
              <a:tr h="323878">
                <a:tc>
                  <a:txBody>
                    <a:bodyPr/>
                    <a:lstStyle/>
                    <a:p>
                      <a:pPr algn="l" fontAlgn="b"/>
                      <a:r>
                        <a:rPr lang="es-DO" sz="1100" b="1" i="0" u="none" strike="noStrike" dirty="0" smtClean="0">
                          <a:solidFill>
                            <a:srgbClr val="002060"/>
                          </a:solidFill>
                          <a:latin typeface="Calibri"/>
                        </a:rPr>
                        <a:t>Mayormente</a:t>
                      </a:r>
                      <a:r>
                        <a:rPr lang="es-DO" sz="1100" b="1" i="0" u="none" strike="noStrike" baseline="0" dirty="0" smtClean="0">
                          <a:solidFill>
                            <a:srgbClr val="002060"/>
                          </a:solidFill>
                          <a:latin typeface="Calibri"/>
                        </a:rPr>
                        <a:t> logrado</a:t>
                      </a:r>
                      <a:endParaRPr lang="es-DO" sz="1100" b="1" i="0" u="none" strike="noStrike" dirty="0">
                        <a:solidFill>
                          <a:srgbClr val="00206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a:solidFill>
                            <a:srgbClr val="000000"/>
                          </a:solidFill>
                          <a:latin typeface="Calibri"/>
                        </a:rPr>
                        <a:t>20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c>
                  <a:txBody>
                    <a:bodyPr/>
                    <a:lstStyle/>
                    <a:p>
                      <a:pPr algn="ctr" fontAlgn="b"/>
                      <a:r>
                        <a:rPr lang="es-DO" sz="1100" b="0" i="0" u="none" strike="noStrike" dirty="0">
                          <a:solidFill>
                            <a:srgbClr val="000000"/>
                          </a:solidFill>
                          <a:latin typeface="Calibri"/>
                        </a:rPr>
                        <a:t>57.14%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chemeClr val="bg1"/>
                    </a:solidFill>
                  </a:tcPr>
                </a:tc>
              </a:tr>
              <a:tr h="323878">
                <a:tc>
                  <a:txBody>
                    <a:bodyPr/>
                    <a:lstStyle/>
                    <a:p>
                      <a:pPr algn="l" fontAlgn="b"/>
                      <a:r>
                        <a:rPr lang="es-DO" sz="1400" b="1" i="0" u="none" strike="noStrike" dirty="0">
                          <a:solidFill>
                            <a:schemeClr val="bg1"/>
                          </a:solidFill>
                          <a:latin typeface="Calibri"/>
                        </a:rPr>
                        <a:t>Total </a:t>
                      </a:r>
                      <a:r>
                        <a:rPr lang="es-DO" sz="1400" b="1" i="0" u="none" strike="noStrike" dirty="0" smtClean="0">
                          <a:solidFill>
                            <a:schemeClr val="bg1"/>
                          </a:solidFill>
                          <a:latin typeface="Calibri"/>
                        </a:rPr>
                        <a:t>general de grupos </a:t>
                      </a:r>
                      <a:endParaRPr lang="es-DO" sz="1400" b="1" i="0" u="none" strike="noStrike" dirty="0">
                        <a:solidFill>
                          <a:schemeClr val="bg1"/>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lumMod val="50000"/>
                      </a:schemeClr>
                    </a:solidFill>
                  </a:tcPr>
                </a:tc>
                <a:tc>
                  <a:txBody>
                    <a:bodyPr/>
                    <a:lstStyle/>
                    <a:p>
                      <a:pPr algn="ctr" fontAlgn="b"/>
                      <a:r>
                        <a:rPr lang="es-DO" sz="1400" b="1" i="0" u="none" strike="noStrike" dirty="0">
                          <a:solidFill>
                            <a:schemeClr val="bg1"/>
                          </a:solidFill>
                          <a:latin typeface="Calibri"/>
                        </a:rPr>
                        <a:t>35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lumMod val="50000"/>
                      </a:schemeClr>
                    </a:solidFill>
                  </a:tcPr>
                </a:tc>
                <a:tc>
                  <a:txBody>
                    <a:bodyPr/>
                    <a:lstStyle/>
                    <a:p>
                      <a:pPr algn="ctr" fontAlgn="b"/>
                      <a:r>
                        <a:rPr lang="es-DO" sz="1400" b="1" i="0" u="none" strike="noStrike" dirty="0">
                          <a:solidFill>
                            <a:schemeClr val="bg1"/>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chemeClr val="bg1">
                        <a:lumMod val="50000"/>
                      </a:schemeClr>
                    </a:solidFill>
                  </a:tcPr>
                </a:tc>
              </a:tr>
              <a:tr h="323878">
                <a:tc gridSpan="3">
                  <a:txBody>
                    <a:bodyPr/>
                    <a:lstStyle/>
                    <a:p>
                      <a:pPr algn="l" fontAlgn="b"/>
                      <a:endParaRPr lang="es-DO" sz="11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s-DO" sz="11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s-DO"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5" name="TextBox 3"/>
          <p:cNvSpPr txBox="1"/>
          <p:nvPr/>
        </p:nvSpPr>
        <p:spPr>
          <a:xfrm>
            <a:off x="463140" y="332656"/>
            <a:ext cx="3460788" cy="461665"/>
          </a:xfrm>
          <a:prstGeom prst="rect">
            <a:avLst/>
          </a:prstGeom>
          <a:noFill/>
        </p:spPr>
        <p:txBody>
          <a:bodyPr wrap="square" rtlCol="0">
            <a:spAutoFit/>
          </a:bodyPr>
          <a:lstStyle/>
          <a:p>
            <a:r>
              <a:rPr lang="es-DO"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Cuadro  y gráfico IV</a:t>
            </a:r>
            <a:endParaRPr lang="es-DO"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8"/>
          <p:cNvSpPr txBox="1"/>
          <p:nvPr/>
        </p:nvSpPr>
        <p:spPr>
          <a:xfrm>
            <a:off x="494370" y="6278241"/>
            <a:ext cx="4875437" cy="307777"/>
          </a:xfrm>
          <a:prstGeom prst="rect">
            <a:avLst/>
          </a:prstGeom>
          <a:solidFill>
            <a:schemeClr val="bg1"/>
          </a:solidFill>
        </p:spPr>
        <p:txBody>
          <a:bodyPr wrap="none" rtlCol="0">
            <a:spAutoFit/>
          </a:bodyPr>
          <a:lstStyle/>
          <a:p>
            <a:r>
              <a:rPr lang="es-DO"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Fuente:  </a:t>
            </a:r>
            <a:r>
              <a:rPr lang="es-DO" sz="1400" dirty="0" smtClean="0"/>
              <a:t>Rúbrica para evaluación final  del producto escrito. (N.4)</a:t>
            </a:r>
            <a:endParaRPr lang="es-DO" sz="1400" dirty="0"/>
          </a:p>
        </p:txBody>
      </p:sp>
    </p:spTree>
    <p:extLst>
      <p:ext uri="{BB962C8B-B14F-4D97-AF65-F5344CB8AC3E}">
        <p14:creationId xmlns="" xmlns:p14="http://schemas.microsoft.com/office/powerpoint/2010/main" val="2272371704"/>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 xmlns:p14="http://schemas.microsoft.com/office/powerpoint/2010/main" val="2253789531"/>
              </p:ext>
            </p:extLst>
          </p:nvPr>
        </p:nvGraphicFramePr>
        <p:xfrm>
          <a:off x="179512" y="1916832"/>
          <a:ext cx="4536504"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 xmlns:p14="http://schemas.microsoft.com/office/powerpoint/2010/main" val="1380619839"/>
              </p:ext>
            </p:extLst>
          </p:nvPr>
        </p:nvGraphicFramePr>
        <p:xfrm>
          <a:off x="4788024" y="2060848"/>
          <a:ext cx="338437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395536" y="1073085"/>
            <a:ext cx="7837787" cy="707886"/>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REPRESENTACIÓN GRÁFICA DE LOS RESULTADOS DEL CUESTIONARIO DE </a:t>
            </a:r>
          </a:p>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EVALUACIÓN DEL PROYECTO</a:t>
            </a:r>
            <a:endParaRPr lang="es-DO"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5" name="4 CuadroTexto"/>
          <p:cNvSpPr txBox="1"/>
          <p:nvPr/>
        </p:nvSpPr>
        <p:spPr>
          <a:xfrm>
            <a:off x="582717" y="6137693"/>
            <a:ext cx="1497846" cy="307777"/>
          </a:xfrm>
          <a:prstGeom prst="rect">
            <a:avLst/>
          </a:prstGeom>
          <a:noFill/>
        </p:spPr>
        <p:txBody>
          <a:bodyPr wrap="none" rtlCol="0">
            <a:spAutoFit/>
          </a:bodyPr>
          <a:lstStyle/>
          <a:p>
            <a:r>
              <a:rPr lang="es-DO" sz="1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FUENTE</a:t>
            </a:r>
            <a:r>
              <a:rPr lang="es-DO" sz="1400" dirty="0" smtClean="0"/>
              <a:t>: cuadro V</a:t>
            </a:r>
            <a:endParaRPr lang="es-DO" sz="1400" dirty="0"/>
          </a:p>
        </p:txBody>
      </p:sp>
      <p:sp>
        <p:nvSpPr>
          <p:cNvPr id="6" name="5 CuadroTexto"/>
          <p:cNvSpPr txBox="1"/>
          <p:nvPr/>
        </p:nvSpPr>
        <p:spPr>
          <a:xfrm>
            <a:off x="1331640" y="692696"/>
            <a:ext cx="1917256" cy="400110"/>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Gráficos  5: A - B</a:t>
            </a:r>
            <a:endParaRPr lang="es-D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68135290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4"/>
          <p:cNvSpPr txBox="1">
            <a:spLocks noChangeArrowheads="1"/>
          </p:cNvSpPr>
          <p:nvPr/>
        </p:nvSpPr>
        <p:spPr bwMode="auto">
          <a:xfrm>
            <a:off x="35693" y="116633"/>
            <a:ext cx="8424740" cy="1152127"/>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TÍTULO</a:t>
            </a:r>
            <a:endParaRPr lang="es-DO" sz="3200" b="1" dirty="0">
              <a:solidFill>
                <a:schemeClr val="bg1"/>
              </a:solidFill>
            </a:endParaRPr>
          </a:p>
        </p:txBody>
      </p:sp>
      <p:sp>
        <p:nvSpPr>
          <p:cNvPr id="9" name="8 Rectángulo"/>
          <p:cNvSpPr/>
          <p:nvPr/>
        </p:nvSpPr>
        <p:spPr>
          <a:xfrm>
            <a:off x="0" y="1844824"/>
            <a:ext cx="8460432"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S_tradnl"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Producción  de Artículos </a:t>
            </a: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de Divulgación Científica  </a:t>
            </a:r>
            <a:endParaRPr lang="es-ES_tradnl"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endParaRPr>
          </a:p>
          <a:p>
            <a:pPr algn="ctr">
              <a:lnSpc>
                <a:spcPct val="150000"/>
              </a:lnSpc>
            </a:pP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 </a:t>
            </a:r>
            <a:r>
              <a:rPr lang="es-ES_tradnl"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Departamento de </a:t>
            </a: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Estomatología</a:t>
            </a:r>
          </a:p>
          <a:p>
            <a:pPr algn="ctr">
              <a:lnSpc>
                <a:spcPct val="150000"/>
              </a:lnSpc>
            </a:pP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 PUCMM- Santiago,</a:t>
            </a:r>
          </a:p>
          <a:p>
            <a:pPr algn="ctr">
              <a:lnSpc>
                <a:spcPct val="150000"/>
              </a:lnSpc>
            </a:pP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 </a:t>
            </a:r>
            <a:r>
              <a:rPr lang="es-ES_tradnl"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República </a:t>
            </a: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Dominicana</a:t>
            </a:r>
            <a:endParaRPr lang="es-DO" sz="2400" b="1" u="sng"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endParaRPr>
          </a:p>
          <a:p>
            <a:pPr algn="ctr">
              <a:lnSpc>
                <a:spcPct val="150000"/>
              </a:lnSpc>
            </a:pPr>
            <a:r>
              <a:rPr lang="es-ES_tradnl" sz="2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Septiembre – Diciembre </a:t>
            </a:r>
            <a:r>
              <a:rPr lang="es-ES_tradnl" sz="2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cs typeface="Arial" panose="020B0604020202020204" pitchFamily="34" charset="0"/>
              </a:rPr>
              <a:t>2014.</a:t>
            </a:r>
          </a:p>
        </p:txBody>
      </p:sp>
      <p:sp>
        <p:nvSpPr>
          <p:cNvPr id="8" name="Cuadro de texto 4"/>
          <p:cNvSpPr txBox="1">
            <a:spLocks noChangeArrowheads="1"/>
          </p:cNvSpPr>
          <p:nvPr/>
        </p:nvSpPr>
        <p:spPr bwMode="auto">
          <a:xfrm>
            <a:off x="1" y="4941168"/>
            <a:ext cx="8460432" cy="1889635"/>
          </a:xfrm>
          <a:prstGeom prst="rect">
            <a:avLst/>
          </a:prstGeom>
          <a:solidFill>
            <a:schemeClr val="bg1"/>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a:t>
            </a:r>
            <a:endParaRPr lang="es-DO" sz="3200" b="1" dirty="0">
              <a:solidFill>
                <a:schemeClr val="bg1"/>
              </a:solidFill>
            </a:endParaRPr>
          </a:p>
        </p:txBody>
      </p:sp>
    </p:spTree>
    <p:extLst>
      <p:ext uri="{BB962C8B-B14F-4D97-AF65-F5344CB8AC3E}">
        <p14:creationId xmlns="" xmlns:p14="http://schemas.microsoft.com/office/powerpoint/2010/main" val="294743407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 xmlns:p14="http://schemas.microsoft.com/office/powerpoint/2010/main" val="1818116653"/>
              </p:ext>
            </p:extLst>
          </p:nvPr>
        </p:nvGraphicFramePr>
        <p:xfrm>
          <a:off x="100342" y="1844824"/>
          <a:ext cx="4111617"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151590" y="506911"/>
            <a:ext cx="1915653" cy="400110"/>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Gráficos  5: C - D</a:t>
            </a:r>
            <a:endParaRPr lang="es-D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CuadroTexto"/>
          <p:cNvSpPr txBox="1"/>
          <p:nvPr/>
        </p:nvSpPr>
        <p:spPr>
          <a:xfrm>
            <a:off x="582717" y="6137693"/>
            <a:ext cx="1497846" cy="307777"/>
          </a:xfrm>
          <a:prstGeom prst="rect">
            <a:avLst/>
          </a:prstGeom>
          <a:noFill/>
        </p:spPr>
        <p:txBody>
          <a:bodyPr wrap="none" rtlCol="0">
            <a:spAutoFit/>
          </a:bodyPr>
          <a:lstStyle/>
          <a:p>
            <a:r>
              <a:rPr lang="es-DO" sz="1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FUENTE</a:t>
            </a:r>
            <a:r>
              <a:rPr lang="es-DO" sz="1400" dirty="0" smtClean="0"/>
              <a:t>: cuadro V</a:t>
            </a:r>
            <a:endParaRPr lang="es-DO" sz="1400" dirty="0"/>
          </a:p>
        </p:txBody>
      </p:sp>
      <p:sp>
        <p:nvSpPr>
          <p:cNvPr id="6" name="5 CuadroTexto"/>
          <p:cNvSpPr txBox="1"/>
          <p:nvPr/>
        </p:nvSpPr>
        <p:spPr>
          <a:xfrm>
            <a:off x="395536" y="1073085"/>
            <a:ext cx="7837787" cy="707886"/>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REPRESENTACIÓN GRÁFICA DE LOS RESULTADOS DEL CUESTIONARIO DE </a:t>
            </a:r>
          </a:p>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EVALUACIÓN DEL PROYECTO</a:t>
            </a:r>
            <a:endParaRPr lang="es-DO"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graphicFrame>
        <p:nvGraphicFramePr>
          <p:cNvPr id="7" name="6 Gráfico"/>
          <p:cNvGraphicFramePr/>
          <p:nvPr>
            <p:extLst>
              <p:ext uri="{D42A27DB-BD31-4B8C-83A1-F6EECF244321}">
                <p14:modId xmlns="" xmlns:p14="http://schemas.microsoft.com/office/powerpoint/2010/main" val="3243437152"/>
              </p:ext>
            </p:extLst>
          </p:nvPr>
        </p:nvGraphicFramePr>
        <p:xfrm>
          <a:off x="4315394" y="1780970"/>
          <a:ext cx="4073030" cy="36642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29322" y="4714884"/>
            <a:ext cx="514885" cy="246221"/>
          </a:xfrm>
          <a:prstGeom prst="rect">
            <a:avLst/>
          </a:prstGeom>
          <a:solidFill>
            <a:schemeClr val="bg1"/>
          </a:solidFill>
        </p:spPr>
        <p:txBody>
          <a:bodyPr wrap="square" rtlCol="0">
            <a:spAutoFit/>
          </a:bodyPr>
          <a:lstStyle/>
          <a:p>
            <a:r>
              <a:rPr lang="es-DO" sz="1000" dirty="0" smtClean="0"/>
              <a:t>Buena</a:t>
            </a:r>
            <a:endParaRPr lang="es-DO" sz="1000" dirty="0"/>
          </a:p>
        </p:txBody>
      </p:sp>
    </p:spTree>
    <p:extLst>
      <p:ext uri="{BB962C8B-B14F-4D97-AF65-F5344CB8AC3E}">
        <p14:creationId xmlns="" xmlns:p14="http://schemas.microsoft.com/office/powerpoint/2010/main" val="3982551839"/>
      </p:ext>
    </p:extLst>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 xmlns:p14="http://schemas.microsoft.com/office/powerpoint/2010/main" val="2661479584"/>
              </p:ext>
            </p:extLst>
          </p:nvPr>
        </p:nvGraphicFramePr>
        <p:xfrm>
          <a:off x="1151590" y="1916832"/>
          <a:ext cx="6228722" cy="4035881"/>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151590" y="506911"/>
            <a:ext cx="1453988" cy="400110"/>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Gráfico 5 - E</a:t>
            </a:r>
            <a:endParaRPr lang="es-DO"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CuadroTexto"/>
          <p:cNvSpPr txBox="1"/>
          <p:nvPr/>
        </p:nvSpPr>
        <p:spPr>
          <a:xfrm>
            <a:off x="582717" y="6137693"/>
            <a:ext cx="1497846" cy="307777"/>
          </a:xfrm>
          <a:prstGeom prst="rect">
            <a:avLst/>
          </a:prstGeom>
          <a:noFill/>
        </p:spPr>
        <p:txBody>
          <a:bodyPr wrap="none" rtlCol="0">
            <a:spAutoFit/>
          </a:bodyPr>
          <a:lstStyle/>
          <a:p>
            <a:r>
              <a:rPr lang="es-DO" sz="1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FUENTE</a:t>
            </a:r>
            <a:r>
              <a:rPr lang="es-DO" sz="1400" dirty="0" smtClean="0"/>
              <a:t>: cuadro V</a:t>
            </a:r>
            <a:endParaRPr lang="es-DO" sz="1400" dirty="0"/>
          </a:p>
        </p:txBody>
      </p:sp>
      <p:sp>
        <p:nvSpPr>
          <p:cNvPr id="6" name="5 CuadroTexto"/>
          <p:cNvSpPr txBox="1"/>
          <p:nvPr/>
        </p:nvSpPr>
        <p:spPr>
          <a:xfrm>
            <a:off x="395536" y="1073085"/>
            <a:ext cx="7837787" cy="707886"/>
          </a:xfrm>
          <a:prstGeom prst="rect">
            <a:avLst/>
          </a:prstGeom>
          <a:noFill/>
        </p:spPr>
        <p:txBody>
          <a:bodyPr wrap="none" rtlCol="0">
            <a:spAutoFit/>
          </a:bodyPr>
          <a:lstStyle/>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REPRESENTACIÓN GRÁFICA DE LOS RESULTADOS DEL CUESTIONARIO DE </a:t>
            </a:r>
          </a:p>
          <a:p>
            <a:r>
              <a:rPr lang="es-DO"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EVALUACIÓN DEL PROYECTO</a:t>
            </a:r>
            <a:endParaRPr lang="es-DO"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975713395"/>
      </p:ext>
    </p:extLst>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0" y="0"/>
            <a:ext cx="8460432" cy="908720"/>
          </a:xfrm>
          <a:solidFill>
            <a:schemeClr val="accent1">
              <a:lumMod val="75000"/>
            </a:schemeClr>
          </a:solidFill>
        </p:spPr>
        <p:txBody>
          <a:bodyPr/>
          <a:lstStyle/>
          <a:p>
            <a:r>
              <a:rPr lang="es-ES_tradnl" b="1" dirty="0" smtClean="0"/>
              <a:t/>
            </a:r>
            <a:br>
              <a:rPr lang="es-ES_tradnl" b="1" dirty="0" smtClean="0"/>
            </a:br>
            <a:r>
              <a:rPr lang="es-ES_tradnl" b="1" dirty="0"/>
              <a:t/>
            </a:r>
            <a:br>
              <a:rPr lang="es-ES_tradnl" b="1" dirty="0"/>
            </a:br>
            <a:r>
              <a:rPr lang="es-ES_tradnl" sz="3200" b="1" dirty="0" smtClean="0">
                <a:solidFill>
                  <a:schemeClr val="bg1"/>
                </a:solidFill>
                <a:latin typeface="Arial" panose="020B0604020202020204" pitchFamily="34" charset="0"/>
                <a:cs typeface="Arial" panose="020B0604020202020204" pitchFamily="34" charset="0"/>
              </a:rPr>
              <a:t>CONCLUSIONES  Y RECOMENDACIONES</a:t>
            </a:r>
            <a:r>
              <a:rPr lang="es-DO" sz="3200" u="sng" dirty="0">
                <a:solidFill>
                  <a:schemeClr val="bg1"/>
                </a:solidFill>
                <a:latin typeface="Arial" panose="020B0604020202020204" pitchFamily="34" charset="0"/>
                <a:cs typeface="Arial" panose="020B0604020202020204" pitchFamily="34" charset="0"/>
              </a:rPr>
              <a:t/>
            </a:r>
            <a:br>
              <a:rPr lang="es-DO" sz="3200" u="sng" dirty="0">
                <a:solidFill>
                  <a:schemeClr val="bg1"/>
                </a:solidFill>
                <a:latin typeface="Arial" panose="020B0604020202020204" pitchFamily="34" charset="0"/>
                <a:cs typeface="Arial" panose="020B0604020202020204" pitchFamily="34" charset="0"/>
              </a:rPr>
            </a:br>
            <a:r>
              <a:rPr lang="es-ES_tradnl" sz="3200" b="1" dirty="0">
                <a:solidFill>
                  <a:schemeClr val="bg1"/>
                </a:solidFill>
                <a:latin typeface="Arial" panose="020B0604020202020204" pitchFamily="34" charset="0"/>
                <a:cs typeface="Arial" panose="020B0604020202020204" pitchFamily="34" charset="0"/>
              </a:rPr>
              <a:t> </a:t>
            </a:r>
            <a:r>
              <a:rPr lang="es-DO" sz="3200" u="sng" dirty="0">
                <a:solidFill>
                  <a:schemeClr val="bg1"/>
                </a:solidFill>
                <a:latin typeface="Arial" panose="020B0604020202020204" pitchFamily="34" charset="0"/>
                <a:cs typeface="Arial" panose="020B0604020202020204" pitchFamily="34" charset="0"/>
              </a:rPr>
              <a:t/>
            </a:r>
            <a:br>
              <a:rPr lang="es-DO" sz="3200" u="sng" dirty="0">
                <a:solidFill>
                  <a:schemeClr val="bg1"/>
                </a:solidFill>
                <a:latin typeface="Arial" panose="020B0604020202020204" pitchFamily="34" charset="0"/>
                <a:cs typeface="Arial" panose="020B0604020202020204" pitchFamily="34" charset="0"/>
              </a:rPr>
            </a:br>
            <a:endParaRPr lang="es-DO" sz="3200" dirty="0">
              <a:solidFill>
                <a:schemeClr val="bg1"/>
              </a:solidFill>
              <a:latin typeface="Arial" panose="020B0604020202020204" pitchFamily="34" charset="0"/>
              <a:cs typeface="Arial" panose="020B0604020202020204" pitchFamily="34" charset="0"/>
            </a:endParaRPr>
          </a:p>
        </p:txBody>
      </p:sp>
      <p:sp>
        <p:nvSpPr>
          <p:cNvPr id="6" name="2 Marcador de contenido"/>
          <p:cNvSpPr txBox="1">
            <a:spLocks/>
          </p:cNvSpPr>
          <p:nvPr/>
        </p:nvSpPr>
        <p:spPr>
          <a:xfrm>
            <a:off x="107504" y="1124744"/>
            <a:ext cx="7992888" cy="5276056"/>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S_tradnl" dirty="0" smtClean="0"/>
              <a:t>Se pudo evidenciar que la realización del </a:t>
            </a:r>
            <a:r>
              <a:rPr lang="es-ES_tradnl" b="1" dirty="0" smtClean="0"/>
              <a:t>estudio piloto </a:t>
            </a:r>
            <a:r>
              <a:rPr lang="es-ES_tradnl" dirty="0" smtClean="0"/>
              <a:t>permitió identificar las fortalezas y debilidades en los procesos de lectura y escritura, sirvió como mecanismo de referencia en la aplicación de estrategias  para  la producción del artículo de revisión, por  lo que se recomienda </a:t>
            </a:r>
            <a:r>
              <a:rPr lang="es-ES_tradnl" dirty="0"/>
              <a:t> </a:t>
            </a:r>
            <a:r>
              <a:rPr lang="es-ES_tradnl" dirty="0" smtClean="0"/>
              <a:t>su ejecución en todo proyecto de investigación.</a:t>
            </a:r>
          </a:p>
          <a:p>
            <a:pPr marL="114300" indent="0">
              <a:buNone/>
            </a:pPr>
            <a:endParaRPr lang="es-ES_tradnl" dirty="0" smtClean="0"/>
          </a:p>
          <a:p>
            <a:r>
              <a:rPr lang="es-DO" dirty="0" smtClean="0"/>
              <a:t>La utilización de guías de lectura  y documentos de referencia, para la selección de información facilitan la </a:t>
            </a:r>
            <a:r>
              <a:rPr lang="es-DO" b="1" dirty="0"/>
              <a:t>comprensión </a:t>
            </a:r>
            <a:r>
              <a:rPr lang="es-DO" b="1" dirty="0" smtClean="0"/>
              <a:t>lectora; </a:t>
            </a:r>
            <a:r>
              <a:rPr lang="es-DO" dirty="0" smtClean="0"/>
              <a:t>por lo que se recomienda su  aplicación en la interpretación y construcción mental de los nuevos conceptos y su conexión con  los saberes previos. </a:t>
            </a:r>
          </a:p>
          <a:p>
            <a:pPr marL="114300" indent="0">
              <a:buNone/>
            </a:pPr>
            <a:endParaRPr lang="es-DO" dirty="0" smtClean="0"/>
          </a:p>
          <a:p>
            <a:r>
              <a:rPr lang="es-DO" dirty="0" smtClean="0"/>
              <a:t>La aplicación de estrategias de escritura  para la síntesis de información </a:t>
            </a:r>
            <a:r>
              <a:rPr lang="es-DO" dirty="0"/>
              <a:t> </a:t>
            </a:r>
            <a:r>
              <a:rPr lang="es-DO" dirty="0" smtClean="0"/>
              <a:t>en las </a:t>
            </a:r>
            <a:r>
              <a:rPr lang="es-DO" dirty="0"/>
              <a:t>diferentes etapas favoreció el entendimiento de las pautas y </a:t>
            </a:r>
            <a:r>
              <a:rPr lang="es-DO" dirty="0" smtClean="0"/>
              <a:t>el </a:t>
            </a:r>
            <a:r>
              <a:rPr lang="es-DO" dirty="0"/>
              <a:t>mejoramiento del  producto </a:t>
            </a:r>
            <a:r>
              <a:rPr lang="es-DO" dirty="0" smtClean="0"/>
              <a:t>escrito, por lo que se recomienda que sean incorporadas como eje transversal  en la Facultad de Ciencias de la Salud, para fortalecer la </a:t>
            </a:r>
            <a:r>
              <a:rPr lang="es-DO" b="1" dirty="0" smtClean="0"/>
              <a:t>comprensión escrita.</a:t>
            </a:r>
            <a:endParaRPr lang="es-DO" b="1" dirty="0"/>
          </a:p>
        </p:txBody>
      </p:sp>
    </p:spTree>
    <p:extLst>
      <p:ext uri="{BB962C8B-B14F-4D97-AF65-F5344CB8AC3E}">
        <p14:creationId xmlns="" xmlns:p14="http://schemas.microsoft.com/office/powerpoint/2010/main" val="63211360"/>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92480" cy="908720"/>
          </a:xfrm>
          <a:solidFill>
            <a:schemeClr val="accent1">
              <a:lumMod val="75000"/>
            </a:schemeClr>
          </a:solidFill>
        </p:spPr>
        <p:txBody>
          <a:bodyPr/>
          <a:lstStyle/>
          <a:p>
            <a:r>
              <a:rPr lang="es-ES_tradnl" b="1" dirty="0" smtClean="0"/>
              <a:t/>
            </a:r>
            <a:br>
              <a:rPr lang="es-ES_tradnl" b="1" dirty="0" smtClean="0"/>
            </a:br>
            <a:r>
              <a:rPr lang="es-ES_tradnl" b="1" dirty="0"/>
              <a:t/>
            </a:r>
            <a:br>
              <a:rPr lang="es-ES_tradnl" b="1" dirty="0"/>
            </a:br>
            <a:r>
              <a:rPr lang="es-ES_tradnl" sz="3200" b="1" dirty="0" smtClean="0">
                <a:solidFill>
                  <a:schemeClr val="bg1"/>
                </a:solidFill>
                <a:latin typeface="Arial" panose="020B0604020202020204" pitchFamily="34" charset="0"/>
                <a:cs typeface="Arial" panose="020B0604020202020204" pitchFamily="34" charset="0"/>
              </a:rPr>
              <a:t>CONCLUSIONES Y RECOMENDACIONES</a:t>
            </a:r>
            <a:r>
              <a:rPr lang="es-DO" sz="3200" u="sng" dirty="0">
                <a:solidFill>
                  <a:schemeClr val="bg1"/>
                </a:solidFill>
                <a:latin typeface="Arial" panose="020B0604020202020204" pitchFamily="34" charset="0"/>
                <a:cs typeface="Arial" panose="020B0604020202020204" pitchFamily="34" charset="0"/>
              </a:rPr>
              <a:t/>
            </a:r>
            <a:br>
              <a:rPr lang="es-DO" sz="3200" u="sng" dirty="0">
                <a:solidFill>
                  <a:schemeClr val="bg1"/>
                </a:solidFill>
                <a:latin typeface="Arial" panose="020B0604020202020204" pitchFamily="34" charset="0"/>
                <a:cs typeface="Arial" panose="020B0604020202020204" pitchFamily="34" charset="0"/>
              </a:rPr>
            </a:br>
            <a:r>
              <a:rPr lang="es-ES_tradnl" sz="3200" b="1" dirty="0">
                <a:solidFill>
                  <a:schemeClr val="bg1"/>
                </a:solidFill>
                <a:latin typeface="Arial" panose="020B0604020202020204" pitchFamily="34" charset="0"/>
                <a:cs typeface="Arial" panose="020B0604020202020204" pitchFamily="34" charset="0"/>
              </a:rPr>
              <a:t> </a:t>
            </a:r>
            <a:r>
              <a:rPr lang="es-DO" sz="3200" u="sng" dirty="0">
                <a:solidFill>
                  <a:schemeClr val="bg1"/>
                </a:solidFill>
                <a:latin typeface="Arial" panose="020B0604020202020204" pitchFamily="34" charset="0"/>
                <a:cs typeface="Arial" panose="020B0604020202020204" pitchFamily="34" charset="0"/>
              </a:rPr>
              <a:t/>
            </a:r>
            <a:br>
              <a:rPr lang="es-DO" sz="3200" u="sng" dirty="0">
                <a:solidFill>
                  <a:schemeClr val="bg1"/>
                </a:solidFill>
                <a:latin typeface="Arial" panose="020B0604020202020204" pitchFamily="34" charset="0"/>
                <a:cs typeface="Arial" panose="020B0604020202020204" pitchFamily="34" charset="0"/>
              </a:rPr>
            </a:br>
            <a:endParaRPr lang="es-DO" sz="3200" dirty="0">
              <a:solidFill>
                <a:schemeClr val="bg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0" y="980728"/>
            <a:ext cx="8964488" cy="5877272"/>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114300" indent="0">
              <a:buNone/>
            </a:pPr>
            <a:r>
              <a:rPr lang="es-DO" dirty="0" smtClean="0">
                <a:solidFill>
                  <a:srgbClr val="FF0000"/>
                </a:solidFill>
              </a:rPr>
              <a:t> </a:t>
            </a:r>
          </a:p>
          <a:p>
            <a:pPr>
              <a:lnSpc>
                <a:spcPct val="120000"/>
              </a:lnSpc>
            </a:pPr>
            <a:r>
              <a:rPr lang="es-DO" sz="3200" dirty="0" smtClean="0"/>
              <a:t>El objetivo de lograr </a:t>
            </a:r>
            <a:r>
              <a:rPr lang="es-DO" sz="3200" b="1" dirty="0" smtClean="0"/>
              <a:t>producir artículos publicables en el área de Patología Oral</a:t>
            </a:r>
            <a:r>
              <a:rPr lang="es-DO" sz="3200" dirty="0" smtClean="0"/>
              <a:t> se hace evidente con los resultados obtenidos, que muestran que  un 57% de los participantes obtuvo una valoración entre 8.8 y 8.9, del porcentaje total de 10 puntos asignados , por lo que se considera factible seguir incorporando proyectos de esta envergadura en el Departamento de Estomatología.</a:t>
            </a:r>
          </a:p>
          <a:p>
            <a:pPr marL="114300" indent="0">
              <a:lnSpc>
                <a:spcPct val="120000"/>
              </a:lnSpc>
              <a:buNone/>
            </a:pPr>
            <a:endParaRPr lang="es-DO" sz="3200" dirty="0" smtClean="0"/>
          </a:p>
          <a:p>
            <a:pPr>
              <a:lnSpc>
                <a:spcPct val="120000"/>
              </a:lnSpc>
            </a:pPr>
            <a:r>
              <a:rPr lang="es-DO" sz="3200" dirty="0"/>
              <a:t>Las correcciones  y sugerencias en momentos diferentes y la aplicación de rúbricas para </a:t>
            </a:r>
            <a:r>
              <a:rPr lang="es-DO" sz="3200" dirty="0" smtClean="0"/>
              <a:t>evaluación </a:t>
            </a:r>
            <a:r>
              <a:rPr lang="es-DO" sz="3200" dirty="0"/>
              <a:t>sirvieron como mecanismo de </a:t>
            </a:r>
            <a:r>
              <a:rPr lang="es-DO" sz="3200" dirty="0" smtClean="0"/>
              <a:t>control, </a:t>
            </a:r>
            <a:r>
              <a:rPr lang="es-DO" sz="3200" dirty="0"/>
              <a:t>para hacer ajustes e introducir mejoras en el texto </a:t>
            </a:r>
            <a:r>
              <a:rPr lang="es-DO" sz="3200" dirty="0" smtClean="0"/>
              <a:t>escrito, por lo que se consideran </a:t>
            </a:r>
          </a:p>
          <a:p>
            <a:pPr>
              <a:lnSpc>
                <a:spcPct val="120000"/>
              </a:lnSpc>
              <a:buNone/>
            </a:pPr>
            <a:r>
              <a:rPr lang="es-DO" sz="3200" dirty="0" smtClean="0">
                <a:solidFill>
                  <a:schemeClr val="tx1"/>
                </a:solidFill>
              </a:rPr>
              <a:t>    métodos</a:t>
            </a:r>
            <a:r>
              <a:rPr lang="es-DO" sz="3200" dirty="0" smtClean="0"/>
              <a:t> útiles.</a:t>
            </a:r>
          </a:p>
          <a:p>
            <a:pPr marL="114300" indent="0">
              <a:lnSpc>
                <a:spcPct val="120000"/>
              </a:lnSpc>
              <a:buNone/>
            </a:pPr>
            <a:endParaRPr lang="es-DO" sz="3200" dirty="0" smtClean="0"/>
          </a:p>
          <a:p>
            <a:pPr>
              <a:lnSpc>
                <a:spcPct val="120000"/>
              </a:lnSpc>
            </a:pPr>
            <a:r>
              <a:rPr lang="es-DO" sz="3200" dirty="0"/>
              <a:t>La evaluación del proyecto fue considerada favorable por la mayoría de estudiantes (76</a:t>
            </a:r>
            <a:r>
              <a:rPr lang="es-DO" sz="3200" dirty="0" smtClean="0"/>
              <a:t>%),dentro de las opiniones destacan: la posibilidad que les ofreció para comprender mejor los textos científicos y organizar mejor las ideas para escribir. No obstante, una dificultad que pusieron de manifiesto, de forma frecuente, fue el hecho de “sentirse muy presionados”, por la cantidad de obligaciones que tenían en ese semestre.</a:t>
            </a:r>
          </a:p>
          <a:p>
            <a:endParaRPr lang="es-DO" sz="3200" dirty="0" smtClean="0"/>
          </a:p>
          <a:p>
            <a:endParaRPr lang="es-ES_tradnl" sz="2400" dirty="0" smtClean="0"/>
          </a:p>
          <a:p>
            <a:endParaRPr lang="es-DO" sz="2400" dirty="0"/>
          </a:p>
        </p:txBody>
      </p:sp>
    </p:spTree>
    <p:extLst>
      <p:ext uri="{BB962C8B-B14F-4D97-AF65-F5344CB8AC3E}">
        <p14:creationId xmlns="" xmlns:p14="http://schemas.microsoft.com/office/powerpoint/2010/main" val="10269513"/>
      </p:ext>
    </p:extLst>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sitiosweb.com.mx/superacionpersonal/wp-content/uploads/2012/04/pensamientos-frases-motivacion-superacion-exito-46.jpg"/>
          <p:cNvPicPr/>
          <p:nvPr/>
        </p:nvPicPr>
        <p:blipFill rotWithShape="1">
          <a:blip r:embed="rId2" cstate="print"/>
          <a:srcRect l="3564" b="4301"/>
          <a:stretch/>
        </p:blipFill>
        <p:spPr bwMode="auto">
          <a:xfrm>
            <a:off x="5765568" y="0"/>
            <a:ext cx="3378432" cy="6858000"/>
          </a:xfrm>
          <a:prstGeom prst="rect">
            <a:avLst/>
          </a:prstGeom>
          <a:noFill/>
          <a:ln w="9525">
            <a:noFill/>
            <a:miter lim="800000"/>
            <a:headEnd/>
            <a:tailEnd/>
          </a:ln>
        </p:spPr>
      </p:pic>
      <p:sp>
        <p:nvSpPr>
          <p:cNvPr id="2" name="1 Título"/>
          <p:cNvSpPr>
            <a:spLocks noGrp="1"/>
          </p:cNvSpPr>
          <p:nvPr>
            <p:ph type="title"/>
          </p:nvPr>
        </p:nvSpPr>
        <p:spPr>
          <a:xfrm>
            <a:off x="0" y="0"/>
            <a:ext cx="7454784" cy="1340768"/>
          </a:xfrm>
          <a:solidFill>
            <a:schemeClr val="accent1">
              <a:lumMod val="75000"/>
            </a:schemeClr>
          </a:solidFill>
        </p:spPr>
        <p:txBody>
          <a:bodyPr/>
          <a:lstStyle/>
          <a:p>
            <a:r>
              <a:rPr lang="es-DO"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DESAFÍOS</a:t>
            </a:r>
            <a:endParaRPr lang="es-DO"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0" y="1340768"/>
            <a:ext cx="7380312" cy="5517232"/>
          </a:xfrm>
          <a:solidFill>
            <a:schemeClr val="bg1">
              <a:lumMod val="95000"/>
            </a:schemeClr>
          </a:solidFill>
        </p:spPr>
        <p:txBody>
          <a:bodyPr/>
          <a:lstStyle/>
          <a:p>
            <a:pPr lvl="0"/>
            <a:r>
              <a:rPr lang="es-DO" dirty="0"/>
              <a:t>Iniciar el proceso de sistematización </a:t>
            </a:r>
            <a:r>
              <a:rPr lang="es-DO" dirty="0" smtClean="0"/>
              <a:t>y  </a:t>
            </a:r>
            <a:r>
              <a:rPr lang="es-DO" dirty="0"/>
              <a:t>organización de  la información para producir textos escritos para divulgación, en el proyecto futuro de la Revista de </a:t>
            </a:r>
            <a:r>
              <a:rPr lang="es-DO" dirty="0" smtClean="0"/>
              <a:t>la Escuela de Estomatología</a:t>
            </a:r>
            <a:r>
              <a:rPr lang="es-DO" dirty="0"/>
              <a:t>, </a:t>
            </a:r>
            <a:r>
              <a:rPr lang="es-DO" dirty="0" smtClean="0"/>
              <a:t>PUCMM – STI. 2015.</a:t>
            </a:r>
          </a:p>
          <a:p>
            <a:pPr lvl="0">
              <a:buNone/>
            </a:pPr>
            <a:endParaRPr lang="es-DO" dirty="0" smtClean="0"/>
          </a:p>
          <a:p>
            <a:pPr lvl="0"/>
            <a:r>
              <a:rPr lang="es-DO" dirty="0" smtClean="0"/>
              <a:t>Motivar a profesores y estudiantes a participar activamente en la producción escrita.</a:t>
            </a:r>
          </a:p>
          <a:p>
            <a:pPr marL="114300" lvl="0" indent="0">
              <a:buNone/>
            </a:pPr>
            <a:endParaRPr lang="es-DO" dirty="0" smtClean="0"/>
          </a:p>
          <a:p>
            <a:r>
              <a:rPr lang="es-DO" dirty="0" smtClean="0"/>
              <a:t> Definir grupos para la evaluación de la documentación científica que será divulgada, incluyendo los artículos de revisión presentados en este proyecto. </a:t>
            </a:r>
          </a:p>
          <a:p>
            <a:pPr>
              <a:buNone/>
            </a:pPr>
            <a:endParaRPr lang="es-DO" dirty="0" smtClean="0"/>
          </a:p>
          <a:p>
            <a:r>
              <a:rPr lang="es-DO" dirty="0" smtClean="0"/>
              <a:t>Dar cumplimiento a cronograma de trabajo para la elaboración de la Revista Científica.</a:t>
            </a:r>
          </a:p>
        </p:txBody>
      </p:sp>
    </p:spTree>
    <p:extLst>
      <p:ext uri="{BB962C8B-B14F-4D97-AF65-F5344CB8AC3E}">
        <p14:creationId xmlns="" xmlns:p14="http://schemas.microsoft.com/office/powerpoint/2010/main" val="3651634459"/>
      </p:ext>
    </p:extLst>
  </p:cSld>
  <p:clrMapOvr>
    <a:masterClrMapping/>
  </p:clrMapOvr>
  <p:transition>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0" y="0"/>
            <a:ext cx="8460432" cy="1628800"/>
          </a:xfrm>
          <a:prstGeom prst="rect">
            <a:avLst/>
          </a:prstGeom>
          <a:solidFill>
            <a:srgbClr val="0066FF"/>
          </a:solidFill>
          <a:ln/>
        </p:spPr>
        <p:style>
          <a:lnRef idx="0">
            <a:schemeClr val="accent1"/>
          </a:lnRef>
          <a:fillRef idx="3">
            <a:schemeClr val="accent1"/>
          </a:fillRef>
          <a:effectRef idx="3">
            <a:schemeClr val="accent1"/>
          </a:effectRef>
          <a:fontRef idx="minor">
            <a:schemeClr val="lt1"/>
          </a:fontRef>
        </p:style>
        <p:txBody>
          <a:bodyPr>
            <a:normAutofit fontScale="45000" lnSpcReduction="20000"/>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s-ES" sz="2900" dirty="0" smtClean="0">
                <a:solidFill>
                  <a:schemeClr val="bg1">
                    <a:lumMod val="95000"/>
                  </a:schemeClr>
                </a:solidFill>
              </a:rPr>
              <a:t>Pontificia universidad católica</a:t>
            </a:r>
          </a:p>
          <a:p>
            <a:r>
              <a:rPr lang="es-ES" sz="2900" dirty="0" smtClean="0">
                <a:solidFill>
                  <a:schemeClr val="bg1">
                    <a:lumMod val="95000"/>
                  </a:schemeClr>
                </a:solidFill>
              </a:rPr>
              <a:t>Madre y maestra</a:t>
            </a:r>
          </a:p>
          <a:p>
            <a:r>
              <a:rPr lang="es-ES" sz="2900" dirty="0" err="1" smtClean="0">
                <a:solidFill>
                  <a:schemeClr val="bg1">
                    <a:lumMod val="95000"/>
                  </a:schemeClr>
                </a:solidFill>
              </a:rPr>
              <a:t>pUCMM</a:t>
            </a:r>
            <a:r>
              <a:rPr lang="es-ES" sz="2900" dirty="0" smtClean="0">
                <a:solidFill>
                  <a:schemeClr val="bg1">
                    <a:lumMod val="95000"/>
                  </a:schemeClr>
                </a:solidFill>
              </a:rPr>
              <a:t> -</a:t>
            </a:r>
            <a:r>
              <a:rPr lang="es-ES" sz="2900" dirty="0" err="1" smtClean="0">
                <a:solidFill>
                  <a:schemeClr val="bg1">
                    <a:lumMod val="95000"/>
                  </a:schemeClr>
                </a:solidFill>
              </a:rPr>
              <a:t>sTI</a:t>
            </a:r>
            <a:r>
              <a:rPr lang="es-ES" sz="3600" dirty="0" smtClean="0"/>
              <a:t/>
            </a:r>
            <a:br>
              <a:rPr lang="es-ES" sz="3600" dirty="0" smtClean="0"/>
            </a:br>
            <a:endParaRPr lang="es-ES" sz="3600" dirty="0" smtClean="0"/>
          </a:p>
          <a:p>
            <a:endParaRPr lang="es-ES" sz="900" b="1" dirty="0">
              <a:solidFill>
                <a:schemeClr val="bg1"/>
              </a:solidFill>
            </a:endParaRPr>
          </a:p>
          <a:p>
            <a:endParaRPr lang="es-ES" sz="900" b="1" dirty="0" smtClean="0">
              <a:solidFill>
                <a:schemeClr val="bg1"/>
              </a:solidFill>
            </a:endParaRPr>
          </a:p>
          <a:p>
            <a:endParaRPr lang="es-ES" sz="900" b="1" dirty="0">
              <a:solidFill>
                <a:schemeClr val="bg1"/>
              </a:solidFill>
            </a:endParaRPr>
          </a:p>
          <a:p>
            <a:r>
              <a:rPr lang="es-ES" sz="3300" b="1" dirty="0" smtClean="0">
                <a:solidFill>
                  <a:schemeClr val="bg1"/>
                </a:solidFill>
              </a:rPr>
              <a:t>Revista  CIENTÍFICA</a:t>
            </a:r>
          </a:p>
          <a:p>
            <a:r>
              <a:rPr lang="es-ES" sz="3300" b="1" dirty="0" smtClean="0">
                <a:solidFill>
                  <a:schemeClr val="bg1"/>
                </a:solidFill>
              </a:rPr>
              <a:t>Escuela de Estomatología</a:t>
            </a:r>
            <a:r>
              <a:rPr lang="es-ES" sz="4300" b="1" dirty="0" smtClean="0">
                <a:solidFill>
                  <a:schemeClr val="bg1"/>
                </a:solidFill>
              </a:rPr>
              <a:t/>
            </a:r>
            <a:br>
              <a:rPr lang="es-ES" sz="4300" b="1" dirty="0" smtClean="0">
                <a:solidFill>
                  <a:schemeClr val="bg1"/>
                </a:solidFill>
              </a:rPr>
            </a:br>
            <a:r>
              <a:rPr lang="es-ES" sz="2700" dirty="0" smtClean="0"/>
              <a:t/>
            </a:r>
            <a:br>
              <a:rPr lang="es-ES" sz="2700" dirty="0" smtClean="0"/>
            </a:br>
            <a:endParaRPr lang="es-ES" sz="2700" dirty="0">
              <a:solidFill>
                <a:schemeClr val="bg1"/>
              </a:solidFill>
            </a:endParaRPr>
          </a:p>
        </p:txBody>
      </p:sp>
      <p:pic>
        <p:nvPicPr>
          <p:cNvPr id="5" name="9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88640"/>
            <a:ext cx="1224136" cy="1224136"/>
          </a:xfrm>
          <a:prstGeom prst="ellipse">
            <a:avLst/>
          </a:prstGeom>
          <a:ln w="63500" cap="rnd">
            <a:solidFill>
              <a:srgbClr val="333333"/>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0" y="1700808"/>
            <a:ext cx="8460432" cy="4524315"/>
          </a:xfrm>
          <a:prstGeom prst="rect">
            <a:avLst/>
          </a:prstGeom>
          <a:ln/>
        </p:spPr>
        <p:style>
          <a:lnRef idx="2">
            <a:schemeClr val="accent1"/>
          </a:lnRef>
          <a:fillRef idx="1003">
            <a:schemeClr val="dk2"/>
          </a:fillRef>
          <a:effectRef idx="0">
            <a:schemeClr val="accent1"/>
          </a:effectRef>
          <a:fontRef idx="minor">
            <a:schemeClr val="dk1"/>
          </a:fontRef>
        </p:style>
        <p:txBody>
          <a:bodyPr wrap="square" rtlCol="0">
            <a:spAutoFit/>
          </a:bodyPr>
          <a:lstStyle/>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smtClean="0"/>
          </a:p>
          <a:p>
            <a:endParaRPr lang="es-DO" dirty="0"/>
          </a:p>
        </p:txBody>
      </p:sp>
      <p:graphicFrame>
        <p:nvGraphicFramePr>
          <p:cNvPr id="7" name="Table 6"/>
          <p:cNvGraphicFramePr>
            <a:graphicFrameLocks noGrp="1"/>
          </p:cNvGraphicFramePr>
          <p:nvPr/>
        </p:nvGraphicFramePr>
        <p:xfrm>
          <a:off x="0" y="1700808"/>
          <a:ext cx="8460432" cy="2473424"/>
        </p:xfrm>
        <a:graphic>
          <a:graphicData uri="http://schemas.openxmlformats.org/drawingml/2006/table">
            <a:tbl>
              <a:tblPr/>
              <a:tblGrid>
                <a:gridCol w="847280"/>
                <a:gridCol w="1236022"/>
                <a:gridCol w="2019689"/>
                <a:gridCol w="4357441"/>
              </a:tblGrid>
              <a:tr h="442614">
                <a:tc>
                  <a:txBody>
                    <a:bodyPr/>
                    <a:lstStyle/>
                    <a:p>
                      <a:pPr>
                        <a:spcAft>
                          <a:spcPts val="0"/>
                        </a:spcAft>
                      </a:pPr>
                      <a:endParaRPr lang="es-ES_tradnl" sz="1000" b="1" u="none" strike="noStrike" dirty="0">
                        <a:solidFill>
                          <a:srgbClr val="FFFFFF"/>
                        </a:solidFill>
                        <a:latin typeface="Cambria"/>
                        <a:ea typeface="Cambria"/>
                        <a:cs typeface="Times New Roman"/>
                      </a:endParaRPr>
                    </a:p>
                    <a:p>
                      <a:pPr>
                        <a:spcAft>
                          <a:spcPts val="0"/>
                        </a:spcAft>
                      </a:pPr>
                      <a:r>
                        <a:rPr lang="es-ES_tradnl" sz="1000" b="1" u="none" strike="noStrike" dirty="0" smtClean="0">
                          <a:solidFill>
                            <a:srgbClr val="FFFFFF"/>
                          </a:solidFill>
                          <a:latin typeface="Cambria"/>
                          <a:ea typeface="Cambria"/>
                          <a:cs typeface="Times New Roman"/>
                        </a:rPr>
                        <a:t>REUNIÓN</a:t>
                      </a:r>
                    </a:p>
                    <a:p>
                      <a:pPr>
                        <a:spcAft>
                          <a:spcPts val="0"/>
                        </a:spcAft>
                      </a:pPr>
                      <a:r>
                        <a:rPr lang="es-ES_tradnl" sz="1000" b="1" u="none" strike="noStrike" dirty="0" smtClean="0">
                          <a:solidFill>
                            <a:srgbClr val="FFFFFF"/>
                          </a:solidFill>
                          <a:latin typeface="Cambria"/>
                          <a:ea typeface="ＭＳ 明朝"/>
                          <a:cs typeface="Times New Roman"/>
                        </a:rPr>
                        <a:t>No.</a:t>
                      </a:r>
                      <a:endParaRPr lang="es-DO" sz="1000" b="1"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s-ES_tradnl" sz="1000" b="1" u="none" strike="noStrike" dirty="0">
                        <a:solidFill>
                          <a:srgbClr val="FFFFFF"/>
                        </a:solidFill>
                        <a:latin typeface="Cambria"/>
                        <a:ea typeface="Cambria"/>
                        <a:cs typeface="Times New Roman"/>
                      </a:endParaRPr>
                    </a:p>
                    <a:p>
                      <a:pPr>
                        <a:spcAft>
                          <a:spcPts val="0"/>
                        </a:spcAft>
                      </a:pPr>
                      <a:r>
                        <a:rPr lang="es-ES_tradnl" sz="1000" b="1" u="none" strike="noStrike" dirty="0">
                          <a:solidFill>
                            <a:srgbClr val="FFFFFF"/>
                          </a:solidFill>
                          <a:latin typeface="Cambria"/>
                          <a:ea typeface="Cambria"/>
                          <a:cs typeface="Times New Roman"/>
                        </a:rPr>
                        <a:t>FECHA</a:t>
                      </a:r>
                      <a:endParaRPr lang="es-DO" sz="1000" b="1" u="sng" dirty="0">
                        <a:latin typeface="Arial Narrow"/>
                        <a:ea typeface="ＭＳ 明朝"/>
                        <a:cs typeface="Times New Roman"/>
                      </a:endParaRPr>
                    </a:p>
                    <a:p>
                      <a:pPr>
                        <a:spcAft>
                          <a:spcPts val="0"/>
                        </a:spcAft>
                      </a:pPr>
                      <a:endParaRPr lang="es-DO" sz="1000" b="1"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s-ES_tradnl" sz="1000" b="1" u="none" strike="noStrike" dirty="0">
                        <a:solidFill>
                          <a:srgbClr val="FFFFFF"/>
                        </a:solidFill>
                        <a:latin typeface="Cambria"/>
                        <a:ea typeface="Cambria"/>
                        <a:cs typeface="Times New Roman"/>
                      </a:endParaRPr>
                    </a:p>
                    <a:p>
                      <a:pPr>
                        <a:spcAft>
                          <a:spcPts val="0"/>
                        </a:spcAft>
                      </a:pPr>
                      <a:r>
                        <a:rPr lang="es-ES_tradnl" sz="1000" b="1" u="none" strike="noStrike" dirty="0">
                          <a:solidFill>
                            <a:srgbClr val="FFFFFF"/>
                          </a:solidFill>
                          <a:latin typeface="Cambria"/>
                          <a:ea typeface="Cambria"/>
                          <a:cs typeface="Times New Roman"/>
                        </a:rPr>
                        <a:t>PARTICIPANTES</a:t>
                      </a:r>
                      <a:endParaRPr lang="es-DO" sz="1000" b="1"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s-ES_tradnl" sz="1000" b="1" u="none" strike="noStrike" dirty="0">
                        <a:solidFill>
                          <a:srgbClr val="FFFFFF"/>
                        </a:solidFill>
                        <a:latin typeface="Cambria"/>
                        <a:ea typeface="Cambria"/>
                        <a:cs typeface="Times New Roman"/>
                      </a:endParaRPr>
                    </a:p>
                    <a:p>
                      <a:pPr>
                        <a:spcAft>
                          <a:spcPts val="0"/>
                        </a:spcAft>
                      </a:pPr>
                      <a:r>
                        <a:rPr lang="es-ES_tradnl" sz="1000" b="1" u="none" strike="noStrike" dirty="0">
                          <a:solidFill>
                            <a:srgbClr val="FFFFFF"/>
                          </a:solidFill>
                          <a:latin typeface="Cambria"/>
                          <a:ea typeface="Cambria"/>
                          <a:cs typeface="Times New Roman"/>
                        </a:rPr>
                        <a:t>TEMA A TRATAR</a:t>
                      </a:r>
                      <a:endParaRPr lang="es-DO" sz="1000" b="1"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7538">
                <a:tc>
                  <a:txBody>
                    <a:bodyPr/>
                    <a:lstStyle/>
                    <a:p>
                      <a:pPr>
                        <a:spcAft>
                          <a:spcPts val="0"/>
                        </a:spcAft>
                      </a:pPr>
                      <a:endParaRPr lang="es-ES_tradnl" sz="1000" u="none" strike="noStrike">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s-ES_tradnl" sz="1000" u="none" strike="noStrike" dirty="0">
                          <a:solidFill>
                            <a:schemeClr val="bg1"/>
                          </a:solidFill>
                          <a:latin typeface="Cambria"/>
                          <a:ea typeface="Cambria"/>
                          <a:cs typeface="Times New Roman"/>
                        </a:rPr>
                        <a:t>ENERO</a:t>
                      </a:r>
                      <a:endParaRPr lang="es-DO" sz="1000" u="sng" dirty="0">
                        <a:solidFill>
                          <a:schemeClr val="bg1"/>
                        </a:solidFill>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95076">
                <a:tc>
                  <a:txBody>
                    <a:bodyPr/>
                    <a:lstStyle/>
                    <a:p>
                      <a:pPr>
                        <a:spcAft>
                          <a:spcPts val="0"/>
                        </a:spcAft>
                      </a:pPr>
                      <a:r>
                        <a:rPr lang="es-ES_tradnl" sz="1000" u="none" strike="noStrike" dirty="0">
                          <a:latin typeface="Cambria"/>
                          <a:ea typeface="Cambria"/>
                          <a:cs typeface="Times New Roman"/>
                        </a:rPr>
                        <a:t>1</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Miércoles 28</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Todos los profesores</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Información general</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Selección de comités</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7538">
                <a:tc>
                  <a:txBody>
                    <a:bodyPr/>
                    <a:lstStyle/>
                    <a:p>
                      <a:pPr>
                        <a:spcAft>
                          <a:spcPts val="0"/>
                        </a:spcAft>
                      </a:pPr>
                      <a:endParaRPr lang="es-ES_tradnl" sz="1000" u="none" strike="noStrike">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s-ES_tradnl" sz="1000" u="none" strike="noStrike" dirty="0">
                          <a:solidFill>
                            <a:schemeClr val="bg1"/>
                          </a:solidFill>
                          <a:latin typeface="Cambria"/>
                          <a:ea typeface="Cambria"/>
                          <a:cs typeface="Times New Roman"/>
                        </a:rPr>
                        <a:t>FEBRERO</a:t>
                      </a:r>
                      <a:endParaRPr lang="es-DO" sz="1000" u="sng" dirty="0">
                        <a:solidFill>
                          <a:schemeClr val="bg1"/>
                        </a:solidFill>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42614">
                <a:tc>
                  <a:txBody>
                    <a:bodyPr/>
                    <a:lstStyle/>
                    <a:p>
                      <a:pPr>
                        <a:spcAft>
                          <a:spcPts val="0"/>
                        </a:spcAft>
                      </a:pPr>
                      <a:r>
                        <a:rPr lang="es-ES_tradnl" sz="1000" u="none" strike="noStrike" dirty="0">
                          <a:latin typeface="Cambria"/>
                          <a:ea typeface="Cambria"/>
                          <a:cs typeface="Times New Roman"/>
                        </a:rPr>
                        <a:t>2</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Jueves  12</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Comité de dirección </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Comité de contenido</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Comité científico</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Discusión de</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plan de desarrollo</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92224">
                <a:tc>
                  <a:txBody>
                    <a:bodyPr/>
                    <a:lstStyle/>
                    <a:p>
                      <a:pPr>
                        <a:spcAft>
                          <a:spcPts val="0"/>
                        </a:spcAft>
                      </a:pPr>
                      <a:r>
                        <a:rPr lang="es-ES_tradnl" sz="1000" u="none" strike="noStrike" dirty="0">
                          <a:latin typeface="Cambria"/>
                          <a:ea typeface="Cambria"/>
                          <a:cs typeface="Times New Roman"/>
                        </a:rPr>
                        <a:t>3</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Martes 17</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Asamblea de profesores</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dirty="0">
                          <a:latin typeface="Cambria"/>
                          <a:ea typeface="Cambria"/>
                          <a:cs typeface="Times New Roman"/>
                        </a:rPr>
                        <a:t>Elección de nombre de revista</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Definición de participantes y encargados de comités</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Plan de reuniones.</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47538">
                <a:tc>
                  <a:txBody>
                    <a:bodyPr/>
                    <a:lstStyle/>
                    <a:p>
                      <a:pPr>
                        <a:spcAft>
                          <a:spcPts val="0"/>
                        </a:spcAft>
                      </a:pP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s-ES_tradnl" sz="1000" u="none" strike="noStrike" dirty="0">
                          <a:solidFill>
                            <a:schemeClr val="bg1"/>
                          </a:solidFill>
                          <a:latin typeface="Cambria"/>
                          <a:ea typeface="Cambria"/>
                          <a:cs typeface="Times New Roman"/>
                        </a:rPr>
                        <a:t>MARZO</a:t>
                      </a:r>
                      <a:endParaRPr lang="es-DO" sz="1000" u="sng" dirty="0">
                        <a:solidFill>
                          <a:schemeClr val="bg1"/>
                        </a:solidFill>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95076">
                <a:tc>
                  <a:txBody>
                    <a:bodyPr/>
                    <a:lstStyle/>
                    <a:p>
                      <a:pPr>
                        <a:spcAft>
                          <a:spcPts val="0"/>
                        </a:spcAft>
                      </a:pPr>
                      <a:r>
                        <a:rPr lang="es-ES_tradnl" sz="1000" u="none" strike="noStrike" dirty="0" smtClean="0">
                          <a:latin typeface="Cambria"/>
                          <a:ea typeface="Cambria"/>
                          <a:cs typeface="Times New Roman"/>
                        </a:rPr>
                        <a:t>4</a:t>
                      </a:r>
                      <a:endParaRPr lang="es-ES_tradnl" sz="1000" u="none" strike="noStrike" dirty="0">
                        <a:latin typeface="Cambria"/>
                        <a:ea typeface="Cambria"/>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Martes 10  </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Coordinación</a:t>
                      </a:r>
                      <a:endParaRPr lang="es-DO" sz="1000" u="sng" dirty="0">
                        <a:latin typeface="Arial Narrow"/>
                        <a:ea typeface="ＭＳ 明朝"/>
                        <a:cs typeface="Times New Roman"/>
                      </a:endParaRPr>
                    </a:p>
                    <a:p>
                      <a:pPr>
                        <a:spcAft>
                          <a:spcPts val="0"/>
                        </a:spcAft>
                      </a:pPr>
                      <a:r>
                        <a:rPr lang="es-ES_tradnl" sz="1000" u="none" strike="noStrike" dirty="0">
                          <a:latin typeface="Cambria"/>
                          <a:ea typeface="Cambria"/>
                          <a:cs typeface="Times New Roman"/>
                        </a:rPr>
                        <a:t>Secretaria revista</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Seguimiento y apoyo de la coordinación  a cada comité.</a:t>
                      </a:r>
                      <a:endParaRPr lang="es-DO" sz="1000" u="sng" dirty="0">
                        <a:latin typeface="Arial Narrow"/>
                        <a:ea typeface="ＭＳ 明朝"/>
                        <a:cs typeface="Times New Roman"/>
                      </a:endParaRPr>
                    </a:p>
                  </a:txBody>
                  <a:tcPr marL="60356" marR="6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23528" y="1844824"/>
            <a:ext cx="184731" cy="369332"/>
          </a:xfrm>
          <a:prstGeom prst="rect">
            <a:avLst/>
          </a:prstGeom>
          <a:noFill/>
        </p:spPr>
        <p:txBody>
          <a:bodyPr wrap="none" rtlCol="0">
            <a:spAutoFit/>
          </a:bodyPr>
          <a:lstStyle/>
          <a:p>
            <a:endParaRPr lang="es-DO" dirty="0"/>
          </a:p>
        </p:txBody>
      </p:sp>
      <p:graphicFrame>
        <p:nvGraphicFramePr>
          <p:cNvPr id="9" name="Table 8"/>
          <p:cNvGraphicFramePr>
            <a:graphicFrameLocks noGrp="1"/>
          </p:cNvGraphicFramePr>
          <p:nvPr/>
        </p:nvGraphicFramePr>
        <p:xfrm>
          <a:off x="0" y="4221088"/>
          <a:ext cx="8460433" cy="1041648"/>
        </p:xfrm>
        <a:graphic>
          <a:graphicData uri="http://schemas.openxmlformats.org/drawingml/2006/table">
            <a:tbl>
              <a:tblPr/>
              <a:tblGrid>
                <a:gridCol w="847281"/>
                <a:gridCol w="1222052"/>
                <a:gridCol w="1998612"/>
                <a:gridCol w="4392488"/>
              </a:tblGrid>
              <a:tr h="432048">
                <a:tc>
                  <a:txBody>
                    <a:bodyPr/>
                    <a:lstStyle/>
                    <a:p>
                      <a:pPr>
                        <a:spcAft>
                          <a:spcPts val="0"/>
                        </a:spcAft>
                      </a:pPr>
                      <a:r>
                        <a:rPr lang="es-ES_tradnl" sz="1000" u="none" strike="noStrike" dirty="0" smtClean="0">
                          <a:latin typeface="+mn-lt"/>
                          <a:ea typeface="ＭＳ 明朝"/>
                          <a:cs typeface="Times New Roman"/>
                        </a:rPr>
                        <a:t>5</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Jueves  12</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Comité de dirección y </a:t>
                      </a:r>
                      <a:endParaRPr lang="es-DO" sz="1000" u="sng" dirty="0">
                        <a:latin typeface="+mn-lt"/>
                        <a:ea typeface="ＭＳ 明朝"/>
                        <a:cs typeface="Times New Roman"/>
                      </a:endParaRPr>
                    </a:p>
                    <a:p>
                      <a:pPr>
                        <a:spcAft>
                          <a:spcPts val="0"/>
                        </a:spcAft>
                      </a:pPr>
                      <a:r>
                        <a:rPr lang="es-ES_tradnl" sz="1000" u="none" strike="noStrike" dirty="0">
                          <a:latin typeface="+mn-lt"/>
                          <a:ea typeface="Cambria"/>
                          <a:cs typeface="Times New Roman"/>
                        </a:rPr>
                        <a:t>representantes de cada comité. </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Inicio de trabajo en Revista Científica</a:t>
                      </a:r>
                      <a:endParaRPr lang="es-DO" sz="1000" u="sng" dirty="0">
                        <a:latin typeface="+mn-lt"/>
                        <a:ea typeface="ＭＳ 明朝"/>
                        <a:cs typeface="Times New Roman"/>
                      </a:endParaRPr>
                    </a:p>
                    <a:p>
                      <a:pPr>
                        <a:spcAft>
                          <a:spcPts val="0"/>
                        </a:spcAft>
                      </a:pPr>
                      <a:r>
                        <a:rPr lang="es-ES_tradnl" sz="1000" u="none" strike="noStrike" dirty="0">
                          <a:latin typeface="+mn-lt"/>
                          <a:ea typeface="Cambria"/>
                          <a:cs typeface="Times New Roman"/>
                        </a:rPr>
                        <a:t>Presentación de funciones y asignación de trabajos específicos para cada comité.</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7816">
                <a:tc>
                  <a:txBody>
                    <a:bodyPr/>
                    <a:lstStyle/>
                    <a:p>
                      <a:pPr>
                        <a:spcAft>
                          <a:spcPts val="0"/>
                        </a:spcAft>
                      </a:pPr>
                      <a:r>
                        <a:rPr lang="es-ES_tradnl" sz="1000" u="none" strike="noStrike" dirty="0" smtClean="0">
                          <a:latin typeface="+mn-lt"/>
                          <a:ea typeface="ＭＳ 明朝"/>
                          <a:cs typeface="Times New Roman"/>
                        </a:rPr>
                        <a:t>6</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Jueves  19</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Comité de dirección y representantes de cada comité. </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mn-lt"/>
                          <a:ea typeface="Cambria"/>
                          <a:cs typeface="Times New Roman"/>
                        </a:rPr>
                        <a:t>Revisión de trabajo asignado.</a:t>
                      </a:r>
                      <a:endParaRPr lang="es-DO" sz="1000" u="sng"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7816">
                <a:tc>
                  <a:txBody>
                    <a:bodyPr/>
                    <a:lstStyle/>
                    <a:p>
                      <a:pPr>
                        <a:spcAft>
                          <a:spcPts val="0"/>
                        </a:spcAft>
                      </a:pPr>
                      <a:r>
                        <a:rPr lang="es-ES_tradnl" sz="1000" u="none" strike="noStrike" dirty="0" smtClean="0">
                          <a:latin typeface="Cambria"/>
                          <a:ea typeface="ＭＳ 明朝"/>
                          <a:cs typeface="Times New Roman"/>
                        </a:rPr>
                        <a:t>7</a:t>
                      </a:r>
                      <a:endParaRPr lang="es-DO" sz="1000" u="sng"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Jueves  26</a:t>
                      </a:r>
                      <a:endParaRPr lang="es-DO" sz="1000" u="sng"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Comité de dirección y representantes de cada comité</a:t>
                      </a:r>
                      <a:endParaRPr lang="es-DO" sz="1000" u="sng"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s-ES_tradnl" sz="1000" u="none" strike="noStrike" dirty="0">
                          <a:latin typeface="Cambria"/>
                          <a:ea typeface="Cambria"/>
                          <a:cs typeface="Times New Roman"/>
                        </a:rPr>
                        <a:t>Seguimiento  de apoyo del  trabajo asignado a cada comité, por parte del comité de dirección.</a:t>
                      </a:r>
                      <a:endParaRPr lang="es-DO" sz="1000" u="sng"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nvGraphicFramePr>
        <p:xfrm>
          <a:off x="0" y="5275920"/>
          <a:ext cx="8460432" cy="1539240"/>
        </p:xfrm>
        <a:graphic>
          <a:graphicData uri="http://schemas.openxmlformats.org/drawingml/2006/table">
            <a:tbl>
              <a:tblPr/>
              <a:tblGrid>
                <a:gridCol w="924015"/>
                <a:gridCol w="1159288"/>
                <a:gridCol w="2019689"/>
                <a:gridCol w="4357440"/>
              </a:tblGrid>
              <a:tr h="164886">
                <a:tc>
                  <a:txBody>
                    <a:bodyPr/>
                    <a:lstStyle/>
                    <a:p>
                      <a:pPr>
                        <a:spcAft>
                          <a:spcPts val="0"/>
                        </a:spcAft>
                      </a:pPr>
                      <a:endParaRPr lang="es-ES_tradnl" sz="1100" u="none" strike="noStrike" noProof="0" dirty="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r>
                        <a:rPr lang="es-ES_tradnl" sz="1100" u="none" strike="noStrike" noProof="0" smtClean="0">
                          <a:solidFill>
                            <a:srgbClr val="FFFFFF"/>
                          </a:solidFill>
                          <a:latin typeface="Cambria"/>
                          <a:ea typeface="Cambria"/>
                          <a:cs typeface="Times New Roman"/>
                        </a:rPr>
                        <a:t>ABRIL</a:t>
                      </a:r>
                      <a:endParaRPr lang="es-ES_tradnl" sz="11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100" u="none" strike="noStrike" noProof="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spcAft>
                          <a:spcPts val="0"/>
                        </a:spcAft>
                      </a:pPr>
                      <a:endParaRPr lang="es-ES_tradnl" sz="1100" u="none" strike="noStrike" noProof="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99792">
                <a:tc>
                  <a:txBody>
                    <a:bodyPr/>
                    <a:lstStyle/>
                    <a:p>
                      <a:pPr>
                        <a:spcAft>
                          <a:spcPts val="0"/>
                        </a:spcAft>
                      </a:pPr>
                      <a:r>
                        <a:rPr lang="es-ES_tradnl" sz="1000" u="none" strike="noStrike" noProof="0" dirty="0" smtClean="0">
                          <a:latin typeface="Cambria"/>
                          <a:ea typeface="ＭＳ 明朝"/>
                          <a:cs typeface="Times New Roman"/>
                        </a:rPr>
                        <a:t>8</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Jueves  9</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Comité de dirección y representantes de cada comité</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Seguimiento  de apoyo del  trabajo asignado a cada comité, por parte del comité de dirección.</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9792">
                <a:tc>
                  <a:txBody>
                    <a:bodyPr/>
                    <a:lstStyle/>
                    <a:p>
                      <a:pPr>
                        <a:spcAft>
                          <a:spcPts val="0"/>
                        </a:spcAft>
                      </a:pPr>
                      <a:r>
                        <a:rPr lang="es-ES_tradnl" sz="1000" u="none" strike="noStrike" noProof="0" dirty="0" smtClean="0">
                          <a:latin typeface="Cambria"/>
                          <a:ea typeface="ＭＳ 明朝"/>
                          <a:cs typeface="Times New Roman"/>
                        </a:rPr>
                        <a:t>9</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Jueves 16</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Comité de dirección y representantes de cada comité</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Seguimiento  de apoyo del  trabajo asignado a cada comité, por parte del comité de dirección.</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9792">
                <a:tc>
                  <a:txBody>
                    <a:bodyPr/>
                    <a:lstStyle/>
                    <a:p>
                      <a:pPr>
                        <a:spcAft>
                          <a:spcPts val="0"/>
                        </a:spcAft>
                      </a:pPr>
                      <a:r>
                        <a:rPr lang="es-ES_tradnl" sz="1000" u="none" strike="noStrike" noProof="0" dirty="0" smtClean="0">
                          <a:latin typeface="Cambria"/>
                          <a:ea typeface="ＭＳ 明朝"/>
                          <a:cs typeface="Times New Roman"/>
                        </a:rPr>
                        <a:t>10</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Jueves 23</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Comité de dirección y representantes de cada comité</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Seguimiento  de apoyo del  trabajo asignado a cada comité, por parte del comité de dirección.</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49689">
                <a:tc>
                  <a:txBody>
                    <a:bodyPr/>
                    <a:lstStyle/>
                    <a:p>
                      <a:pPr>
                        <a:spcAft>
                          <a:spcPts val="0"/>
                        </a:spcAft>
                      </a:pPr>
                      <a:r>
                        <a:rPr lang="es-ES_tradnl" sz="1000" u="none" strike="noStrike" noProof="0" dirty="0" smtClean="0">
                          <a:latin typeface="Cambria"/>
                          <a:ea typeface="Cambria"/>
                          <a:cs typeface="Times New Roman"/>
                        </a:rPr>
                        <a:t>11</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smtClean="0">
                          <a:latin typeface="Cambria"/>
                          <a:ea typeface="Cambria"/>
                          <a:cs typeface="Times New Roman"/>
                        </a:rPr>
                        <a:t>Jueves  30</a:t>
                      </a:r>
                      <a:endParaRPr lang="es-ES_tradnl" sz="1000" u="sng" noProof="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Comité de dirección y  profesores pertenecientes a los comités de la revista.</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_tradnl" sz="1000" u="none" strike="noStrike" noProof="0" dirty="0" smtClean="0">
                          <a:latin typeface="Cambria"/>
                          <a:ea typeface="Cambria"/>
                          <a:cs typeface="Times New Roman"/>
                        </a:rPr>
                        <a:t>Planificación de nuevas reuniones en verano.</a:t>
                      </a:r>
                      <a:endParaRPr lang="es-ES_tradnl" sz="1000" u="sng" noProof="0" dirty="0">
                        <a:latin typeface="Arial Narrow"/>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4758799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revistalecturas.cl/wp-content/uploads/2012/05/cocina.jpg"/>
          <p:cNvPicPr/>
          <p:nvPr/>
        </p:nvPicPr>
        <p:blipFill>
          <a:blip r:embed="rId2" cstate="print"/>
          <a:srcRect/>
          <a:stretch>
            <a:fillRect/>
          </a:stretch>
        </p:blipFill>
        <p:spPr bwMode="auto">
          <a:xfrm>
            <a:off x="5724128" y="1412776"/>
            <a:ext cx="2592288" cy="4032448"/>
          </a:xfrm>
          <a:prstGeom prst="rect">
            <a:avLst/>
          </a:prstGeom>
          <a:ln>
            <a:noFill/>
          </a:ln>
          <a:effectLst>
            <a:outerShdw blurRad="292100" dist="139700" dir="2700000" algn="tl" rotWithShape="0">
              <a:srgbClr val="333333">
                <a:alpha val="65000"/>
              </a:srgbClr>
            </a:outerShdw>
          </a:effectLst>
        </p:spPr>
      </p:pic>
      <p:sp>
        <p:nvSpPr>
          <p:cNvPr id="3" name="2 Marcador de contenido"/>
          <p:cNvSpPr txBox="1">
            <a:spLocks/>
          </p:cNvSpPr>
          <p:nvPr/>
        </p:nvSpPr>
        <p:spPr>
          <a:xfrm>
            <a:off x="0" y="1700808"/>
            <a:ext cx="5724128" cy="3744416"/>
          </a:xfrm>
          <a:prstGeom prst="rect">
            <a:avLst/>
          </a:prstGeom>
          <a:ln>
            <a:solidFill>
              <a:schemeClr val="tx1"/>
            </a:solidFill>
          </a:ln>
        </p:spPr>
        <p:txBody>
          <a:bodyPr/>
          <a:lstStyle/>
          <a:p>
            <a:pPr marL="11430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s-DO" sz="2200" b="1" i="0" u="none" strike="noStrike" kern="1200" cap="none" spc="0" normalizeH="0" baseline="0" noProof="0" dirty="0" smtClean="0">
                <a:ln>
                  <a:noFill/>
                </a:ln>
                <a:solidFill>
                  <a:schemeClr val="tx1"/>
                </a:solidFill>
                <a:effectLst/>
                <a:uLnTx/>
                <a:uFillTx/>
                <a:latin typeface="Bradley Hand ITC" panose="03070402050302030203" pitchFamily="66" charset="0"/>
                <a:ea typeface="+mn-ea"/>
                <a:cs typeface="+mn-cs"/>
              </a:rPr>
              <a:t>“ Como un buen caldo en la bodega, esta </a:t>
            </a:r>
            <a:r>
              <a:rPr kumimoji="0" lang="es-DO" sz="2200" b="1" i="1" u="none" strike="noStrike" kern="1200" cap="none" spc="0" normalizeH="0" baseline="0" noProof="0" dirty="0" smtClean="0">
                <a:ln>
                  <a:noFill/>
                </a:ln>
                <a:solidFill>
                  <a:schemeClr val="tx1"/>
                </a:solidFill>
                <a:effectLst/>
                <a:uLnTx/>
                <a:uFillTx/>
                <a:latin typeface="Bradley Hand ITC" panose="03070402050302030203" pitchFamily="66" charset="0"/>
                <a:ea typeface="+mn-ea"/>
                <a:cs typeface="+mn-cs"/>
              </a:rPr>
              <a:t>cocina </a:t>
            </a:r>
            <a:r>
              <a:rPr kumimoji="0" lang="es-DO" sz="2200" b="1" i="0" u="none" strike="noStrike" kern="1200" cap="none" spc="0" normalizeH="0" baseline="0" noProof="0" dirty="0" smtClean="0">
                <a:ln>
                  <a:noFill/>
                </a:ln>
                <a:solidFill>
                  <a:schemeClr val="tx1"/>
                </a:solidFill>
                <a:effectLst/>
                <a:uLnTx/>
                <a:uFillTx/>
                <a:latin typeface="Bradley Hand ITC" panose="03070402050302030203" pitchFamily="66" charset="0"/>
                <a:ea typeface="+mn-ea"/>
                <a:cs typeface="+mn-cs"/>
              </a:rPr>
              <a:t>ha madurado con la práctica de los últimos años: a partir de la escritura, de mi trabajo como profesor de redacción y del contacto diario con aprendices y con borradores y escritos de todo tipo. Reconozco que la he estado preparando a partir de las sugerencias que me hicieron —¡quizás sin darse cuenta! ……………..“</a:t>
            </a:r>
          </a:p>
          <a:p>
            <a:pPr marL="11430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s-DO" sz="2200" b="0" i="0" u="none" strike="noStrike" kern="1200" cap="none" spc="0" normalizeH="0" baseline="0" noProof="0" dirty="0" smtClean="0">
                <a:ln>
                  <a:noFill/>
                </a:ln>
                <a:solidFill>
                  <a:schemeClr val="tx1"/>
                </a:solidFill>
                <a:effectLst/>
                <a:uLnTx/>
                <a:uFillTx/>
                <a:latin typeface="+mn-lt"/>
                <a:ea typeface="+mn-ea"/>
                <a:cs typeface="+mn-cs"/>
              </a:rPr>
              <a:t>                                                         </a:t>
            </a:r>
            <a:r>
              <a:rPr kumimoji="0" lang="es-DO" sz="2200" b="0" i="0" u="none" strike="noStrike" kern="1200" cap="none" spc="0" normalizeH="0" baseline="0" noProof="0" dirty="0" smtClean="0">
                <a:ln>
                  <a:noFill/>
                </a:ln>
                <a:solidFill>
                  <a:schemeClr val="tx1"/>
                </a:solidFill>
                <a:effectLst/>
                <a:uLnTx/>
                <a:uFillTx/>
                <a:latin typeface="Agency FB" panose="020B0503020202020204" pitchFamily="34" charset="0"/>
                <a:ea typeface="+mn-ea"/>
                <a:cs typeface="+mn-cs"/>
              </a:rPr>
              <a:t>Daniel </a:t>
            </a:r>
            <a:r>
              <a:rPr kumimoji="0" lang="es-DO" sz="2200" b="0" i="0" u="none" strike="noStrike" kern="1200" cap="none" spc="0" normalizeH="0" baseline="0" noProof="0" dirty="0" err="1" smtClean="0">
                <a:ln>
                  <a:noFill/>
                </a:ln>
                <a:solidFill>
                  <a:schemeClr val="tx1"/>
                </a:solidFill>
                <a:effectLst/>
                <a:uLnTx/>
                <a:uFillTx/>
                <a:latin typeface="Agency FB" panose="020B0503020202020204" pitchFamily="34" charset="0"/>
                <a:ea typeface="+mn-ea"/>
                <a:cs typeface="+mn-cs"/>
              </a:rPr>
              <a:t>Cassany</a:t>
            </a:r>
            <a:endParaRPr kumimoji="0" lang="es-DO" sz="2200" b="0" i="0" u="none" strike="noStrike" kern="1200" cap="none" spc="0" normalizeH="0" baseline="0" noProof="0" dirty="0">
              <a:ln>
                <a:noFill/>
              </a:ln>
              <a:solidFill>
                <a:schemeClr val="tx1"/>
              </a:solidFill>
              <a:effectLst/>
              <a:uLnTx/>
              <a:uFillTx/>
              <a:latin typeface="Agency FB" panose="020B0503020202020204" pitchFamily="34" charset="0"/>
              <a:ea typeface="+mn-ea"/>
              <a:cs typeface="+mn-cs"/>
            </a:endParaRPr>
          </a:p>
        </p:txBody>
      </p:sp>
      <p:sp>
        <p:nvSpPr>
          <p:cNvPr id="4" name="1 Título"/>
          <p:cNvSpPr txBox="1">
            <a:spLocks/>
          </p:cNvSpPr>
          <p:nvPr/>
        </p:nvSpPr>
        <p:spPr>
          <a:xfrm>
            <a:off x="0" y="188640"/>
            <a:ext cx="8591600" cy="72008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DO" sz="4000" b="0" i="0" u="none" strike="noStrike" kern="1200" cap="none" spc="-100" normalizeH="0" baseline="0" noProof="0" dirty="0" smtClean="0">
                <a:ln>
                  <a:noFill/>
                </a:ln>
                <a:solidFill>
                  <a:schemeClr val="tx2"/>
                </a:solidFill>
                <a:effectLst>
                  <a:reflection blurRad="6350" stA="55000" endA="300" endPos="45500" dir="5400000" sy="-100000" algn="bl" rotWithShape="0"/>
                </a:effectLst>
                <a:uLnTx/>
                <a:uFillTx/>
                <a:latin typeface="+mj-lt"/>
                <a:ea typeface="+mj-ea"/>
                <a:cs typeface="+mj-cs"/>
              </a:rPr>
              <a:t>AGRADECIMIENTOS</a:t>
            </a:r>
            <a:endParaRPr kumimoji="0" lang="es-DO" sz="4000" b="0" i="0" u="none" strike="noStrike" kern="1200" cap="none" spc="-100" normalizeH="0" baseline="0" noProof="0" dirty="0">
              <a:ln>
                <a:noFill/>
              </a:ln>
              <a:solidFill>
                <a:schemeClr val="tx2"/>
              </a:solidFill>
              <a:effectLst>
                <a:reflection blurRad="6350" stA="55000" endA="300" endPos="45500" dir="5400000" sy="-100000" algn="bl" rotWithShape="0"/>
              </a:effectLst>
              <a:uLnTx/>
              <a:uFillTx/>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768" y="2600"/>
            <a:ext cx="6104937"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50000"/>
              </a:lnSpc>
            </a:pPr>
            <a:r>
              <a:rPr lang="es-DO" sz="1600" b="1" smtClean="0">
                <a:latin typeface="Batang" pitchFamily="18" charset="-127"/>
                <a:ea typeface="Batang" pitchFamily="18" charset="-127"/>
                <a:cs typeface="Arial" panose="020B0604020202020204" pitchFamily="34" charset="0"/>
              </a:rPr>
              <a:t>“Al  </a:t>
            </a:r>
            <a:r>
              <a:rPr lang="es-DO" sz="1600" b="1" smtClean="0">
                <a:latin typeface="Batang" pitchFamily="18" charset="-127"/>
                <a:ea typeface="Batang" pitchFamily="18" charset="-127"/>
                <a:cs typeface="Arial" panose="020B0604020202020204" pitchFamily="34" charset="0"/>
              </a:rPr>
              <a:t>leer se resignifican las compresiones previas que nos aproximan al </a:t>
            </a:r>
            <a:r>
              <a:rPr lang="es-DO" sz="1600" b="1" smtClean="0">
                <a:latin typeface="Batang" pitchFamily="18" charset="-127"/>
                <a:ea typeface="Batang" pitchFamily="18" charset="-127"/>
                <a:cs typeface="Arial" panose="020B0604020202020204" pitchFamily="34" charset="0"/>
              </a:rPr>
              <a:t>objeto</a:t>
            </a:r>
            <a:r>
              <a:rPr lang="es-DO" sz="1600" b="1" smtClean="0">
                <a:latin typeface="Batang" pitchFamily="18" charset="-127"/>
                <a:ea typeface="Batang" pitchFamily="18" charset="-127"/>
                <a:cs typeface="Arial" panose="020B0604020202020204" pitchFamily="34" charset="0"/>
              </a:rPr>
              <a:t>; en la escritura se  articula el pensamiento y no solo se pone en juego  lo que sabemos sino que también se establecen </a:t>
            </a:r>
            <a:r>
              <a:rPr lang="es-DO" sz="1600" b="1" smtClean="0">
                <a:latin typeface="Batang" pitchFamily="18" charset="-127"/>
                <a:ea typeface="Batang" pitchFamily="18" charset="-127"/>
                <a:cs typeface="Arial" panose="020B0604020202020204" pitchFamily="34" charset="0"/>
              </a:rPr>
              <a:t>relaciones</a:t>
            </a:r>
            <a:r>
              <a:rPr lang="es-DO" sz="1600" b="1" smtClean="0">
                <a:latin typeface="Batang" pitchFamily="18" charset="-127"/>
                <a:ea typeface="Batang" pitchFamily="18" charset="-127"/>
                <a:cs typeface="Arial" panose="020B0604020202020204" pitchFamily="34" charset="0"/>
              </a:rPr>
              <a:t> </a:t>
            </a:r>
            <a:r>
              <a:rPr lang="es-DO" sz="1600" b="1" smtClean="0">
                <a:latin typeface="Batang" pitchFamily="18" charset="-127"/>
                <a:ea typeface="Batang" pitchFamily="18" charset="-127"/>
                <a:cs typeface="Arial" panose="020B0604020202020204" pitchFamily="34" charset="0"/>
              </a:rPr>
              <a:t>nuevas</a:t>
            </a:r>
            <a:r>
              <a:rPr lang="es-DO" sz="1600" b="1" smtClean="0">
                <a:latin typeface="Batang" pitchFamily="18" charset="-127"/>
                <a:ea typeface="Batang" pitchFamily="18" charset="-127"/>
                <a:cs typeface="Arial" panose="020B0604020202020204" pitchFamily="34" charset="0"/>
              </a:rPr>
              <a:t>, que no seríamos capaces de hacer si no </a:t>
            </a:r>
            <a:r>
              <a:rPr lang="es-DO" sz="1600" b="1" smtClean="0">
                <a:latin typeface="Batang" pitchFamily="18" charset="-127"/>
                <a:ea typeface="Batang" pitchFamily="18" charset="-127"/>
                <a:cs typeface="Arial" panose="020B0604020202020204" pitchFamily="34" charset="0"/>
              </a:rPr>
              <a:t>escribiésemos</a:t>
            </a:r>
            <a:r>
              <a:rPr lang="es-DO" sz="1600" b="1" smtClean="0">
                <a:latin typeface="Batang" pitchFamily="18" charset="-127"/>
                <a:ea typeface="Batang" pitchFamily="18" charset="-127"/>
                <a:cs typeface="Arial" panose="020B0604020202020204" pitchFamily="34" charset="0"/>
              </a:rPr>
              <a:t>”.     </a:t>
            </a:r>
            <a:r>
              <a:rPr lang="es-DO" sz="1600" b="1" smtClean="0">
                <a:cs typeface="Arial" panose="020B0604020202020204" pitchFamily="34" charset="0"/>
              </a:rPr>
              <a:t>                                                                                                          </a:t>
            </a:r>
            <a:endParaRPr lang="es-DO" sz="1600" b="1" smtClean="0">
              <a:cs typeface="Arial" panose="020B0604020202020204" pitchFamily="34" charset="0"/>
            </a:endParaRPr>
          </a:p>
          <a:p>
            <a:pPr>
              <a:lnSpc>
                <a:spcPct val="150000"/>
              </a:lnSpc>
            </a:pPr>
            <a:r>
              <a:rPr lang="es-DO" sz="1600" b="1" smtClean="0">
                <a:cs typeface="Arial" panose="020B0604020202020204" pitchFamily="34" charset="0"/>
              </a:rPr>
              <a:t>                                                                                            </a:t>
            </a:r>
            <a:r>
              <a:rPr lang="es-DO" sz="1400" b="1" smtClean="0">
                <a:latin typeface="Cambria" panose="02040503050406030204" pitchFamily="18" charset="0"/>
                <a:cs typeface="Arial" panose="020B0604020202020204" pitchFamily="34" charset="0"/>
              </a:rPr>
              <a:t>Lucía </a:t>
            </a:r>
            <a:r>
              <a:rPr lang="es-DO" sz="1400" b="1" smtClean="0">
                <a:latin typeface="Cambria" panose="02040503050406030204" pitchFamily="18" charset="0"/>
                <a:cs typeface="Arial" panose="020B0604020202020204" pitchFamily="34" charset="0"/>
              </a:rPr>
              <a:t>Natale</a:t>
            </a:r>
            <a:endParaRPr lang="es-DO" sz="1400" b="1">
              <a:latin typeface="Cambria" panose="02040503050406030204" pitchFamily="18" charset="0"/>
              <a:cs typeface="Arial" panose="020B0604020202020204" pitchFamily="34" charset="0"/>
            </a:endParaRPr>
          </a:p>
        </p:txBody>
      </p:sp>
      <p:sp>
        <p:nvSpPr>
          <p:cNvPr id="3" name="Título 1"/>
          <p:cNvSpPr txBox="1">
            <a:spLocks/>
          </p:cNvSpPr>
          <p:nvPr/>
        </p:nvSpPr>
        <p:spPr>
          <a:xfrm>
            <a:off x="5724128" y="3356992"/>
            <a:ext cx="3419873" cy="2112310"/>
          </a:xfrm>
          <a:prstGeom prst="rect">
            <a:avLst/>
          </a:prstGeom>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800" dirty="0" smtClean="0">
                <a:latin typeface="Modern No. 20"/>
                <a:cs typeface="Modern No. 20"/>
              </a:rPr>
              <a:t>El buen lector es el que hace el libro bueno – Ralph W. Emerson </a:t>
            </a:r>
            <a:endParaRPr lang="es-ES" sz="1800" dirty="0">
              <a:latin typeface="Modern No. 20"/>
              <a:cs typeface="Modern No. 20"/>
            </a:endParaRPr>
          </a:p>
        </p:txBody>
      </p:sp>
      <p:sp>
        <p:nvSpPr>
          <p:cNvPr id="4" name="Título 1"/>
          <p:cNvSpPr txBox="1">
            <a:spLocks/>
          </p:cNvSpPr>
          <p:nvPr/>
        </p:nvSpPr>
        <p:spPr>
          <a:xfrm>
            <a:off x="6084169" y="0"/>
            <a:ext cx="3059832" cy="1905142"/>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latin typeface="Gloucester MT Extra Condensed"/>
                <a:cs typeface="Gloucester MT Extra Condensed"/>
              </a:rPr>
              <a:t>Un buen libro es patrimonio de todo el mundo – Clemente XIX</a:t>
            </a:r>
            <a:endParaRPr lang="es-ES" sz="2400" dirty="0">
              <a:latin typeface="Gloucester MT Extra Condensed"/>
              <a:cs typeface="Gloucester MT Extra Condensed"/>
            </a:endParaRPr>
          </a:p>
        </p:txBody>
      </p:sp>
      <p:sp>
        <p:nvSpPr>
          <p:cNvPr id="6" name="5 CuadroTexto"/>
          <p:cNvSpPr txBox="1"/>
          <p:nvPr/>
        </p:nvSpPr>
        <p:spPr>
          <a:xfrm>
            <a:off x="6105714" y="1916832"/>
            <a:ext cx="3038286" cy="1538883"/>
          </a:xfrm>
          <a:prstGeom prst="rect">
            <a:avLst/>
          </a:prstGeom>
        </p:spPr>
        <p:style>
          <a:lnRef idx="2">
            <a:schemeClr val="accent6"/>
          </a:lnRef>
          <a:fillRef idx="1002">
            <a:schemeClr val="dk1"/>
          </a:fillRef>
          <a:effectRef idx="0">
            <a:schemeClr val="accent6"/>
          </a:effectRef>
          <a:fontRef idx="minor">
            <a:schemeClr val="dk1"/>
          </a:fontRef>
        </p:style>
        <p:txBody>
          <a:bodyPr wrap="square" rtlCol="0">
            <a:spAutoFit/>
          </a:bodyPr>
          <a:lstStyle/>
          <a:p>
            <a:r>
              <a:rPr lang="es-DO" sz="2000" dirty="0" smtClean="0">
                <a:solidFill>
                  <a:schemeClr val="bg1"/>
                </a:solidFill>
                <a:latin typeface="Agency FB" panose="020B0503020202020204" pitchFamily="34" charset="0"/>
              </a:rPr>
              <a:t>Los libros me enseñaron a pensar, </a:t>
            </a:r>
          </a:p>
          <a:p>
            <a:r>
              <a:rPr lang="es-DO" sz="2000" dirty="0" smtClean="0">
                <a:solidFill>
                  <a:schemeClr val="bg1"/>
                </a:solidFill>
                <a:latin typeface="Agency FB" panose="020B0503020202020204" pitchFamily="34" charset="0"/>
              </a:rPr>
              <a:t>El pensamiento me hizo libre .</a:t>
            </a:r>
          </a:p>
          <a:p>
            <a:r>
              <a:rPr lang="es-DO" dirty="0" smtClean="0">
                <a:solidFill>
                  <a:schemeClr val="bg1"/>
                </a:solidFill>
                <a:latin typeface="Agency FB" panose="020B0503020202020204" pitchFamily="34" charset="0"/>
              </a:rPr>
              <a:t>                 Ricardo León</a:t>
            </a:r>
          </a:p>
          <a:p>
            <a:endParaRPr lang="es-DO" dirty="0" smtClean="0">
              <a:solidFill>
                <a:schemeClr val="bg1"/>
              </a:solidFill>
              <a:latin typeface="Agency FB" panose="020B0503020202020204" pitchFamily="34" charset="0"/>
            </a:endParaRPr>
          </a:p>
          <a:p>
            <a:endParaRPr lang="es-DO" dirty="0">
              <a:solidFill>
                <a:schemeClr val="bg1"/>
              </a:solidFill>
              <a:latin typeface="Agency FB" panose="020B0503020202020204" pitchFamily="34" charset="0"/>
            </a:endParaRPr>
          </a:p>
        </p:txBody>
      </p:sp>
      <p:sp>
        <p:nvSpPr>
          <p:cNvPr id="8" name="7 CuadroTexto"/>
          <p:cNvSpPr txBox="1"/>
          <p:nvPr/>
        </p:nvSpPr>
        <p:spPr>
          <a:xfrm>
            <a:off x="5737921" y="5226784"/>
            <a:ext cx="3406079" cy="163121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DO" sz="2000" dirty="0" smtClean="0"/>
              <a:t>Escribir es la manera </a:t>
            </a:r>
          </a:p>
          <a:p>
            <a:pPr algn="ctr"/>
            <a:r>
              <a:rPr lang="es-DO" sz="2000" dirty="0"/>
              <a:t>m</a:t>
            </a:r>
            <a:r>
              <a:rPr lang="es-DO" sz="2000" dirty="0" smtClean="0"/>
              <a:t>ás profunda de leer </a:t>
            </a:r>
          </a:p>
          <a:p>
            <a:pPr algn="ctr"/>
            <a:r>
              <a:rPr lang="es-DO" sz="2000" dirty="0" smtClean="0"/>
              <a:t>la vida</a:t>
            </a:r>
          </a:p>
          <a:p>
            <a:pPr algn="ctr"/>
            <a:r>
              <a:rPr lang="es-DO" sz="2000" dirty="0" smtClean="0"/>
              <a:t>Francisco Umbral</a:t>
            </a:r>
          </a:p>
          <a:p>
            <a:pPr algn="ctr"/>
            <a:endParaRPr lang="es-DO" sz="2000" dirty="0"/>
          </a:p>
        </p:txBody>
      </p:sp>
      <p:sp>
        <p:nvSpPr>
          <p:cNvPr id="9" name="8 CuadroTexto"/>
          <p:cNvSpPr txBox="1"/>
          <p:nvPr/>
        </p:nvSpPr>
        <p:spPr>
          <a:xfrm>
            <a:off x="2483768" y="5257562"/>
            <a:ext cx="3312368"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DO" sz="1600" dirty="0" smtClean="0"/>
              <a:t>A escribir se aprende escribiendo. Es un trabajo, se aprende haciéndolo, como cualquier otra disciplina.            </a:t>
            </a:r>
          </a:p>
          <a:p>
            <a:r>
              <a:rPr lang="es-DO" sz="1600" dirty="0" smtClean="0"/>
              <a:t>                                             Hebe </a:t>
            </a:r>
            <a:r>
              <a:rPr lang="es-DO" sz="1600" dirty="0" err="1" smtClean="0"/>
              <a:t>Uhart</a:t>
            </a:r>
            <a:r>
              <a:rPr lang="es-DO" sz="1600" dirty="0" smtClean="0"/>
              <a:t>.</a:t>
            </a:r>
          </a:p>
          <a:p>
            <a:endParaRPr lang="es-DO" sz="1600" dirty="0" smtClean="0"/>
          </a:p>
          <a:p>
            <a:r>
              <a:rPr lang="es-DO" dirty="0"/>
              <a:t> </a:t>
            </a:r>
            <a:r>
              <a:rPr lang="es-DO" dirty="0" smtClean="0"/>
              <a:t>                                               </a:t>
            </a:r>
            <a:endParaRPr lang="es-DO" dirty="0"/>
          </a:p>
        </p:txBody>
      </p:sp>
      <p:sp>
        <p:nvSpPr>
          <p:cNvPr id="10" name="Título 1"/>
          <p:cNvSpPr txBox="1">
            <a:spLocks/>
          </p:cNvSpPr>
          <p:nvPr/>
        </p:nvSpPr>
        <p:spPr>
          <a:xfrm>
            <a:off x="0" y="5081878"/>
            <a:ext cx="2483769" cy="1776122"/>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latin typeface="American Typewriter"/>
                <a:cs typeface="American Typewriter"/>
              </a:rPr>
              <a:t>Las palabras son todo lo que tenemos – Samuel Beckett</a:t>
            </a:r>
            <a:endParaRPr lang="es-ES" sz="2400" dirty="0">
              <a:latin typeface="American Typewriter"/>
              <a:cs typeface="American Typewriter"/>
            </a:endParaRPr>
          </a:p>
        </p:txBody>
      </p:sp>
      <p:sp>
        <p:nvSpPr>
          <p:cNvPr id="11" name="Título 1"/>
          <p:cNvSpPr txBox="1">
            <a:spLocks/>
          </p:cNvSpPr>
          <p:nvPr/>
        </p:nvSpPr>
        <p:spPr>
          <a:xfrm>
            <a:off x="0" y="3212976"/>
            <a:ext cx="2483768" cy="2044177"/>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800" dirty="0" smtClean="0">
                <a:latin typeface="Monotype Corsiva"/>
                <a:cs typeface="Monotype Corsiva"/>
              </a:rPr>
              <a:t>Los libros son, entre mis consejeros, los que más me agradan – Alfonso V</a:t>
            </a:r>
            <a:endParaRPr lang="es-ES" sz="1800" dirty="0">
              <a:latin typeface="Monotype Corsiva"/>
              <a:cs typeface="Monotype Corsiva"/>
            </a:endParaRPr>
          </a:p>
        </p:txBody>
      </p:sp>
      <p:sp>
        <p:nvSpPr>
          <p:cNvPr id="12" name="11 Rectángulo"/>
          <p:cNvSpPr/>
          <p:nvPr/>
        </p:nvSpPr>
        <p:spPr>
          <a:xfrm>
            <a:off x="30354" y="1935921"/>
            <a:ext cx="6056429" cy="1477328"/>
          </a:xfrm>
          <a:prstGeom prst="rect">
            <a:avLst/>
          </a:prstGeom>
          <a:solidFill>
            <a:schemeClr val="accent1">
              <a:lumMod val="20000"/>
              <a:lumOff val="80000"/>
            </a:schemeClr>
          </a:solidFill>
          <a:ln w="28575">
            <a:solidFill>
              <a:schemeClr val="bg1">
                <a:lumMod val="50000"/>
              </a:schemeClr>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square">
            <a:spAutoFit/>
          </a:bodyPr>
          <a:lstStyle/>
          <a:p>
            <a:pPr algn="r"/>
            <a:r>
              <a:rPr lang="es-DO" sz="2400" dirty="0">
                <a:latin typeface="Andalus" panose="02020603050405020304" pitchFamily="18" charset="-78"/>
                <a:cs typeface="Andalus" panose="02020603050405020304" pitchFamily="18" charset="-78"/>
              </a:rPr>
              <a:t>“Escribir es mucho más que un medio de comunicación: es un instrumento epistemológico de aprendizaje”. </a:t>
            </a:r>
            <a:r>
              <a:rPr lang="en-US" sz="2400" dirty="0" smtClean="0">
                <a:latin typeface="Andalus" panose="02020603050405020304" pitchFamily="18" charset="-78"/>
                <a:cs typeface="Andalus" panose="02020603050405020304" pitchFamily="18" charset="-78"/>
              </a:rPr>
              <a:t>                                                                                                                                                               </a:t>
            </a:r>
            <a:r>
              <a:rPr lang="en-US" b="1" dirty="0" smtClean="0">
                <a:latin typeface="Andalus" panose="02020603050405020304" pitchFamily="18" charset="-78"/>
                <a:cs typeface="Andalus" panose="02020603050405020304" pitchFamily="18" charset="-78"/>
              </a:rPr>
              <a:t>Cassany,1998</a:t>
            </a:r>
            <a:endParaRPr lang="es-DO" b="1" dirty="0">
              <a:latin typeface="Andalus" panose="02020603050405020304" pitchFamily="18" charset="-78"/>
              <a:cs typeface="Andalus" panose="02020603050405020304" pitchFamily="18" charset="-78"/>
            </a:endParaRPr>
          </a:p>
        </p:txBody>
      </p:sp>
      <p:sp>
        <p:nvSpPr>
          <p:cNvPr id="13" name="TextBox 12"/>
          <p:cNvSpPr txBox="1"/>
          <p:nvPr/>
        </p:nvSpPr>
        <p:spPr>
          <a:xfrm>
            <a:off x="2699792" y="3645024"/>
            <a:ext cx="3096344" cy="2246769"/>
          </a:xfrm>
          <a:prstGeom prst="rect">
            <a:avLst/>
          </a:prstGeom>
          <a:noFill/>
        </p:spPr>
        <p:txBody>
          <a:bodyPr wrap="square" rtlCol="0">
            <a:spAutoFit/>
          </a:bodyPr>
          <a:lstStyle/>
          <a:p>
            <a:r>
              <a:rPr lang="es-DO"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reflection blurRad="6350" stA="55000" endA="300" endPos="45500" dir="5400000" sy="-100000" algn="bl" rotWithShape="0"/>
                </a:effectLst>
              </a:rPr>
              <a:t>GRACIAS POR SU ATENCIÓN</a:t>
            </a:r>
          </a:p>
          <a:p>
            <a:endParaRPr lang="es-DO" sz="32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reflection blurRad="6350" stA="55000" endA="300" endPos="45500" dir="5400000" sy="-100000" algn="bl" rotWithShape="0"/>
              </a:effectLst>
            </a:endParaRPr>
          </a:p>
          <a:p>
            <a:endParaRPr lang="es-DO" dirty="0" smtClean="0"/>
          </a:p>
          <a:p>
            <a:endParaRPr lang="es-DO" dirty="0"/>
          </a:p>
        </p:txBody>
      </p:sp>
    </p:spTree>
    <p:extLst>
      <p:ext uri="{BB962C8B-B14F-4D97-AF65-F5344CB8AC3E}">
        <p14:creationId xmlns="" xmlns:p14="http://schemas.microsoft.com/office/powerpoint/2010/main" val="169574786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693" y="1628800"/>
            <a:ext cx="8460432" cy="3816424"/>
          </a:xfrm>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114300" indent="0" algn="ctr">
              <a:buNone/>
            </a:pPr>
            <a:r>
              <a:rPr lang="es-ES_tradnl" sz="24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p>
          <a:p>
            <a:pPr marL="114300" indent="0" algn="ctr">
              <a:buNone/>
            </a:pPr>
            <a:r>
              <a:rPr lang="es-ES_tradnl" sz="2400" b="1" dirty="0" smtClean="0">
                <a:solidFill>
                  <a:srgbClr val="002060"/>
                </a:solidFill>
                <a:latin typeface="+mj-lt"/>
                <a:cs typeface="Arial" panose="020B0604020202020204" pitchFamily="34" charset="0"/>
              </a:rPr>
              <a:t>Producción  </a:t>
            </a:r>
            <a:r>
              <a:rPr lang="es-ES_tradnl" sz="2400" b="1" dirty="0">
                <a:solidFill>
                  <a:srgbClr val="002060"/>
                </a:solidFill>
                <a:latin typeface="+mj-lt"/>
                <a:cs typeface="Arial" panose="020B0604020202020204" pitchFamily="34" charset="0"/>
              </a:rPr>
              <a:t>de Artículos </a:t>
            </a:r>
            <a:r>
              <a:rPr lang="es-ES_tradnl" sz="2400" b="1" dirty="0" smtClean="0">
                <a:solidFill>
                  <a:srgbClr val="002060"/>
                </a:solidFill>
                <a:latin typeface="+mj-lt"/>
                <a:cs typeface="Arial" panose="020B0604020202020204" pitchFamily="34" charset="0"/>
              </a:rPr>
              <a:t>Científicos de Revisión </a:t>
            </a:r>
          </a:p>
          <a:p>
            <a:pPr marL="114300" indent="0" algn="ctr">
              <a:buNone/>
            </a:pPr>
            <a:r>
              <a:rPr lang="es-ES_tradnl" sz="2400" b="1" dirty="0" smtClean="0">
                <a:solidFill>
                  <a:srgbClr val="002060"/>
                </a:solidFill>
                <a:latin typeface="+mj-lt"/>
                <a:cs typeface="Arial" panose="020B0604020202020204" pitchFamily="34" charset="0"/>
              </a:rPr>
              <a:t> en </a:t>
            </a:r>
            <a:r>
              <a:rPr lang="es-ES_tradnl" sz="2400" b="1" dirty="0">
                <a:solidFill>
                  <a:srgbClr val="002060"/>
                </a:solidFill>
                <a:latin typeface="+mj-lt"/>
                <a:cs typeface="Arial" panose="020B0604020202020204" pitchFamily="34" charset="0"/>
              </a:rPr>
              <a:t>el área </a:t>
            </a:r>
            <a:r>
              <a:rPr lang="es-ES_tradnl" sz="2400" b="1" dirty="0" smtClean="0">
                <a:solidFill>
                  <a:srgbClr val="002060"/>
                </a:solidFill>
                <a:latin typeface="+mj-lt"/>
                <a:cs typeface="Arial" panose="020B0604020202020204" pitchFamily="34" charset="0"/>
              </a:rPr>
              <a:t> </a:t>
            </a:r>
            <a:r>
              <a:rPr lang="es-ES_tradnl" sz="2400" b="1" dirty="0">
                <a:solidFill>
                  <a:srgbClr val="002060"/>
                </a:solidFill>
                <a:latin typeface="+mj-lt"/>
                <a:cs typeface="Arial" panose="020B0604020202020204" pitchFamily="34" charset="0"/>
              </a:rPr>
              <a:t>de Patología Oral,  </a:t>
            </a:r>
            <a:endParaRPr lang="es-ES_tradnl" sz="2400" b="1" dirty="0" smtClean="0">
              <a:solidFill>
                <a:srgbClr val="002060"/>
              </a:solidFill>
              <a:latin typeface="+mj-lt"/>
              <a:cs typeface="Arial" panose="020B0604020202020204" pitchFamily="34" charset="0"/>
            </a:endParaRPr>
          </a:p>
          <a:p>
            <a:pPr marL="114300" indent="0" algn="ctr">
              <a:buNone/>
            </a:pPr>
            <a:r>
              <a:rPr lang="es-ES_tradnl" sz="2400" b="1" dirty="0" smtClean="0">
                <a:solidFill>
                  <a:srgbClr val="002060"/>
                </a:solidFill>
                <a:latin typeface="+mj-lt"/>
                <a:cs typeface="Arial" panose="020B0604020202020204" pitchFamily="34" charset="0"/>
              </a:rPr>
              <a:t>realizados </a:t>
            </a:r>
            <a:r>
              <a:rPr lang="es-ES_tradnl" sz="2400" b="1" dirty="0">
                <a:solidFill>
                  <a:srgbClr val="002060"/>
                </a:solidFill>
                <a:latin typeface="+mj-lt"/>
                <a:cs typeface="Arial" panose="020B0604020202020204" pitchFamily="34" charset="0"/>
              </a:rPr>
              <a:t>por  estudiantes del nivel de </a:t>
            </a:r>
            <a:endParaRPr lang="es-ES_tradnl" sz="2400" b="1" dirty="0" smtClean="0">
              <a:solidFill>
                <a:srgbClr val="002060"/>
              </a:solidFill>
              <a:latin typeface="+mj-lt"/>
              <a:cs typeface="Arial" panose="020B0604020202020204" pitchFamily="34" charset="0"/>
            </a:endParaRPr>
          </a:p>
          <a:p>
            <a:pPr marL="114300" indent="0" algn="ctr">
              <a:buNone/>
            </a:pPr>
            <a:r>
              <a:rPr lang="es-ES_tradnl" sz="2400" b="1" dirty="0" smtClean="0">
                <a:solidFill>
                  <a:srgbClr val="002060"/>
                </a:solidFill>
                <a:latin typeface="+mj-lt"/>
                <a:cs typeface="Arial" panose="020B0604020202020204" pitchFamily="34" charset="0"/>
              </a:rPr>
              <a:t>Atención </a:t>
            </a:r>
            <a:r>
              <a:rPr lang="es-ES_tradnl" sz="2400" b="1" dirty="0">
                <a:solidFill>
                  <a:srgbClr val="002060"/>
                </a:solidFill>
                <a:latin typeface="+mj-lt"/>
                <a:cs typeface="Arial" panose="020B0604020202020204" pitchFamily="34" charset="0"/>
              </a:rPr>
              <a:t>Integral I </a:t>
            </a:r>
            <a:endParaRPr lang="es-ES_tradnl" sz="2400" b="1" dirty="0" smtClean="0">
              <a:solidFill>
                <a:srgbClr val="002060"/>
              </a:solidFill>
              <a:latin typeface="+mj-lt"/>
              <a:cs typeface="Arial" panose="020B0604020202020204" pitchFamily="34" charset="0"/>
            </a:endParaRPr>
          </a:p>
          <a:p>
            <a:pPr marL="114300" indent="0" algn="ctr">
              <a:buNone/>
            </a:pPr>
            <a:r>
              <a:rPr lang="es-ES_tradnl" sz="2400" b="1" dirty="0" smtClean="0">
                <a:solidFill>
                  <a:srgbClr val="002060"/>
                </a:solidFill>
                <a:latin typeface="+mj-lt"/>
                <a:cs typeface="Arial" panose="020B0604020202020204" pitchFamily="34" charset="0"/>
              </a:rPr>
              <a:t>del </a:t>
            </a:r>
            <a:r>
              <a:rPr lang="es-ES_tradnl" sz="2400" b="1" dirty="0">
                <a:solidFill>
                  <a:srgbClr val="002060"/>
                </a:solidFill>
                <a:latin typeface="+mj-lt"/>
                <a:cs typeface="Arial" panose="020B0604020202020204" pitchFamily="34" charset="0"/>
              </a:rPr>
              <a:t>Departamento de Estomatología</a:t>
            </a:r>
            <a:r>
              <a:rPr lang="es-ES_tradnl" sz="2400" b="1" dirty="0" smtClean="0">
                <a:solidFill>
                  <a:srgbClr val="002060"/>
                </a:solidFill>
                <a:latin typeface="+mj-lt"/>
                <a:cs typeface="Arial" panose="020B0604020202020204" pitchFamily="34" charset="0"/>
              </a:rPr>
              <a:t>,</a:t>
            </a:r>
          </a:p>
          <a:p>
            <a:pPr marL="114300" indent="0" algn="ctr">
              <a:buNone/>
            </a:pPr>
            <a:r>
              <a:rPr lang="es-ES_tradnl" sz="2400" b="1" dirty="0" smtClean="0">
                <a:solidFill>
                  <a:srgbClr val="002060"/>
                </a:solidFill>
                <a:latin typeface="+mj-lt"/>
                <a:cs typeface="Arial" panose="020B0604020202020204" pitchFamily="34" charset="0"/>
              </a:rPr>
              <a:t> </a:t>
            </a:r>
            <a:r>
              <a:rPr lang="es-ES_tradnl" sz="2400" b="1" dirty="0">
                <a:solidFill>
                  <a:srgbClr val="002060"/>
                </a:solidFill>
                <a:latin typeface="+mj-lt"/>
                <a:cs typeface="Arial" panose="020B0604020202020204" pitchFamily="34" charset="0"/>
              </a:rPr>
              <a:t>en el módulo  de Diagnóstico Clínico y </a:t>
            </a:r>
            <a:r>
              <a:rPr lang="es-ES_tradnl" sz="2400" b="1" dirty="0" smtClean="0">
                <a:solidFill>
                  <a:srgbClr val="002060"/>
                </a:solidFill>
                <a:latin typeface="+mj-lt"/>
                <a:cs typeface="Arial" panose="020B0604020202020204" pitchFamily="34" charset="0"/>
              </a:rPr>
              <a:t>Radiográfico II</a:t>
            </a:r>
            <a:endParaRPr lang="es-DO" sz="2400" b="1" dirty="0">
              <a:solidFill>
                <a:srgbClr val="002060"/>
              </a:solidFill>
              <a:latin typeface="+mj-lt"/>
            </a:endParaRPr>
          </a:p>
        </p:txBody>
      </p:sp>
      <p:sp>
        <p:nvSpPr>
          <p:cNvPr id="5" name="Cuadro de texto 4"/>
          <p:cNvSpPr txBox="1">
            <a:spLocks noChangeArrowheads="1"/>
          </p:cNvSpPr>
          <p:nvPr/>
        </p:nvSpPr>
        <p:spPr bwMode="auto">
          <a:xfrm>
            <a:off x="35693" y="0"/>
            <a:ext cx="8424740" cy="1196751"/>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r>
              <a:rPr lang="es-DO" sz="3200" b="1" dirty="0" smtClean="0">
                <a:solidFill>
                  <a:schemeClr val="bg1"/>
                </a:solidFill>
              </a:rPr>
              <a:t>                                                                                           SUBTITULO</a:t>
            </a:r>
            <a:endParaRPr lang="es-DO" sz="3200" b="1" dirty="0">
              <a:solidFill>
                <a:schemeClr val="bg1"/>
              </a:solidFill>
            </a:endParaRPr>
          </a:p>
        </p:txBody>
      </p:sp>
    </p:spTree>
    <p:extLst>
      <p:ext uri="{BB962C8B-B14F-4D97-AF65-F5344CB8AC3E}">
        <p14:creationId xmlns="" xmlns:p14="http://schemas.microsoft.com/office/powerpoint/2010/main" val="58709740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4"/>
          <p:cNvSpPr txBox="1">
            <a:spLocks noChangeArrowheads="1"/>
          </p:cNvSpPr>
          <p:nvPr/>
        </p:nvSpPr>
        <p:spPr bwMode="auto">
          <a:xfrm>
            <a:off x="62521" y="25551"/>
            <a:ext cx="8424740" cy="963488"/>
          </a:xfrm>
          <a:prstGeom prst="rect">
            <a:avLst/>
          </a:prstGeom>
          <a:solidFill>
            <a:schemeClr val="accent1">
              <a:lumMod val="75000"/>
            </a:schemeClr>
          </a:solidFill>
          <a:ln w="38100">
            <a:noFill/>
            <a:miter lim="800000"/>
            <a:headEnd/>
            <a:tailEnd/>
          </a:ln>
          <a:effectLst>
            <a:outerShdw dist="20000" dir="5400000" rotWithShape="0">
              <a:srgbClr val="808080">
                <a:alpha val="37999"/>
              </a:srgbClr>
            </a:outerShdw>
          </a:effectLst>
        </p:spPr>
        <p:txBody>
          <a:bodyPr rot="0" vert="horz" wrap="square" lIns="91440" tIns="45720" rIns="91440" bIns="45720" anchor="t" anchorCtr="0" upright="1">
            <a:noAutofit/>
          </a:bodyPr>
          <a:lstStyle/>
          <a:p>
            <a:endParaRPr lang="es-D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s-D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INTRODUCCIÓN</a:t>
            </a:r>
            <a:endParaRPr lang="es-D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Rectángulo"/>
          <p:cNvSpPr/>
          <p:nvPr/>
        </p:nvSpPr>
        <p:spPr>
          <a:xfrm>
            <a:off x="79821" y="1988840"/>
            <a:ext cx="8308603"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ES_tradnl" dirty="0">
                <a:latin typeface="Arial" panose="020B0604020202020204" pitchFamily="34" charset="0"/>
                <a:cs typeface="Arial" panose="020B0604020202020204" pitchFamily="34" charset="0"/>
              </a:rPr>
              <a:t>La producción de textos científicos se ha ido incrementando durante los últimos </a:t>
            </a:r>
            <a:r>
              <a:rPr lang="es-ES_tradnl" dirty="0" smtClean="0">
                <a:latin typeface="Arial" panose="020B0604020202020204" pitchFamily="34" charset="0"/>
                <a:cs typeface="Arial" panose="020B0604020202020204" pitchFamily="34" charset="0"/>
              </a:rPr>
              <a:t>años, </a:t>
            </a:r>
            <a:r>
              <a:rPr lang="es-ES_tradnl" dirty="0">
                <a:latin typeface="Arial" panose="020B0604020202020204" pitchFamily="34" charset="0"/>
                <a:cs typeface="Arial" panose="020B0604020202020204" pitchFamily="34" charset="0"/>
              </a:rPr>
              <a:t>por la facilidad que ofrecen </a:t>
            </a:r>
            <a:r>
              <a:rPr lang="es-ES_tradnl" dirty="0" smtClean="0">
                <a:latin typeface="Arial" panose="020B0604020202020204" pitchFamily="34" charset="0"/>
                <a:cs typeface="Arial" panose="020B0604020202020204" pitchFamily="34" charset="0"/>
              </a:rPr>
              <a:t>las herramientas tecnológicas</a:t>
            </a:r>
            <a:r>
              <a:rPr lang="es-ES_tradnl" dirty="0">
                <a:latin typeface="Arial" panose="020B0604020202020204" pitchFamily="34" charset="0"/>
                <a:cs typeface="Arial" panose="020B0604020202020204" pitchFamily="34" charset="0"/>
              </a:rPr>
              <a:t>, tanto para la recolección de información como para su difusión</a:t>
            </a:r>
            <a:r>
              <a:rPr lang="es-ES_tradnl" b="1" dirty="0">
                <a:latin typeface="Arial" panose="020B0604020202020204" pitchFamily="34" charset="0"/>
                <a:cs typeface="Arial" panose="020B0604020202020204" pitchFamily="34" charset="0"/>
              </a:rPr>
              <a:t>. Las revistas de divulgación científica en Odontología </a:t>
            </a:r>
            <a:r>
              <a:rPr lang="es-ES_tradnl" dirty="0">
                <a:latin typeface="Arial" panose="020B0604020202020204" pitchFamily="34" charset="0"/>
                <a:cs typeface="Arial" panose="020B0604020202020204" pitchFamily="34" charset="0"/>
              </a:rPr>
              <a:t>suelen ser el recurso más utilizado para incentivar a la escritura de información científica y </a:t>
            </a:r>
            <a:r>
              <a:rPr lang="es-ES_tradnl" dirty="0" smtClean="0">
                <a:latin typeface="Arial" panose="020B0604020202020204" pitchFamily="34" charset="0"/>
                <a:cs typeface="Arial" panose="020B0604020202020204" pitchFamily="34" charset="0"/>
              </a:rPr>
              <a:t>publicarla</a:t>
            </a: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porque están </a:t>
            </a:r>
            <a:r>
              <a:rPr lang="es-ES_tradnl" dirty="0">
                <a:latin typeface="Arial" panose="020B0604020202020204" pitchFamily="34" charset="0"/>
                <a:cs typeface="Arial" panose="020B0604020202020204" pitchFamily="34" charset="0"/>
              </a:rPr>
              <a:t>al alcance de estudiantes, docentes y/o profesionales del </a:t>
            </a:r>
            <a:r>
              <a:rPr lang="es-ES_tradnl" dirty="0" smtClean="0">
                <a:latin typeface="Arial" panose="020B0604020202020204" pitchFamily="34" charset="0"/>
                <a:cs typeface="Arial" panose="020B0604020202020204" pitchFamily="34" charset="0"/>
              </a:rPr>
              <a:t>área.</a:t>
            </a:r>
            <a:endParaRPr lang="es-DO"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63736412"/>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686" y="229270"/>
            <a:ext cx="8197730" cy="954107"/>
          </a:xfrm>
          <a:prstGeom prst="rect">
            <a:avLst/>
          </a:prstGeom>
          <a:solidFill>
            <a:schemeClr val="bg1"/>
          </a:solidFill>
        </p:spPr>
        <p:txBody>
          <a:bodyPr wrap="square" rtlCol="0">
            <a:spAutoFit/>
          </a:bodyPr>
          <a:lstStyle/>
          <a:p>
            <a:endParaRPr lang="es-DO" sz="2800" b="1" dirty="0"/>
          </a:p>
          <a:p>
            <a:r>
              <a:rPr lang="es-DO"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GESTACIÓN DE LA IDEA</a:t>
            </a:r>
            <a:endParaRPr lang="es-DO"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4" name="3 Rectángulo"/>
          <p:cNvSpPr/>
          <p:nvPr/>
        </p:nvSpPr>
        <p:spPr>
          <a:xfrm>
            <a:off x="-12764" y="1916832"/>
            <a:ext cx="8460629" cy="2246769"/>
          </a:xfrm>
          <a:prstGeom prst="rect">
            <a:avLst/>
          </a:prstGeom>
          <a:ln>
            <a:solidFill>
              <a:schemeClr val="tx2">
                <a:lumMod val="60000"/>
                <a:lumOff val="40000"/>
              </a:schemeClr>
            </a:solidFill>
          </a:ln>
        </p:spPr>
        <p:txBody>
          <a:bodyPr wrap="square">
            <a:spAutoFit/>
          </a:bodyPr>
          <a:lstStyle/>
          <a:p>
            <a:pPr algn="ctr"/>
            <a:r>
              <a:rPr lang="es-ES_tradnl" sz="2800" dirty="0" smtClean="0">
                <a:latin typeface="Arial" panose="020B0604020202020204" pitchFamily="34" charset="0"/>
                <a:cs typeface="Arial" panose="020B0604020202020204" pitchFamily="34" charset="0"/>
              </a:rPr>
              <a:t>¿Cómo se puede relacionar </a:t>
            </a:r>
            <a:r>
              <a:rPr lang="es-ES_tradnl" sz="2800" dirty="0">
                <a:latin typeface="Arial" panose="020B0604020202020204" pitchFamily="34" charset="0"/>
                <a:cs typeface="Arial" panose="020B0604020202020204" pitchFamily="34" charset="0"/>
              </a:rPr>
              <a:t>el </a:t>
            </a:r>
            <a:r>
              <a:rPr lang="es-ES_tradnl" sz="2800" dirty="0" smtClean="0">
                <a:latin typeface="Arial" panose="020B0604020202020204" pitchFamily="34" charset="0"/>
                <a:cs typeface="Arial" panose="020B0604020202020204" pitchFamily="34" charset="0"/>
              </a:rPr>
              <a:t>proceso de realización de la Revista Científica del Departamento de Estomatología con </a:t>
            </a:r>
            <a:r>
              <a:rPr lang="es-ES_tradnl" sz="2800" b="1" dirty="0">
                <a:latin typeface="Arial" panose="020B0604020202020204" pitchFamily="34" charset="0"/>
                <a:cs typeface="Arial" panose="020B0604020202020204" pitchFamily="34" charset="0"/>
              </a:rPr>
              <a:t>el </a:t>
            </a:r>
            <a:r>
              <a:rPr lang="es-ES_tradnl" sz="2800" b="1" dirty="0" smtClean="0">
                <a:latin typeface="Arial" panose="020B0604020202020204" pitchFamily="34" charset="0"/>
                <a:cs typeface="Arial" panose="020B0604020202020204" pitchFamily="34" charset="0"/>
              </a:rPr>
              <a:t>proyecto </a:t>
            </a:r>
            <a:r>
              <a:rPr lang="es-ES_tradnl" sz="2800" b="1" dirty="0">
                <a:latin typeface="Arial" panose="020B0604020202020204" pitchFamily="34" charset="0"/>
                <a:cs typeface="Arial" panose="020B0604020202020204" pitchFamily="34" charset="0"/>
              </a:rPr>
              <a:t>de </a:t>
            </a:r>
            <a:endParaRPr lang="es-ES_tradnl" sz="2800" b="1" dirty="0" smtClean="0">
              <a:latin typeface="Arial" panose="020B0604020202020204" pitchFamily="34" charset="0"/>
              <a:cs typeface="Arial" panose="020B0604020202020204" pitchFamily="34" charset="0"/>
            </a:endParaRPr>
          </a:p>
          <a:p>
            <a:pPr algn="ctr"/>
            <a:r>
              <a:rPr lang="es-ES_tradnl" sz="2800" b="1" dirty="0" smtClean="0">
                <a:latin typeface="Arial" panose="020B0604020202020204" pitchFamily="34" charset="0"/>
                <a:cs typeface="Arial" panose="020B0604020202020204" pitchFamily="34" charset="0"/>
              </a:rPr>
              <a:t> Investigación- Acción</a:t>
            </a:r>
            <a:r>
              <a:rPr lang="es-ES_tradnl" sz="2800" dirty="0">
                <a:latin typeface="Arial" panose="020B0604020202020204" pitchFamily="34" charset="0"/>
                <a:cs typeface="Arial" panose="020B0604020202020204" pitchFamily="34" charset="0"/>
              </a:rPr>
              <a:t>?</a:t>
            </a:r>
            <a:r>
              <a:rPr lang="es-ES_tradnl" sz="2800" b="1" dirty="0">
                <a:latin typeface="Arial" panose="020B0604020202020204" pitchFamily="34" charset="0"/>
                <a:cs typeface="Arial" panose="020B0604020202020204" pitchFamily="34" charset="0"/>
              </a:rPr>
              <a:t> </a:t>
            </a:r>
            <a:endParaRPr lang="es-DO" sz="2800" b="1"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1740419"/>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97708" y="3186596"/>
            <a:ext cx="3894471" cy="1440161"/>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Rectángulo"/>
          <p:cNvSpPr/>
          <p:nvPr/>
        </p:nvSpPr>
        <p:spPr>
          <a:xfrm>
            <a:off x="2521135" y="3482706"/>
            <a:ext cx="4446240" cy="923330"/>
          </a:xfrm>
          <a:prstGeom prst="rect">
            <a:avLst/>
          </a:prstGeom>
        </p:spPr>
        <p:txBody>
          <a:bodyPr wrap="square">
            <a:spAutoFit/>
          </a:bodyPr>
          <a:lstStyle/>
          <a:p>
            <a:r>
              <a:rPr lang="es-DO" dirty="0">
                <a:solidFill>
                  <a:schemeClr val="bg1"/>
                </a:solidFill>
              </a:rPr>
              <a:t>Producción de material informativo </a:t>
            </a:r>
            <a:endParaRPr lang="es-DO" dirty="0" smtClean="0">
              <a:solidFill>
                <a:schemeClr val="bg1"/>
              </a:solidFill>
            </a:endParaRPr>
          </a:p>
          <a:p>
            <a:r>
              <a:rPr lang="es-DO" dirty="0" smtClean="0">
                <a:solidFill>
                  <a:schemeClr val="bg1"/>
                </a:solidFill>
              </a:rPr>
              <a:t>    que circule </a:t>
            </a:r>
            <a:r>
              <a:rPr lang="es-DO" dirty="0">
                <a:solidFill>
                  <a:schemeClr val="bg1"/>
                </a:solidFill>
              </a:rPr>
              <a:t>y pueda ser </a:t>
            </a:r>
            <a:r>
              <a:rPr lang="es-DO" dirty="0" smtClean="0">
                <a:solidFill>
                  <a:schemeClr val="bg1"/>
                </a:solidFill>
              </a:rPr>
              <a:t>difundido</a:t>
            </a:r>
          </a:p>
          <a:p>
            <a:r>
              <a:rPr lang="es-DO" dirty="0" smtClean="0">
                <a:solidFill>
                  <a:schemeClr val="bg1"/>
                </a:solidFill>
              </a:rPr>
              <a:t>                de </a:t>
            </a:r>
            <a:r>
              <a:rPr lang="es-DO" dirty="0">
                <a:solidFill>
                  <a:schemeClr val="bg1"/>
                </a:solidFill>
              </a:rPr>
              <a:t>manera </a:t>
            </a:r>
            <a:r>
              <a:rPr lang="es-DO" dirty="0" smtClean="0">
                <a:solidFill>
                  <a:schemeClr val="bg1"/>
                </a:solidFill>
              </a:rPr>
              <a:t>pública</a:t>
            </a:r>
            <a:endParaRPr lang="es-DO" dirty="0"/>
          </a:p>
        </p:txBody>
      </p:sp>
      <p:grpSp>
        <p:nvGrpSpPr>
          <p:cNvPr id="4" name="3 Grupo"/>
          <p:cNvGrpSpPr/>
          <p:nvPr/>
        </p:nvGrpSpPr>
        <p:grpSpPr>
          <a:xfrm>
            <a:off x="811656" y="2080915"/>
            <a:ext cx="2068742" cy="883101"/>
            <a:chOff x="458842" y="274435"/>
            <a:chExt cx="2068742" cy="976088"/>
          </a:xfrm>
          <a:scene3d>
            <a:camera prst="orthographicFront"/>
            <a:lightRig rig="flat" dir="t"/>
          </a:scene3d>
        </p:grpSpPr>
        <p:sp>
          <p:nvSpPr>
            <p:cNvPr id="5" name="4 Rectángulo redondeado"/>
            <p:cNvSpPr/>
            <p:nvPr/>
          </p:nvSpPr>
          <p:spPr>
            <a:xfrm>
              <a:off x="458842" y="274435"/>
              <a:ext cx="2068742" cy="976088"/>
            </a:xfrm>
            <a:prstGeom prst="roundRect">
              <a:avLst>
                <a:gd name="adj" fmla="val 16670"/>
              </a:avLst>
            </a:prstGeom>
            <a:sp3d prstMaterial="plastic">
              <a:bevelT w="120900" h="88900"/>
              <a:bevelB w="88900" h="31750" prst="angle"/>
            </a:sp3d>
          </p:spPr>
          <p:style>
            <a:lnRef idx="0">
              <a:schemeClr val="accent1"/>
            </a:lnRef>
            <a:fillRef idx="3">
              <a:schemeClr val="accent1"/>
            </a:fillRef>
            <a:effectRef idx="3">
              <a:schemeClr val="accent1"/>
            </a:effectRef>
            <a:fontRef idx="minor">
              <a:schemeClr val="lt1"/>
            </a:fontRef>
          </p:style>
        </p:sp>
        <p:sp>
          <p:nvSpPr>
            <p:cNvPr id="6" name="5 Rectángulo"/>
            <p:cNvSpPr/>
            <p:nvPr/>
          </p:nvSpPr>
          <p:spPr>
            <a:xfrm>
              <a:off x="506499" y="322092"/>
              <a:ext cx="1973428" cy="880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El estudiante como </a:t>
              </a:r>
              <a:r>
                <a:rPr lang="es-ES" sz="2000" dirty="0" smtClean="0"/>
                <a:t>protagonista</a:t>
              </a:r>
              <a:r>
                <a:rPr lang="es-ES" sz="2000" kern="1200" dirty="0" smtClean="0"/>
                <a:t> </a:t>
              </a:r>
              <a:endParaRPr lang="es-DO" sz="2000" kern="1200" dirty="0"/>
            </a:p>
          </p:txBody>
        </p:sp>
      </p:grpSp>
      <p:grpSp>
        <p:nvGrpSpPr>
          <p:cNvPr id="7" name="6 Grupo"/>
          <p:cNvGrpSpPr/>
          <p:nvPr/>
        </p:nvGrpSpPr>
        <p:grpSpPr>
          <a:xfrm>
            <a:off x="5474189" y="2159390"/>
            <a:ext cx="2068742" cy="819879"/>
            <a:chOff x="1694371" y="1500696"/>
            <a:chExt cx="2068742" cy="1066490"/>
          </a:xfrm>
          <a:scene3d>
            <a:camera prst="orthographicFront"/>
            <a:lightRig rig="flat" dir="t"/>
          </a:scene3d>
        </p:grpSpPr>
        <p:sp>
          <p:nvSpPr>
            <p:cNvPr id="8" name="7 Rectángulo redondeado"/>
            <p:cNvSpPr/>
            <p:nvPr/>
          </p:nvSpPr>
          <p:spPr>
            <a:xfrm>
              <a:off x="1694371" y="1500696"/>
              <a:ext cx="2068742" cy="1066490"/>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9" name="8 Rectángulo"/>
            <p:cNvSpPr/>
            <p:nvPr/>
          </p:nvSpPr>
          <p:spPr>
            <a:xfrm>
              <a:off x="1746442" y="1552767"/>
              <a:ext cx="1964600" cy="962348"/>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dirty="0" smtClean="0"/>
                <a:t>El docente </a:t>
              </a:r>
              <a:r>
                <a:rPr lang="es-ES" sz="2000" kern="1200" dirty="0" smtClean="0"/>
                <a:t>como gestor </a:t>
              </a:r>
            </a:p>
          </p:txBody>
        </p:sp>
      </p:grpSp>
      <p:grpSp>
        <p:nvGrpSpPr>
          <p:cNvPr id="10" name="9 Grupo"/>
          <p:cNvGrpSpPr/>
          <p:nvPr/>
        </p:nvGrpSpPr>
        <p:grpSpPr>
          <a:xfrm>
            <a:off x="3553652" y="5570882"/>
            <a:ext cx="1798782" cy="748509"/>
            <a:chOff x="2864858" y="2788388"/>
            <a:chExt cx="2068742" cy="1072659"/>
          </a:xfrm>
          <a:scene3d>
            <a:camera prst="orthographicFront"/>
            <a:lightRig rig="flat" dir="t"/>
          </a:scene3d>
        </p:grpSpPr>
        <p:sp>
          <p:nvSpPr>
            <p:cNvPr id="11" name="10 Rectángulo redondeado"/>
            <p:cNvSpPr/>
            <p:nvPr/>
          </p:nvSpPr>
          <p:spPr>
            <a:xfrm>
              <a:off x="2864858" y="2788388"/>
              <a:ext cx="2068742" cy="1072659"/>
            </a:xfrm>
            <a:prstGeom prst="roundRect">
              <a:avLst>
                <a:gd name="adj" fmla="val 16670"/>
              </a:avLst>
            </a:prstGeom>
          </p:spPr>
          <p:style>
            <a:lnRef idx="0">
              <a:schemeClr val="accent1"/>
            </a:lnRef>
            <a:fillRef idx="3">
              <a:schemeClr val="accent1"/>
            </a:fillRef>
            <a:effectRef idx="3">
              <a:schemeClr val="accent1"/>
            </a:effectRef>
            <a:fontRef idx="minor">
              <a:schemeClr val="lt1"/>
            </a:fontRef>
          </p:style>
        </p:sp>
        <p:sp>
          <p:nvSpPr>
            <p:cNvPr id="12" name="11 Rectángulo"/>
            <p:cNvSpPr/>
            <p:nvPr/>
          </p:nvSpPr>
          <p:spPr>
            <a:xfrm>
              <a:off x="2917230" y="2840760"/>
              <a:ext cx="1963998" cy="96791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La disciplina</a:t>
              </a:r>
              <a:endParaRPr lang="es-DO" sz="2000" kern="1200" dirty="0"/>
            </a:p>
          </p:txBody>
        </p:sp>
      </p:grpSp>
      <p:sp>
        <p:nvSpPr>
          <p:cNvPr id="13" name="12 Flecha curvada hacia la derecha"/>
          <p:cNvSpPr/>
          <p:nvPr/>
        </p:nvSpPr>
        <p:spPr>
          <a:xfrm>
            <a:off x="1452040" y="3220307"/>
            <a:ext cx="652841" cy="1115630"/>
          </a:xfrm>
          <a:prstGeom prst="curved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22" name="21 Flecha curvada hacia la izquierda"/>
          <p:cNvSpPr/>
          <p:nvPr/>
        </p:nvSpPr>
        <p:spPr>
          <a:xfrm>
            <a:off x="6460753" y="3171637"/>
            <a:ext cx="693033" cy="1064407"/>
          </a:xfrm>
          <a:prstGeom prst="curved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24" name="23 Llamada de flecha cuádruple"/>
          <p:cNvSpPr/>
          <p:nvPr/>
        </p:nvSpPr>
        <p:spPr>
          <a:xfrm>
            <a:off x="3749581" y="4781004"/>
            <a:ext cx="1117258" cy="711869"/>
          </a:xfrm>
          <a:prstGeom prst="quadArrow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7" name="26 Llamada de flecha cuádruple"/>
          <p:cNvSpPr/>
          <p:nvPr/>
        </p:nvSpPr>
        <p:spPr>
          <a:xfrm>
            <a:off x="3551041" y="2177396"/>
            <a:ext cx="1315798" cy="776374"/>
          </a:xfrm>
          <a:prstGeom prst="quadArrow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8" name="27 Rectángulo redondeado"/>
          <p:cNvSpPr/>
          <p:nvPr/>
        </p:nvSpPr>
        <p:spPr>
          <a:xfrm>
            <a:off x="3124108" y="1196752"/>
            <a:ext cx="2068742" cy="846276"/>
          </a:xfrm>
          <a:prstGeom prst="roundRect">
            <a:avLst>
              <a:gd name="adj" fmla="val 166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s-DO" dirty="0" smtClean="0"/>
          </a:p>
          <a:p>
            <a:r>
              <a:rPr lang="es-DO" dirty="0"/>
              <a:t> </a:t>
            </a:r>
            <a:r>
              <a:rPr lang="es-DO" dirty="0" smtClean="0"/>
              <a:t> La  Universidad</a:t>
            </a:r>
            <a:endParaRPr lang="es-DO" dirty="0"/>
          </a:p>
        </p:txBody>
      </p:sp>
      <p:sp>
        <p:nvSpPr>
          <p:cNvPr id="29" name="1 Título"/>
          <p:cNvSpPr txBox="1">
            <a:spLocks/>
          </p:cNvSpPr>
          <p:nvPr/>
        </p:nvSpPr>
        <p:spPr>
          <a:xfrm>
            <a:off x="0" y="188640"/>
            <a:ext cx="8430975" cy="571500"/>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DO" sz="2800" b="1"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J</a:t>
            </a:r>
            <a:r>
              <a:rPr lang="es-DO" sz="2400" b="1"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USTIFICACIÓN</a:t>
            </a:r>
            <a:r>
              <a:rPr lang="es-DO" sz="2800" b="1"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 </a:t>
            </a:r>
            <a:endParaRPr lang="es-DO" sz="2800" b="1"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26" name="25 Rectángulo"/>
          <p:cNvSpPr/>
          <p:nvPr/>
        </p:nvSpPr>
        <p:spPr>
          <a:xfrm>
            <a:off x="59782" y="5602452"/>
            <a:ext cx="3437356" cy="1077218"/>
          </a:xfrm>
          <a:prstGeom prst="rect">
            <a:avLst/>
          </a:prstGeom>
          <a:solidFill>
            <a:schemeClr val="bg1">
              <a:lumMod val="95000"/>
            </a:schemeClr>
          </a:solidFill>
        </p:spPr>
        <p:txBody>
          <a:bodyPr wrap="square">
            <a:spAutoFit/>
          </a:bodyPr>
          <a:lstStyle/>
          <a:p>
            <a:r>
              <a:rPr lang="es-ES_tradnl" sz="1600" dirty="0" smtClean="0">
                <a:latin typeface="Arial" panose="020B0604020202020204" pitchFamily="34" charset="0"/>
                <a:cs typeface="Arial" panose="020B0604020202020204" pitchFamily="34" charset="0"/>
              </a:rPr>
              <a:t>Utilizar </a:t>
            </a:r>
            <a:r>
              <a:rPr lang="es-ES_tradnl" sz="1600" dirty="0">
                <a:latin typeface="Arial" panose="020B0604020202020204" pitchFamily="34" charset="0"/>
                <a:cs typeface="Arial" panose="020B0604020202020204" pitchFamily="34" charset="0"/>
              </a:rPr>
              <a:t>estrategias para incentivar a los estudiantes </a:t>
            </a:r>
            <a:r>
              <a:rPr lang="es-ES_tradnl" sz="1600" dirty="0" smtClean="0">
                <a:latin typeface="Arial" panose="020B0604020202020204" pitchFamily="34" charset="0"/>
                <a:cs typeface="Arial" panose="020B0604020202020204" pitchFamily="34" charset="0"/>
              </a:rPr>
              <a:t>a </a:t>
            </a:r>
            <a:r>
              <a:rPr lang="es-ES_tradnl" sz="1600" dirty="0">
                <a:latin typeface="Arial" panose="020B0604020202020204" pitchFamily="34" charset="0"/>
                <a:cs typeface="Arial" panose="020B0604020202020204" pitchFamily="34" charset="0"/>
              </a:rPr>
              <a:t>crear su propio espacio dentro de la comunidad discursiva odontológica.</a:t>
            </a:r>
          </a:p>
        </p:txBody>
      </p:sp>
      <p:sp>
        <p:nvSpPr>
          <p:cNvPr id="30" name="29 Rectángulo"/>
          <p:cNvSpPr/>
          <p:nvPr/>
        </p:nvSpPr>
        <p:spPr>
          <a:xfrm>
            <a:off x="5646823" y="5559893"/>
            <a:ext cx="3497177" cy="1077218"/>
          </a:xfrm>
          <a:prstGeom prst="rect">
            <a:avLst/>
          </a:prstGeom>
          <a:solidFill>
            <a:schemeClr val="bg1">
              <a:lumMod val="95000"/>
            </a:schemeClr>
          </a:solidFill>
        </p:spPr>
        <p:txBody>
          <a:bodyPr wrap="square">
            <a:spAutoFit/>
          </a:bodyPr>
          <a:lstStyle/>
          <a:p>
            <a:r>
              <a:rPr lang="es-ES_tradnl" sz="1600" dirty="0" smtClean="0">
                <a:latin typeface="Arial" panose="020B0604020202020204" pitchFamily="34" charset="0"/>
                <a:cs typeface="Arial" panose="020B0604020202020204" pitchFamily="34" charset="0"/>
              </a:rPr>
              <a:t>Guiar </a:t>
            </a:r>
            <a:r>
              <a:rPr lang="es-ES_tradnl" sz="1600" dirty="0">
                <a:latin typeface="Arial" panose="020B0604020202020204" pitchFamily="34" charset="0"/>
                <a:cs typeface="Arial" panose="020B0604020202020204" pitchFamily="34" charset="0"/>
              </a:rPr>
              <a:t>hacia la producción </a:t>
            </a:r>
            <a:r>
              <a:rPr lang="es-ES_tradnl" sz="1600" dirty="0" smtClean="0">
                <a:latin typeface="Arial" panose="020B0604020202020204" pitchFamily="34" charset="0"/>
                <a:cs typeface="Arial" panose="020B0604020202020204" pitchFamily="34" charset="0"/>
              </a:rPr>
              <a:t>de </a:t>
            </a:r>
            <a:r>
              <a:rPr lang="es-ES_tradnl" sz="1600" dirty="0">
                <a:latin typeface="Arial" panose="020B0604020202020204" pitchFamily="34" charset="0"/>
                <a:cs typeface="Arial" panose="020B0604020202020204" pitchFamily="34" charset="0"/>
              </a:rPr>
              <a:t>textos escritos  de contenido </a:t>
            </a:r>
            <a:r>
              <a:rPr lang="es-ES_tradnl" sz="1600" dirty="0" smtClean="0">
                <a:latin typeface="Arial" panose="020B0604020202020204" pitchFamily="34" charset="0"/>
                <a:cs typeface="Arial" panose="020B0604020202020204" pitchFamily="34" charset="0"/>
              </a:rPr>
              <a:t>académico,  </a:t>
            </a:r>
            <a:r>
              <a:rPr lang="es-ES_tradnl" sz="1600" dirty="0">
                <a:latin typeface="Arial" panose="020B0604020202020204" pitchFamily="34" charset="0"/>
                <a:cs typeface="Arial" panose="020B0604020202020204" pitchFamily="34" charset="0"/>
              </a:rPr>
              <a:t>por medio de la elaboración  de  artículos de divulgación científica</a:t>
            </a:r>
            <a:r>
              <a:rPr lang="es-ES_tradnl" sz="1600" dirty="0" smtClean="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3279388882"/>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8856" y="3284250"/>
            <a:ext cx="1899193" cy="1800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p:cNvPicPr/>
          <p:nvPr/>
        </p:nvPicPr>
        <p:blipFill rotWithShape="1">
          <a:blip r:embed="rId3" cstate="print">
            <a:duotone>
              <a:prstClr val="black"/>
              <a:srgbClr val="D9C3A5">
                <a:tint val="50000"/>
                <a:satMod val="180000"/>
              </a:srgbClr>
            </a:duotone>
            <a:extLst>
              <a:ext uri="{28A0092B-C50C-407E-A947-70E740481C1C}">
                <a14:useLocalDpi xmlns="" xmlns:a14="http://schemas.microsoft.com/office/drawing/2010/main" val="0"/>
              </a:ext>
            </a:extLst>
          </a:blip>
          <a:srcRect l="1565" b="14866"/>
          <a:stretch/>
        </p:blipFill>
        <p:spPr bwMode="auto">
          <a:xfrm>
            <a:off x="2795986" y="5085184"/>
            <a:ext cx="1972062" cy="1656184"/>
          </a:xfrm>
          <a:prstGeom prst="rect">
            <a:avLst/>
          </a:prstGeom>
          <a:solidFill>
            <a:srgbClr val="FFFFFF">
              <a:shade val="85000"/>
            </a:srgbClr>
          </a:solidFill>
          <a:ln w="28575" cap="sq" cmpd="sng">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CuadroTexto"/>
          <p:cNvSpPr txBox="1"/>
          <p:nvPr/>
        </p:nvSpPr>
        <p:spPr>
          <a:xfrm>
            <a:off x="5305951" y="0"/>
            <a:ext cx="3838049" cy="6964984"/>
          </a:xfrm>
          <a:prstGeom prst="rect">
            <a:avLst/>
          </a:prstGeom>
          <a:solidFill>
            <a:schemeClr val="bg1">
              <a:lumMod val="85000"/>
            </a:schemeClr>
          </a:solidFill>
        </p:spPr>
        <p:txBody>
          <a:bodyPr wrap="square" rtlCol="0">
            <a:spAutoFit/>
          </a:bodyPr>
          <a:lstStyle/>
          <a:p>
            <a:pPr algn="ctr">
              <a:lnSpc>
                <a:spcPct val="70000"/>
              </a:lnSpc>
            </a:pPr>
            <a:endParaRPr lang="es-DO" sz="2000" b="1" dirty="0" smtClean="0"/>
          </a:p>
          <a:p>
            <a:pPr algn="ctr">
              <a:lnSpc>
                <a:spcPct val="70000"/>
              </a:lnSpc>
            </a:pPr>
            <a:endParaRPr lang="es-DO" sz="2000" b="1" dirty="0"/>
          </a:p>
          <a:p>
            <a:pPr algn="ctr">
              <a:lnSpc>
                <a:spcPct val="70000"/>
              </a:lnSpc>
            </a:pPr>
            <a:r>
              <a:rPr lang="es-DO" sz="2000" b="1" dirty="0" smtClean="0"/>
              <a:t>ÍNDICE DE CONTENIDOS </a:t>
            </a:r>
          </a:p>
          <a:p>
            <a:pPr algn="ctr">
              <a:lnSpc>
                <a:spcPct val="70000"/>
              </a:lnSpc>
            </a:pPr>
            <a:endParaRPr lang="es-DO" sz="2000" b="1" dirty="0" smtClean="0"/>
          </a:p>
          <a:p>
            <a:pPr marL="285750" indent="-285750">
              <a:lnSpc>
                <a:spcPct val="70000"/>
              </a:lnSpc>
              <a:buFont typeface="Arial" panose="020B0604020202020204" pitchFamily="34" charset="0"/>
              <a:buChar char="•"/>
            </a:pPr>
            <a:r>
              <a:rPr lang="es-ES_tradnl" dirty="0" smtClean="0"/>
              <a:t> </a:t>
            </a:r>
            <a:r>
              <a:rPr lang="es-ES_tradnl" dirty="0"/>
              <a:t>EDITORIAL </a:t>
            </a:r>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 </a:t>
            </a:r>
            <a:r>
              <a:rPr lang="es-ES_tradnl" dirty="0"/>
              <a:t>REPORTE DE CASOS </a:t>
            </a:r>
            <a:r>
              <a:rPr lang="es-ES_tradnl" dirty="0" smtClean="0"/>
              <a:t>CLÍNICOS</a:t>
            </a:r>
            <a:endParaRPr lang="es-ES_tradnl" dirty="0"/>
          </a:p>
          <a:p>
            <a:pPr>
              <a:lnSpc>
                <a:spcPct val="70000"/>
              </a:lnSpc>
            </a:pPr>
            <a:endParaRPr lang="es-ES_tradnl" u="sng" dirty="0" smtClean="0"/>
          </a:p>
          <a:p>
            <a:pPr marL="285750" indent="-285750">
              <a:lnSpc>
                <a:spcPct val="70000"/>
              </a:lnSpc>
              <a:buFont typeface="Arial" panose="020B0604020202020204" pitchFamily="34" charset="0"/>
              <a:buChar char="•"/>
            </a:pPr>
            <a:r>
              <a:rPr lang="es-ES_tradnl" dirty="0" smtClean="0"/>
              <a:t>ARTÍCULOS CIENTÍFICOS DE </a:t>
            </a:r>
            <a:r>
              <a:rPr lang="es-ES_tradnl" dirty="0"/>
              <a:t>INVESTIGACIÓN </a:t>
            </a:r>
            <a:endParaRPr lang="es-ES_tradnl" dirty="0" smtClean="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b="1" dirty="0" smtClean="0"/>
              <a:t>ARTÍCULOS CIENTÍFICOS DE REVISIÓN </a:t>
            </a:r>
            <a:endParaRPr lang="es-ES_tradnl" b="1" u="sng"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 </a:t>
            </a:r>
            <a:r>
              <a:rPr lang="es-ES_tradnl" dirty="0"/>
              <a:t>DOCUMENTOS DE REFLEXIÓN, ENSAYOS Y PUNTOS DE </a:t>
            </a:r>
            <a:r>
              <a:rPr lang="es-ES_tradnl" dirty="0" smtClean="0"/>
              <a:t>VISTA </a:t>
            </a:r>
            <a:endParaRPr lang="es-ES_tradnl" u="sng"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RESÚMENES </a:t>
            </a:r>
            <a:r>
              <a:rPr lang="es-ES_tradnl" dirty="0"/>
              <a:t>DE INVESTIGACIONES </a:t>
            </a:r>
            <a:r>
              <a:rPr lang="es-ES_tradnl" b="1" dirty="0"/>
              <a:t> </a:t>
            </a:r>
          </a:p>
          <a:p>
            <a:pPr>
              <a:lnSpc>
                <a:spcPct val="70000"/>
              </a:lnSpc>
            </a:pPr>
            <a:endParaRPr lang="es-ES_tradnl" u="sng" dirty="0"/>
          </a:p>
          <a:p>
            <a:pPr marL="285750" indent="-285750">
              <a:lnSpc>
                <a:spcPct val="70000"/>
              </a:lnSpc>
              <a:buFont typeface="Arial" panose="020B0604020202020204" pitchFamily="34" charset="0"/>
              <a:buChar char="•"/>
            </a:pPr>
            <a:r>
              <a:rPr lang="es-ES_tradnl" dirty="0" smtClean="0"/>
              <a:t>TRADUCCIONES </a:t>
            </a:r>
            <a:r>
              <a:rPr lang="es-ES_tradnl" dirty="0"/>
              <a:t>DE TEXTOS </a:t>
            </a:r>
            <a:r>
              <a:rPr lang="es-ES_tradnl" dirty="0" smtClean="0"/>
              <a:t>Y /O </a:t>
            </a:r>
            <a:r>
              <a:rPr lang="es-ES_tradnl" dirty="0"/>
              <a:t>ARTÍCULOS DE </a:t>
            </a:r>
            <a:r>
              <a:rPr lang="es-ES_tradnl" dirty="0" smtClean="0"/>
              <a:t>INTERÉS</a:t>
            </a:r>
            <a:endParaRPr lang="es-ES_tradnl" u="sng"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CARTAS  </a:t>
            </a:r>
            <a:r>
              <a:rPr lang="es-ES_tradnl" dirty="0"/>
              <a:t>AL EDITOR Y ACLARACIONES</a:t>
            </a:r>
            <a:endParaRPr lang="es-ES_tradnl" u="sng"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VIDA UNIVERSITARIA </a:t>
            </a:r>
          </a:p>
          <a:p>
            <a:pPr>
              <a:lnSpc>
                <a:spcPct val="70000"/>
              </a:lnSpc>
            </a:pPr>
            <a:endParaRPr lang="es-ES_tradnl" dirty="0" smtClean="0"/>
          </a:p>
          <a:p>
            <a:pPr marL="285750" indent="-285750">
              <a:lnSpc>
                <a:spcPct val="70000"/>
              </a:lnSpc>
              <a:buFont typeface="Arial" panose="020B0604020202020204" pitchFamily="34" charset="0"/>
              <a:buChar char="•"/>
            </a:pPr>
            <a:r>
              <a:rPr lang="es-ES_tradnl" dirty="0" smtClean="0"/>
              <a:t>ASOCIACIÓN DE ESTUDIANTES (ADEST)</a:t>
            </a:r>
            <a:endParaRPr lang="es-ES_tradnl"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EGRESADOS</a:t>
            </a:r>
            <a:endParaRPr lang="es-ES_tradnl" dirty="0"/>
          </a:p>
          <a:p>
            <a:pPr>
              <a:lnSpc>
                <a:spcPct val="70000"/>
              </a:lnSpc>
            </a:pPr>
            <a:r>
              <a:rPr lang="es-ES_tradnl" b="1" dirty="0"/>
              <a:t> </a:t>
            </a:r>
            <a:endParaRPr lang="es-ES_tradnl" u="sng" dirty="0"/>
          </a:p>
          <a:p>
            <a:pPr marL="285750" indent="-285750">
              <a:lnSpc>
                <a:spcPct val="70000"/>
              </a:lnSpc>
              <a:buFont typeface="Arial" panose="020B0604020202020204" pitchFamily="34" charset="0"/>
              <a:buChar char="•"/>
            </a:pPr>
            <a:r>
              <a:rPr lang="es-ES_tradnl" dirty="0" smtClean="0"/>
              <a:t>LA RED</a:t>
            </a:r>
          </a:p>
          <a:p>
            <a:pPr marL="285750" indent="-285750">
              <a:lnSpc>
                <a:spcPct val="70000"/>
              </a:lnSpc>
              <a:buFont typeface="Arial" panose="020B0604020202020204" pitchFamily="34" charset="0"/>
              <a:buChar char="•"/>
            </a:pPr>
            <a:endParaRPr lang="es-ES_tradnl" dirty="0" smtClean="0"/>
          </a:p>
          <a:p>
            <a:pPr marL="285750" indent="-285750">
              <a:lnSpc>
                <a:spcPct val="70000"/>
              </a:lnSpc>
              <a:buFont typeface="Arial" panose="020B0604020202020204" pitchFamily="34" charset="0"/>
              <a:buChar char="•"/>
            </a:pPr>
            <a:endParaRPr lang="es-DO" dirty="0"/>
          </a:p>
        </p:txBody>
      </p:sp>
      <p:pic>
        <p:nvPicPr>
          <p:cNvPr id="3" name="11 Marcador de contenido"/>
          <p:cNvPicPr>
            <a:picLocks/>
          </p:cNvPicPr>
          <p:nvPr/>
        </p:nvPicPr>
        <p:blipFill>
          <a:blip r:embed="rId4" cstate="print">
            <a:extLst>
              <a:ext uri="{BEBA8EAE-BF5A-486C-A8C5-ECC9F3942E4B}">
                <a14:imgProps xmlns="" xmlns:a14="http://schemas.microsoft.com/office/drawing/2010/main">
                  <a14:imgLayer r:embed="rId5">
                    <a14:imgEffect>
                      <a14:colorTemperature colorTemp="8800"/>
                    </a14:imgEffect>
                  </a14:imgLayer>
                </a14:imgProps>
              </a:ext>
              <a:ext uri="{28A0092B-C50C-407E-A947-70E740481C1C}">
                <a14:useLocalDpi xmlns="" xmlns:a14="http://schemas.microsoft.com/office/drawing/2010/main" val="0"/>
              </a:ext>
            </a:extLst>
          </a:blip>
          <a:stretch>
            <a:fillRect/>
          </a:stretch>
        </p:blipFill>
        <p:spPr>
          <a:xfrm>
            <a:off x="25556" y="1628800"/>
            <a:ext cx="2770430" cy="5229200"/>
          </a:xfrm>
          <a:prstGeom prst="rect">
            <a:avLst/>
          </a:prstGeom>
          <a:solidFill>
            <a:srgbClr val="FFFFFF">
              <a:shade val="85000"/>
            </a:srgbClr>
          </a:solidFill>
          <a:ln w="38100" cap="sq" cmpd="sng">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3 Título"/>
          <p:cNvSpPr txBox="1">
            <a:spLocks/>
          </p:cNvSpPr>
          <p:nvPr/>
        </p:nvSpPr>
        <p:spPr>
          <a:xfrm>
            <a:off x="0" y="0"/>
            <a:ext cx="5305950" cy="1772816"/>
          </a:xfrm>
          <a:prstGeom prst="rect">
            <a:avLst/>
          </a:prstGeom>
          <a:ln/>
        </p:spPr>
        <p:style>
          <a:lnRef idx="0">
            <a:schemeClr val="accent1"/>
          </a:lnRef>
          <a:fillRef idx="3">
            <a:schemeClr val="accent1"/>
          </a:fillRef>
          <a:effectRef idx="3">
            <a:schemeClr val="accent1"/>
          </a:effectRef>
          <a:fontRef idx="minor">
            <a:schemeClr val="lt1"/>
          </a:fontRef>
        </p:style>
        <p:txBody>
          <a:bodyPr>
            <a:normAutofit fontScale="37500" lnSpcReduction="20000"/>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s-ES" sz="3600" dirty="0" smtClean="0">
                <a:solidFill>
                  <a:schemeClr val="bg1">
                    <a:lumMod val="95000"/>
                  </a:schemeClr>
                </a:solidFill>
              </a:rPr>
              <a:t>Pontificia universidad católica</a:t>
            </a:r>
          </a:p>
          <a:p>
            <a:r>
              <a:rPr lang="es-ES" sz="3600" dirty="0" smtClean="0">
                <a:solidFill>
                  <a:schemeClr val="bg1">
                    <a:lumMod val="95000"/>
                  </a:schemeClr>
                </a:solidFill>
              </a:rPr>
              <a:t>Madre y maestra</a:t>
            </a:r>
          </a:p>
          <a:p>
            <a:r>
              <a:rPr lang="es-ES" sz="3600" dirty="0" err="1" smtClean="0">
                <a:solidFill>
                  <a:schemeClr val="bg1">
                    <a:lumMod val="95000"/>
                  </a:schemeClr>
                </a:solidFill>
              </a:rPr>
              <a:t>pUCMM</a:t>
            </a:r>
            <a:r>
              <a:rPr lang="es-ES" sz="3600" dirty="0" smtClean="0">
                <a:solidFill>
                  <a:schemeClr val="bg1">
                    <a:lumMod val="95000"/>
                  </a:schemeClr>
                </a:solidFill>
              </a:rPr>
              <a:t> -</a:t>
            </a:r>
            <a:r>
              <a:rPr lang="es-ES" sz="3600" dirty="0" err="1" smtClean="0">
                <a:solidFill>
                  <a:schemeClr val="bg1">
                    <a:lumMod val="95000"/>
                  </a:schemeClr>
                </a:solidFill>
              </a:rPr>
              <a:t>sTI</a:t>
            </a:r>
            <a:r>
              <a:rPr lang="es-ES" sz="3600" dirty="0" smtClean="0"/>
              <a:t/>
            </a:r>
            <a:br>
              <a:rPr lang="es-ES" sz="3600" dirty="0" smtClean="0"/>
            </a:br>
            <a:endParaRPr lang="es-ES" sz="3600" dirty="0" smtClean="0"/>
          </a:p>
          <a:p>
            <a:endParaRPr lang="es-ES" sz="900" b="1" dirty="0">
              <a:solidFill>
                <a:schemeClr val="bg1"/>
              </a:solidFill>
            </a:endParaRPr>
          </a:p>
          <a:p>
            <a:endParaRPr lang="es-ES" sz="900" b="1" dirty="0" smtClean="0">
              <a:solidFill>
                <a:schemeClr val="bg1"/>
              </a:solidFill>
            </a:endParaRPr>
          </a:p>
          <a:p>
            <a:endParaRPr lang="es-ES" sz="900" b="1" dirty="0">
              <a:solidFill>
                <a:schemeClr val="bg1"/>
              </a:solidFill>
            </a:endParaRPr>
          </a:p>
          <a:p>
            <a:r>
              <a:rPr lang="es-ES" sz="4300" b="1" dirty="0" smtClean="0">
                <a:solidFill>
                  <a:schemeClr val="bg1"/>
                </a:solidFill>
              </a:rPr>
              <a:t>Revista  CIENTÍFICA</a:t>
            </a:r>
          </a:p>
          <a:p>
            <a:r>
              <a:rPr lang="es-ES" sz="4300" b="1" dirty="0" smtClean="0">
                <a:solidFill>
                  <a:schemeClr val="bg1"/>
                </a:solidFill>
              </a:rPr>
              <a:t>Escuela de Estomatología</a:t>
            </a:r>
            <a:br>
              <a:rPr lang="es-ES" sz="4300" b="1" dirty="0" smtClean="0">
                <a:solidFill>
                  <a:schemeClr val="bg1"/>
                </a:solidFill>
              </a:rPr>
            </a:br>
            <a:r>
              <a:rPr lang="es-ES" sz="2700" dirty="0" smtClean="0"/>
              <a:t/>
            </a:r>
            <a:br>
              <a:rPr lang="es-ES" sz="2700" dirty="0" smtClean="0"/>
            </a:br>
            <a:endParaRPr lang="es-ES" sz="2700" dirty="0">
              <a:solidFill>
                <a:schemeClr val="bg1"/>
              </a:solidFill>
            </a:endParaRPr>
          </a:p>
        </p:txBody>
      </p:sp>
      <p:pic>
        <p:nvPicPr>
          <p:cNvPr id="5" name="4 Imagen"/>
          <p:cNvPicPr/>
          <p:nvPr/>
        </p:nvPicPr>
        <p:blipFill>
          <a:blip r:embed="rId6" cstate="print">
            <a:extLst>
              <a:ext uri="{28A0092B-C50C-407E-A947-70E740481C1C}">
                <a14:useLocalDpi xmlns="" xmlns:a14="http://schemas.microsoft.com/office/drawing/2010/main" val="0"/>
              </a:ext>
            </a:extLst>
          </a:blip>
          <a:stretch>
            <a:fillRect/>
          </a:stretch>
        </p:blipFill>
        <p:spPr>
          <a:xfrm>
            <a:off x="2795986" y="1772816"/>
            <a:ext cx="2509964" cy="1994738"/>
          </a:xfrm>
          <a:prstGeom prst="rect">
            <a:avLst/>
          </a:prstGeom>
          <a:solidFill>
            <a:srgbClr val="FFFFFF">
              <a:shade val="85000"/>
            </a:srgbClr>
          </a:solidFill>
          <a:ln w="12700" cap="sq" cmpd="sng">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Imagen"/>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8452" y="82334"/>
            <a:ext cx="1059752" cy="1048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10 CuadroTexto"/>
          <p:cNvSpPr txBox="1"/>
          <p:nvPr/>
        </p:nvSpPr>
        <p:spPr>
          <a:xfrm>
            <a:off x="2998090" y="3431405"/>
            <a:ext cx="1947870" cy="307777"/>
          </a:xfrm>
          <a:prstGeom prst="rect">
            <a:avLst/>
          </a:prstGeom>
          <a:solidFill>
            <a:schemeClr val="bg1">
              <a:alpha val="57000"/>
            </a:schemeClr>
          </a:solidFill>
        </p:spPr>
        <p:txBody>
          <a:bodyPr wrap="square" rtlCol="0">
            <a:spAutoFit/>
          </a:bodyPr>
          <a:lstStyle/>
          <a:p>
            <a:r>
              <a:rPr lang="es-DO" sz="1400" dirty="0" smtClean="0">
                <a:solidFill>
                  <a:schemeClr val="bg1"/>
                </a:solidFill>
              </a:rPr>
              <a:t>   </a:t>
            </a:r>
            <a:r>
              <a:rPr lang="es-DO" sz="1400" dirty="0" smtClean="0"/>
              <a:t>VIDA  UNIVERSITARIA</a:t>
            </a:r>
            <a:endParaRPr lang="es-DO" sz="1400" dirty="0"/>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98" t="9273" r="6123" b="9273"/>
          <a:stretch/>
        </p:blipFill>
        <p:spPr bwMode="auto">
          <a:xfrm>
            <a:off x="2795985" y="3781904"/>
            <a:ext cx="2509965" cy="1583888"/>
          </a:xfrm>
          <a:prstGeom prst="rect">
            <a:avLst/>
          </a:prstGeom>
          <a:ln w="19050" cap="sq">
            <a:solidFill>
              <a:schemeClr val="tx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12" name="11 CuadroTexto"/>
          <p:cNvSpPr txBox="1"/>
          <p:nvPr/>
        </p:nvSpPr>
        <p:spPr>
          <a:xfrm>
            <a:off x="3855048" y="5058015"/>
            <a:ext cx="1264428" cy="307777"/>
          </a:xfrm>
          <a:prstGeom prst="rect">
            <a:avLst/>
          </a:prstGeom>
          <a:solidFill>
            <a:schemeClr val="bg1">
              <a:lumMod val="85000"/>
              <a:alpha val="66000"/>
            </a:schemeClr>
          </a:solidFill>
        </p:spPr>
        <p:txBody>
          <a:bodyPr wrap="square" rtlCol="0">
            <a:spAutoFit/>
          </a:bodyPr>
          <a:lstStyle/>
          <a:p>
            <a:r>
              <a:rPr lang="es-DO" sz="1400" dirty="0" smtClean="0"/>
              <a:t>Casos Clínicos</a:t>
            </a:r>
            <a:endParaRPr lang="es-DO" sz="1400" dirty="0"/>
          </a:p>
        </p:txBody>
      </p:sp>
      <p:pic>
        <p:nvPicPr>
          <p:cNvPr id="1028"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556" y="1338445"/>
            <a:ext cx="1309789" cy="366174"/>
          </a:xfrm>
          <a:prstGeom prst="rect">
            <a:avLst/>
          </a:prstGeom>
          <a:noFill/>
          <a:ln>
            <a:noFill/>
          </a:ln>
          <a:effectLst/>
        </p:spPr>
      </p:pic>
      <p:pic>
        <p:nvPicPr>
          <p:cNvPr id="20" name="19 Imagen"/>
          <p:cNvPicPr/>
          <p:nvPr/>
        </p:nvPicPr>
        <p:blipFill rotWithShape="1">
          <a:blip r:embed="rId3" cstate="print">
            <a:duotone>
              <a:prstClr val="black"/>
              <a:srgbClr val="D9C3A5">
                <a:tint val="50000"/>
                <a:satMod val="180000"/>
              </a:srgbClr>
            </a:duotone>
            <a:extLst>
              <a:ext uri="{28A0092B-C50C-407E-A947-70E740481C1C}">
                <a14:useLocalDpi xmlns="" xmlns:a14="http://schemas.microsoft.com/office/drawing/2010/main" val="0"/>
              </a:ext>
            </a:extLst>
          </a:blip>
          <a:srcRect l="1565" b="14866"/>
          <a:stretch/>
        </p:blipFill>
        <p:spPr bwMode="auto">
          <a:xfrm>
            <a:off x="2795986" y="5365792"/>
            <a:ext cx="2509964" cy="1492208"/>
          </a:xfrm>
          <a:prstGeom prst="rect">
            <a:avLst/>
          </a:prstGeom>
          <a:solidFill>
            <a:srgbClr val="FFFFFF">
              <a:shade val="85000"/>
            </a:srgbClr>
          </a:solidFill>
          <a:ln w="28575" cap="sq" cmpd="sng">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16 CuadroTexto"/>
          <p:cNvSpPr txBox="1"/>
          <p:nvPr/>
        </p:nvSpPr>
        <p:spPr>
          <a:xfrm>
            <a:off x="2832529" y="6550223"/>
            <a:ext cx="1629036" cy="307777"/>
          </a:xfrm>
          <a:prstGeom prst="rect">
            <a:avLst/>
          </a:prstGeom>
          <a:solidFill>
            <a:schemeClr val="bg1">
              <a:lumMod val="85000"/>
              <a:alpha val="67000"/>
            </a:schemeClr>
          </a:solidFill>
        </p:spPr>
        <p:txBody>
          <a:bodyPr wrap="none" rtlCol="0">
            <a:spAutoFit/>
          </a:bodyPr>
          <a:lstStyle/>
          <a:p>
            <a:r>
              <a:rPr lang="es-DO" sz="1400" dirty="0" smtClean="0"/>
              <a:t>Artículos Científicos</a:t>
            </a:r>
            <a:endParaRPr lang="es-DO" sz="1400" dirty="0"/>
          </a:p>
        </p:txBody>
      </p:sp>
    </p:spTree>
    <p:extLst>
      <p:ext uri="{BB962C8B-B14F-4D97-AF65-F5344CB8AC3E}">
        <p14:creationId xmlns="" xmlns:p14="http://schemas.microsoft.com/office/powerpoint/2010/main" val="61556362"/>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772816"/>
            <a:ext cx="8443950" cy="3447098"/>
          </a:xfrm>
          <a:prstGeom prst="rect">
            <a:avLst/>
          </a:prstGeom>
          <a:ln>
            <a:solidFill>
              <a:schemeClr val="tx2">
                <a:lumMod val="60000"/>
                <a:lumOff val="40000"/>
              </a:schemeClr>
            </a:solidFill>
          </a:ln>
        </p:spPr>
        <p:txBody>
          <a:bodyPr wrap="square">
            <a:spAutoFit/>
          </a:bodyPr>
          <a:lstStyle/>
          <a:p>
            <a:pPr algn="ctr"/>
            <a:r>
              <a:rPr lang="es-ES_tradnl" sz="2800" dirty="0" smtClean="0"/>
              <a:t>ARTÍCULOS CIENTÍFICOS DE REVISIÓN</a:t>
            </a:r>
          </a:p>
          <a:p>
            <a:pPr algn="ctr"/>
            <a:endParaRPr lang="es-ES_tradnl" sz="2800" u="sng" dirty="0"/>
          </a:p>
          <a:p>
            <a:pPr algn="ctr">
              <a:lnSpc>
                <a:spcPct val="150000"/>
              </a:lnSpc>
            </a:pPr>
            <a:r>
              <a:rPr lang="es-ES_tradnl" dirty="0">
                <a:latin typeface="Arial" panose="020B0604020202020204" pitchFamily="34" charset="0"/>
                <a:cs typeface="Arial" panose="020B0604020202020204" pitchFamily="34" charset="0"/>
              </a:rPr>
              <a:t>Compilaciones detalladas de temas científicos en el área de la Odontología, que hayan tenido un desarrollo rápido durante los últimos </a:t>
            </a:r>
            <a:r>
              <a:rPr lang="es-ES_tradnl" dirty="0" smtClean="0">
                <a:latin typeface="Arial" panose="020B0604020202020204" pitchFamily="34" charset="0"/>
                <a:cs typeface="Arial" panose="020B0604020202020204" pitchFamily="34" charset="0"/>
              </a:rPr>
              <a:t>años. Contener </a:t>
            </a:r>
            <a:r>
              <a:rPr lang="es-ES_tradnl" dirty="0">
                <a:latin typeface="Arial" panose="020B0604020202020204" pitchFamily="34" charset="0"/>
                <a:cs typeface="Arial" panose="020B0604020202020204" pitchFamily="34" charset="0"/>
              </a:rPr>
              <a:t>un mínimo de  </a:t>
            </a:r>
            <a:r>
              <a:rPr lang="es-ES_tradnl" dirty="0" smtClean="0">
                <a:latin typeface="Arial" panose="020B0604020202020204" pitchFamily="34" charset="0"/>
                <a:cs typeface="Arial" panose="020B0604020202020204" pitchFamily="34" charset="0"/>
              </a:rPr>
              <a:t>requisitos para ser aceptados. </a:t>
            </a:r>
            <a:r>
              <a:rPr lang="es-ES_tradnl" dirty="0">
                <a:latin typeface="Arial" panose="020B0604020202020204" pitchFamily="34" charset="0"/>
                <a:cs typeface="Arial" panose="020B0604020202020204" pitchFamily="34" charset="0"/>
              </a:rPr>
              <a:t>La estructura de los  mismos </a:t>
            </a:r>
            <a:r>
              <a:rPr lang="es-ES_tradnl" dirty="0" smtClean="0">
                <a:latin typeface="Arial" panose="020B0604020202020204" pitchFamily="34" charset="0"/>
                <a:cs typeface="Arial" panose="020B0604020202020204" pitchFamily="34" charset="0"/>
              </a:rPr>
              <a:t>demanda: </a:t>
            </a:r>
            <a:r>
              <a:rPr lang="es-ES_tradnl" dirty="0">
                <a:latin typeface="Arial" panose="020B0604020202020204" pitchFamily="34" charset="0"/>
                <a:cs typeface="Arial" panose="020B0604020202020204" pitchFamily="34" charset="0"/>
              </a:rPr>
              <a:t>título</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autores, resumen en Español e Inglés, palabras </a:t>
            </a:r>
            <a:r>
              <a:rPr lang="es-ES_tradnl" dirty="0" smtClean="0">
                <a:latin typeface="Arial" panose="020B0604020202020204" pitchFamily="34" charset="0"/>
                <a:cs typeface="Arial" panose="020B0604020202020204" pitchFamily="34" charset="0"/>
              </a:rPr>
              <a:t>clave,  </a:t>
            </a:r>
            <a:r>
              <a:rPr lang="es-ES_tradnl" dirty="0">
                <a:latin typeface="Arial" panose="020B0604020202020204" pitchFamily="34" charset="0"/>
                <a:cs typeface="Arial" panose="020B0604020202020204" pitchFamily="34" charset="0"/>
              </a:rPr>
              <a:t>introducción, el tema de revisión</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conclusión y referencias bibliográficas</a:t>
            </a:r>
            <a:r>
              <a:rPr lang="es-ES_tradnl" dirty="0" smtClean="0"/>
              <a:t>.</a:t>
            </a:r>
          </a:p>
          <a:p>
            <a:pPr algn="ctr">
              <a:lnSpc>
                <a:spcPct val="150000"/>
              </a:lnSpc>
            </a:pPr>
            <a:endParaRPr lang="es-ES_tradnl" dirty="0"/>
          </a:p>
        </p:txBody>
      </p:sp>
      <p:sp>
        <p:nvSpPr>
          <p:cNvPr id="4" name="3 Rectángulo"/>
          <p:cNvSpPr/>
          <p:nvPr/>
        </p:nvSpPr>
        <p:spPr>
          <a:xfrm>
            <a:off x="1496517" y="548680"/>
            <a:ext cx="5463034" cy="523220"/>
          </a:xfrm>
          <a:prstGeom prst="rect">
            <a:avLst/>
          </a:prstGeom>
          <a:ln>
            <a:solidFill>
              <a:schemeClr val="accent1"/>
            </a:solidFill>
          </a:ln>
        </p:spPr>
        <p:txBody>
          <a:bodyPr wrap="none">
            <a:spAutoFit/>
          </a:bodyPr>
          <a:lstStyle/>
          <a:p>
            <a:r>
              <a:rPr lang="es-ES_tradnl" sz="2800" b="1" dirty="0">
                <a:solidFill>
                  <a:srgbClr val="002060"/>
                </a:solidFill>
              </a:rPr>
              <a:t>PROYECTO INVESTIGACIÓN ACCIÓN</a:t>
            </a:r>
            <a:endParaRPr lang="es-ES_tradnl" sz="2800" b="1" u="sng" dirty="0">
              <a:solidFill>
                <a:srgbClr val="002060"/>
              </a:solidFill>
            </a:endParaRPr>
          </a:p>
        </p:txBody>
      </p:sp>
    </p:spTree>
    <p:extLst>
      <p:ext uri="{BB962C8B-B14F-4D97-AF65-F5344CB8AC3E}">
        <p14:creationId xmlns="" xmlns:p14="http://schemas.microsoft.com/office/powerpoint/2010/main" val="1610947847"/>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A12190-14DE-4FD2-A21E-BFF78DFF5BAD}"/>
</file>

<file path=customXml/itemProps2.xml><?xml version="1.0" encoding="utf-8"?>
<ds:datastoreItem xmlns:ds="http://schemas.openxmlformats.org/officeDocument/2006/customXml" ds:itemID="{FFDBA906-AA62-4B91-9713-9EEAD97606D7}"/>
</file>

<file path=customXml/itemProps3.xml><?xml version="1.0" encoding="utf-8"?>
<ds:datastoreItem xmlns:ds="http://schemas.openxmlformats.org/officeDocument/2006/customXml" ds:itemID="{AD16D137-10F0-4EA4-A147-14DB289016E6}"/>
</file>

<file path=docProps/app.xml><?xml version="1.0" encoding="utf-8"?>
<Properties xmlns="http://schemas.openxmlformats.org/officeDocument/2006/extended-properties" xmlns:vt="http://schemas.openxmlformats.org/officeDocument/2006/docPropsVTypes">
  <Template>Adjacency</Template>
  <TotalTime>2744</TotalTime>
  <Words>3250</Words>
  <Application>Microsoft Office PowerPoint</Application>
  <PresentationFormat>On-screen Show (4:3)</PresentationFormat>
  <Paragraphs>748</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Adyacencia</vt:lpstr>
      <vt:lpstr>PROYECTO DE  INVESTIGACIÓN - ACCIÓN </vt:lpstr>
      <vt:lpstr>ÍNDICE  DE LA PRESENTACIÓN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Segundo momento:</vt:lpstr>
      <vt:lpstr>Slide 19</vt:lpstr>
      <vt:lpstr>Producción del artículo</vt:lpstr>
      <vt:lpstr>Slide 21</vt:lpstr>
      <vt:lpstr>Slide 22</vt:lpstr>
      <vt:lpstr>Slide 23</vt:lpstr>
      <vt:lpstr>Slide 24</vt:lpstr>
      <vt:lpstr>RESULTADOS</vt:lpstr>
      <vt:lpstr>Slide 26</vt:lpstr>
      <vt:lpstr>Slide 27</vt:lpstr>
      <vt:lpstr>Slide 28</vt:lpstr>
      <vt:lpstr>Slide 29</vt:lpstr>
      <vt:lpstr>Slide 30</vt:lpstr>
      <vt:lpstr>Slide 31</vt:lpstr>
      <vt:lpstr>  CONCLUSIONES  Y RECOMENDACIONES   </vt:lpstr>
      <vt:lpstr>  CONCLUSIONES Y RECOMENDACIONES   </vt:lpstr>
      <vt:lpstr>DESAFÍOS</vt:lpstr>
      <vt:lpstr>Slide 35</vt:lpstr>
      <vt:lpstr>Slide 36</vt:lpstr>
      <vt:lpstr>Slide 37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mvelazquez</cp:lastModifiedBy>
  <cp:revision>135</cp:revision>
  <dcterms:created xsi:type="dcterms:W3CDTF">2015-04-01T15:47:47Z</dcterms:created>
  <dcterms:modified xsi:type="dcterms:W3CDTF">2015-04-15T19:43:08Z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