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29.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xml" ContentType="application/vnd.openxmlformats-officedocument.presentationml.slide+xml"/>
  <Override PartName="/ppt/slides/slide28.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6" r:id="rId9"/>
    <p:sldId id="263" r:id="rId10"/>
    <p:sldId id="264" r:id="rId11"/>
    <p:sldId id="270" r:id="rId12"/>
    <p:sldId id="265" r:id="rId13"/>
    <p:sldId id="267" r:id="rId14"/>
    <p:sldId id="268" r:id="rId15"/>
    <p:sldId id="269" r:id="rId16"/>
    <p:sldId id="271" r:id="rId17"/>
    <p:sldId id="272" r:id="rId18"/>
    <p:sldId id="273" r:id="rId19"/>
    <p:sldId id="274" r:id="rId20"/>
    <p:sldId id="275" r:id="rId21"/>
    <p:sldId id="276" r:id="rId22"/>
    <p:sldId id="285" r:id="rId23"/>
    <p:sldId id="277" r:id="rId24"/>
    <p:sldId id="278" r:id="rId25"/>
    <p:sldId id="287" r:id="rId26"/>
    <p:sldId id="289" r:id="rId27"/>
    <p:sldId id="290" r:id="rId28"/>
    <p:sldId id="291" r:id="rId29"/>
    <p:sldId id="283" r:id="rId30"/>
    <p:sldId id="284" r:id="rId31"/>
    <p:sldId id="28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8" d="100"/>
          <a:sy n="88" d="100"/>
        </p:scale>
        <p:origin x="-50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A7AC2459-1B91-42D2-A596-BEFE31E96E40}" type="datetimeFigureOut">
              <a:rPr lang="en-US" smtClean="0"/>
              <a:pPr/>
              <a:t>9/9/2013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6A30B1D7-49FC-41BF-A3C7-87FDA8AE69C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7AC2459-1B91-42D2-A596-BEFE31E96E40}" type="datetimeFigureOut">
              <a:rPr lang="en-US" smtClean="0"/>
              <a:pPr/>
              <a:t>9/9/2013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A30B1D7-49FC-41BF-A3C7-87FDA8AE69C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7AC2459-1B91-42D2-A596-BEFE31E96E40}" type="datetimeFigureOut">
              <a:rPr lang="en-US" smtClean="0"/>
              <a:pPr/>
              <a:t>9/9/2013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A30B1D7-49FC-41BF-A3C7-87FDA8AE69C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7AC2459-1B91-42D2-A596-BEFE31E96E40}" type="datetimeFigureOut">
              <a:rPr lang="en-US" smtClean="0"/>
              <a:pPr/>
              <a:t>9/9/2013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A30B1D7-49FC-41BF-A3C7-87FDA8AE69C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7AC2459-1B91-42D2-A596-BEFE31E96E40}" type="datetimeFigureOut">
              <a:rPr lang="en-US" smtClean="0"/>
              <a:pPr/>
              <a:t>9/9/2013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A30B1D7-49FC-41BF-A3C7-87FDA8AE69C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7AC2459-1B91-42D2-A596-BEFE31E96E40}" type="datetimeFigureOut">
              <a:rPr lang="en-US" smtClean="0"/>
              <a:pPr/>
              <a:t>9/9/2013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A30B1D7-49FC-41BF-A3C7-87FDA8AE69C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7AC2459-1B91-42D2-A596-BEFE31E96E40}" type="datetimeFigureOut">
              <a:rPr lang="en-US" smtClean="0"/>
              <a:pPr/>
              <a:t>9/9/2013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6A30B1D7-49FC-41BF-A3C7-87FDA8AE69C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A7AC2459-1B91-42D2-A596-BEFE31E96E40}" type="datetimeFigureOut">
              <a:rPr lang="en-US" smtClean="0"/>
              <a:pPr/>
              <a:t>9/9/2013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6A30B1D7-49FC-41BF-A3C7-87FDA8AE69C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A7AC2459-1B91-42D2-A596-BEFE31E96E40}" type="datetimeFigureOut">
              <a:rPr lang="en-US" smtClean="0"/>
              <a:pPr/>
              <a:t>9/9/2013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6A30B1D7-49FC-41BF-A3C7-87FDA8AE69C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7AC2459-1B91-42D2-A596-BEFE31E96E40}" type="datetimeFigureOut">
              <a:rPr lang="en-US" smtClean="0"/>
              <a:pPr/>
              <a:t>9/9/2013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A30B1D7-49FC-41BF-A3C7-87FDA8AE69C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7AC2459-1B91-42D2-A596-BEFE31E96E40}" type="datetimeFigureOut">
              <a:rPr lang="en-US" smtClean="0"/>
              <a:pPr/>
              <a:t>9/9/2013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A30B1D7-49FC-41BF-A3C7-87FDA8AE69C8}"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A7AC2459-1B91-42D2-A596-BEFE31E96E40}" type="datetimeFigureOut">
              <a:rPr lang="en-US" smtClean="0"/>
              <a:pPr/>
              <a:t>9/9/2013</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A30B1D7-49FC-41BF-A3C7-87FDA8AE69C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2.png"/><Relationship Id="rId7" Type="http://schemas.openxmlformats.org/officeDocument/2006/relationships/image" Target="../media/image15.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hyperlink" Target="http://www.creatas.com/home/detail.asp?image_filename=OME0026CB&amp;prodno=CB139&amp;prodcode2=CB&amp;cboxlist=1234"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7.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684213" y="601663"/>
            <a:ext cx="7991475" cy="7600950"/>
          </a:xfrm>
          <a:prstGeom prst="rect">
            <a:avLst/>
          </a:prstGeom>
          <a:noFill/>
          <a:ln w="9525">
            <a:noFill/>
            <a:miter lim="800000"/>
            <a:headEnd/>
            <a:tailEnd/>
          </a:ln>
        </p:spPr>
        <p:txBody>
          <a:bodyPr anchor="ctr">
            <a:spAutoFit/>
          </a:bodyPr>
          <a:lstStyle/>
          <a:p>
            <a:pPr algn="ctr" eaLnBrk="0" hangingPunct="0"/>
            <a:endParaRPr lang="es-DO" sz="2000" i="0" dirty="0">
              <a:solidFill>
                <a:srgbClr val="000066"/>
              </a:solidFill>
              <a:latin typeface="Calibri" pitchFamily="34" charset="0"/>
            </a:endParaRPr>
          </a:p>
          <a:p>
            <a:pPr algn="ctr" eaLnBrk="0" hangingPunct="0"/>
            <a:endParaRPr lang="es-DO" sz="2000" i="0" dirty="0">
              <a:solidFill>
                <a:srgbClr val="000066"/>
              </a:solidFill>
              <a:latin typeface="Calibri" pitchFamily="34" charset="0"/>
            </a:endParaRPr>
          </a:p>
          <a:p>
            <a:pPr algn="ctr" eaLnBrk="0" hangingPunct="0"/>
            <a:r>
              <a:rPr lang="es-DO" sz="2000" b="1" i="0" dirty="0">
                <a:solidFill>
                  <a:srgbClr val="000066"/>
                </a:solidFill>
                <a:latin typeface="Calibri" pitchFamily="34" charset="0"/>
              </a:rPr>
              <a:t>ESTRATEGIAS PARA MEJORAR LA CALIDAD DE LAS PRODUCCIONES INFANTILES EN EL PRIMER CICLO DE LA ESCUELA BÁSICA: EL PROGRAMA ESCUELAS EFECTIVAS LENGUA ESPAÑOLA</a:t>
            </a:r>
            <a:endParaRPr lang="es-MX" sz="2000" b="1" i="0" dirty="0">
              <a:solidFill>
                <a:srgbClr val="000066"/>
              </a:solidFill>
              <a:latin typeface="Calibri" pitchFamily="34" charset="0"/>
            </a:endParaRPr>
          </a:p>
          <a:p>
            <a:pPr algn="ctr" eaLnBrk="0" hangingPunct="0"/>
            <a:endParaRPr lang="es-MX" sz="2000" i="0" dirty="0">
              <a:solidFill>
                <a:srgbClr val="000066"/>
              </a:solidFill>
              <a:latin typeface="Calibri" pitchFamily="34" charset="0"/>
            </a:endParaRPr>
          </a:p>
          <a:p>
            <a:pPr algn="ctr" eaLnBrk="0" hangingPunct="0"/>
            <a:endParaRPr lang="es-MX" sz="2000" i="0" dirty="0">
              <a:solidFill>
                <a:srgbClr val="000066"/>
              </a:solidFill>
              <a:latin typeface="Calibri" pitchFamily="34" charset="0"/>
            </a:endParaRPr>
          </a:p>
          <a:p>
            <a:pPr algn="ctr" eaLnBrk="0" hangingPunct="0"/>
            <a:endParaRPr lang="es-MX" sz="2000" i="0" dirty="0">
              <a:solidFill>
                <a:srgbClr val="000066"/>
              </a:solidFill>
              <a:latin typeface="Calibri" pitchFamily="34" charset="0"/>
            </a:endParaRPr>
          </a:p>
          <a:p>
            <a:pPr algn="ctr" eaLnBrk="0" hangingPunct="0"/>
            <a:endParaRPr lang="es-MX" sz="2000" i="0" dirty="0">
              <a:solidFill>
                <a:srgbClr val="000066"/>
              </a:solidFill>
              <a:latin typeface="Calibri" pitchFamily="34" charset="0"/>
            </a:endParaRPr>
          </a:p>
          <a:p>
            <a:pPr algn="ctr" eaLnBrk="0" hangingPunct="0"/>
            <a:endParaRPr lang="es-MX" sz="2000" i="0" dirty="0">
              <a:solidFill>
                <a:srgbClr val="000066"/>
              </a:solidFill>
              <a:latin typeface="Calibri" pitchFamily="34" charset="0"/>
            </a:endParaRPr>
          </a:p>
          <a:p>
            <a:pPr algn="ctr" eaLnBrk="0" hangingPunct="0"/>
            <a:endParaRPr lang="es-MX" sz="2000" i="0" dirty="0">
              <a:solidFill>
                <a:srgbClr val="000066"/>
              </a:solidFill>
              <a:latin typeface="Calibri" pitchFamily="34" charset="0"/>
            </a:endParaRPr>
          </a:p>
          <a:p>
            <a:pPr algn="ctr" eaLnBrk="0" hangingPunct="0"/>
            <a:endParaRPr lang="es-MX" sz="2000" i="0" dirty="0">
              <a:solidFill>
                <a:srgbClr val="000066"/>
              </a:solidFill>
              <a:latin typeface="Calibri" pitchFamily="34" charset="0"/>
            </a:endParaRPr>
          </a:p>
          <a:p>
            <a:pPr algn="ctr" eaLnBrk="0" hangingPunct="0"/>
            <a:endParaRPr lang="es-MX" sz="2000" i="0" dirty="0">
              <a:solidFill>
                <a:srgbClr val="000066"/>
              </a:solidFill>
              <a:latin typeface="Calibri" pitchFamily="34" charset="0"/>
            </a:endParaRPr>
          </a:p>
          <a:p>
            <a:pPr algn="ctr" eaLnBrk="0" hangingPunct="0"/>
            <a:r>
              <a:rPr lang="es-MX" sz="2000" i="0" dirty="0">
                <a:solidFill>
                  <a:srgbClr val="000066"/>
                </a:solidFill>
                <a:latin typeface="Calibri" pitchFamily="34" charset="0"/>
              </a:rPr>
              <a:t>Dra. Liliana Montenegro</a:t>
            </a:r>
          </a:p>
          <a:p>
            <a:pPr algn="ctr" eaLnBrk="0" hangingPunct="0"/>
            <a:r>
              <a:rPr lang="es-MX" sz="2000" i="0" dirty="0">
                <a:solidFill>
                  <a:srgbClr val="000066"/>
                </a:solidFill>
                <a:latin typeface="Calibri" pitchFamily="34" charset="0"/>
              </a:rPr>
              <a:t>Pontificia Universidad Católica Madre y Maestra</a:t>
            </a:r>
          </a:p>
          <a:p>
            <a:pPr algn="ctr" eaLnBrk="0" hangingPunct="0"/>
            <a:r>
              <a:rPr lang="es-MX" sz="2000" i="0" dirty="0">
                <a:solidFill>
                  <a:srgbClr val="000066"/>
                </a:solidFill>
                <a:latin typeface="Calibri" pitchFamily="34" charset="0"/>
              </a:rPr>
              <a:t>República Dominicana</a:t>
            </a:r>
            <a:endParaRPr lang="es-MX" sz="2400" i="0" dirty="0">
              <a:solidFill>
                <a:srgbClr val="000066"/>
              </a:solidFill>
              <a:latin typeface="Calibri" pitchFamily="34" charset="0"/>
            </a:endParaRPr>
          </a:p>
          <a:p>
            <a:pPr algn="ctr" eaLnBrk="0" hangingPunct="0"/>
            <a:endParaRPr lang="es-DO" i="0" dirty="0">
              <a:solidFill>
                <a:srgbClr val="000066"/>
              </a:solidFill>
              <a:latin typeface="Calibri" pitchFamily="34" charset="0"/>
            </a:endParaRPr>
          </a:p>
          <a:p>
            <a:pPr algn="ctr" eaLnBrk="0" hangingPunct="0"/>
            <a:endParaRPr lang="es-MX" sz="2400" i="0" dirty="0">
              <a:solidFill>
                <a:srgbClr val="000066"/>
              </a:solidFill>
              <a:latin typeface="Calibri" pitchFamily="34" charset="0"/>
            </a:endParaRPr>
          </a:p>
          <a:p>
            <a:pPr algn="ctr" eaLnBrk="0" hangingPunct="0"/>
            <a:endParaRPr lang="es-DO" sz="2400" i="0" dirty="0">
              <a:solidFill>
                <a:srgbClr val="000066"/>
              </a:solidFill>
              <a:latin typeface="Calibri" pitchFamily="34" charset="0"/>
            </a:endParaRPr>
          </a:p>
          <a:p>
            <a:pPr algn="ctr" eaLnBrk="0" hangingPunct="0"/>
            <a:endParaRPr lang="es-DO" sz="2400" i="0" dirty="0">
              <a:solidFill>
                <a:srgbClr val="000066"/>
              </a:solidFill>
              <a:latin typeface="Calibri" pitchFamily="34" charset="0"/>
            </a:endParaRPr>
          </a:p>
          <a:p>
            <a:pPr algn="ctr" eaLnBrk="0" hangingPunct="0"/>
            <a:endParaRPr lang="es-DO" sz="1400" i="0" dirty="0">
              <a:solidFill>
                <a:srgbClr val="3333CC"/>
              </a:solidFill>
              <a:latin typeface="Calibri" pitchFamily="34" charset="0"/>
            </a:endParaRPr>
          </a:p>
          <a:p>
            <a:pPr algn="ctr" eaLnBrk="0" hangingPunct="0"/>
            <a:endParaRPr lang="es-DO" sz="1600" i="0" dirty="0">
              <a:solidFill>
                <a:srgbClr val="3333CC"/>
              </a:solidFill>
              <a:latin typeface="Calibri" pitchFamily="34" charset="0"/>
            </a:endParaRPr>
          </a:p>
          <a:p>
            <a:pPr algn="ctr" eaLnBrk="0" hangingPunct="0"/>
            <a:r>
              <a:rPr lang="es-DO" sz="1600" i="0" dirty="0">
                <a:solidFill>
                  <a:srgbClr val="3333CC"/>
                </a:solidFill>
                <a:latin typeface="Calibri" pitchFamily="34" charset="0"/>
              </a:rPr>
              <a:t>	</a:t>
            </a:r>
          </a:p>
          <a:p>
            <a:pPr algn="ctr" eaLnBrk="0" hangingPunct="0"/>
            <a:endParaRPr lang="es-DO" sz="1600" i="0" dirty="0">
              <a:solidFill>
                <a:srgbClr val="3333CC"/>
              </a:solidFill>
              <a:latin typeface="Calibri" pitchFamily="34" charset="0"/>
            </a:endParaRPr>
          </a:p>
          <a:p>
            <a:pPr algn="ctr" eaLnBrk="0" hangingPunct="0"/>
            <a:endParaRPr lang="es-DO" sz="1600" i="0" dirty="0">
              <a:solidFill>
                <a:srgbClr val="3333CC"/>
              </a:solidFill>
            </a:endParaRPr>
          </a:p>
        </p:txBody>
      </p:sp>
      <p:sp>
        <p:nvSpPr>
          <p:cNvPr id="5" name="Rectangle 8"/>
          <p:cNvSpPr>
            <a:spLocks noChangeArrowheads="1"/>
          </p:cNvSpPr>
          <p:nvPr/>
        </p:nvSpPr>
        <p:spPr bwMode="auto">
          <a:xfrm>
            <a:off x="1908175" y="5805488"/>
            <a:ext cx="5543550" cy="738187"/>
          </a:xfrm>
          <a:prstGeom prst="rect">
            <a:avLst/>
          </a:prstGeom>
          <a:noFill/>
          <a:ln w="9525">
            <a:noFill/>
            <a:miter lim="800000"/>
            <a:headEnd/>
            <a:tailEnd/>
          </a:ln>
        </p:spPr>
        <p:txBody>
          <a:bodyPr anchor="ctr">
            <a:spAutoFit/>
          </a:bodyPr>
          <a:lstStyle/>
          <a:p>
            <a:pPr algn="ctr"/>
            <a:r>
              <a:rPr lang="es-DO" sz="1400" i="0">
                <a:solidFill>
                  <a:srgbClr val="000066"/>
                </a:solidFill>
                <a:latin typeface="Tahoma" pitchFamily="34" charset="0"/>
              </a:rPr>
              <a:t>XII Congreso Latinoamericano para la Lectura y la Escritura</a:t>
            </a:r>
          </a:p>
          <a:p>
            <a:pPr algn="ctr"/>
            <a:r>
              <a:rPr lang="es-MX" sz="1400" b="0" i="0">
                <a:solidFill>
                  <a:srgbClr val="000066"/>
                </a:solidFill>
                <a:latin typeface="Tahoma" pitchFamily="34" charset="0"/>
              </a:rPr>
              <a:t>Puebla, México</a:t>
            </a:r>
          </a:p>
          <a:p>
            <a:pPr algn="ctr"/>
            <a:r>
              <a:rPr lang="es-MX" sz="1400" b="0" i="0">
                <a:solidFill>
                  <a:srgbClr val="000066"/>
                </a:solidFill>
                <a:latin typeface="Tahoma" pitchFamily="34" charset="0"/>
              </a:rPr>
              <a:t>11-14 setiembre 2014</a:t>
            </a:r>
            <a:endParaRPr lang="es-DO" sz="1400" b="0" i="0">
              <a:solidFill>
                <a:srgbClr val="000066"/>
              </a:solidFill>
            </a:endParaRPr>
          </a:p>
        </p:txBody>
      </p:sp>
      <p:pic>
        <p:nvPicPr>
          <p:cNvPr id="6" name="Picture 12" descr="04r5"/>
          <p:cNvPicPr>
            <a:picLocks noChangeAspect="1" noChangeArrowheads="1"/>
          </p:cNvPicPr>
          <p:nvPr/>
        </p:nvPicPr>
        <p:blipFill>
          <a:blip r:embed="rId2"/>
          <a:srcRect/>
          <a:stretch>
            <a:fillRect/>
          </a:stretch>
        </p:blipFill>
        <p:spPr bwMode="auto">
          <a:xfrm>
            <a:off x="3187471" y="2255838"/>
            <a:ext cx="2952979" cy="2063750"/>
          </a:xfrm>
          <a:prstGeom prst="rect">
            <a:avLst/>
          </a:prstGeom>
          <a:noFill/>
          <a:ln w="9525">
            <a:noFill/>
            <a:miter lim="800000"/>
            <a:headEnd/>
            <a:tailEnd/>
          </a:ln>
        </p:spPr>
      </p:pic>
      <p:pic>
        <p:nvPicPr>
          <p:cNvPr id="7" name="Picture 15"/>
          <p:cNvPicPr>
            <a:picLocks noChangeAspect="1" noChangeArrowheads="1"/>
          </p:cNvPicPr>
          <p:nvPr/>
        </p:nvPicPr>
        <p:blipFill>
          <a:blip r:embed="rId3"/>
          <a:srcRect/>
          <a:stretch>
            <a:fillRect/>
          </a:stretch>
        </p:blipFill>
        <p:spPr bwMode="auto">
          <a:xfrm>
            <a:off x="381000" y="2255838"/>
            <a:ext cx="2879725" cy="2074862"/>
          </a:xfrm>
          <a:prstGeom prst="rect">
            <a:avLst/>
          </a:prstGeom>
          <a:noFill/>
          <a:ln w="9525" algn="ctr">
            <a:noFill/>
            <a:miter lim="800000"/>
            <a:headEnd/>
            <a:tailEnd/>
          </a:ln>
        </p:spPr>
      </p:pic>
      <p:pic>
        <p:nvPicPr>
          <p:cNvPr id="8" name="Picture 38" descr="Maestros1"/>
          <p:cNvPicPr>
            <a:picLocks noChangeAspect="1" noChangeArrowheads="1"/>
          </p:cNvPicPr>
          <p:nvPr/>
        </p:nvPicPr>
        <p:blipFill>
          <a:blip r:embed="rId4"/>
          <a:srcRect/>
          <a:stretch>
            <a:fillRect/>
          </a:stretch>
        </p:blipFill>
        <p:spPr bwMode="auto">
          <a:xfrm>
            <a:off x="6073738" y="2255838"/>
            <a:ext cx="2689262" cy="2087562"/>
          </a:xfrm>
          <a:prstGeom prst="rect">
            <a:avLst/>
          </a:prstGeom>
          <a:noFill/>
          <a:ln w="38100" cmpd="dbl">
            <a:noFill/>
            <a:miter lim="800000"/>
            <a:headEnd/>
            <a:tailEnd/>
          </a:ln>
        </p:spPr>
      </p:pic>
      <p:pic>
        <p:nvPicPr>
          <p:cNvPr id="9" name="Picture 3"/>
          <p:cNvPicPr>
            <a:picLocks noChangeAspect="1" noChangeArrowheads="1"/>
          </p:cNvPicPr>
          <p:nvPr/>
        </p:nvPicPr>
        <p:blipFill>
          <a:blip r:embed="rId5"/>
          <a:stretch>
            <a:fillRect/>
          </a:stretch>
        </p:blipFill>
        <p:spPr bwMode="auto">
          <a:xfrm>
            <a:off x="3995738" y="0"/>
            <a:ext cx="1151313" cy="1267691"/>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5"/>
          <p:cNvSpPr txBox="1">
            <a:spLocks noChangeArrowheads="1"/>
          </p:cNvSpPr>
          <p:nvPr/>
        </p:nvSpPr>
        <p:spPr bwMode="auto">
          <a:xfrm>
            <a:off x="250825" y="1341438"/>
            <a:ext cx="7920038" cy="2502865"/>
          </a:xfrm>
          <a:prstGeom prst="rect">
            <a:avLst/>
          </a:prstGeom>
          <a:noFill/>
          <a:ln w="9525" algn="ctr">
            <a:noFill/>
            <a:miter lim="800000"/>
            <a:headEnd/>
            <a:tailEnd/>
          </a:ln>
        </p:spPr>
        <p:txBody>
          <a:bodyPr>
            <a:spAutoFit/>
          </a:bodyPr>
          <a:lstStyle/>
          <a:p>
            <a:pPr marL="800100" lvl="1" indent="-342900">
              <a:lnSpc>
                <a:spcPct val="120000"/>
              </a:lnSpc>
              <a:buFontTx/>
              <a:buChar char="•"/>
            </a:pPr>
            <a:r>
              <a:rPr lang="es-HN" sz="2200" b="0" i="0" dirty="0">
                <a:solidFill>
                  <a:srgbClr val="000066"/>
                </a:solidFill>
                <a:latin typeface="Calibri" pitchFamily="34" charset="0"/>
              </a:rPr>
              <a:t>Libro de capacitación (4 Módulos)</a:t>
            </a:r>
          </a:p>
          <a:p>
            <a:pPr marL="800100" lvl="1" indent="-342900">
              <a:lnSpc>
                <a:spcPct val="120000"/>
              </a:lnSpc>
              <a:buFontTx/>
              <a:buChar char="•"/>
            </a:pPr>
            <a:r>
              <a:rPr lang="es-HN" sz="2200" b="0" i="0" dirty="0">
                <a:solidFill>
                  <a:srgbClr val="000066"/>
                </a:solidFill>
                <a:latin typeface="Calibri" pitchFamily="34" charset="0"/>
              </a:rPr>
              <a:t>Guías teóricas y metodológicas (18)</a:t>
            </a:r>
          </a:p>
          <a:p>
            <a:pPr marL="800100" lvl="1" indent="-342900">
              <a:lnSpc>
                <a:spcPct val="120000"/>
              </a:lnSpc>
              <a:buFontTx/>
              <a:buChar char="•"/>
            </a:pPr>
            <a:r>
              <a:rPr lang="es-HN" sz="2200" b="0" i="0" dirty="0">
                <a:solidFill>
                  <a:srgbClr val="000066"/>
                </a:solidFill>
                <a:latin typeface="Calibri" pitchFamily="34" charset="0"/>
              </a:rPr>
              <a:t>Recursos tecnológicos (4 </a:t>
            </a:r>
            <a:r>
              <a:rPr lang="es-HN" sz="2200" b="0" i="0" dirty="0" err="1">
                <a:solidFill>
                  <a:srgbClr val="000066"/>
                </a:solidFill>
                <a:latin typeface="Calibri" pitchFamily="34" charset="0"/>
              </a:rPr>
              <a:t>CD’s</a:t>
            </a:r>
            <a:r>
              <a:rPr lang="es-HN" sz="2200" b="0" i="0" dirty="0">
                <a:solidFill>
                  <a:srgbClr val="000066"/>
                </a:solidFill>
                <a:latin typeface="Calibri" pitchFamily="34" charset="0"/>
              </a:rPr>
              <a:t>, 3 audios y 6 </a:t>
            </a:r>
            <a:r>
              <a:rPr lang="es-HN" sz="2200" b="0" i="0" dirty="0" err="1">
                <a:solidFill>
                  <a:srgbClr val="000066"/>
                </a:solidFill>
                <a:latin typeface="Calibri" pitchFamily="34" charset="0"/>
              </a:rPr>
              <a:t>DVD’s</a:t>
            </a:r>
            <a:r>
              <a:rPr lang="es-HN" sz="2200" b="0" i="0" dirty="0">
                <a:solidFill>
                  <a:srgbClr val="000066"/>
                </a:solidFill>
                <a:latin typeface="Calibri" pitchFamily="34" charset="0"/>
              </a:rPr>
              <a:t>, con 24 programas de video)</a:t>
            </a:r>
          </a:p>
          <a:p>
            <a:pPr marL="800100" lvl="1" indent="-342900">
              <a:lnSpc>
                <a:spcPct val="120000"/>
              </a:lnSpc>
              <a:buFontTx/>
              <a:buChar char="•"/>
            </a:pPr>
            <a:r>
              <a:rPr lang="es-HN" sz="2200" b="0" i="0" dirty="0">
                <a:solidFill>
                  <a:srgbClr val="000066"/>
                </a:solidFill>
                <a:latin typeface="Calibri" pitchFamily="34" charset="0"/>
              </a:rPr>
              <a:t>Fichero para la atención diferenciada</a:t>
            </a:r>
          </a:p>
          <a:p>
            <a:pPr marL="800100" lvl="1" indent="-342900">
              <a:lnSpc>
                <a:spcPct val="120000"/>
              </a:lnSpc>
              <a:buFontTx/>
              <a:buChar char="•"/>
            </a:pPr>
            <a:r>
              <a:rPr lang="es-HN" sz="2200" b="0" i="0" dirty="0">
                <a:solidFill>
                  <a:srgbClr val="000066"/>
                </a:solidFill>
                <a:latin typeface="Calibri" pitchFamily="34" charset="0"/>
              </a:rPr>
              <a:t>Instrumentos de evaluación</a:t>
            </a:r>
          </a:p>
        </p:txBody>
      </p:sp>
      <p:pic>
        <p:nvPicPr>
          <p:cNvPr id="5" name="Picture 16"/>
          <p:cNvPicPr>
            <a:picLocks noChangeAspect="1" noChangeArrowheads="1"/>
          </p:cNvPicPr>
          <p:nvPr/>
        </p:nvPicPr>
        <p:blipFill>
          <a:blip r:embed="rId2"/>
          <a:srcRect/>
          <a:stretch>
            <a:fillRect/>
          </a:stretch>
        </p:blipFill>
        <p:spPr bwMode="auto">
          <a:xfrm>
            <a:off x="6227763" y="5273675"/>
            <a:ext cx="2736850" cy="1584325"/>
          </a:xfrm>
          <a:prstGeom prst="rect">
            <a:avLst/>
          </a:prstGeom>
          <a:noFill/>
          <a:ln w="9525">
            <a:noFill/>
            <a:miter lim="800000"/>
            <a:headEnd/>
            <a:tailEnd/>
          </a:ln>
        </p:spPr>
      </p:pic>
      <p:pic>
        <p:nvPicPr>
          <p:cNvPr id="6" name="Picture 17"/>
          <p:cNvPicPr>
            <a:picLocks noChangeAspect="1" noChangeArrowheads="1"/>
          </p:cNvPicPr>
          <p:nvPr/>
        </p:nvPicPr>
        <p:blipFill>
          <a:blip r:embed="rId3"/>
          <a:srcRect/>
          <a:stretch>
            <a:fillRect/>
          </a:stretch>
        </p:blipFill>
        <p:spPr bwMode="auto">
          <a:xfrm>
            <a:off x="5003800" y="4581525"/>
            <a:ext cx="2374900" cy="1397000"/>
          </a:xfrm>
          <a:prstGeom prst="rect">
            <a:avLst/>
          </a:prstGeom>
          <a:noFill/>
          <a:ln w="9525">
            <a:noFill/>
            <a:miter lim="800000"/>
            <a:headEnd/>
            <a:tailEnd/>
          </a:ln>
        </p:spPr>
      </p:pic>
      <p:pic>
        <p:nvPicPr>
          <p:cNvPr id="7" name="Picture 18" descr="View Detail">
            <a:hlinkClick r:id="rId4"/>
          </p:cNvPr>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6875463" y="3284538"/>
            <a:ext cx="1008062" cy="857250"/>
          </a:xfrm>
          <a:prstGeom prst="rect">
            <a:avLst/>
          </a:prstGeom>
          <a:noFill/>
          <a:ln w="9525">
            <a:noFill/>
            <a:miter lim="800000"/>
            <a:headEnd/>
            <a:tailEnd/>
          </a:ln>
        </p:spPr>
      </p:pic>
      <p:pic>
        <p:nvPicPr>
          <p:cNvPr id="8" name="Picture 22" descr="112425"/>
          <p:cNvPicPr>
            <a:picLocks noChangeAspect="1" noChangeArrowheads="1"/>
          </p:cNvPicPr>
          <p:nvPr/>
        </p:nvPicPr>
        <p:blipFill>
          <a:blip r:embed="rId6">
            <a:clrChange>
              <a:clrFrom>
                <a:srgbClr val="FEFEFE"/>
              </a:clrFrom>
              <a:clrTo>
                <a:srgbClr val="FEFEFE">
                  <a:alpha val="0"/>
                </a:srgbClr>
              </a:clrTo>
            </a:clrChange>
          </a:blip>
          <a:srcRect/>
          <a:stretch>
            <a:fillRect/>
          </a:stretch>
        </p:blipFill>
        <p:spPr bwMode="auto">
          <a:xfrm>
            <a:off x="7235825" y="3500438"/>
            <a:ext cx="1601788" cy="1517650"/>
          </a:xfrm>
          <a:prstGeom prst="rect">
            <a:avLst/>
          </a:prstGeom>
          <a:noFill/>
          <a:ln w="9525">
            <a:noFill/>
            <a:miter lim="800000"/>
            <a:headEnd/>
            <a:tailEnd/>
          </a:ln>
        </p:spPr>
      </p:pic>
      <p:sp>
        <p:nvSpPr>
          <p:cNvPr id="9" name="Rectangle 24"/>
          <p:cNvSpPr>
            <a:spLocks noChangeArrowheads="1"/>
          </p:cNvSpPr>
          <p:nvPr/>
        </p:nvSpPr>
        <p:spPr bwMode="auto">
          <a:xfrm>
            <a:off x="533400" y="230187"/>
            <a:ext cx="8820150" cy="836613"/>
          </a:xfrm>
          <a:prstGeom prst="rect">
            <a:avLst/>
          </a:prstGeom>
          <a:noFill/>
          <a:ln w="9525">
            <a:noFill/>
            <a:miter lim="800000"/>
            <a:headEnd/>
            <a:tailEnd/>
          </a:ln>
        </p:spPr>
        <p:txBody>
          <a:bodyPr anchor="ctr"/>
          <a:lstStyle/>
          <a:p>
            <a:pPr algn="ctr" eaLnBrk="0" hangingPunct="0">
              <a:defRPr/>
            </a:pPr>
            <a:r>
              <a:rPr lang="es-MX" sz="3400" b="1" i="0" dirty="0">
                <a:solidFill>
                  <a:srgbClr val="000066"/>
                </a:solidFill>
                <a:latin typeface="Calibri" pitchFamily="34" charset="0"/>
              </a:rPr>
              <a:t>RECURSOS DIDÁCTICOS DEL PROGRAMA</a:t>
            </a:r>
            <a:endParaRPr lang="es-ES" sz="3400" b="1" i="0" dirty="0">
              <a:solidFill>
                <a:srgbClr val="000066"/>
              </a:solidFill>
              <a:latin typeface="Calibri" pitchFamily="34" charset="0"/>
            </a:endParaRPr>
          </a:p>
        </p:txBody>
      </p:sp>
      <p:pic>
        <p:nvPicPr>
          <p:cNvPr id="10" name="Picture 8"/>
          <p:cNvPicPr>
            <a:picLocks noChangeAspect="1" noChangeArrowheads="1"/>
          </p:cNvPicPr>
          <p:nvPr/>
        </p:nvPicPr>
        <p:blipFill>
          <a:blip r:embed="rId7">
            <a:lum bright="6000" contrast="6000"/>
          </a:blip>
          <a:srcRect/>
          <a:stretch>
            <a:fillRect/>
          </a:stretch>
        </p:blipFill>
        <p:spPr bwMode="auto">
          <a:xfrm>
            <a:off x="755650" y="3860800"/>
            <a:ext cx="4267200" cy="2511425"/>
          </a:xfrm>
          <a:prstGeom prst="rect">
            <a:avLst/>
          </a:prstGeom>
          <a:noFill/>
          <a:ln w="9525">
            <a:noFill/>
            <a:miter lim="800000"/>
            <a:headEnd/>
            <a:tailEnd/>
          </a:ln>
        </p:spPr>
      </p:pic>
      <p:pic>
        <p:nvPicPr>
          <p:cNvPr id="11" name="Picture 3"/>
          <p:cNvPicPr>
            <a:picLocks noChangeAspect="1" noChangeArrowheads="1"/>
          </p:cNvPicPr>
          <p:nvPr/>
        </p:nvPicPr>
        <p:blipFill>
          <a:blip r:embed="rId8"/>
          <a:srcRect/>
          <a:stretch>
            <a:fillRect/>
          </a:stretch>
        </p:blipFill>
        <p:spPr bwMode="auto">
          <a:xfrm>
            <a:off x="250825" y="0"/>
            <a:ext cx="936625" cy="908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p:cNvPicPr>
            <a:picLocks noChangeAspect="1" noChangeArrowheads="1"/>
          </p:cNvPicPr>
          <p:nvPr/>
        </p:nvPicPr>
        <p:blipFill>
          <a:blip r:embed="rId2"/>
          <a:srcRect/>
          <a:stretch>
            <a:fillRect/>
          </a:stretch>
        </p:blipFill>
        <p:spPr bwMode="auto">
          <a:xfrm>
            <a:off x="827088" y="1628775"/>
            <a:ext cx="3816350" cy="2544763"/>
          </a:xfrm>
          <a:prstGeom prst="rect">
            <a:avLst/>
          </a:prstGeom>
          <a:noFill/>
          <a:ln w="9525" algn="ctr">
            <a:noFill/>
            <a:miter lim="800000"/>
            <a:headEnd/>
            <a:tailEnd/>
          </a:ln>
        </p:spPr>
      </p:pic>
      <p:pic>
        <p:nvPicPr>
          <p:cNvPr id="5" name="Picture 3"/>
          <p:cNvPicPr>
            <a:picLocks noChangeAspect="1" noChangeArrowheads="1"/>
          </p:cNvPicPr>
          <p:nvPr/>
        </p:nvPicPr>
        <p:blipFill>
          <a:blip r:embed="rId3"/>
          <a:srcRect/>
          <a:stretch>
            <a:fillRect/>
          </a:stretch>
        </p:blipFill>
        <p:spPr bwMode="auto">
          <a:xfrm>
            <a:off x="250825" y="0"/>
            <a:ext cx="936625" cy="908050"/>
          </a:xfrm>
          <a:prstGeom prst="rect">
            <a:avLst/>
          </a:prstGeom>
          <a:noFill/>
          <a:ln w="9525">
            <a:noFill/>
            <a:miter lim="800000"/>
            <a:headEnd/>
            <a:tailEnd/>
          </a:ln>
        </p:spPr>
      </p:pic>
      <p:sp>
        <p:nvSpPr>
          <p:cNvPr id="6" name="Rectangle 24"/>
          <p:cNvSpPr>
            <a:spLocks noChangeArrowheads="1"/>
          </p:cNvSpPr>
          <p:nvPr/>
        </p:nvSpPr>
        <p:spPr bwMode="auto">
          <a:xfrm>
            <a:off x="611188" y="457200"/>
            <a:ext cx="8820150" cy="836613"/>
          </a:xfrm>
          <a:prstGeom prst="rect">
            <a:avLst/>
          </a:prstGeom>
          <a:noFill/>
          <a:ln w="9525">
            <a:noFill/>
            <a:miter lim="800000"/>
            <a:headEnd/>
            <a:tailEnd/>
          </a:ln>
        </p:spPr>
        <p:txBody>
          <a:bodyPr anchor="ctr"/>
          <a:lstStyle/>
          <a:p>
            <a:pPr algn="ctr" eaLnBrk="0" hangingPunct="0">
              <a:defRPr/>
            </a:pPr>
            <a:r>
              <a:rPr lang="es-MX" sz="3200" b="1" i="0" dirty="0">
                <a:solidFill>
                  <a:srgbClr val="000066"/>
                </a:solidFill>
                <a:latin typeface="Calibri" pitchFamily="34" charset="0"/>
              </a:rPr>
              <a:t>RECURSOS DIDÁCTICOS DEL PROGRAMA: </a:t>
            </a:r>
          </a:p>
          <a:p>
            <a:pPr algn="ctr" eaLnBrk="0" hangingPunct="0">
              <a:defRPr/>
            </a:pPr>
            <a:r>
              <a:rPr lang="es-MX" sz="3200" b="1" i="0" dirty="0">
                <a:solidFill>
                  <a:srgbClr val="000066"/>
                </a:solidFill>
                <a:latin typeface="Calibri" pitchFamily="34" charset="0"/>
              </a:rPr>
              <a:t>Las bibliotecas de aula</a:t>
            </a:r>
            <a:endParaRPr lang="es-ES" sz="3200" b="1" i="0" dirty="0">
              <a:solidFill>
                <a:srgbClr val="000066"/>
              </a:solidFill>
              <a:latin typeface="Calibri" pitchFamily="34" charset="0"/>
            </a:endParaRPr>
          </a:p>
        </p:txBody>
      </p:sp>
      <p:pic>
        <p:nvPicPr>
          <p:cNvPr id="7" name="Picture 12" descr="IMG_1460"/>
          <p:cNvPicPr>
            <a:picLocks noChangeAspect="1" noChangeArrowheads="1"/>
          </p:cNvPicPr>
          <p:nvPr/>
        </p:nvPicPr>
        <p:blipFill>
          <a:blip r:embed="rId4">
            <a:lum bright="-6000"/>
          </a:blip>
          <a:srcRect/>
          <a:stretch>
            <a:fillRect/>
          </a:stretch>
        </p:blipFill>
        <p:spPr bwMode="auto">
          <a:xfrm>
            <a:off x="5219700" y="1628775"/>
            <a:ext cx="3384550" cy="2687638"/>
          </a:xfrm>
          <a:prstGeom prst="rect">
            <a:avLst/>
          </a:prstGeom>
          <a:noFill/>
          <a:ln w="9525">
            <a:noFill/>
            <a:miter lim="800000"/>
            <a:headEnd/>
            <a:tailEnd/>
          </a:ln>
        </p:spPr>
      </p:pic>
      <p:pic>
        <p:nvPicPr>
          <p:cNvPr id="8" name="Picture 12" descr="DSC07356"/>
          <p:cNvPicPr>
            <a:picLocks noChangeAspect="1" noChangeArrowheads="1"/>
          </p:cNvPicPr>
          <p:nvPr/>
        </p:nvPicPr>
        <p:blipFill>
          <a:blip r:embed="rId5"/>
          <a:srcRect/>
          <a:stretch>
            <a:fillRect/>
          </a:stretch>
        </p:blipFill>
        <p:spPr bwMode="auto">
          <a:xfrm>
            <a:off x="5364163" y="4508500"/>
            <a:ext cx="3382962" cy="2051050"/>
          </a:xfrm>
          <a:prstGeom prst="rect">
            <a:avLst/>
          </a:prstGeom>
          <a:noFill/>
          <a:ln w="9525">
            <a:noFill/>
            <a:miter lim="800000"/>
            <a:headEnd/>
            <a:tailEnd/>
          </a:ln>
        </p:spPr>
      </p:pic>
      <p:pic>
        <p:nvPicPr>
          <p:cNvPr id="9" name="Picture 6"/>
          <p:cNvPicPr>
            <a:picLocks noChangeAspect="1" noChangeArrowheads="1"/>
          </p:cNvPicPr>
          <p:nvPr/>
        </p:nvPicPr>
        <p:blipFill>
          <a:blip r:embed="rId6"/>
          <a:srcRect/>
          <a:stretch>
            <a:fillRect/>
          </a:stretch>
        </p:blipFill>
        <p:spPr bwMode="auto">
          <a:xfrm>
            <a:off x="900113" y="4508500"/>
            <a:ext cx="3803650" cy="2089150"/>
          </a:xfrm>
          <a:prstGeom prst="rect">
            <a:avLst/>
          </a:prstGeom>
          <a:noFill/>
          <a:ln w="9525" algn="ctr">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par>
                                <p:cTn id="8" presetID="8"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amond(in)">
                                      <p:cBhvr>
                                        <p:cTn id="10" dur="2000"/>
                                        <p:tgtEl>
                                          <p:spTgt spid="7"/>
                                        </p:tgtEl>
                                      </p:cBhvr>
                                    </p:animEffect>
                                  </p:childTnLst>
                                </p:cTn>
                              </p:par>
                              <p:par>
                                <p:cTn id="11" presetID="8" presetClass="entr" presetSubtype="16"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amond(in)">
                                      <p:cBhvr>
                                        <p:cTn id="13" dur="2000"/>
                                        <p:tgtEl>
                                          <p:spTgt spid="8"/>
                                        </p:tgtEl>
                                      </p:cBhvr>
                                    </p:animEffect>
                                  </p:childTnLst>
                                </p:cTn>
                              </p:par>
                              <p:par>
                                <p:cTn id="14" presetID="8" presetClass="entr" presetSubtype="16"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amond(in)">
                                      <p:cBhvr>
                                        <p:cTn id="1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Picture 175"/>
          <p:cNvPicPr>
            <a:picLocks noChangeAspect="1" noChangeArrowheads="1"/>
          </p:cNvPicPr>
          <p:nvPr/>
        </p:nvPicPr>
        <p:blipFill>
          <a:blip r:embed="rId2" cstate="print"/>
          <a:srcRect/>
          <a:stretch>
            <a:fillRect/>
          </a:stretch>
        </p:blipFill>
        <p:spPr bwMode="auto">
          <a:xfrm>
            <a:off x="4787900" y="2959100"/>
            <a:ext cx="3960813" cy="3862388"/>
          </a:xfrm>
          <a:prstGeom prst="rect">
            <a:avLst/>
          </a:prstGeom>
          <a:noFill/>
          <a:ln w="9525">
            <a:noFill/>
            <a:miter lim="800000"/>
            <a:headEnd/>
            <a:tailEnd/>
          </a:ln>
        </p:spPr>
      </p:pic>
      <p:pic>
        <p:nvPicPr>
          <p:cNvPr id="5" name="Picture 15"/>
          <p:cNvPicPr>
            <a:picLocks noChangeAspect="1" noChangeArrowheads="1"/>
          </p:cNvPicPr>
          <p:nvPr/>
        </p:nvPicPr>
        <p:blipFill>
          <a:blip r:embed="rId3" cstate="print"/>
          <a:srcRect/>
          <a:stretch>
            <a:fillRect/>
          </a:stretch>
        </p:blipFill>
        <p:spPr bwMode="auto">
          <a:xfrm>
            <a:off x="900113" y="1412875"/>
            <a:ext cx="3455987" cy="3084513"/>
          </a:xfrm>
          <a:prstGeom prst="rect">
            <a:avLst/>
          </a:prstGeom>
          <a:noFill/>
          <a:ln w="9525" algn="ctr">
            <a:noFill/>
            <a:miter lim="800000"/>
            <a:headEnd/>
            <a:tailEnd/>
          </a:ln>
        </p:spPr>
      </p:pic>
      <p:pic>
        <p:nvPicPr>
          <p:cNvPr id="6" name="Picture 8"/>
          <p:cNvPicPr>
            <a:picLocks noChangeAspect="1" noChangeArrowheads="1"/>
          </p:cNvPicPr>
          <p:nvPr/>
        </p:nvPicPr>
        <p:blipFill>
          <a:blip r:embed="rId4"/>
          <a:srcRect/>
          <a:stretch>
            <a:fillRect/>
          </a:stretch>
        </p:blipFill>
        <p:spPr bwMode="auto">
          <a:xfrm>
            <a:off x="4716463" y="1341438"/>
            <a:ext cx="4032250" cy="2070100"/>
          </a:xfrm>
          <a:prstGeom prst="rect">
            <a:avLst/>
          </a:prstGeom>
          <a:noFill/>
          <a:ln w="9525">
            <a:noFill/>
            <a:miter lim="800000"/>
            <a:headEnd/>
            <a:tailEnd/>
          </a:ln>
        </p:spPr>
      </p:pic>
      <p:pic>
        <p:nvPicPr>
          <p:cNvPr id="7" name="Picture 3"/>
          <p:cNvPicPr>
            <a:picLocks noChangeAspect="1" noChangeArrowheads="1"/>
          </p:cNvPicPr>
          <p:nvPr/>
        </p:nvPicPr>
        <p:blipFill>
          <a:blip r:embed="rId5"/>
          <a:srcRect/>
          <a:stretch>
            <a:fillRect/>
          </a:stretch>
        </p:blipFill>
        <p:spPr bwMode="auto">
          <a:xfrm>
            <a:off x="250825" y="0"/>
            <a:ext cx="936625" cy="908050"/>
          </a:xfrm>
          <a:prstGeom prst="rect">
            <a:avLst/>
          </a:prstGeom>
          <a:noFill/>
          <a:ln w="9525">
            <a:noFill/>
            <a:miter lim="800000"/>
            <a:headEnd/>
            <a:tailEnd/>
          </a:ln>
        </p:spPr>
      </p:pic>
      <p:sp>
        <p:nvSpPr>
          <p:cNvPr id="8" name="Rectangle 24"/>
          <p:cNvSpPr>
            <a:spLocks noChangeArrowheads="1"/>
          </p:cNvSpPr>
          <p:nvPr/>
        </p:nvSpPr>
        <p:spPr bwMode="auto">
          <a:xfrm>
            <a:off x="611188" y="458787"/>
            <a:ext cx="8820150" cy="836613"/>
          </a:xfrm>
          <a:prstGeom prst="rect">
            <a:avLst/>
          </a:prstGeom>
          <a:noFill/>
          <a:ln w="9525">
            <a:noFill/>
            <a:miter lim="800000"/>
            <a:headEnd/>
            <a:tailEnd/>
          </a:ln>
        </p:spPr>
        <p:txBody>
          <a:bodyPr anchor="ctr"/>
          <a:lstStyle/>
          <a:p>
            <a:pPr algn="ctr" eaLnBrk="0" hangingPunct="0">
              <a:defRPr/>
            </a:pPr>
            <a:r>
              <a:rPr lang="es-MX" sz="3200" b="1" i="0" dirty="0">
                <a:solidFill>
                  <a:srgbClr val="000066"/>
                </a:solidFill>
                <a:latin typeface="Calibri" pitchFamily="34" charset="0"/>
              </a:rPr>
              <a:t>RELACIÓN ESCUELA-COMUNIDAD:</a:t>
            </a:r>
          </a:p>
          <a:p>
            <a:pPr algn="ctr" eaLnBrk="0" hangingPunct="0">
              <a:defRPr/>
            </a:pPr>
            <a:r>
              <a:rPr lang="es-MX" sz="3200" b="1" i="0" dirty="0">
                <a:solidFill>
                  <a:srgbClr val="000066"/>
                </a:solidFill>
                <a:latin typeface="Calibri" pitchFamily="34" charset="0"/>
              </a:rPr>
              <a:t> Las ferias de lectura y escritura</a:t>
            </a:r>
            <a:endParaRPr lang="es-ES" sz="3200" b="1" i="0" dirty="0">
              <a:solidFill>
                <a:srgbClr val="000066"/>
              </a:solidFill>
              <a:latin typeface="Calibri" pitchFamily="34" charset="0"/>
            </a:endParaRPr>
          </a:p>
        </p:txBody>
      </p:sp>
      <p:pic>
        <p:nvPicPr>
          <p:cNvPr id="9" name="Picture 11" descr="Picture 215"/>
          <p:cNvPicPr>
            <a:picLocks noChangeAspect="1" noChangeArrowheads="1"/>
          </p:cNvPicPr>
          <p:nvPr/>
        </p:nvPicPr>
        <p:blipFill>
          <a:blip r:embed="rId6" cstate="print"/>
          <a:srcRect/>
          <a:stretch>
            <a:fillRect/>
          </a:stretch>
        </p:blipFill>
        <p:spPr bwMode="auto">
          <a:xfrm>
            <a:off x="900113" y="4665663"/>
            <a:ext cx="3455987" cy="21478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par>
                                <p:cTn id="8" presetID="8"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amond(in)">
                                      <p:cBhvr>
                                        <p:cTn id="10" dur="2000"/>
                                        <p:tgtEl>
                                          <p:spTgt spid="6"/>
                                        </p:tgtEl>
                                      </p:cBhvr>
                                    </p:animEffect>
                                  </p:childTnLst>
                                </p:cTn>
                              </p:par>
                              <p:par>
                                <p:cTn id="11" presetID="8" presetClass="entr" presetSubtype="16"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amond(in)">
                                      <p:cBhvr>
                                        <p:cTn id="13" dur="2000"/>
                                        <p:tgtEl>
                                          <p:spTgt spid="4"/>
                                        </p:tgtEl>
                                      </p:cBhvr>
                                    </p:animEffect>
                                  </p:childTnLst>
                                </p:cTn>
                              </p:par>
                              <p:par>
                                <p:cTn id="14" presetID="8" presetClass="entr" presetSubtype="16"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amond(in)">
                                      <p:cBhvr>
                                        <p:cTn id="1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304800" y="304800"/>
            <a:ext cx="8769350" cy="978729"/>
          </a:xfrm>
          <a:prstGeom prst="rect">
            <a:avLst/>
          </a:prstGeom>
          <a:noFill/>
          <a:ln w="9525">
            <a:noFill/>
            <a:miter lim="800000"/>
            <a:headEnd/>
            <a:tailEnd/>
          </a:ln>
          <a:effectLst/>
        </p:spPr>
        <p:txBody>
          <a:bodyPr anchor="ctr">
            <a:spAutoFit/>
          </a:bodyPr>
          <a:lstStyle/>
          <a:p>
            <a:pPr algn="ctr" eaLnBrk="0" hangingPunct="0">
              <a:lnSpc>
                <a:spcPct val="120000"/>
              </a:lnSpc>
              <a:tabLst>
                <a:tab pos="228600" algn="l"/>
              </a:tabLst>
              <a:defRPr/>
            </a:pPr>
            <a:r>
              <a:rPr lang="es-DO" sz="2400" b="1" i="0" dirty="0">
                <a:solidFill>
                  <a:srgbClr val="000066"/>
                </a:solidFill>
                <a:latin typeface="Calibri" pitchFamily="34" charset="0"/>
              </a:rPr>
              <a:t>INDICADORES DE IMPACTO  DE LOS PROGRAMAS DE </a:t>
            </a:r>
          </a:p>
          <a:p>
            <a:pPr algn="ctr" eaLnBrk="0" hangingPunct="0">
              <a:lnSpc>
                <a:spcPct val="120000"/>
              </a:lnSpc>
              <a:tabLst>
                <a:tab pos="228600" algn="l"/>
              </a:tabLst>
              <a:defRPr/>
            </a:pPr>
            <a:r>
              <a:rPr lang="es-DO" sz="2400" b="1" i="0" dirty="0">
                <a:solidFill>
                  <a:srgbClr val="000066"/>
                </a:solidFill>
                <a:latin typeface="Calibri" pitchFamily="34" charset="0"/>
              </a:rPr>
              <a:t>FORMACIÓN DOCENTE DE LA PUCMM EN LECTURA Y ESCRITURA</a:t>
            </a:r>
          </a:p>
        </p:txBody>
      </p:sp>
      <p:sp>
        <p:nvSpPr>
          <p:cNvPr id="5" name="Rectangle 8"/>
          <p:cNvSpPr>
            <a:spLocks noChangeArrowheads="1"/>
          </p:cNvSpPr>
          <p:nvPr/>
        </p:nvSpPr>
        <p:spPr bwMode="auto">
          <a:xfrm>
            <a:off x="468313" y="1253475"/>
            <a:ext cx="8229600" cy="651525"/>
          </a:xfrm>
          <a:prstGeom prst="rect">
            <a:avLst/>
          </a:prstGeom>
          <a:noFill/>
          <a:ln w="9525">
            <a:noFill/>
            <a:miter lim="800000"/>
            <a:headEnd/>
            <a:tailEnd/>
          </a:ln>
          <a:effectLst/>
        </p:spPr>
        <p:txBody>
          <a:bodyPr anchor="ctr">
            <a:spAutoFit/>
          </a:bodyPr>
          <a:lstStyle/>
          <a:p>
            <a:pPr algn="ctr" eaLnBrk="0" hangingPunct="0">
              <a:lnSpc>
                <a:spcPct val="120000"/>
              </a:lnSpc>
              <a:tabLst>
                <a:tab pos="228600" algn="l"/>
              </a:tabLst>
              <a:defRPr/>
            </a:pPr>
            <a:r>
              <a:rPr lang="es-DO" sz="1600" b="1" i="0" dirty="0">
                <a:latin typeface="Tahoma" pitchFamily="34" charset="0"/>
              </a:rPr>
              <a:t>Azul: Escuelas participantes en el Programa</a:t>
            </a:r>
          </a:p>
          <a:p>
            <a:pPr algn="ctr" eaLnBrk="0" hangingPunct="0">
              <a:lnSpc>
                <a:spcPct val="120000"/>
              </a:lnSpc>
              <a:tabLst>
                <a:tab pos="228600" algn="l"/>
              </a:tabLst>
              <a:defRPr/>
            </a:pPr>
            <a:r>
              <a:rPr lang="es-DO" sz="1600" b="1" i="0" dirty="0">
                <a:latin typeface="Tahoma" pitchFamily="34" charset="0"/>
              </a:rPr>
              <a:t>Amarillo: Escuelas control</a:t>
            </a:r>
          </a:p>
        </p:txBody>
      </p:sp>
      <p:grpSp>
        <p:nvGrpSpPr>
          <p:cNvPr id="6" name="Group 453"/>
          <p:cNvGrpSpPr>
            <a:grpSpLocks noChangeAspect="1"/>
          </p:cNvGrpSpPr>
          <p:nvPr/>
        </p:nvGrpSpPr>
        <p:grpSpPr bwMode="auto">
          <a:xfrm>
            <a:off x="152400" y="1676401"/>
            <a:ext cx="8534400" cy="4343230"/>
            <a:chOff x="1260" y="10512"/>
            <a:chExt cx="9360" cy="5839"/>
          </a:xfrm>
        </p:grpSpPr>
        <p:sp>
          <p:nvSpPr>
            <p:cNvPr id="7" name="AutoShape 454"/>
            <p:cNvSpPr>
              <a:spLocks noChangeAspect="1" noChangeArrowheads="1"/>
            </p:cNvSpPr>
            <p:nvPr/>
          </p:nvSpPr>
          <p:spPr bwMode="auto">
            <a:xfrm>
              <a:off x="1260" y="10512"/>
              <a:ext cx="9360" cy="5814"/>
            </a:xfrm>
            <a:prstGeom prst="rect">
              <a:avLst/>
            </a:prstGeom>
            <a:noFill/>
            <a:ln w="9525">
              <a:noFill/>
              <a:miter lim="800000"/>
              <a:headEnd/>
              <a:tailEnd/>
            </a:ln>
          </p:spPr>
          <p:txBody>
            <a:bodyPr/>
            <a:lstStyle/>
            <a:p>
              <a:pPr algn="r"/>
              <a:endParaRPr lang="en-US"/>
            </a:p>
          </p:txBody>
        </p:sp>
        <p:sp>
          <p:nvSpPr>
            <p:cNvPr id="8" name="Freeform 455"/>
            <p:cNvSpPr>
              <a:spLocks/>
            </p:cNvSpPr>
            <p:nvPr/>
          </p:nvSpPr>
          <p:spPr bwMode="auto">
            <a:xfrm>
              <a:off x="2095" y="15106"/>
              <a:ext cx="6334" cy="320"/>
            </a:xfrm>
            <a:custGeom>
              <a:avLst/>
              <a:gdLst>
                <a:gd name="T0" fmla="*/ 0 w 6334"/>
                <a:gd name="T1" fmla="*/ 320 h 320"/>
                <a:gd name="T2" fmla="*/ 288 w 6334"/>
                <a:gd name="T3" fmla="*/ 0 h 320"/>
                <a:gd name="T4" fmla="*/ 6334 w 6334"/>
                <a:gd name="T5" fmla="*/ 0 h 320"/>
                <a:gd name="T6" fmla="*/ 6046 w 6334"/>
                <a:gd name="T7" fmla="*/ 320 h 320"/>
                <a:gd name="T8" fmla="*/ 0 w 6334"/>
                <a:gd name="T9" fmla="*/ 320 h 320"/>
                <a:gd name="T10" fmla="*/ 0 60000 65536"/>
                <a:gd name="T11" fmla="*/ 0 60000 65536"/>
                <a:gd name="T12" fmla="*/ 0 60000 65536"/>
                <a:gd name="T13" fmla="*/ 0 60000 65536"/>
                <a:gd name="T14" fmla="*/ 0 60000 65536"/>
                <a:gd name="T15" fmla="*/ 0 w 6334"/>
                <a:gd name="T16" fmla="*/ 0 h 320"/>
                <a:gd name="T17" fmla="*/ 6334 w 6334"/>
                <a:gd name="T18" fmla="*/ 320 h 320"/>
              </a:gdLst>
              <a:ahLst/>
              <a:cxnLst>
                <a:cxn ang="T10">
                  <a:pos x="T0" y="T1"/>
                </a:cxn>
                <a:cxn ang="T11">
                  <a:pos x="T2" y="T3"/>
                </a:cxn>
                <a:cxn ang="T12">
                  <a:pos x="T4" y="T5"/>
                </a:cxn>
                <a:cxn ang="T13">
                  <a:pos x="T6" y="T7"/>
                </a:cxn>
                <a:cxn ang="T14">
                  <a:pos x="T8" y="T9"/>
                </a:cxn>
              </a:cxnLst>
              <a:rect l="T15" t="T16" r="T17" b="T18"/>
              <a:pathLst>
                <a:path w="6334" h="320">
                  <a:moveTo>
                    <a:pt x="0" y="320"/>
                  </a:moveTo>
                  <a:lnTo>
                    <a:pt x="288" y="0"/>
                  </a:lnTo>
                  <a:lnTo>
                    <a:pt x="6334" y="0"/>
                  </a:lnTo>
                  <a:lnTo>
                    <a:pt x="6046" y="320"/>
                  </a:lnTo>
                  <a:lnTo>
                    <a:pt x="0" y="320"/>
                  </a:lnTo>
                  <a:close/>
                </a:path>
              </a:pathLst>
            </a:custGeom>
            <a:solidFill>
              <a:srgbClr val="808080"/>
            </a:solidFill>
            <a:ln w="9525">
              <a:noFill/>
              <a:round/>
              <a:headEnd/>
              <a:tailEnd/>
            </a:ln>
          </p:spPr>
          <p:txBody>
            <a:bodyPr/>
            <a:lstStyle/>
            <a:p>
              <a:endParaRPr lang="en-US"/>
            </a:p>
          </p:txBody>
        </p:sp>
        <p:sp>
          <p:nvSpPr>
            <p:cNvPr id="9" name="Freeform 456"/>
            <p:cNvSpPr>
              <a:spLocks/>
            </p:cNvSpPr>
            <p:nvPr/>
          </p:nvSpPr>
          <p:spPr bwMode="auto">
            <a:xfrm>
              <a:off x="2095" y="10675"/>
              <a:ext cx="288" cy="4751"/>
            </a:xfrm>
            <a:custGeom>
              <a:avLst/>
              <a:gdLst>
                <a:gd name="T0" fmla="*/ 0 w 288"/>
                <a:gd name="T1" fmla="*/ 4751 h 4751"/>
                <a:gd name="T2" fmla="*/ 0 w 288"/>
                <a:gd name="T3" fmla="*/ 319 h 4751"/>
                <a:gd name="T4" fmla="*/ 288 w 288"/>
                <a:gd name="T5" fmla="*/ 0 h 4751"/>
                <a:gd name="T6" fmla="*/ 288 w 288"/>
                <a:gd name="T7" fmla="*/ 4431 h 4751"/>
                <a:gd name="T8" fmla="*/ 0 w 288"/>
                <a:gd name="T9" fmla="*/ 4751 h 4751"/>
                <a:gd name="T10" fmla="*/ 0 60000 65536"/>
                <a:gd name="T11" fmla="*/ 0 60000 65536"/>
                <a:gd name="T12" fmla="*/ 0 60000 65536"/>
                <a:gd name="T13" fmla="*/ 0 60000 65536"/>
                <a:gd name="T14" fmla="*/ 0 60000 65536"/>
                <a:gd name="T15" fmla="*/ 0 w 288"/>
                <a:gd name="T16" fmla="*/ 0 h 4751"/>
                <a:gd name="T17" fmla="*/ 288 w 288"/>
                <a:gd name="T18" fmla="*/ 4751 h 4751"/>
              </a:gdLst>
              <a:ahLst/>
              <a:cxnLst>
                <a:cxn ang="T10">
                  <a:pos x="T0" y="T1"/>
                </a:cxn>
                <a:cxn ang="T11">
                  <a:pos x="T2" y="T3"/>
                </a:cxn>
                <a:cxn ang="T12">
                  <a:pos x="T4" y="T5"/>
                </a:cxn>
                <a:cxn ang="T13">
                  <a:pos x="T6" y="T7"/>
                </a:cxn>
                <a:cxn ang="T14">
                  <a:pos x="T8" y="T9"/>
                </a:cxn>
              </a:cxnLst>
              <a:rect l="T15" t="T16" r="T17" b="T18"/>
              <a:pathLst>
                <a:path w="288" h="4751">
                  <a:moveTo>
                    <a:pt x="0" y="4751"/>
                  </a:moveTo>
                  <a:lnTo>
                    <a:pt x="0" y="319"/>
                  </a:lnTo>
                  <a:lnTo>
                    <a:pt x="288" y="0"/>
                  </a:lnTo>
                  <a:lnTo>
                    <a:pt x="288" y="4431"/>
                  </a:lnTo>
                  <a:lnTo>
                    <a:pt x="0" y="4751"/>
                  </a:lnTo>
                  <a:close/>
                </a:path>
              </a:pathLst>
            </a:custGeom>
            <a:solidFill>
              <a:srgbClr val="C0C0C0"/>
            </a:solidFill>
            <a:ln w="9525">
              <a:noFill/>
              <a:round/>
              <a:headEnd/>
              <a:tailEnd/>
            </a:ln>
          </p:spPr>
          <p:txBody>
            <a:bodyPr/>
            <a:lstStyle/>
            <a:p>
              <a:endParaRPr lang="en-US"/>
            </a:p>
          </p:txBody>
        </p:sp>
        <p:sp>
          <p:nvSpPr>
            <p:cNvPr id="10" name="Rectangle 457"/>
            <p:cNvSpPr>
              <a:spLocks noChangeArrowheads="1"/>
            </p:cNvSpPr>
            <p:nvPr/>
          </p:nvSpPr>
          <p:spPr bwMode="auto">
            <a:xfrm>
              <a:off x="2340" y="10745"/>
              <a:ext cx="6046" cy="4431"/>
            </a:xfrm>
            <a:prstGeom prst="rect">
              <a:avLst/>
            </a:prstGeom>
            <a:solidFill>
              <a:srgbClr val="C0C0C0"/>
            </a:solidFill>
            <a:ln w="9525">
              <a:noFill/>
              <a:miter lim="800000"/>
              <a:headEnd/>
              <a:tailEnd/>
            </a:ln>
          </p:spPr>
          <p:txBody>
            <a:bodyPr/>
            <a:lstStyle/>
            <a:p>
              <a:pPr algn="r"/>
              <a:endParaRPr lang="en-US"/>
            </a:p>
          </p:txBody>
        </p:sp>
        <p:sp>
          <p:nvSpPr>
            <p:cNvPr id="11" name="Freeform 458"/>
            <p:cNvSpPr>
              <a:spLocks/>
            </p:cNvSpPr>
            <p:nvPr/>
          </p:nvSpPr>
          <p:spPr bwMode="auto">
            <a:xfrm>
              <a:off x="2095" y="15106"/>
              <a:ext cx="6334" cy="320"/>
            </a:xfrm>
            <a:custGeom>
              <a:avLst/>
              <a:gdLst>
                <a:gd name="T0" fmla="*/ 0 w 396"/>
                <a:gd name="T1" fmla="*/ 7314 h 14"/>
                <a:gd name="T2" fmla="*/ 4607 w 396"/>
                <a:gd name="T3" fmla="*/ 0 h 14"/>
                <a:gd name="T4" fmla="*/ 101312 w 396"/>
                <a:gd name="T5" fmla="*/ 0 h 14"/>
                <a:gd name="T6" fmla="*/ 0 60000 65536"/>
                <a:gd name="T7" fmla="*/ 0 60000 65536"/>
                <a:gd name="T8" fmla="*/ 0 60000 65536"/>
                <a:gd name="T9" fmla="*/ 0 w 396"/>
                <a:gd name="T10" fmla="*/ 0 h 14"/>
                <a:gd name="T11" fmla="*/ 396 w 396"/>
                <a:gd name="T12" fmla="*/ 14 h 14"/>
              </a:gdLst>
              <a:ahLst/>
              <a:cxnLst>
                <a:cxn ang="T6">
                  <a:pos x="T0" y="T1"/>
                </a:cxn>
                <a:cxn ang="T7">
                  <a:pos x="T2" y="T3"/>
                </a:cxn>
                <a:cxn ang="T8">
                  <a:pos x="T4" y="T5"/>
                </a:cxn>
              </a:cxnLst>
              <a:rect l="T9" t="T10" r="T11" b="T12"/>
              <a:pathLst>
                <a:path w="396" h="14">
                  <a:moveTo>
                    <a:pt x="0" y="14"/>
                  </a:moveTo>
                  <a:lnTo>
                    <a:pt x="18" y="0"/>
                  </a:lnTo>
                  <a:lnTo>
                    <a:pt x="396" y="0"/>
                  </a:lnTo>
                </a:path>
              </a:pathLst>
            </a:custGeom>
            <a:noFill/>
            <a:ln w="0">
              <a:solidFill>
                <a:srgbClr val="000000"/>
              </a:solidFill>
              <a:round/>
              <a:headEnd/>
              <a:tailEnd/>
            </a:ln>
          </p:spPr>
          <p:txBody>
            <a:bodyPr/>
            <a:lstStyle/>
            <a:p>
              <a:endParaRPr lang="en-US"/>
            </a:p>
          </p:txBody>
        </p:sp>
        <p:sp>
          <p:nvSpPr>
            <p:cNvPr id="12" name="Freeform 459"/>
            <p:cNvSpPr>
              <a:spLocks/>
            </p:cNvSpPr>
            <p:nvPr/>
          </p:nvSpPr>
          <p:spPr bwMode="auto">
            <a:xfrm>
              <a:off x="2095" y="14650"/>
              <a:ext cx="6334" cy="319"/>
            </a:xfrm>
            <a:custGeom>
              <a:avLst/>
              <a:gdLst>
                <a:gd name="T0" fmla="*/ 0 w 396"/>
                <a:gd name="T1" fmla="*/ 7269 h 14"/>
                <a:gd name="T2" fmla="*/ 4607 w 396"/>
                <a:gd name="T3" fmla="*/ 0 h 14"/>
                <a:gd name="T4" fmla="*/ 101312 w 396"/>
                <a:gd name="T5" fmla="*/ 0 h 14"/>
                <a:gd name="T6" fmla="*/ 0 60000 65536"/>
                <a:gd name="T7" fmla="*/ 0 60000 65536"/>
                <a:gd name="T8" fmla="*/ 0 60000 65536"/>
                <a:gd name="T9" fmla="*/ 0 w 396"/>
                <a:gd name="T10" fmla="*/ 0 h 14"/>
                <a:gd name="T11" fmla="*/ 396 w 396"/>
                <a:gd name="T12" fmla="*/ 14 h 14"/>
              </a:gdLst>
              <a:ahLst/>
              <a:cxnLst>
                <a:cxn ang="T6">
                  <a:pos x="T0" y="T1"/>
                </a:cxn>
                <a:cxn ang="T7">
                  <a:pos x="T2" y="T3"/>
                </a:cxn>
                <a:cxn ang="T8">
                  <a:pos x="T4" y="T5"/>
                </a:cxn>
              </a:cxnLst>
              <a:rect l="T9" t="T10" r="T11" b="T12"/>
              <a:pathLst>
                <a:path w="396" h="14">
                  <a:moveTo>
                    <a:pt x="0" y="14"/>
                  </a:moveTo>
                  <a:lnTo>
                    <a:pt x="18" y="0"/>
                  </a:lnTo>
                  <a:lnTo>
                    <a:pt x="396" y="0"/>
                  </a:lnTo>
                </a:path>
              </a:pathLst>
            </a:custGeom>
            <a:noFill/>
            <a:ln w="0">
              <a:solidFill>
                <a:srgbClr val="000000"/>
              </a:solidFill>
              <a:round/>
              <a:headEnd/>
              <a:tailEnd/>
            </a:ln>
          </p:spPr>
          <p:txBody>
            <a:bodyPr/>
            <a:lstStyle/>
            <a:p>
              <a:endParaRPr lang="en-US"/>
            </a:p>
          </p:txBody>
        </p:sp>
        <p:sp>
          <p:nvSpPr>
            <p:cNvPr id="13" name="Freeform 460"/>
            <p:cNvSpPr>
              <a:spLocks/>
            </p:cNvSpPr>
            <p:nvPr/>
          </p:nvSpPr>
          <p:spPr bwMode="auto">
            <a:xfrm>
              <a:off x="2095" y="14216"/>
              <a:ext cx="6334" cy="319"/>
            </a:xfrm>
            <a:custGeom>
              <a:avLst/>
              <a:gdLst>
                <a:gd name="T0" fmla="*/ 0 w 396"/>
                <a:gd name="T1" fmla="*/ 7269 h 14"/>
                <a:gd name="T2" fmla="*/ 4607 w 396"/>
                <a:gd name="T3" fmla="*/ 0 h 14"/>
                <a:gd name="T4" fmla="*/ 101312 w 396"/>
                <a:gd name="T5" fmla="*/ 0 h 14"/>
                <a:gd name="T6" fmla="*/ 0 60000 65536"/>
                <a:gd name="T7" fmla="*/ 0 60000 65536"/>
                <a:gd name="T8" fmla="*/ 0 60000 65536"/>
                <a:gd name="T9" fmla="*/ 0 w 396"/>
                <a:gd name="T10" fmla="*/ 0 h 14"/>
                <a:gd name="T11" fmla="*/ 396 w 396"/>
                <a:gd name="T12" fmla="*/ 14 h 14"/>
              </a:gdLst>
              <a:ahLst/>
              <a:cxnLst>
                <a:cxn ang="T6">
                  <a:pos x="T0" y="T1"/>
                </a:cxn>
                <a:cxn ang="T7">
                  <a:pos x="T2" y="T3"/>
                </a:cxn>
                <a:cxn ang="T8">
                  <a:pos x="T4" y="T5"/>
                </a:cxn>
              </a:cxnLst>
              <a:rect l="T9" t="T10" r="T11" b="T12"/>
              <a:pathLst>
                <a:path w="396" h="14">
                  <a:moveTo>
                    <a:pt x="0" y="14"/>
                  </a:moveTo>
                  <a:lnTo>
                    <a:pt x="18" y="0"/>
                  </a:lnTo>
                  <a:lnTo>
                    <a:pt x="396" y="0"/>
                  </a:lnTo>
                </a:path>
              </a:pathLst>
            </a:custGeom>
            <a:noFill/>
            <a:ln w="0">
              <a:solidFill>
                <a:srgbClr val="000000"/>
              </a:solidFill>
              <a:round/>
              <a:headEnd/>
              <a:tailEnd/>
            </a:ln>
          </p:spPr>
          <p:txBody>
            <a:bodyPr/>
            <a:lstStyle/>
            <a:p>
              <a:endParaRPr lang="en-US"/>
            </a:p>
          </p:txBody>
        </p:sp>
        <p:sp>
          <p:nvSpPr>
            <p:cNvPr id="14" name="Freeform 461"/>
            <p:cNvSpPr>
              <a:spLocks/>
            </p:cNvSpPr>
            <p:nvPr/>
          </p:nvSpPr>
          <p:spPr bwMode="auto">
            <a:xfrm>
              <a:off x="2095" y="13781"/>
              <a:ext cx="6334" cy="320"/>
            </a:xfrm>
            <a:custGeom>
              <a:avLst/>
              <a:gdLst>
                <a:gd name="T0" fmla="*/ 0 w 396"/>
                <a:gd name="T1" fmla="*/ 7314 h 14"/>
                <a:gd name="T2" fmla="*/ 4607 w 396"/>
                <a:gd name="T3" fmla="*/ 0 h 14"/>
                <a:gd name="T4" fmla="*/ 101312 w 396"/>
                <a:gd name="T5" fmla="*/ 0 h 14"/>
                <a:gd name="T6" fmla="*/ 0 60000 65536"/>
                <a:gd name="T7" fmla="*/ 0 60000 65536"/>
                <a:gd name="T8" fmla="*/ 0 60000 65536"/>
                <a:gd name="T9" fmla="*/ 0 w 396"/>
                <a:gd name="T10" fmla="*/ 0 h 14"/>
                <a:gd name="T11" fmla="*/ 396 w 396"/>
                <a:gd name="T12" fmla="*/ 14 h 14"/>
              </a:gdLst>
              <a:ahLst/>
              <a:cxnLst>
                <a:cxn ang="T6">
                  <a:pos x="T0" y="T1"/>
                </a:cxn>
                <a:cxn ang="T7">
                  <a:pos x="T2" y="T3"/>
                </a:cxn>
                <a:cxn ang="T8">
                  <a:pos x="T4" y="T5"/>
                </a:cxn>
              </a:cxnLst>
              <a:rect l="T9" t="T10" r="T11" b="T12"/>
              <a:pathLst>
                <a:path w="396" h="14">
                  <a:moveTo>
                    <a:pt x="0" y="14"/>
                  </a:moveTo>
                  <a:lnTo>
                    <a:pt x="18" y="0"/>
                  </a:lnTo>
                  <a:lnTo>
                    <a:pt x="396" y="0"/>
                  </a:lnTo>
                </a:path>
              </a:pathLst>
            </a:custGeom>
            <a:noFill/>
            <a:ln w="0">
              <a:solidFill>
                <a:srgbClr val="000000"/>
              </a:solidFill>
              <a:round/>
              <a:headEnd/>
              <a:tailEnd/>
            </a:ln>
          </p:spPr>
          <p:txBody>
            <a:bodyPr/>
            <a:lstStyle/>
            <a:p>
              <a:endParaRPr lang="en-US"/>
            </a:p>
          </p:txBody>
        </p:sp>
        <p:sp>
          <p:nvSpPr>
            <p:cNvPr id="15" name="Freeform 462"/>
            <p:cNvSpPr>
              <a:spLocks/>
            </p:cNvSpPr>
            <p:nvPr/>
          </p:nvSpPr>
          <p:spPr bwMode="auto">
            <a:xfrm>
              <a:off x="2095" y="13325"/>
              <a:ext cx="6334" cy="319"/>
            </a:xfrm>
            <a:custGeom>
              <a:avLst/>
              <a:gdLst>
                <a:gd name="T0" fmla="*/ 0 w 396"/>
                <a:gd name="T1" fmla="*/ 7269 h 14"/>
                <a:gd name="T2" fmla="*/ 4607 w 396"/>
                <a:gd name="T3" fmla="*/ 0 h 14"/>
                <a:gd name="T4" fmla="*/ 101312 w 396"/>
                <a:gd name="T5" fmla="*/ 0 h 14"/>
                <a:gd name="T6" fmla="*/ 0 60000 65536"/>
                <a:gd name="T7" fmla="*/ 0 60000 65536"/>
                <a:gd name="T8" fmla="*/ 0 60000 65536"/>
                <a:gd name="T9" fmla="*/ 0 w 396"/>
                <a:gd name="T10" fmla="*/ 0 h 14"/>
                <a:gd name="T11" fmla="*/ 396 w 396"/>
                <a:gd name="T12" fmla="*/ 14 h 14"/>
              </a:gdLst>
              <a:ahLst/>
              <a:cxnLst>
                <a:cxn ang="T6">
                  <a:pos x="T0" y="T1"/>
                </a:cxn>
                <a:cxn ang="T7">
                  <a:pos x="T2" y="T3"/>
                </a:cxn>
                <a:cxn ang="T8">
                  <a:pos x="T4" y="T5"/>
                </a:cxn>
              </a:cxnLst>
              <a:rect l="T9" t="T10" r="T11" b="T12"/>
              <a:pathLst>
                <a:path w="396" h="14">
                  <a:moveTo>
                    <a:pt x="0" y="14"/>
                  </a:moveTo>
                  <a:lnTo>
                    <a:pt x="18" y="0"/>
                  </a:lnTo>
                  <a:lnTo>
                    <a:pt x="396" y="0"/>
                  </a:lnTo>
                </a:path>
              </a:pathLst>
            </a:custGeom>
            <a:noFill/>
            <a:ln w="0">
              <a:solidFill>
                <a:srgbClr val="000000"/>
              </a:solidFill>
              <a:round/>
              <a:headEnd/>
              <a:tailEnd/>
            </a:ln>
          </p:spPr>
          <p:txBody>
            <a:bodyPr/>
            <a:lstStyle/>
            <a:p>
              <a:endParaRPr lang="en-US"/>
            </a:p>
          </p:txBody>
        </p:sp>
        <p:sp>
          <p:nvSpPr>
            <p:cNvPr id="16" name="Freeform 463"/>
            <p:cNvSpPr>
              <a:spLocks/>
            </p:cNvSpPr>
            <p:nvPr/>
          </p:nvSpPr>
          <p:spPr bwMode="auto">
            <a:xfrm>
              <a:off x="2095" y="12891"/>
              <a:ext cx="6334" cy="319"/>
            </a:xfrm>
            <a:custGeom>
              <a:avLst/>
              <a:gdLst>
                <a:gd name="T0" fmla="*/ 0 w 396"/>
                <a:gd name="T1" fmla="*/ 7269 h 14"/>
                <a:gd name="T2" fmla="*/ 4607 w 396"/>
                <a:gd name="T3" fmla="*/ 0 h 14"/>
                <a:gd name="T4" fmla="*/ 101312 w 396"/>
                <a:gd name="T5" fmla="*/ 0 h 14"/>
                <a:gd name="T6" fmla="*/ 0 60000 65536"/>
                <a:gd name="T7" fmla="*/ 0 60000 65536"/>
                <a:gd name="T8" fmla="*/ 0 60000 65536"/>
                <a:gd name="T9" fmla="*/ 0 w 396"/>
                <a:gd name="T10" fmla="*/ 0 h 14"/>
                <a:gd name="T11" fmla="*/ 396 w 396"/>
                <a:gd name="T12" fmla="*/ 14 h 14"/>
              </a:gdLst>
              <a:ahLst/>
              <a:cxnLst>
                <a:cxn ang="T6">
                  <a:pos x="T0" y="T1"/>
                </a:cxn>
                <a:cxn ang="T7">
                  <a:pos x="T2" y="T3"/>
                </a:cxn>
                <a:cxn ang="T8">
                  <a:pos x="T4" y="T5"/>
                </a:cxn>
              </a:cxnLst>
              <a:rect l="T9" t="T10" r="T11" b="T12"/>
              <a:pathLst>
                <a:path w="396" h="14">
                  <a:moveTo>
                    <a:pt x="0" y="14"/>
                  </a:moveTo>
                  <a:lnTo>
                    <a:pt x="18" y="0"/>
                  </a:lnTo>
                  <a:lnTo>
                    <a:pt x="396" y="0"/>
                  </a:lnTo>
                </a:path>
              </a:pathLst>
            </a:custGeom>
            <a:noFill/>
            <a:ln w="0">
              <a:solidFill>
                <a:srgbClr val="000000"/>
              </a:solidFill>
              <a:round/>
              <a:headEnd/>
              <a:tailEnd/>
            </a:ln>
          </p:spPr>
          <p:txBody>
            <a:bodyPr/>
            <a:lstStyle/>
            <a:p>
              <a:endParaRPr lang="en-US"/>
            </a:p>
          </p:txBody>
        </p:sp>
        <p:sp>
          <p:nvSpPr>
            <p:cNvPr id="17" name="Freeform 464"/>
            <p:cNvSpPr>
              <a:spLocks/>
            </p:cNvSpPr>
            <p:nvPr/>
          </p:nvSpPr>
          <p:spPr bwMode="auto">
            <a:xfrm>
              <a:off x="2095" y="12456"/>
              <a:ext cx="6334" cy="320"/>
            </a:xfrm>
            <a:custGeom>
              <a:avLst/>
              <a:gdLst>
                <a:gd name="T0" fmla="*/ 0 w 396"/>
                <a:gd name="T1" fmla="*/ 7314 h 14"/>
                <a:gd name="T2" fmla="*/ 4607 w 396"/>
                <a:gd name="T3" fmla="*/ 0 h 14"/>
                <a:gd name="T4" fmla="*/ 101312 w 396"/>
                <a:gd name="T5" fmla="*/ 0 h 14"/>
                <a:gd name="T6" fmla="*/ 0 60000 65536"/>
                <a:gd name="T7" fmla="*/ 0 60000 65536"/>
                <a:gd name="T8" fmla="*/ 0 60000 65536"/>
                <a:gd name="T9" fmla="*/ 0 w 396"/>
                <a:gd name="T10" fmla="*/ 0 h 14"/>
                <a:gd name="T11" fmla="*/ 396 w 396"/>
                <a:gd name="T12" fmla="*/ 14 h 14"/>
              </a:gdLst>
              <a:ahLst/>
              <a:cxnLst>
                <a:cxn ang="T6">
                  <a:pos x="T0" y="T1"/>
                </a:cxn>
                <a:cxn ang="T7">
                  <a:pos x="T2" y="T3"/>
                </a:cxn>
                <a:cxn ang="T8">
                  <a:pos x="T4" y="T5"/>
                </a:cxn>
              </a:cxnLst>
              <a:rect l="T9" t="T10" r="T11" b="T12"/>
              <a:pathLst>
                <a:path w="396" h="14">
                  <a:moveTo>
                    <a:pt x="0" y="14"/>
                  </a:moveTo>
                  <a:lnTo>
                    <a:pt x="18" y="0"/>
                  </a:lnTo>
                  <a:lnTo>
                    <a:pt x="396" y="0"/>
                  </a:lnTo>
                </a:path>
              </a:pathLst>
            </a:custGeom>
            <a:noFill/>
            <a:ln w="0">
              <a:solidFill>
                <a:srgbClr val="000000"/>
              </a:solidFill>
              <a:round/>
              <a:headEnd/>
              <a:tailEnd/>
            </a:ln>
          </p:spPr>
          <p:txBody>
            <a:bodyPr/>
            <a:lstStyle/>
            <a:p>
              <a:endParaRPr lang="en-US"/>
            </a:p>
          </p:txBody>
        </p:sp>
        <p:sp>
          <p:nvSpPr>
            <p:cNvPr id="18" name="Freeform 465"/>
            <p:cNvSpPr>
              <a:spLocks/>
            </p:cNvSpPr>
            <p:nvPr/>
          </p:nvSpPr>
          <p:spPr bwMode="auto">
            <a:xfrm>
              <a:off x="2095" y="12000"/>
              <a:ext cx="6334" cy="319"/>
            </a:xfrm>
            <a:custGeom>
              <a:avLst/>
              <a:gdLst>
                <a:gd name="T0" fmla="*/ 0 w 396"/>
                <a:gd name="T1" fmla="*/ 7269 h 14"/>
                <a:gd name="T2" fmla="*/ 4607 w 396"/>
                <a:gd name="T3" fmla="*/ 0 h 14"/>
                <a:gd name="T4" fmla="*/ 101312 w 396"/>
                <a:gd name="T5" fmla="*/ 0 h 14"/>
                <a:gd name="T6" fmla="*/ 0 60000 65536"/>
                <a:gd name="T7" fmla="*/ 0 60000 65536"/>
                <a:gd name="T8" fmla="*/ 0 60000 65536"/>
                <a:gd name="T9" fmla="*/ 0 w 396"/>
                <a:gd name="T10" fmla="*/ 0 h 14"/>
                <a:gd name="T11" fmla="*/ 396 w 396"/>
                <a:gd name="T12" fmla="*/ 14 h 14"/>
              </a:gdLst>
              <a:ahLst/>
              <a:cxnLst>
                <a:cxn ang="T6">
                  <a:pos x="T0" y="T1"/>
                </a:cxn>
                <a:cxn ang="T7">
                  <a:pos x="T2" y="T3"/>
                </a:cxn>
                <a:cxn ang="T8">
                  <a:pos x="T4" y="T5"/>
                </a:cxn>
              </a:cxnLst>
              <a:rect l="T9" t="T10" r="T11" b="T12"/>
              <a:pathLst>
                <a:path w="396" h="14">
                  <a:moveTo>
                    <a:pt x="0" y="14"/>
                  </a:moveTo>
                  <a:lnTo>
                    <a:pt x="18" y="0"/>
                  </a:lnTo>
                  <a:lnTo>
                    <a:pt x="396" y="0"/>
                  </a:lnTo>
                </a:path>
              </a:pathLst>
            </a:custGeom>
            <a:noFill/>
            <a:ln w="0">
              <a:solidFill>
                <a:srgbClr val="000000"/>
              </a:solidFill>
              <a:round/>
              <a:headEnd/>
              <a:tailEnd/>
            </a:ln>
          </p:spPr>
          <p:txBody>
            <a:bodyPr/>
            <a:lstStyle/>
            <a:p>
              <a:endParaRPr lang="en-US"/>
            </a:p>
          </p:txBody>
        </p:sp>
        <p:sp>
          <p:nvSpPr>
            <p:cNvPr id="19" name="Freeform 466"/>
            <p:cNvSpPr>
              <a:spLocks/>
            </p:cNvSpPr>
            <p:nvPr/>
          </p:nvSpPr>
          <p:spPr bwMode="auto">
            <a:xfrm>
              <a:off x="2095" y="11565"/>
              <a:ext cx="6334" cy="320"/>
            </a:xfrm>
            <a:custGeom>
              <a:avLst/>
              <a:gdLst>
                <a:gd name="T0" fmla="*/ 0 w 396"/>
                <a:gd name="T1" fmla="*/ 7314 h 14"/>
                <a:gd name="T2" fmla="*/ 4607 w 396"/>
                <a:gd name="T3" fmla="*/ 0 h 14"/>
                <a:gd name="T4" fmla="*/ 101312 w 396"/>
                <a:gd name="T5" fmla="*/ 0 h 14"/>
                <a:gd name="T6" fmla="*/ 0 60000 65536"/>
                <a:gd name="T7" fmla="*/ 0 60000 65536"/>
                <a:gd name="T8" fmla="*/ 0 60000 65536"/>
                <a:gd name="T9" fmla="*/ 0 w 396"/>
                <a:gd name="T10" fmla="*/ 0 h 14"/>
                <a:gd name="T11" fmla="*/ 396 w 396"/>
                <a:gd name="T12" fmla="*/ 14 h 14"/>
              </a:gdLst>
              <a:ahLst/>
              <a:cxnLst>
                <a:cxn ang="T6">
                  <a:pos x="T0" y="T1"/>
                </a:cxn>
                <a:cxn ang="T7">
                  <a:pos x="T2" y="T3"/>
                </a:cxn>
                <a:cxn ang="T8">
                  <a:pos x="T4" y="T5"/>
                </a:cxn>
              </a:cxnLst>
              <a:rect l="T9" t="T10" r="T11" b="T12"/>
              <a:pathLst>
                <a:path w="396" h="14">
                  <a:moveTo>
                    <a:pt x="0" y="14"/>
                  </a:moveTo>
                  <a:lnTo>
                    <a:pt x="18" y="0"/>
                  </a:lnTo>
                  <a:lnTo>
                    <a:pt x="396" y="0"/>
                  </a:lnTo>
                </a:path>
              </a:pathLst>
            </a:custGeom>
            <a:noFill/>
            <a:ln w="0">
              <a:solidFill>
                <a:srgbClr val="000000"/>
              </a:solidFill>
              <a:round/>
              <a:headEnd/>
              <a:tailEnd/>
            </a:ln>
          </p:spPr>
          <p:txBody>
            <a:bodyPr/>
            <a:lstStyle/>
            <a:p>
              <a:endParaRPr lang="en-US"/>
            </a:p>
          </p:txBody>
        </p:sp>
        <p:sp>
          <p:nvSpPr>
            <p:cNvPr id="20" name="Freeform 467"/>
            <p:cNvSpPr>
              <a:spLocks/>
            </p:cNvSpPr>
            <p:nvPr/>
          </p:nvSpPr>
          <p:spPr bwMode="auto">
            <a:xfrm>
              <a:off x="2095" y="11131"/>
              <a:ext cx="6334" cy="320"/>
            </a:xfrm>
            <a:custGeom>
              <a:avLst/>
              <a:gdLst>
                <a:gd name="T0" fmla="*/ 0 w 396"/>
                <a:gd name="T1" fmla="*/ 7314 h 14"/>
                <a:gd name="T2" fmla="*/ 4607 w 396"/>
                <a:gd name="T3" fmla="*/ 0 h 14"/>
                <a:gd name="T4" fmla="*/ 101312 w 396"/>
                <a:gd name="T5" fmla="*/ 0 h 14"/>
                <a:gd name="T6" fmla="*/ 0 60000 65536"/>
                <a:gd name="T7" fmla="*/ 0 60000 65536"/>
                <a:gd name="T8" fmla="*/ 0 60000 65536"/>
                <a:gd name="T9" fmla="*/ 0 w 396"/>
                <a:gd name="T10" fmla="*/ 0 h 14"/>
                <a:gd name="T11" fmla="*/ 396 w 396"/>
                <a:gd name="T12" fmla="*/ 14 h 14"/>
              </a:gdLst>
              <a:ahLst/>
              <a:cxnLst>
                <a:cxn ang="T6">
                  <a:pos x="T0" y="T1"/>
                </a:cxn>
                <a:cxn ang="T7">
                  <a:pos x="T2" y="T3"/>
                </a:cxn>
                <a:cxn ang="T8">
                  <a:pos x="T4" y="T5"/>
                </a:cxn>
              </a:cxnLst>
              <a:rect l="T9" t="T10" r="T11" b="T12"/>
              <a:pathLst>
                <a:path w="396" h="14">
                  <a:moveTo>
                    <a:pt x="0" y="14"/>
                  </a:moveTo>
                  <a:lnTo>
                    <a:pt x="18" y="0"/>
                  </a:lnTo>
                  <a:lnTo>
                    <a:pt x="396" y="0"/>
                  </a:lnTo>
                </a:path>
              </a:pathLst>
            </a:custGeom>
            <a:noFill/>
            <a:ln w="0">
              <a:solidFill>
                <a:srgbClr val="000000"/>
              </a:solidFill>
              <a:round/>
              <a:headEnd/>
              <a:tailEnd/>
            </a:ln>
          </p:spPr>
          <p:txBody>
            <a:bodyPr/>
            <a:lstStyle/>
            <a:p>
              <a:endParaRPr lang="en-US"/>
            </a:p>
          </p:txBody>
        </p:sp>
        <p:sp>
          <p:nvSpPr>
            <p:cNvPr id="21" name="Freeform 468"/>
            <p:cNvSpPr>
              <a:spLocks/>
            </p:cNvSpPr>
            <p:nvPr/>
          </p:nvSpPr>
          <p:spPr bwMode="auto">
            <a:xfrm>
              <a:off x="2095" y="10697"/>
              <a:ext cx="6334" cy="297"/>
            </a:xfrm>
            <a:custGeom>
              <a:avLst/>
              <a:gdLst>
                <a:gd name="T0" fmla="*/ 0 w 396"/>
                <a:gd name="T1" fmla="*/ 6785 h 13"/>
                <a:gd name="T2" fmla="*/ 4607 w 396"/>
                <a:gd name="T3" fmla="*/ 0 h 13"/>
                <a:gd name="T4" fmla="*/ 101312 w 396"/>
                <a:gd name="T5" fmla="*/ 0 h 13"/>
                <a:gd name="T6" fmla="*/ 0 60000 65536"/>
                <a:gd name="T7" fmla="*/ 0 60000 65536"/>
                <a:gd name="T8" fmla="*/ 0 60000 65536"/>
                <a:gd name="T9" fmla="*/ 0 w 396"/>
                <a:gd name="T10" fmla="*/ 0 h 13"/>
                <a:gd name="T11" fmla="*/ 396 w 396"/>
                <a:gd name="T12" fmla="*/ 13 h 13"/>
              </a:gdLst>
              <a:ahLst/>
              <a:cxnLst>
                <a:cxn ang="T6">
                  <a:pos x="T0" y="T1"/>
                </a:cxn>
                <a:cxn ang="T7">
                  <a:pos x="T2" y="T3"/>
                </a:cxn>
                <a:cxn ang="T8">
                  <a:pos x="T4" y="T5"/>
                </a:cxn>
              </a:cxnLst>
              <a:rect l="T9" t="T10" r="T11" b="T12"/>
              <a:pathLst>
                <a:path w="396" h="13">
                  <a:moveTo>
                    <a:pt x="0" y="13"/>
                  </a:moveTo>
                  <a:lnTo>
                    <a:pt x="18" y="0"/>
                  </a:lnTo>
                  <a:lnTo>
                    <a:pt x="396" y="0"/>
                  </a:lnTo>
                </a:path>
              </a:pathLst>
            </a:custGeom>
            <a:noFill/>
            <a:ln w="0">
              <a:solidFill>
                <a:srgbClr val="000000"/>
              </a:solidFill>
              <a:round/>
              <a:headEnd/>
              <a:tailEnd/>
            </a:ln>
          </p:spPr>
          <p:txBody>
            <a:bodyPr/>
            <a:lstStyle/>
            <a:p>
              <a:endParaRPr lang="en-US"/>
            </a:p>
          </p:txBody>
        </p:sp>
        <p:sp>
          <p:nvSpPr>
            <p:cNvPr id="22" name="Freeform 469"/>
            <p:cNvSpPr>
              <a:spLocks/>
            </p:cNvSpPr>
            <p:nvPr/>
          </p:nvSpPr>
          <p:spPr bwMode="auto">
            <a:xfrm>
              <a:off x="2095" y="15106"/>
              <a:ext cx="6334" cy="320"/>
            </a:xfrm>
            <a:custGeom>
              <a:avLst/>
              <a:gdLst>
                <a:gd name="T0" fmla="*/ 6334 w 6334"/>
                <a:gd name="T1" fmla="*/ 0 h 320"/>
                <a:gd name="T2" fmla="*/ 6046 w 6334"/>
                <a:gd name="T3" fmla="*/ 320 h 320"/>
                <a:gd name="T4" fmla="*/ 0 w 6334"/>
                <a:gd name="T5" fmla="*/ 320 h 320"/>
                <a:gd name="T6" fmla="*/ 288 w 6334"/>
                <a:gd name="T7" fmla="*/ 0 h 320"/>
                <a:gd name="T8" fmla="*/ 6334 w 6334"/>
                <a:gd name="T9" fmla="*/ 0 h 320"/>
                <a:gd name="T10" fmla="*/ 0 60000 65536"/>
                <a:gd name="T11" fmla="*/ 0 60000 65536"/>
                <a:gd name="T12" fmla="*/ 0 60000 65536"/>
                <a:gd name="T13" fmla="*/ 0 60000 65536"/>
                <a:gd name="T14" fmla="*/ 0 60000 65536"/>
                <a:gd name="T15" fmla="*/ 0 w 6334"/>
                <a:gd name="T16" fmla="*/ 0 h 320"/>
                <a:gd name="T17" fmla="*/ 6334 w 6334"/>
                <a:gd name="T18" fmla="*/ 320 h 320"/>
              </a:gdLst>
              <a:ahLst/>
              <a:cxnLst>
                <a:cxn ang="T10">
                  <a:pos x="T0" y="T1"/>
                </a:cxn>
                <a:cxn ang="T11">
                  <a:pos x="T2" y="T3"/>
                </a:cxn>
                <a:cxn ang="T12">
                  <a:pos x="T4" y="T5"/>
                </a:cxn>
                <a:cxn ang="T13">
                  <a:pos x="T6" y="T7"/>
                </a:cxn>
                <a:cxn ang="T14">
                  <a:pos x="T8" y="T9"/>
                </a:cxn>
              </a:cxnLst>
              <a:rect l="T15" t="T16" r="T17" b="T18"/>
              <a:pathLst>
                <a:path w="6334" h="320">
                  <a:moveTo>
                    <a:pt x="6334" y="0"/>
                  </a:moveTo>
                  <a:lnTo>
                    <a:pt x="6046" y="320"/>
                  </a:lnTo>
                  <a:lnTo>
                    <a:pt x="0" y="320"/>
                  </a:lnTo>
                  <a:lnTo>
                    <a:pt x="288" y="0"/>
                  </a:lnTo>
                  <a:lnTo>
                    <a:pt x="6334" y="0"/>
                  </a:lnTo>
                  <a:close/>
                </a:path>
              </a:pathLst>
            </a:custGeom>
            <a:noFill/>
            <a:ln w="0">
              <a:solidFill>
                <a:srgbClr val="000000"/>
              </a:solidFill>
              <a:round/>
              <a:headEnd/>
              <a:tailEnd/>
            </a:ln>
          </p:spPr>
          <p:txBody>
            <a:bodyPr/>
            <a:lstStyle/>
            <a:p>
              <a:endParaRPr lang="en-US"/>
            </a:p>
          </p:txBody>
        </p:sp>
        <p:sp>
          <p:nvSpPr>
            <p:cNvPr id="23" name="Freeform 470"/>
            <p:cNvSpPr>
              <a:spLocks/>
            </p:cNvSpPr>
            <p:nvPr/>
          </p:nvSpPr>
          <p:spPr bwMode="auto">
            <a:xfrm>
              <a:off x="2095" y="10675"/>
              <a:ext cx="288" cy="4751"/>
            </a:xfrm>
            <a:custGeom>
              <a:avLst/>
              <a:gdLst>
                <a:gd name="T0" fmla="*/ 0 w 288"/>
                <a:gd name="T1" fmla="*/ 4751 h 4751"/>
                <a:gd name="T2" fmla="*/ 0 w 288"/>
                <a:gd name="T3" fmla="*/ 319 h 4751"/>
                <a:gd name="T4" fmla="*/ 288 w 288"/>
                <a:gd name="T5" fmla="*/ 0 h 4751"/>
                <a:gd name="T6" fmla="*/ 288 w 288"/>
                <a:gd name="T7" fmla="*/ 4431 h 4751"/>
                <a:gd name="T8" fmla="*/ 0 w 288"/>
                <a:gd name="T9" fmla="*/ 4751 h 4751"/>
                <a:gd name="T10" fmla="*/ 0 60000 65536"/>
                <a:gd name="T11" fmla="*/ 0 60000 65536"/>
                <a:gd name="T12" fmla="*/ 0 60000 65536"/>
                <a:gd name="T13" fmla="*/ 0 60000 65536"/>
                <a:gd name="T14" fmla="*/ 0 60000 65536"/>
                <a:gd name="T15" fmla="*/ 0 w 288"/>
                <a:gd name="T16" fmla="*/ 0 h 4751"/>
                <a:gd name="T17" fmla="*/ 288 w 288"/>
                <a:gd name="T18" fmla="*/ 4751 h 4751"/>
              </a:gdLst>
              <a:ahLst/>
              <a:cxnLst>
                <a:cxn ang="T10">
                  <a:pos x="T0" y="T1"/>
                </a:cxn>
                <a:cxn ang="T11">
                  <a:pos x="T2" y="T3"/>
                </a:cxn>
                <a:cxn ang="T12">
                  <a:pos x="T4" y="T5"/>
                </a:cxn>
                <a:cxn ang="T13">
                  <a:pos x="T6" y="T7"/>
                </a:cxn>
                <a:cxn ang="T14">
                  <a:pos x="T8" y="T9"/>
                </a:cxn>
              </a:cxnLst>
              <a:rect l="T15" t="T16" r="T17" b="T18"/>
              <a:pathLst>
                <a:path w="288" h="4751">
                  <a:moveTo>
                    <a:pt x="0" y="4751"/>
                  </a:moveTo>
                  <a:lnTo>
                    <a:pt x="0" y="319"/>
                  </a:lnTo>
                  <a:lnTo>
                    <a:pt x="288" y="0"/>
                  </a:lnTo>
                  <a:lnTo>
                    <a:pt x="288" y="4431"/>
                  </a:lnTo>
                  <a:lnTo>
                    <a:pt x="0" y="4751"/>
                  </a:lnTo>
                  <a:close/>
                </a:path>
              </a:pathLst>
            </a:custGeom>
            <a:noFill/>
            <a:ln w="10160">
              <a:solidFill>
                <a:srgbClr val="808080"/>
              </a:solidFill>
              <a:round/>
              <a:headEnd/>
              <a:tailEnd/>
            </a:ln>
          </p:spPr>
          <p:txBody>
            <a:bodyPr/>
            <a:lstStyle/>
            <a:p>
              <a:endParaRPr lang="en-US"/>
            </a:p>
          </p:txBody>
        </p:sp>
        <p:sp>
          <p:nvSpPr>
            <p:cNvPr id="24" name="Rectangle 471"/>
            <p:cNvSpPr>
              <a:spLocks noChangeArrowheads="1"/>
            </p:cNvSpPr>
            <p:nvPr/>
          </p:nvSpPr>
          <p:spPr bwMode="auto">
            <a:xfrm>
              <a:off x="2383" y="10675"/>
              <a:ext cx="6046" cy="4431"/>
            </a:xfrm>
            <a:prstGeom prst="rect">
              <a:avLst/>
            </a:prstGeom>
            <a:noFill/>
            <a:ln w="10160">
              <a:solidFill>
                <a:srgbClr val="808080"/>
              </a:solidFill>
              <a:miter lim="800000"/>
              <a:headEnd/>
              <a:tailEnd/>
            </a:ln>
          </p:spPr>
          <p:txBody>
            <a:bodyPr/>
            <a:lstStyle/>
            <a:p>
              <a:pPr algn="r"/>
              <a:endParaRPr lang="en-US"/>
            </a:p>
          </p:txBody>
        </p:sp>
        <p:sp>
          <p:nvSpPr>
            <p:cNvPr id="25" name="Freeform 472"/>
            <p:cNvSpPr>
              <a:spLocks/>
            </p:cNvSpPr>
            <p:nvPr/>
          </p:nvSpPr>
          <p:spPr bwMode="auto">
            <a:xfrm>
              <a:off x="2783" y="11086"/>
              <a:ext cx="112" cy="4226"/>
            </a:xfrm>
            <a:custGeom>
              <a:avLst/>
              <a:gdLst>
                <a:gd name="T0" fmla="*/ 0 w 112"/>
                <a:gd name="T1" fmla="*/ 4226 h 4226"/>
                <a:gd name="T2" fmla="*/ 0 w 112"/>
                <a:gd name="T3" fmla="*/ 137 h 4226"/>
                <a:gd name="T4" fmla="*/ 112 w 112"/>
                <a:gd name="T5" fmla="*/ 0 h 4226"/>
                <a:gd name="T6" fmla="*/ 112 w 112"/>
                <a:gd name="T7" fmla="*/ 4112 h 4226"/>
                <a:gd name="T8" fmla="*/ 0 w 112"/>
                <a:gd name="T9" fmla="*/ 4226 h 4226"/>
                <a:gd name="T10" fmla="*/ 0 60000 65536"/>
                <a:gd name="T11" fmla="*/ 0 60000 65536"/>
                <a:gd name="T12" fmla="*/ 0 60000 65536"/>
                <a:gd name="T13" fmla="*/ 0 60000 65536"/>
                <a:gd name="T14" fmla="*/ 0 60000 65536"/>
                <a:gd name="T15" fmla="*/ 0 w 112"/>
                <a:gd name="T16" fmla="*/ 0 h 4226"/>
                <a:gd name="T17" fmla="*/ 112 w 112"/>
                <a:gd name="T18" fmla="*/ 4226 h 4226"/>
              </a:gdLst>
              <a:ahLst/>
              <a:cxnLst>
                <a:cxn ang="T10">
                  <a:pos x="T0" y="T1"/>
                </a:cxn>
                <a:cxn ang="T11">
                  <a:pos x="T2" y="T3"/>
                </a:cxn>
                <a:cxn ang="T12">
                  <a:pos x="T4" y="T5"/>
                </a:cxn>
                <a:cxn ang="T13">
                  <a:pos x="T6" y="T7"/>
                </a:cxn>
                <a:cxn ang="T14">
                  <a:pos x="T8" y="T9"/>
                </a:cxn>
              </a:cxnLst>
              <a:rect l="T15" t="T16" r="T17" b="T18"/>
              <a:pathLst>
                <a:path w="112" h="4226">
                  <a:moveTo>
                    <a:pt x="0" y="4226"/>
                  </a:moveTo>
                  <a:lnTo>
                    <a:pt x="0" y="137"/>
                  </a:lnTo>
                  <a:lnTo>
                    <a:pt x="112" y="0"/>
                  </a:lnTo>
                  <a:lnTo>
                    <a:pt x="112" y="4112"/>
                  </a:lnTo>
                  <a:lnTo>
                    <a:pt x="0" y="4226"/>
                  </a:lnTo>
                  <a:close/>
                </a:path>
              </a:pathLst>
            </a:custGeom>
            <a:solidFill>
              <a:srgbClr val="1A3380"/>
            </a:solidFill>
            <a:ln w="10160">
              <a:solidFill>
                <a:srgbClr val="000000"/>
              </a:solidFill>
              <a:round/>
              <a:headEnd/>
              <a:tailEnd/>
            </a:ln>
          </p:spPr>
          <p:txBody>
            <a:bodyPr/>
            <a:lstStyle/>
            <a:p>
              <a:endParaRPr lang="en-US"/>
            </a:p>
          </p:txBody>
        </p:sp>
        <p:sp>
          <p:nvSpPr>
            <p:cNvPr id="26" name="Rectangle 473"/>
            <p:cNvSpPr>
              <a:spLocks noChangeArrowheads="1"/>
            </p:cNvSpPr>
            <p:nvPr/>
          </p:nvSpPr>
          <p:spPr bwMode="auto">
            <a:xfrm>
              <a:off x="2431" y="11223"/>
              <a:ext cx="352" cy="4089"/>
            </a:xfrm>
            <a:prstGeom prst="rect">
              <a:avLst/>
            </a:prstGeom>
            <a:solidFill>
              <a:srgbClr val="3366FF"/>
            </a:solidFill>
            <a:ln w="10160">
              <a:solidFill>
                <a:srgbClr val="000000"/>
              </a:solidFill>
              <a:miter lim="800000"/>
              <a:headEnd/>
              <a:tailEnd/>
            </a:ln>
          </p:spPr>
          <p:txBody>
            <a:bodyPr/>
            <a:lstStyle/>
            <a:p>
              <a:pPr algn="r"/>
              <a:endParaRPr lang="en-US"/>
            </a:p>
          </p:txBody>
        </p:sp>
        <p:sp>
          <p:nvSpPr>
            <p:cNvPr id="27" name="Freeform 474"/>
            <p:cNvSpPr>
              <a:spLocks/>
            </p:cNvSpPr>
            <p:nvPr/>
          </p:nvSpPr>
          <p:spPr bwMode="auto">
            <a:xfrm>
              <a:off x="2431" y="11086"/>
              <a:ext cx="464" cy="137"/>
            </a:xfrm>
            <a:custGeom>
              <a:avLst/>
              <a:gdLst>
                <a:gd name="T0" fmla="*/ 352 w 464"/>
                <a:gd name="T1" fmla="*/ 137 h 137"/>
                <a:gd name="T2" fmla="*/ 464 w 464"/>
                <a:gd name="T3" fmla="*/ 0 h 137"/>
                <a:gd name="T4" fmla="*/ 128 w 464"/>
                <a:gd name="T5" fmla="*/ 0 h 137"/>
                <a:gd name="T6" fmla="*/ 0 w 464"/>
                <a:gd name="T7" fmla="*/ 137 h 137"/>
                <a:gd name="T8" fmla="*/ 352 w 464"/>
                <a:gd name="T9" fmla="*/ 137 h 137"/>
                <a:gd name="T10" fmla="*/ 0 60000 65536"/>
                <a:gd name="T11" fmla="*/ 0 60000 65536"/>
                <a:gd name="T12" fmla="*/ 0 60000 65536"/>
                <a:gd name="T13" fmla="*/ 0 60000 65536"/>
                <a:gd name="T14" fmla="*/ 0 60000 65536"/>
                <a:gd name="T15" fmla="*/ 0 w 464"/>
                <a:gd name="T16" fmla="*/ 0 h 137"/>
                <a:gd name="T17" fmla="*/ 464 w 464"/>
                <a:gd name="T18" fmla="*/ 137 h 137"/>
              </a:gdLst>
              <a:ahLst/>
              <a:cxnLst>
                <a:cxn ang="T10">
                  <a:pos x="T0" y="T1"/>
                </a:cxn>
                <a:cxn ang="T11">
                  <a:pos x="T2" y="T3"/>
                </a:cxn>
                <a:cxn ang="T12">
                  <a:pos x="T4" y="T5"/>
                </a:cxn>
                <a:cxn ang="T13">
                  <a:pos x="T6" y="T7"/>
                </a:cxn>
                <a:cxn ang="T14">
                  <a:pos x="T8" y="T9"/>
                </a:cxn>
              </a:cxnLst>
              <a:rect l="T15" t="T16" r="T17" b="T18"/>
              <a:pathLst>
                <a:path w="464" h="137">
                  <a:moveTo>
                    <a:pt x="352" y="137"/>
                  </a:moveTo>
                  <a:lnTo>
                    <a:pt x="464" y="0"/>
                  </a:lnTo>
                  <a:lnTo>
                    <a:pt x="128" y="0"/>
                  </a:lnTo>
                  <a:lnTo>
                    <a:pt x="0" y="137"/>
                  </a:lnTo>
                  <a:lnTo>
                    <a:pt x="352" y="137"/>
                  </a:lnTo>
                  <a:close/>
                </a:path>
              </a:pathLst>
            </a:custGeom>
            <a:solidFill>
              <a:srgbClr val="264DBF"/>
            </a:solidFill>
            <a:ln w="10160">
              <a:solidFill>
                <a:srgbClr val="000000"/>
              </a:solidFill>
              <a:round/>
              <a:headEnd/>
              <a:tailEnd/>
            </a:ln>
          </p:spPr>
          <p:txBody>
            <a:bodyPr/>
            <a:lstStyle/>
            <a:p>
              <a:endParaRPr lang="en-US"/>
            </a:p>
          </p:txBody>
        </p:sp>
        <p:sp>
          <p:nvSpPr>
            <p:cNvPr id="28" name="Freeform 475"/>
            <p:cNvSpPr>
              <a:spLocks/>
            </p:cNvSpPr>
            <p:nvPr/>
          </p:nvSpPr>
          <p:spPr bwMode="auto">
            <a:xfrm>
              <a:off x="3135" y="11931"/>
              <a:ext cx="112" cy="3381"/>
            </a:xfrm>
            <a:custGeom>
              <a:avLst/>
              <a:gdLst>
                <a:gd name="T0" fmla="*/ 0 w 112"/>
                <a:gd name="T1" fmla="*/ 3381 h 3381"/>
                <a:gd name="T2" fmla="*/ 0 w 112"/>
                <a:gd name="T3" fmla="*/ 137 h 3381"/>
                <a:gd name="T4" fmla="*/ 112 w 112"/>
                <a:gd name="T5" fmla="*/ 0 h 3381"/>
                <a:gd name="T6" fmla="*/ 112 w 112"/>
                <a:gd name="T7" fmla="*/ 3267 h 3381"/>
                <a:gd name="T8" fmla="*/ 0 w 112"/>
                <a:gd name="T9" fmla="*/ 3381 h 3381"/>
                <a:gd name="T10" fmla="*/ 0 60000 65536"/>
                <a:gd name="T11" fmla="*/ 0 60000 65536"/>
                <a:gd name="T12" fmla="*/ 0 60000 65536"/>
                <a:gd name="T13" fmla="*/ 0 60000 65536"/>
                <a:gd name="T14" fmla="*/ 0 60000 65536"/>
                <a:gd name="T15" fmla="*/ 0 w 112"/>
                <a:gd name="T16" fmla="*/ 0 h 3381"/>
                <a:gd name="T17" fmla="*/ 112 w 112"/>
                <a:gd name="T18" fmla="*/ 3381 h 3381"/>
              </a:gdLst>
              <a:ahLst/>
              <a:cxnLst>
                <a:cxn ang="T10">
                  <a:pos x="T0" y="T1"/>
                </a:cxn>
                <a:cxn ang="T11">
                  <a:pos x="T2" y="T3"/>
                </a:cxn>
                <a:cxn ang="T12">
                  <a:pos x="T4" y="T5"/>
                </a:cxn>
                <a:cxn ang="T13">
                  <a:pos x="T6" y="T7"/>
                </a:cxn>
                <a:cxn ang="T14">
                  <a:pos x="T8" y="T9"/>
                </a:cxn>
              </a:cxnLst>
              <a:rect l="T15" t="T16" r="T17" b="T18"/>
              <a:pathLst>
                <a:path w="112" h="3381">
                  <a:moveTo>
                    <a:pt x="0" y="3381"/>
                  </a:moveTo>
                  <a:lnTo>
                    <a:pt x="0" y="137"/>
                  </a:lnTo>
                  <a:lnTo>
                    <a:pt x="112" y="0"/>
                  </a:lnTo>
                  <a:lnTo>
                    <a:pt x="112" y="3267"/>
                  </a:lnTo>
                  <a:lnTo>
                    <a:pt x="0" y="3381"/>
                  </a:lnTo>
                  <a:close/>
                </a:path>
              </a:pathLst>
            </a:custGeom>
            <a:solidFill>
              <a:srgbClr val="808000"/>
            </a:solidFill>
            <a:ln w="10160">
              <a:solidFill>
                <a:srgbClr val="000000"/>
              </a:solidFill>
              <a:round/>
              <a:headEnd/>
              <a:tailEnd/>
            </a:ln>
          </p:spPr>
          <p:txBody>
            <a:bodyPr/>
            <a:lstStyle/>
            <a:p>
              <a:endParaRPr lang="en-US"/>
            </a:p>
          </p:txBody>
        </p:sp>
        <p:sp>
          <p:nvSpPr>
            <p:cNvPr id="29" name="Rectangle 476"/>
            <p:cNvSpPr>
              <a:spLocks noChangeArrowheads="1"/>
            </p:cNvSpPr>
            <p:nvPr/>
          </p:nvSpPr>
          <p:spPr bwMode="auto">
            <a:xfrm>
              <a:off x="2783" y="12068"/>
              <a:ext cx="352" cy="3244"/>
            </a:xfrm>
            <a:prstGeom prst="rect">
              <a:avLst/>
            </a:prstGeom>
            <a:solidFill>
              <a:srgbClr val="FFFF00"/>
            </a:solidFill>
            <a:ln w="10160">
              <a:solidFill>
                <a:srgbClr val="000000"/>
              </a:solidFill>
              <a:miter lim="800000"/>
              <a:headEnd/>
              <a:tailEnd/>
            </a:ln>
          </p:spPr>
          <p:txBody>
            <a:bodyPr/>
            <a:lstStyle/>
            <a:p>
              <a:pPr algn="r"/>
              <a:endParaRPr lang="en-US"/>
            </a:p>
          </p:txBody>
        </p:sp>
        <p:sp>
          <p:nvSpPr>
            <p:cNvPr id="30" name="Freeform 477"/>
            <p:cNvSpPr>
              <a:spLocks/>
            </p:cNvSpPr>
            <p:nvPr/>
          </p:nvSpPr>
          <p:spPr bwMode="auto">
            <a:xfrm>
              <a:off x="2783" y="11931"/>
              <a:ext cx="464" cy="137"/>
            </a:xfrm>
            <a:custGeom>
              <a:avLst/>
              <a:gdLst>
                <a:gd name="T0" fmla="*/ 352 w 464"/>
                <a:gd name="T1" fmla="*/ 137 h 137"/>
                <a:gd name="T2" fmla="*/ 464 w 464"/>
                <a:gd name="T3" fmla="*/ 0 h 137"/>
                <a:gd name="T4" fmla="*/ 112 w 464"/>
                <a:gd name="T5" fmla="*/ 0 h 137"/>
                <a:gd name="T6" fmla="*/ 0 w 464"/>
                <a:gd name="T7" fmla="*/ 137 h 137"/>
                <a:gd name="T8" fmla="*/ 352 w 464"/>
                <a:gd name="T9" fmla="*/ 137 h 137"/>
                <a:gd name="T10" fmla="*/ 0 60000 65536"/>
                <a:gd name="T11" fmla="*/ 0 60000 65536"/>
                <a:gd name="T12" fmla="*/ 0 60000 65536"/>
                <a:gd name="T13" fmla="*/ 0 60000 65536"/>
                <a:gd name="T14" fmla="*/ 0 60000 65536"/>
                <a:gd name="T15" fmla="*/ 0 w 464"/>
                <a:gd name="T16" fmla="*/ 0 h 137"/>
                <a:gd name="T17" fmla="*/ 464 w 464"/>
                <a:gd name="T18" fmla="*/ 137 h 137"/>
              </a:gdLst>
              <a:ahLst/>
              <a:cxnLst>
                <a:cxn ang="T10">
                  <a:pos x="T0" y="T1"/>
                </a:cxn>
                <a:cxn ang="T11">
                  <a:pos x="T2" y="T3"/>
                </a:cxn>
                <a:cxn ang="T12">
                  <a:pos x="T4" y="T5"/>
                </a:cxn>
                <a:cxn ang="T13">
                  <a:pos x="T6" y="T7"/>
                </a:cxn>
                <a:cxn ang="T14">
                  <a:pos x="T8" y="T9"/>
                </a:cxn>
              </a:cxnLst>
              <a:rect l="T15" t="T16" r="T17" b="T18"/>
              <a:pathLst>
                <a:path w="464" h="137">
                  <a:moveTo>
                    <a:pt x="352" y="137"/>
                  </a:moveTo>
                  <a:lnTo>
                    <a:pt x="464" y="0"/>
                  </a:lnTo>
                  <a:lnTo>
                    <a:pt x="112" y="0"/>
                  </a:lnTo>
                  <a:lnTo>
                    <a:pt x="0" y="137"/>
                  </a:lnTo>
                  <a:lnTo>
                    <a:pt x="352" y="137"/>
                  </a:lnTo>
                  <a:close/>
                </a:path>
              </a:pathLst>
            </a:custGeom>
            <a:solidFill>
              <a:srgbClr val="BFBF00"/>
            </a:solidFill>
            <a:ln w="10160">
              <a:solidFill>
                <a:srgbClr val="000000"/>
              </a:solidFill>
              <a:round/>
              <a:headEnd/>
              <a:tailEnd/>
            </a:ln>
          </p:spPr>
          <p:txBody>
            <a:bodyPr/>
            <a:lstStyle/>
            <a:p>
              <a:endParaRPr lang="en-US"/>
            </a:p>
          </p:txBody>
        </p:sp>
        <p:sp>
          <p:nvSpPr>
            <p:cNvPr id="31" name="Freeform 478"/>
            <p:cNvSpPr>
              <a:spLocks/>
            </p:cNvSpPr>
            <p:nvPr/>
          </p:nvSpPr>
          <p:spPr bwMode="auto">
            <a:xfrm>
              <a:off x="3998" y="11954"/>
              <a:ext cx="112" cy="3358"/>
            </a:xfrm>
            <a:custGeom>
              <a:avLst/>
              <a:gdLst>
                <a:gd name="T0" fmla="*/ 0 w 112"/>
                <a:gd name="T1" fmla="*/ 3358 h 3358"/>
                <a:gd name="T2" fmla="*/ 0 w 112"/>
                <a:gd name="T3" fmla="*/ 137 h 3358"/>
                <a:gd name="T4" fmla="*/ 112 w 112"/>
                <a:gd name="T5" fmla="*/ 0 h 3358"/>
                <a:gd name="T6" fmla="*/ 112 w 112"/>
                <a:gd name="T7" fmla="*/ 3244 h 3358"/>
                <a:gd name="T8" fmla="*/ 0 w 112"/>
                <a:gd name="T9" fmla="*/ 3358 h 3358"/>
                <a:gd name="T10" fmla="*/ 0 60000 65536"/>
                <a:gd name="T11" fmla="*/ 0 60000 65536"/>
                <a:gd name="T12" fmla="*/ 0 60000 65536"/>
                <a:gd name="T13" fmla="*/ 0 60000 65536"/>
                <a:gd name="T14" fmla="*/ 0 60000 65536"/>
                <a:gd name="T15" fmla="*/ 0 w 112"/>
                <a:gd name="T16" fmla="*/ 0 h 3358"/>
                <a:gd name="T17" fmla="*/ 112 w 112"/>
                <a:gd name="T18" fmla="*/ 3358 h 3358"/>
              </a:gdLst>
              <a:ahLst/>
              <a:cxnLst>
                <a:cxn ang="T10">
                  <a:pos x="T0" y="T1"/>
                </a:cxn>
                <a:cxn ang="T11">
                  <a:pos x="T2" y="T3"/>
                </a:cxn>
                <a:cxn ang="T12">
                  <a:pos x="T4" y="T5"/>
                </a:cxn>
                <a:cxn ang="T13">
                  <a:pos x="T6" y="T7"/>
                </a:cxn>
                <a:cxn ang="T14">
                  <a:pos x="T8" y="T9"/>
                </a:cxn>
              </a:cxnLst>
              <a:rect l="T15" t="T16" r="T17" b="T18"/>
              <a:pathLst>
                <a:path w="112" h="3358">
                  <a:moveTo>
                    <a:pt x="0" y="3358"/>
                  </a:moveTo>
                  <a:lnTo>
                    <a:pt x="0" y="137"/>
                  </a:lnTo>
                  <a:lnTo>
                    <a:pt x="112" y="0"/>
                  </a:lnTo>
                  <a:lnTo>
                    <a:pt x="112" y="3244"/>
                  </a:lnTo>
                  <a:lnTo>
                    <a:pt x="0" y="3358"/>
                  </a:lnTo>
                  <a:close/>
                </a:path>
              </a:pathLst>
            </a:custGeom>
            <a:solidFill>
              <a:srgbClr val="1A3380"/>
            </a:solidFill>
            <a:ln w="10160">
              <a:solidFill>
                <a:srgbClr val="000000"/>
              </a:solidFill>
              <a:round/>
              <a:headEnd/>
              <a:tailEnd/>
            </a:ln>
          </p:spPr>
          <p:txBody>
            <a:bodyPr/>
            <a:lstStyle/>
            <a:p>
              <a:endParaRPr lang="en-US"/>
            </a:p>
          </p:txBody>
        </p:sp>
        <p:sp>
          <p:nvSpPr>
            <p:cNvPr id="32" name="Rectangle 479"/>
            <p:cNvSpPr>
              <a:spLocks noChangeArrowheads="1"/>
            </p:cNvSpPr>
            <p:nvPr/>
          </p:nvSpPr>
          <p:spPr bwMode="auto">
            <a:xfrm>
              <a:off x="3647" y="12091"/>
              <a:ext cx="351" cy="3221"/>
            </a:xfrm>
            <a:prstGeom prst="rect">
              <a:avLst/>
            </a:prstGeom>
            <a:solidFill>
              <a:srgbClr val="3366FF"/>
            </a:solidFill>
            <a:ln w="10160">
              <a:solidFill>
                <a:srgbClr val="000000"/>
              </a:solidFill>
              <a:miter lim="800000"/>
              <a:headEnd/>
              <a:tailEnd/>
            </a:ln>
          </p:spPr>
          <p:txBody>
            <a:bodyPr/>
            <a:lstStyle/>
            <a:p>
              <a:pPr algn="r"/>
              <a:endParaRPr lang="en-US"/>
            </a:p>
          </p:txBody>
        </p:sp>
        <p:sp>
          <p:nvSpPr>
            <p:cNvPr id="33" name="Freeform 480"/>
            <p:cNvSpPr>
              <a:spLocks/>
            </p:cNvSpPr>
            <p:nvPr/>
          </p:nvSpPr>
          <p:spPr bwMode="auto">
            <a:xfrm>
              <a:off x="3647" y="11954"/>
              <a:ext cx="463" cy="137"/>
            </a:xfrm>
            <a:custGeom>
              <a:avLst/>
              <a:gdLst>
                <a:gd name="T0" fmla="*/ 351 w 463"/>
                <a:gd name="T1" fmla="*/ 137 h 137"/>
                <a:gd name="T2" fmla="*/ 463 w 463"/>
                <a:gd name="T3" fmla="*/ 0 h 137"/>
                <a:gd name="T4" fmla="*/ 112 w 463"/>
                <a:gd name="T5" fmla="*/ 0 h 137"/>
                <a:gd name="T6" fmla="*/ 0 w 463"/>
                <a:gd name="T7" fmla="*/ 137 h 137"/>
                <a:gd name="T8" fmla="*/ 351 w 463"/>
                <a:gd name="T9" fmla="*/ 137 h 137"/>
                <a:gd name="T10" fmla="*/ 0 60000 65536"/>
                <a:gd name="T11" fmla="*/ 0 60000 65536"/>
                <a:gd name="T12" fmla="*/ 0 60000 65536"/>
                <a:gd name="T13" fmla="*/ 0 60000 65536"/>
                <a:gd name="T14" fmla="*/ 0 60000 65536"/>
                <a:gd name="T15" fmla="*/ 0 w 463"/>
                <a:gd name="T16" fmla="*/ 0 h 137"/>
                <a:gd name="T17" fmla="*/ 463 w 463"/>
                <a:gd name="T18" fmla="*/ 137 h 137"/>
              </a:gdLst>
              <a:ahLst/>
              <a:cxnLst>
                <a:cxn ang="T10">
                  <a:pos x="T0" y="T1"/>
                </a:cxn>
                <a:cxn ang="T11">
                  <a:pos x="T2" y="T3"/>
                </a:cxn>
                <a:cxn ang="T12">
                  <a:pos x="T4" y="T5"/>
                </a:cxn>
                <a:cxn ang="T13">
                  <a:pos x="T6" y="T7"/>
                </a:cxn>
                <a:cxn ang="T14">
                  <a:pos x="T8" y="T9"/>
                </a:cxn>
              </a:cxnLst>
              <a:rect l="T15" t="T16" r="T17" b="T18"/>
              <a:pathLst>
                <a:path w="463" h="137">
                  <a:moveTo>
                    <a:pt x="351" y="137"/>
                  </a:moveTo>
                  <a:lnTo>
                    <a:pt x="463" y="0"/>
                  </a:lnTo>
                  <a:lnTo>
                    <a:pt x="112" y="0"/>
                  </a:lnTo>
                  <a:lnTo>
                    <a:pt x="0" y="137"/>
                  </a:lnTo>
                  <a:lnTo>
                    <a:pt x="351" y="137"/>
                  </a:lnTo>
                  <a:close/>
                </a:path>
              </a:pathLst>
            </a:custGeom>
            <a:solidFill>
              <a:srgbClr val="264DBF"/>
            </a:solidFill>
            <a:ln w="10160">
              <a:solidFill>
                <a:srgbClr val="000000"/>
              </a:solidFill>
              <a:round/>
              <a:headEnd/>
              <a:tailEnd/>
            </a:ln>
          </p:spPr>
          <p:txBody>
            <a:bodyPr/>
            <a:lstStyle/>
            <a:p>
              <a:endParaRPr lang="en-US"/>
            </a:p>
          </p:txBody>
        </p:sp>
        <p:sp>
          <p:nvSpPr>
            <p:cNvPr id="34" name="Freeform 481"/>
            <p:cNvSpPr>
              <a:spLocks/>
            </p:cNvSpPr>
            <p:nvPr/>
          </p:nvSpPr>
          <p:spPr bwMode="auto">
            <a:xfrm>
              <a:off x="4334" y="14147"/>
              <a:ext cx="128" cy="1165"/>
            </a:xfrm>
            <a:custGeom>
              <a:avLst/>
              <a:gdLst>
                <a:gd name="T0" fmla="*/ 0 w 128"/>
                <a:gd name="T1" fmla="*/ 1165 h 1165"/>
                <a:gd name="T2" fmla="*/ 0 w 128"/>
                <a:gd name="T3" fmla="*/ 137 h 1165"/>
                <a:gd name="T4" fmla="*/ 128 w 128"/>
                <a:gd name="T5" fmla="*/ 0 h 1165"/>
                <a:gd name="T6" fmla="*/ 128 w 128"/>
                <a:gd name="T7" fmla="*/ 1051 h 1165"/>
                <a:gd name="T8" fmla="*/ 0 w 128"/>
                <a:gd name="T9" fmla="*/ 1165 h 1165"/>
                <a:gd name="T10" fmla="*/ 0 60000 65536"/>
                <a:gd name="T11" fmla="*/ 0 60000 65536"/>
                <a:gd name="T12" fmla="*/ 0 60000 65536"/>
                <a:gd name="T13" fmla="*/ 0 60000 65536"/>
                <a:gd name="T14" fmla="*/ 0 60000 65536"/>
                <a:gd name="T15" fmla="*/ 0 w 128"/>
                <a:gd name="T16" fmla="*/ 0 h 1165"/>
                <a:gd name="T17" fmla="*/ 128 w 128"/>
                <a:gd name="T18" fmla="*/ 1165 h 1165"/>
              </a:gdLst>
              <a:ahLst/>
              <a:cxnLst>
                <a:cxn ang="T10">
                  <a:pos x="T0" y="T1"/>
                </a:cxn>
                <a:cxn ang="T11">
                  <a:pos x="T2" y="T3"/>
                </a:cxn>
                <a:cxn ang="T12">
                  <a:pos x="T4" y="T5"/>
                </a:cxn>
                <a:cxn ang="T13">
                  <a:pos x="T6" y="T7"/>
                </a:cxn>
                <a:cxn ang="T14">
                  <a:pos x="T8" y="T9"/>
                </a:cxn>
              </a:cxnLst>
              <a:rect l="T15" t="T16" r="T17" b="T18"/>
              <a:pathLst>
                <a:path w="128" h="1165">
                  <a:moveTo>
                    <a:pt x="0" y="1165"/>
                  </a:moveTo>
                  <a:lnTo>
                    <a:pt x="0" y="137"/>
                  </a:lnTo>
                  <a:lnTo>
                    <a:pt x="128" y="0"/>
                  </a:lnTo>
                  <a:lnTo>
                    <a:pt x="128" y="1051"/>
                  </a:lnTo>
                  <a:lnTo>
                    <a:pt x="0" y="1165"/>
                  </a:lnTo>
                  <a:close/>
                </a:path>
              </a:pathLst>
            </a:custGeom>
            <a:solidFill>
              <a:srgbClr val="808000"/>
            </a:solidFill>
            <a:ln w="10160">
              <a:solidFill>
                <a:srgbClr val="000000"/>
              </a:solidFill>
              <a:round/>
              <a:headEnd/>
              <a:tailEnd/>
            </a:ln>
          </p:spPr>
          <p:txBody>
            <a:bodyPr/>
            <a:lstStyle/>
            <a:p>
              <a:endParaRPr lang="en-US"/>
            </a:p>
          </p:txBody>
        </p:sp>
        <p:sp>
          <p:nvSpPr>
            <p:cNvPr id="35" name="Rectangle 482"/>
            <p:cNvSpPr>
              <a:spLocks noChangeArrowheads="1"/>
            </p:cNvSpPr>
            <p:nvPr/>
          </p:nvSpPr>
          <p:spPr bwMode="auto">
            <a:xfrm>
              <a:off x="3998" y="14284"/>
              <a:ext cx="336" cy="1028"/>
            </a:xfrm>
            <a:prstGeom prst="rect">
              <a:avLst/>
            </a:prstGeom>
            <a:solidFill>
              <a:srgbClr val="FFFF00"/>
            </a:solidFill>
            <a:ln w="10160">
              <a:solidFill>
                <a:srgbClr val="000000"/>
              </a:solidFill>
              <a:miter lim="800000"/>
              <a:headEnd/>
              <a:tailEnd/>
            </a:ln>
          </p:spPr>
          <p:txBody>
            <a:bodyPr/>
            <a:lstStyle/>
            <a:p>
              <a:pPr algn="r"/>
              <a:endParaRPr lang="en-US"/>
            </a:p>
          </p:txBody>
        </p:sp>
        <p:sp>
          <p:nvSpPr>
            <p:cNvPr id="36" name="Freeform 483"/>
            <p:cNvSpPr>
              <a:spLocks/>
            </p:cNvSpPr>
            <p:nvPr/>
          </p:nvSpPr>
          <p:spPr bwMode="auto">
            <a:xfrm>
              <a:off x="3998" y="14147"/>
              <a:ext cx="464" cy="137"/>
            </a:xfrm>
            <a:custGeom>
              <a:avLst/>
              <a:gdLst>
                <a:gd name="T0" fmla="*/ 336 w 464"/>
                <a:gd name="T1" fmla="*/ 137 h 137"/>
                <a:gd name="T2" fmla="*/ 464 w 464"/>
                <a:gd name="T3" fmla="*/ 0 h 137"/>
                <a:gd name="T4" fmla="*/ 112 w 464"/>
                <a:gd name="T5" fmla="*/ 0 h 137"/>
                <a:gd name="T6" fmla="*/ 0 w 464"/>
                <a:gd name="T7" fmla="*/ 137 h 137"/>
                <a:gd name="T8" fmla="*/ 336 w 464"/>
                <a:gd name="T9" fmla="*/ 137 h 137"/>
                <a:gd name="T10" fmla="*/ 0 60000 65536"/>
                <a:gd name="T11" fmla="*/ 0 60000 65536"/>
                <a:gd name="T12" fmla="*/ 0 60000 65536"/>
                <a:gd name="T13" fmla="*/ 0 60000 65536"/>
                <a:gd name="T14" fmla="*/ 0 60000 65536"/>
                <a:gd name="T15" fmla="*/ 0 w 464"/>
                <a:gd name="T16" fmla="*/ 0 h 137"/>
                <a:gd name="T17" fmla="*/ 464 w 464"/>
                <a:gd name="T18" fmla="*/ 137 h 137"/>
              </a:gdLst>
              <a:ahLst/>
              <a:cxnLst>
                <a:cxn ang="T10">
                  <a:pos x="T0" y="T1"/>
                </a:cxn>
                <a:cxn ang="T11">
                  <a:pos x="T2" y="T3"/>
                </a:cxn>
                <a:cxn ang="T12">
                  <a:pos x="T4" y="T5"/>
                </a:cxn>
                <a:cxn ang="T13">
                  <a:pos x="T6" y="T7"/>
                </a:cxn>
                <a:cxn ang="T14">
                  <a:pos x="T8" y="T9"/>
                </a:cxn>
              </a:cxnLst>
              <a:rect l="T15" t="T16" r="T17" b="T18"/>
              <a:pathLst>
                <a:path w="464" h="137">
                  <a:moveTo>
                    <a:pt x="336" y="137"/>
                  </a:moveTo>
                  <a:lnTo>
                    <a:pt x="464" y="0"/>
                  </a:lnTo>
                  <a:lnTo>
                    <a:pt x="112" y="0"/>
                  </a:lnTo>
                  <a:lnTo>
                    <a:pt x="0" y="137"/>
                  </a:lnTo>
                  <a:lnTo>
                    <a:pt x="336" y="137"/>
                  </a:lnTo>
                  <a:close/>
                </a:path>
              </a:pathLst>
            </a:custGeom>
            <a:solidFill>
              <a:srgbClr val="BFBF00"/>
            </a:solidFill>
            <a:ln w="10160">
              <a:solidFill>
                <a:srgbClr val="000000"/>
              </a:solidFill>
              <a:round/>
              <a:headEnd/>
              <a:tailEnd/>
            </a:ln>
          </p:spPr>
          <p:txBody>
            <a:bodyPr/>
            <a:lstStyle/>
            <a:p>
              <a:endParaRPr lang="en-US"/>
            </a:p>
          </p:txBody>
        </p:sp>
        <p:sp>
          <p:nvSpPr>
            <p:cNvPr id="37" name="Freeform 484"/>
            <p:cNvSpPr>
              <a:spLocks/>
            </p:cNvSpPr>
            <p:nvPr/>
          </p:nvSpPr>
          <p:spPr bwMode="auto">
            <a:xfrm>
              <a:off x="5198" y="11314"/>
              <a:ext cx="128" cy="3998"/>
            </a:xfrm>
            <a:custGeom>
              <a:avLst/>
              <a:gdLst>
                <a:gd name="T0" fmla="*/ 0 w 128"/>
                <a:gd name="T1" fmla="*/ 3998 h 3998"/>
                <a:gd name="T2" fmla="*/ 0 w 128"/>
                <a:gd name="T3" fmla="*/ 137 h 3998"/>
                <a:gd name="T4" fmla="*/ 128 w 128"/>
                <a:gd name="T5" fmla="*/ 0 h 3998"/>
                <a:gd name="T6" fmla="*/ 128 w 128"/>
                <a:gd name="T7" fmla="*/ 3884 h 3998"/>
                <a:gd name="T8" fmla="*/ 0 w 128"/>
                <a:gd name="T9" fmla="*/ 3998 h 3998"/>
                <a:gd name="T10" fmla="*/ 0 60000 65536"/>
                <a:gd name="T11" fmla="*/ 0 60000 65536"/>
                <a:gd name="T12" fmla="*/ 0 60000 65536"/>
                <a:gd name="T13" fmla="*/ 0 60000 65536"/>
                <a:gd name="T14" fmla="*/ 0 60000 65536"/>
                <a:gd name="T15" fmla="*/ 0 w 128"/>
                <a:gd name="T16" fmla="*/ 0 h 3998"/>
                <a:gd name="T17" fmla="*/ 128 w 128"/>
                <a:gd name="T18" fmla="*/ 3998 h 3998"/>
              </a:gdLst>
              <a:ahLst/>
              <a:cxnLst>
                <a:cxn ang="T10">
                  <a:pos x="T0" y="T1"/>
                </a:cxn>
                <a:cxn ang="T11">
                  <a:pos x="T2" y="T3"/>
                </a:cxn>
                <a:cxn ang="T12">
                  <a:pos x="T4" y="T5"/>
                </a:cxn>
                <a:cxn ang="T13">
                  <a:pos x="T6" y="T7"/>
                </a:cxn>
                <a:cxn ang="T14">
                  <a:pos x="T8" y="T9"/>
                </a:cxn>
              </a:cxnLst>
              <a:rect l="T15" t="T16" r="T17" b="T18"/>
              <a:pathLst>
                <a:path w="128" h="3998">
                  <a:moveTo>
                    <a:pt x="0" y="3998"/>
                  </a:moveTo>
                  <a:lnTo>
                    <a:pt x="0" y="137"/>
                  </a:lnTo>
                  <a:lnTo>
                    <a:pt x="128" y="0"/>
                  </a:lnTo>
                  <a:lnTo>
                    <a:pt x="128" y="3884"/>
                  </a:lnTo>
                  <a:lnTo>
                    <a:pt x="0" y="3998"/>
                  </a:lnTo>
                  <a:close/>
                </a:path>
              </a:pathLst>
            </a:custGeom>
            <a:solidFill>
              <a:srgbClr val="1A3380"/>
            </a:solidFill>
            <a:ln w="10160">
              <a:solidFill>
                <a:srgbClr val="000000"/>
              </a:solidFill>
              <a:round/>
              <a:headEnd/>
              <a:tailEnd/>
            </a:ln>
          </p:spPr>
          <p:txBody>
            <a:bodyPr/>
            <a:lstStyle/>
            <a:p>
              <a:endParaRPr lang="en-US"/>
            </a:p>
          </p:txBody>
        </p:sp>
        <p:sp>
          <p:nvSpPr>
            <p:cNvPr id="38" name="Rectangle 485"/>
            <p:cNvSpPr>
              <a:spLocks noChangeArrowheads="1"/>
            </p:cNvSpPr>
            <p:nvPr/>
          </p:nvSpPr>
          <p:spPr bwMode="auto">
            <a:xfrm>
              <a:off x="4862" y="11451"/>
              <a:ext cx="336" cy="3861"/>
            </a:xfrm>
            <a:prstGeom prst="rect">
              <a:avLst/>
            </a:prstGeom>
            <a:solidFill>
              <a:srgbClr val="3366FF"/>
            </a:solidFill>
            <a:ln w="10160">
              <a:solidFill>
                <a:srgbClr val="000000"/>
              </a:solidFill>
              <a:miter lim="800000"/>
              <a:headEnd/>
              <a:tailEnd/>
            </a:ln>
          </p:spPr>
          <p:txBody>
            <a:bodyPr/>
            <a:lstStyle/>
            <a:p>
              <a:pPr algn="r"/>
              <a:endParaRPr lang="en-US"/>
            </a:p>
          </p:txBody>
        </p:sp>
        <p:sp>
          <p:nvSpPr>
            <p:cNvPr id="39" name="Freeform 486"/>
            <p:cNvSpPr>
              <a:spLocks/>
            </p:cNvSpPr>
            <p:nvPr/>
          </p:nvSpPr>
          <p:spPr bwMode="auto">
            <a:xfrm>
              <a:off x="4862" y="11314"/>
              <a:ext cx="464" cy="137"/>
            </a:xfrm>
            <a:custGeom>
              <a:avLst/>
              <a:gdLst>
                <a:gd name="T0" fmla="*/ 336 w 464"/>
                <a:gd name="T1" fmla="*/ 137 h 137"/>
                <a:gd name="T2" fmla="*/ 464 w 464"/>
                <a:gd name="T3" fmla="*/ 0 h 137"/>
                <a:gd name="T4" fmla="*/ 112 w 464"/>
                <a:gd name="T5" fmla="*/ 0 h 137"/>
                <a:gd name="T6" fmla="*/ 0 w 464"/>
                <a:gd name="T7" fmla="*/ 137 h 137"/>
                <a:gd name="T8" fmla="*/ 336 w 464"/>
                <a:gd name="T9" fmla="*/ 137 h 137"/>
                <a:gd name="T10" fmla="*/ 0 60000 65536"/>
                <a:gd name="T11" fmla="*/ 0 60000 65536"/>
                <a:gd name="T12" fmla="*/ 0 60000 65536"/>
                <a:gd name="T13" fmla="*/ 0 60000 65536"/>
                <a:gd name="T14" fmla="*/ 0 60000 65536"/>
                <a:gd name="T15" fmla="*/ 0 w 464"/>
                <a:gd name="T16" fmla="*/ 0 h 137"/>
                <a:gd name="T17" fmla="*/ 464 w 464"/>
                <a:gd name="T18" fmla="*/ 137 h 137"/>
              </a:gdLst>
              <a:ahLst/>
              <a:cxnLst>
                <a:cxn ang="T10">
                  <a:pos x="T0" y="T1"/>
                </a:cxn>
                <a:cxn ang="T11">
                  <a:pos x="T2" y="T3"/>
                </a:cxn>
                <a:cxn ang="T12">
                  <a:pos x="T4" y="T5"/>
                </a:cxn>
                <a:cxn ang="T13">
                  <a:pos x="T6" y="T7"/>
                </a:cxn>
                <a:cxn ang="T14">
                  <a:pos x="T8" y="T9"/>
                </a:cxn>
              </a:cxnLst>
              <a:rect l="T15" t="T16" r="T17" b="T18"/>
              <a:pathLst>
                <a:path w="464" h="137">
                  <a:moveTo>
                    <a:pt x="336" y="137"/>
                  </a:moveTo>
                  <a:lnTo>
                    <a:pt x="464" y="0"/>
                  </a:lnTo>
                  <a:lnTo>
                    <a:pt x="112" y="0"/>
                  </a:lnTo>
                  <a:lnTo>
                    <a:pt x="0" y="137"/>
                  </a:lnTo>
                  <a:lnTo>
                    <a:pt x="336" y="137"/>
                  </a:lnTo>
                  <a:close/>
                </a:path>
              </a:pathLst>
            </a:custGeom>
            <a:solidFill>
              <a:srgbClr val="264DBF"/>
            </a:solidFill>
            <a:ln w="10160">
              <a:solidFill>
                <a:srgbClr val="000000"/>
              </a:solidFill>
              <a:round/>
              <a:headEnd/>
              <a:tailEnd/>
            </a:ln>
          </p:spPr>
          <p:txBody>
            <a:bodyPr/>
            <a:lstStyle/>
            <a:p>
              <a:endParaRPr lang="en-US"/>
            </a:p>
          </p:txBody>
        </p:sp>
        <p:sp>
          <p:nvSpPr>
            <p:cNvPr id="40" name="Freeform 487"/>
            <p:cNvSpPr>
              <a:spLocks/>
            </p:cNvSpPr>
            <p:nvPr/>
          </p:nvSpPr>
          <p:spPr bwMode="auto">
            <a:xfrm>
              <a:off x="5550" y="13873"/>
              <a:ext cx="112" cy="1439"/>
            </a:xfrm>
            <a:custGeom>
              <a:avLst/>
              <a:gdLst>
                <a:gd name="T0" fmla="*/ 0 w 112"/>
                <a:gd name="T1" fmla="*/ 1439 h 1439"/>
                <a:gd name="T2" fmla="*/ 0 w 112"/>
                <a:gd name="T3" fmla="*/ 137 h 1439"/>
                <a:gd name="T4" fmla="*/ 112 w 112"/>
                <a:gd name="T5" fmla="*/ 0 h 1439"/>
                <a:gd name="T6" fmla="*/ 112 w 112"/>
                <a:gd name="T7" fmla="*/ 1325 h 1439"/>
                <a:gd name="T8" fmla="*/ 0 w 112"/>
                <a:gd name="T9" fmla="*/ 1439 h 1439"/>
                <a:gd name="T10" fmla="*/ 0 60000 65536"/>
                <a:gd name="T11" fmla="*/ 0 60000 65536"/>
                <a:gd name="T12" fmla="*/ 0 60000 65536"/>
                <a:gd name="T13" fmla="*/ 0 60000 65536"/>
                <a:gd name="T14" fmla="*/ 0 60000 65536"/>
                <a:gd name="T15" fmla="*/ 0 w 112"/>
                <a:gd name="T16" fmla="*/ 0 h 1439"/>
                <a:gd name="T17" fmla="*/ 112 w 112"/>
                <a:gd name="T18" fmla="*/ 1439 h 1439"/>
              </a:gdLst>
              <a:ahLst/>
              <a:cxnLst>
                <a:cxn ang="T10">
                  <a:pos x="T0" y="T1"/>
                </a:cxn>
                <a:cxn ang="T11">
                  <a:pos x="T2" y="T3"/>
                </a:cxn>
                <a:cxn ang="T12">
                  <a:pos x="T4" y="T5"/>
                </a:cxn>
                <a:cxn ang="T13">
                  <a:pos x="T6" y="T7"/>
                </a:cxn>
                <a:cxn ang="T14">
                  <a:pos x="T8" y="T9"/>
                </a:cxn>
              </a:cxnLst>
              <a:rect l="T15" t="T16" r="T17" b="T18"/>
              <a:pathLst>
                <a:path w="112" h="1439">
                  <a:moveTo>
                    <a:pt x="0" y="1439"/>
                  </a:moveTo>
                  <a:lnTo>
                    <a:pt x="0" y="137"/>
                  </a:lnTo>
                  <a:lnTo>
                    <a:pt x="112" y="0"/>
                  </a:lnTo>
                  <a:lnTo>
                    <a:pt x="112" y="1325"/>
                  </a:lnTo>
                  <a:lnTo>
                    <a:pt x="0" y="1439"/>
                  </a:lnTo>
                  <a:close/>
                </a:path>
              </a:pathLst>
            </a:custGeom>
            <a:solidFill>
              <a:srgbClr val="808000"/>
            </a:solidFill>
            <a:ln w="10160">
              <a:solidFill>
                <a:srgbClr val="000000"/>
              </a:solidFill>
              <a:round/>
              <a:headEnd/>
              <a:tailEnd/>
            </a:ln>
          </p:spPr>
          <p:txBody>
            <a:bodyPr/>
            <a:lstStyle/>
            <a:p>
              <a:endParaRPr lang="en-US"/>
            </a:p>
          </p:txBody>
        </p:sp>
        <p:sp>
          <p:nvSpPr>
            <p:cNvPr id="41" name="Rectangle 488"/>
            <p:cNvSpPr>
              <a:spLocks noChangeArrowheads="1"/>
            </p:cNvSpPr>
            <p:nvPr/>
          </p:nvSpPr>
          <p:spPr bwMode="auto">
            <a:xfrm>
              <a:off x="5198" y="14010"/>
              <a:ext cx="352" cy="1302"/>
            </a:xfrm>
            <a:prstGeom prst="rect">
              <a:avLst/>
            </a:prstGeom>
            <a:solidFill>
              <a:srgbClr val="FFFF00"/>
            </a:solidFill>
            <a:ln w="10160">
              <a:solidFill>
                <a:srgbClr val="000000"/>
              </a:solidFill>
              <a:miter lim="800000"/>
              <a:headEnd/>
              <a:tailEnd/>
            </a:ln>
          </p:spPr>
          <p:txBody>
            <a:bodyPr/>
            <a:lstStyle/>
            <a:p>
              <a:pPr algn="r"/>
              <a:endParaRPr lang="en-US"/>
            </a:p>
          </p:txBody>
        </p:sp>
        <p:sp>
          <p:nvSpPr>
            <p:cNvPr id="42" name="Freeform 489"/>
            <p:cNvSpPr>
              <a:spLocks/>
            </p:cNvSpPr>
            <p:nvPr/>
          </p:nvSpPr>
          <p:spPr bwMode="auto">
            <a:xfrm>
              <a:off x="5198" y="13873"/>
              <a:ext cx="464" cy="137"/>
            </a:xfrm>
            <a:custGeom>
              <a:avLst/>
              <a:gdLst>
                <a:gd name="T0" fmla="*/ 352 w 464"/>
                <a:gd name="T1" fmla="*/ 137 h 137"/>
                <a:gd name="T2" fmla="*/ 464 w 464"/>
                <a:gd name="T3" fmla="*/ 0 h 137"/>
                <a:gd name="T4" fmla="*/ 128 w 464"/>
                <a:gd name="T5" fmla="*/ 0 h 137"/>
                <a:gd name="T6" fmla="*/ 0 w 464"/>
                <a:gd name="T7" fmla="*/ 137 h 137"/>
                <a:gd name="T8" fmla="*/ 352 w 464"/>
                <a:gd name="T9" fmla="*/ 137 h 137"/>
                <a:gd name="T10" fmla="*/ 0 60000 65536"/>
                <a:gd name="T11" fmla="*/ 0 60000 65536"/>
                <a:gd name="T12" fmla="*/ 0 60000 65536"/>
                <a:gd name="T13" fmla="*/ 0 60000 65536"/>
                <a:gd name="T14" fmla="*/ 0 60000 65536"/>
                <a:gd name="T15" fmla="*/ 0 w 464"/>
                <a:gd name="T16" fmla="*/ 0 h 137"/>
                <a:gd name="T17" fmla="*/ 464 w 464"/>
                <a:gd name="T18" fmla="*/ 137 h 137"/>
              </a:gdLst>
              <a:ahLst/>
              <a:cxnLst>
                <a:cxn ang="T10">
                  <a:pos x="T0" y="T1"/>
                </a:cxn>
                <a:cxn ang="T11">
                  <a:pos x="T2" y="T3"/>
                </a:cxn>
                <a:cxn ang="T12">
                  <a:pos x="T4" y="T5"/>
                </a:cxn>
                <a:cxn ang="T13">
                  <a:pos x="T6" y="T7"/>
                </a:cxn>
                <a:cxn ang="T14">
                  <a:pos x="T8" y="T9"/>
                </a:cxn>
              </a:cxnLst>
              <a:rect l="T15" t="T16" r="T17" b="T18"/>
              <a:pathLst>
                <a:path w="464" h="137">
                  <a:moveTo>
                    <a:pt x="352" y="137"/>
                  </a:moveTo>
                  <a:lnTo>
                    <a:pt x="464" y="0"/>
                  </a:lnTo>
                  <a:lnTo>
                    <a:pt x="128" y="0"/>
                  </a:lnTo>
                  <a:lnTo>
                    <a:pt x="0" y="137"/>
                  </a:lnTo>
                  <a:lnTo>
                    <a:pt x="352" y="137"/>
                  </a:lnTo>
                  <a:close/>
                </a:path>
              </a:pathLst>
            </a:custGeom>
            <a:solidFill>
              <a:srgbClr val="BFBF00"/>
            </a:solidFill>
            <a:ln w="10160">
              <a:solidFill>
                <a:srgbClr val="000000"/>
              </a:solidFill>
              <a:round/>
              <a:headEnd/>
              <a:tailEnd/>
            </a:ln>
          </p:spPr>
          <p:txBody>
            <a:bodyPr/>
            <a:lstStyle/>
            <a:p>
              <a:endParaRPr lang="en-US"/>
            </a:p>
          </p:txBody>
        </p:sp>
        <p:sp>
          <p:nvSpPr>
            <p:cNvPr id="43" name="Freeform 490"/>
            <p:cNvSpPr>
              <a:spLocks/>
            </p:cNvSpPr>
            <p:nvPr/>
          </p:nvSpPr>
          <p:spPr bwMode="auto">
            <a:xfrm>
              <a:off x="6414" y="11314"/>
              <a:ext cx="111" cy="3998"/>
            </a:xfrm>
            <a:custGeom>
              <a:avLst/>
              <a:gdLst>
                <a:gd name="T0" fmla="*/ 0 w 111"/>
                <a:gd name="T1" fmla="*/ 3998 h 3998"/>
                <a:gd name="T2" fmla="*/ 0 w 111"/>
                <a:gd name="T3" fmla="*/ 137 h 3998"/>
                <a:gd name="T4" fmla="*/ 111 w 111"/>
                <a:gd name="T5" fmla="*/ 0 h 3998"/>
                <a:gd name="T6" fmla="*/ 111 w 111"/>
                <a:gd name="T7" fmla="*/ 3884 h 3998"/>
                <a:gd name="T8" fmla="*/ 0 w 111"/>
                <a:gd name="T9" fmla="*/ 3998 h 3998"/>
                <a:gd name="T10" fmla="*/ 0 60000 65536"/>
                <a:gd name="T11" fmla="*/ 0 60000 65536"/>
                <a:gd name="T12" fmla="*/ 0 60000 65536"/>
                <a:gd name="T13" fmla="*/ 0 60000 65536"/>
                <a:gd name="T14" fmla="*/ 0 60000 65536"/>
                <a:gd name="T15" fmla="*/ 0 w 111"/>
                <a:gd name="T16" fmla="*/ 0 h 3998"/>
                <a:gd name="T17" fmla="*/ 111 w 111"/>
                <a:gd name="T18" fmla="*/ 3998 h 3998"/>
              </a:gdLst>
              <a:ahLst/>
              <a:cxnLst>
                <a:cxn ang="T10">
                  <a:pos x="T0" y="T1"/>
                </a:cxn>
                <a:cxn ang="T11">
                  <a:pos x="T2" y="T3"/>
                </a:cxn>
                <a:cxn ang="T12">
                  <a:pos x="T4" y="T5"/>
                </a:cxn>
                <a:cxn ang="T13">
                  <a:pos x="T6" y="T7"/>
                </a:cxn>
                <a:cxn ang="T14">
                  <a:pos x="T8" y="T9"/>
                </a:cxn>
              </a:cxnLst>
              <a:rect l="T15" t="T16" r="T17" b="T18"/>
              <a:pathLst>
                <a:path w="111" h="3998">
                  <a:moveTo>
                    <a:pt x="0" y="3998"/>
                  </a:moveTo>
                  <a:lnTo>
                    <a:pt x="0" y="137"/>
                  </a:lnTo>
                  <a:lnTo>
                    <a:pt x="111" y="0"/>
                  </a:lnTo>
                  <a:lnTo>
                    <a:pt x="111" y="3884"/>
                  </a:lnTo>
                  <a:lnTo>
                    <a:pt x="0" y="3998"/>
                  </a:lnTo>
                  <a:close/>
                </a:path>
              </a:pathLst>
            </a:custGeom>
            <a:solidFill>
              <a:srgbClr val="1A3380"/>
            </a:solidFill>
            <a:ln w="10160">
              <a:solidFill>
                <a:srgbClr val="000000"/>
              </a:solidFill>
              <a:round/>
              <a:headEnd/>
              <a:tailEnd/>
            </a:ln>
          </p:spPr>
          <p:txBody>
            <a:bodyPr/>
            <a:lstStyle/>
            <a:p>
              <a:endParaRPr lang="en-US"/>
            </a:p>
          </p:txBody>
        </p:sp>
        <p:sp>
          <p:nvSpPr>
            <p:cNvPr id="44" name="Rectangle 491"/>
            <p:cNvSpPr>
              <a:spLocks noChangeArrowheads="1"/>
            </p:cNvSpPr>
            <p:nvPr/>
          </p:nvSpPr>
          <p:spPr bwMode="auto">
            <a:xfrm>
              <a:off x="6062" y="11451"/>
              <a:ext cx="352" cy="3861"/>
            </a:xfrm>
            <a:prstGeom prst="rect">
              <a:avLst/>
            </a:prstGeom>
            <a:solidFill>
              <a:srgbClr val="3366FF"/>
            </a:solidFill>
            <a:ln w="10160">
              <a:solidFill>
                <a:srgbClr val="000000"/>
              </a:solidFill>
              <a:miter lim="800000"/>
              <a:headEnd/>
              <a:tailEnd/>
            </a:ln>
          </p:spPr>
          <p:txBody>
            <a:bodyPr/>
            <a:lstStyle/>
            <a:p>
              <a:pPr algn="r"/>
              <a:endParaRPr lang="en-US"/>
            </a:p>
          </p:txBody>
        </p:sp>
        <p:sp>
          <p:nvSpPr>
            <p:cNvPr id="45" name="Freeform 492"/>
            <p:cNvSpPr>
              <a:spLocks/>
            </p:cNvSpPr>
            <p:nvPr/>
          </p:nvSpPr>
          <p:spPr bwMode="auto">
            <a:xfrm>
              <a:off x="6062" y="11314"/>
              <a:ext cx="463" cy="137"/>
            </a:xfrm>
            <a:custGeom>
              <a:avLst/>
              <a:gdLst>
                <a:gd name="T0" fmla="*/ 352 w 463"/>
                <a:gd name="T1" fmla="*/ 137 h 137"/>
                <a:gd name="T2" fmla="*/ 463 w 463"/>
                <a:gd name="T3" fmla="*/ 0 h 137"/>
                <a:gd name="T4" fmla="*/ 128 w 463"/>
                <a:gd name="T5" fmla="*/ 0 h 137"/>
                <a:gd name="T6" fmla="*/ 0 w 463"/>
                <a:gd name="T7" fmla="*/ 137 h 137"/>
                <a:gd name="T8" fmla="*/ 352 w 463"/>
                <a:gd name="T9" fmla="*/ 137 h 137"/>
                <a:gd name="T10" fmla="*/ 0 60000 65536"/>
                <a:gd name="T11" fmla="*/ 0 60000 65536"/>
                <a:gd name="T12" fmla="*/ 0 60000 65536"/>
                <a:gd name="T13" fmla="*/ 0 60000 65536"/>
                <a:gd name="T14" fmla="*/ 0 60000 65536"/>
                <a:gd name="T15" fmla="*/ 0 w 463"/>
                <a:gd name="T16" fmla="*/ 0 h 137"/>
                <a:gd name="T17" fmla="*/ 463 w 463"/>
                <a:gd name="T18" fmla="*/ 137 h 137"/>
              </a:gdLst>
              <a:ahLst/>
              <a:cxnLst>
                <a:cxn ang="T10">
                  <a:pos x="T0" y="T1"/>
                </a:cxn>
                <a:cxn ang="T11">
                  <a:pos x="T2" y="T3"/>
                </a:cxn>
                <a:cxn ang="T12">
                  <a:pos x="T4" y="T5"/>
                </a:cxn>
                <a:cxn ang="T13">
                  <a:pos x="T6" y="T7"/>
                </a:cxn>
                <a:cxn ang="T14">
                  <a:pos x="T8" y="T9"/>
                </a:cxn>
              </a:cxnLst>
              <a:rect l="T15" t="T16" r="T17" b="T18"/>
              <a:pathLst>
                <a:path w="463" h="137">
                  <a:moveTo>
                    <a:pt x="352" y="137"/>
                  </a:moveTo>
                  <a:lnTo>
                    <a:pt x="463" y="0"/>
                  </a:lnTo>
                  <a:lnTo>
                    <a:pt x="128" y="0"/>
                  </a:lnTo>
                  <a:lnTo>
                    <a:pt x="0" y="137"/>
                  </a:lnTo>
                  <a:lnTo>
                    <a:pt x="352" y="137"/>
                  </a:lnTo>
                  <a:close/>
                </a:path>
              </a:pathLst>
            </a:custGeom>
            <a:solidFill>
              <a:srgbClr val="264DBF"/>
            </a:solidFill>
            <a:ln w="10160">
              <a:solidFill>
                <a:srgbClr val="000000"/>
              </a:solidFill>
              <a:round/>
              <a:headEnd/>
              <a:tailEnd/>
            </a:ln>
          </p:spPr>
          <p:txBody>
            <a:bodyPr/>
            <a:lstStyle/>
            <a:p>
              <a:endParaRPr lang="en-US"/>
            </a:p>
          </p:txBody>
        </p:sp>
        <p:sp>
          <p:nvSpPr>
            <p:cNvPr id="46" name="Freeform 493"/>
            <p:cNvSpPr>
              <a:spLocks/>
            </p:cNvSpPr>
            <p:nvPr/>
          </p:nvSpPr>
          <p:spPr bwMode="auto">
            <a:xfrm>
              <a:off x="6765" y="13850"/>
              <a:ext cx="112" cy="1462"/>
            </a:xfrm>
            <a:custGeom>
              <a:avLst/>
              <a:gdLst>
                <a:gd name="T0" fmla="*/ 0 w 112"/>
                <a:gd name="T1" fmla="*/ 1462 h 1462"/>
                <a:gd name="T2" fmla="*/ 0 w 112"/>
                <a:gd name="T3" fmla="*/ 114 h 1462"/>
                <a:gd name="T4" fmla="*/ 112 w 112"/>
                <a:gd name="T5" fmla="*/ 0 h 1462"/>
                <a:gd name="T6" fmla="*/ 112 w 112"/>
                <a:gd name="T7" fmla="*/ 1348 h 1462"/>
                <a:gd name="T8" fmla="*/ 0 w 112"/>
                <a:gd name="T9" fmla="*/ 1462 h 1462"/>
                <a:gd name="T10" fmla="*/ 0 60000 65536"/>
                <a:gd name="T11" fmla="*/ 0 60000 65536"/>
                <a:gd name="T12" fmla="*/ 0 60000 65536"/>
                <a:gd name="T13" fmla="*/ 0 60000 65536"/>
                <a:gd name="T14" fmla="*/ 0 60000 65536"/>
                <a:gd name="T15" fmla="*/ 0 w 112"/>
                <a:gd name="T16" fmla="*/ 0 h 1462"/>
                <a:gd name="T17" fmla="*/ 112 w 112"/>
                <a:gd name="T18" fmla="*/ 1462 h 1462"/>
              </a:gdLst>
              <a:ahLst/>
              <a:cxnLst>
                <a:cxn ang="T10">
                  <a:pos x="T0" y="T1"/>
                </a:cxn>
                <a:cxn ang="T11">
                  <a:pos x="T2" y="T3"/>
                </a:cxn>
                <a:cxn ang="T12">
                  <a:pos x="T4" y="T5"/>
                </a:cxn>
                <a:cxn ang="T13">
                  <a:pos x="T6" y="T7"/>
                </a:cxn>
                <a:cxn ang="T14">
                  <a:pos x="T8" y="T9"/>
                </a:cxn>
              </a:cxnLst>
              <a:rect l="T15" t="T16" r="T17" b="T18"/>
              <a:pathLst>
                <a:path w="112" h="1462">
                  <a:moveTo>
                    <a:pt x="0" y="1462"/>
                  </a:moveTo>
                  <a:lnTo>
                    <a:pt x="0" y="114"/>
                  </a:lnTo>
                  <a:lnTo>
                    <a:pt x="112" y="0"/>
                  </a:lnTo>
                  <a:lnTo>
                    <a:pt x="112" y="1348"/>
                  </a:lnTo>
                  <a:lnTo>
                    <a:pt x="0" y="1462"/>
                  </a:lnTo>
                  <a:close/>
                </a:path>
              </a:pathLst>
            </a:custGeom>
            <a:solidFill>
              <a:srgbClr val="808000"/>
            </a:solidFill>
            <a:ln w="10160">
              <a:solidFill>
                <a:srgbClr val="000000"/>
              </a:solidFill>
              <a:round/>
              <a:headEnd/>
              <a:tailEnd/>
            </a:ln>
          </p:spPr>
          <p:txBody>
            <a:bodyPr/>
            <a:lstStyle/>
            <a:p>
              <a:endParaRPr lang="en-US"/>
            </a:p>
          </p:txBody>
        </p:sp>
        <p:sp>
          <p:nvSpPr>
            <p:cNvPr id="47" name="Rectangle 494"/>
            <p:cNvSpPr>
              <a:spLocks noChangeArrowheads="1"/>
            </p:cNvSpPr>
            <p:nvPr/>
          </p:nvSpPr>
          <p:spPr bwMode="auto">
            <a:xfrm>
              <a:off x="6414" y="13964"/>
              <a:ext cx="351" cy="1348"/>
            </a:xfrm>
            <a:prstGeom prst="rect">
              <a:avLst/>
            </a:prstGeom>
            <a:solidFill>
              <a:srgbClr val="FFFF00"/>
            </a:solidFill>
            <a:ln w="10160">
              <a:solidFill>
                <a:srgbClr val="000000"/>
              </a:solidFill>
              <a:miter lim="800000"/>
              <a:headEnd/>
              <a:tailEnd/>
            </a:ln>
          </p:spPr>
          <p:txBody>
            <a:bodyPr/>
            <a:lstStyle/>
            <a:p>
              <a:pPr algn="r"/>
              <a:endParaRPr lang="en-US"/>
            </a:p>
          </p:txBody>
        </p:sp>
        <p:sp>
          <p:nvSpPr>
            <p:cNvPr id="48" name="Freeform 495"/>
            <p:cNvSpPr>
              <a:spLocks/>
            </p:cNvSpPr>
            <p:nvPr/>
          </p:nvSpPr>
          <p:spPr bwMode="auto">
            <a:xfrm>
              <a:off x="6414" y="13850"/>
              <a:ext cx="463" cy="114"/>
            </a:xfrm>
            <a:custGeom>
              <a:avLst/>
              <a:gdLst>
                <a:gd name="T0" fmla="*/ 351 w 463"/>
                <a:gd name="T1" fmla="*/ 114 h 114"/>
                <a:gd name="T2" fmla="*/ 463 w 463"/>
                <a:gd name="T3" fmla="*/ 0 h 114"/>
                <a:gd name="T4" fmla="*/ 111 w 463"/>
                <a:gd name="T5" fmla="*/ 0 h 114"/>
                <a:gd name="T6" fmla="*/ 0 w 463"/>
                <a:gd name="T7" fmla="*/ 114 h 114"/>
                <a:gd name="T8" fmla="*/ 351 w 463"/>
                <a:gd name="T9" fmla="*/ 114 h 114"/>
                <a:gd name="T10" fmla="*/ 0 60000 65536"/>
                <a:gd name="T11" fmla="*/ 0 60000 65536"/>
                <a:gd name="T12" fmla="*/ 0 60000 65536"/>
                <a:gd name="T13" fmla="*/ 0 60000 65536"/>
                <a:gd name="T14" fmla="*/ 0 60000 65536"/>
                <a:gd name="T15" fmla="*/ 0 w 463"/>
                <a:gd name="T16" fmla="*/ 0 h 114"/>
                <a:gd name="T17" fmla="*/ 463 w 463"/>
                <a:gd name="T18" fmla="*/ 114 h 114"/>
              </a:gdLst>
              <a:ahLst/>
              <a:cxnLst>
                <a:cxn ang="T10">
                  <a:pos x="T0" y="T1"/>
                </a:cxn>
                <a:cxn ang="T11">
                  <a:pos x="T2" y="T3"/>
                </a:cxn>
                <a:cxn ang="T12">
                  <a:pos x="T4" y="T5"/>
                </a:cxn>
                <a:cxn ang="T13">
                  <a:pos x="T6" y="T7"/>
                </a:cxn>
                <a:cxn ang="T14">
                  <a:pos x="T8" y="T9"/>
                </a:cxn>
              </a:cxnLst>
              <a:rect l="T15" t="T16" r="T17" b="T18"/>
              <a:pathLst>
                <a:path w="463" h="114">
                  <a:moveTo>
                    <a:pt x="351" y="114"/>
                  </a:moveTo>
                  <a:lnTo>
                    <a:pt x="463" y="0"/>
                  </a:lnTo>
                  <a:lnTo>
                    <a:pt x="111" y="0"/>
                  </a:lnTo>
                  <a:lnTo>
                    <a:pt x="0" y="114"/>
                  </a:lnTo>
                  <a:lnTo>
                    <a:pt x="351" y="114"/>
                  </a:lnTo>
                  <a:close/>
                </a:path>
              </a:pathLst>
            </a:custGeom>
            <a:solidFill>
              <a:srgbClr val="BFBF00"/>
            </a:solidFill>
            <a:ln w="10160">
              <a:solidFill>
                <a:srgbClr val="000000"/>
              </a:solidFill>
              <a:round/>
              <a:headEnd/>
              <a:tailEnd/>
            </a:ln>
          </p:spPr>
          <p:txBody>
            <a:bodyPr/>
            <a:lstStyle/>
            <a:p>
              <a:endParaRPr lang="en-US"/>
            </a:p>
          </p:txBody>
        </p:sp>
        <p:sp>
          <p:nvSpPr>
            <p:cNvPr id="49" name="Freeform 496"/>
            <p:cNvSpPr>
              <a:spLocks/>
            </p:cNvSpPr>
            <p:nvPr/>
          </p:nvSpPr>
          <p:spPr bwMode="auto">
            <a:xfrm>
              <a:off x="7629" y="11109"/>
              <a:ext cx="112" cy="4203"/>
            </a:xfrm>
            <a:custGeom>
              <a:avLst/>
              <a:gdLst>
                <a:gd name="T0" fmla="*/ 0 w 112"/>
                <a:gd name="T1" fmla="*/ 4203 h 4203"/>
                <a:gd name="T2" fmla="*/ 0 w 112"/>
                <a:gd name="T3" fmla="*/ 114 h 4203"/>
                <a:gd name="T4" fmla="*/ 112 w 112"/>
                <a:gd name="T5" fmla="*/ 0 h 4203"/>
                <a:gd name="T6" fmla="*/ 112 w 112"/>
                <a:gd name="T7" fmla="*/ 4089 h 4203"/>
                <a:gd name="T8" fmla="*/ 0 w 112"/>
                <a:gd name="T9" fmla="*/ 4203 h 4203"/>
                <a:gd name="T10" fmla="*/ 0 60000 65536"/>
                <a:gd name="T11" fmla="*/ 0 60000 65536"/>
                <a:gd name="T12" fmla="*/ 0 60000 65536"/>
                <a:gd name="T13" fmla="*/ 0 60000 65536"/>
                <a:gd name="T14" fmla="*/ 0 60000 65536"/>
                <a:gd name="T15" fmla="*/ 0 w 112"/>
                <a:gd name="T16" fmla="*/ 0 h 4203"/>
                <a:gd name="T17" fmla="*/ 112 w 112"/>
                <a:gd name="T18" fmla="*/ 4203 h 4203"/>
              </a:gdLst>
              <a:ahLst/>
              <a:cxnLst>
                <a:cxn ang="T10">
                  <a:pos x="T0" y="T1"/>
                </a:cxn>
                <a:cxn ang="T11">
                  <a:pos x="T2" y="T3"/>
                </a:cxn>
                <a:cxn ang="T12">
                  <a:pos x="T4" y="T5"/>
                </a:cxn>
                <a:cxn ang="T13">
                  <a:pos x="T6" y="T7"/>
                </a:cxn>
                <a:cxn ang="T14">
                  <a:pos x="T8" y="T9"/>
                </a:cxn>
              </a:cxnLst>
              <a:rect l="T15" t="T16" r="T17" b="T18"/>
              <a:pathLst>
                <a:path w="112" h="4203">
                  <a:moveTo>
                    <a:pt x="0" y="4203"/>
                  </a:moveTo>
                  <a:lnTo>
                    <a:pt x="0" y="114"/>
                  </a:lnTo>
                  <a:lnTo>
                    <a:pt x="112" y="0"/>
                  </a:lnTo>
                  <a:lnTo>
                    <a:pt x="112" y="4089"/>
                  </a:lnTo>
                  <a:lnTo>
                    <a:pt x="0" y="4203"/>
                  </a:lnTo>
                  <a:close/>
                </a:path>
              </a:pathLst>
            </a:custGeom>
            <a:solidFill>
              <a:srgbClr val="1A3380"/>
            </a:solidFill>
            <a:ln w="10160">
              <a:solidFill>
                <a:srgbClr val="000000"/>
              </a:solidFill>
              <a:round/>
              <a:headEnd/>
              <a:tailEnd/>
            </a:ln>
          </p:spPr>
          <p:txBody>
            <a:bodyPr/>
            <a:lstStyle/>
            <a:p>
              <a:endParaRPr lang="en-US"/>
            </a:p>
          </p:txBody>
        </p:sp>
        <p:sp>
          <p:nvSpPr>
            <p:cNvPr id="50" name="Rectangle 497"/>
            <p:cNvSpPr>
              <a:spLocks noChangeArrowheads="1"/>
            </p:cNvSpPr>
            <p:nvPr/>
          </p:nvSpPr>
          <p:spPr bwMode="auto">
            <a:xfrm>
              <a:off x="7277" y="11223"/>
              <a:ext cx="352" cy="4089"/>
            </a:xfrm>
            <a:prstGeom prst="rect">
              <a:avLst/>
            </a:prstGeom>
            <a:solidFill>
              <a:srgbClr val="3366FF"/>
            </a:solidFill>
            <a:ln w="10160">
              <a:solidFill>
                <a:srgbClr val="000000"/>
              </a:solidFill>
              <a:miter lim="800000"/>
              <a:headEnd/>
              <a:tailEnd/>
            </a:ln>
          </p:spPr>
          <p:txBody>
            <a:bodyPr/>
            <a:lstStyle/>
            <a:p>
              <a:pPr algn="r"/>
              <a:endParaRPr lang="en-US"/>
            </a:p>
          </p:txBody>
        </p:sp>
        <p:sp>
          <p:nvSpPr>
            <p:cNvPr id="51" name="Freeform 498"/>
            <p:cNvSpPr>
              <a:spLocks/>
            </p:cNvSpPr>
            <p:nvPr/>
          </p:nvSpPr>
          <p:spPr bwMode="auto">
            <a:xfrm>
              <a:off x="7277" y="11109"/>
              <a:ext cx="464" cy="114"/>
            </a:xfrm>
            <a:custGeom>
              <a:avLst/>
              <a:gdLst>
                <a:gd name="T0" fmla="*/ 352 w 464"/>
                <a:gd name="T1" fmla="*/ 114 h 114"/>
                <a:gd name="T2" fmla="*/ 464 w 464"/>
                <a:gd name="T3" fmla="*/ 0 h 114"/>
                <a:gd name="T4" fmla="*/ 112 w 464"/>
                <a:gd name="T5" fmla="*/ 0 h 114"/>
                <a:gd name="T6" fmla="*/ 0 w 464"/>
                <a:gd name="T7" fmla="*/ 114 h 114"/>
                <a:gd name="T8" fmla="*/ 352 w 464"/>
                <a:gd name="T9" fmla="*/ 114 h 114"/>
                <a:gd name="T10" fmla="*/ 0 60000 65536"/>
                <a:gd name="T11" fmla="*/ 0 60000 65536"/>
                <a:gd name="T12" fmla="*/ 0 60000 65536"/>
                <a:gd name="T13" fmla="*/ 0 60000 65536"/>
                <a:gd name="T14" fmla="*/ 0 60000 65536"/>
                <a:gd name="T15" fmla="*/ 0 w 464"/>
                <a:gd name="T16" fmla="*/ 0 h 114"/>
                <a:gd name="T17" fmla="*/ 464 w 464"/>
                <a:gd name="T18" fmla="*/ 114 h 114"/>
              </a:gdLst>
              <a:ahLst/>
              <a:cxnLst>
                <a:cxn ang="T10">
                  <a:pos x="T0" y="T1"/>
                </a:cxn>
                <a:cxn ang="T11">
                  <a:pos x="T2" y="T3"/>
                </a:cxn>
                <a:cxn ang="T12">
                  <a:pos x="T4" y="T5"/>
                </a:cxn>
                <a:cxn ang="T13">
                  <a:pos x="T6" y="T7"/>
                </a:cxn>
                <a:cxn ang="T14">
                  <a:pos x="T8" y="T9"/>
                </a:cxn>
              </a:cxnLst>
              <a:rect l="T15" t="T16" r="T17" b="T18"/>
              <a:pathLst>
                <a:path w="464" h="114">
                  <a:moveTo>
                    <a:pt x="352" y="114"/>
                  </a:moveTo>
                  <a:lnTo>
                    <a:pt x="464" y="0"/>
                  </a:lnTo>
                  <a:lnTo>
                    <a:pt x="112" y="0"/>
                  </a:lnTo>
                  <a:lnTo>
                    <a:pt x="0" y="114"/>
                  </a:lnTo>
                  <a:lnTo>
                    <a:pt x="352" y="114"/>
                  </a:lnTo>
                  <a:close/>
                </a:path>
              </a:pathLst>
            </a:custGeom>
            <a:solidFill>
              <a:srgbClr val="264DBF"/>
            </a:solidFill>
            <a:ln w="10160">
              <a:solidFill>
                <a:srgbClr val="000000"/>
              </a:solidFill>
              <a:round/>
              <a:headEnd/>
              <a:tailEnd/>
            </a:ln>
          </p:spPr>
          <p:txBody>
            <a:bodyPr/>
            <a:lstStyle/>
            <a:p>
              <a:endParaRPr lang="en-US"/>
            </a:p>
          </p:txBody>
        </p:sp>
        <p:sp>
          <p:nvSpPr>
            <p:cNvPr id="52" name="Freeform 499"/>
            <p:cNvSpPr>
              <a:spLocks/>
            </p:cNvSpPr>
            <p:nvPr/>
          </p:nvSpPr>
          <p:spPr bwMode="auto">
            <a:xfrm>
              <a:off x="7965" y="13347"/>
              <a:ext cx="128" cy="1965"/>
            </a:xfrm>
            <a:custGeom>
              <a:avLst/>
              <a:gdLst>
                <a:gd name="T0" fmla="*/ 0 w 128"/>
                <a:gd name="T1" fmla="*/ 1965 h 1965"/>
                <a:gd name="T2" fmla="*/ 0 w 128"/>
                <a:gd name="T3" fmla="*/ 137 h 1965"/>
                <a:gd name="T4" fmla="*/ 128 w 128"/>
                <a:gd name="T5" fmla="*/ 0 h 1965"/>
                <a:gd name="T6" fmla="*/ 128 w 128"/>
                <a:gd name="T7" fmla="*/ 1851 h 1965"/>
                <a:gd name="T8" fmla="*/ 0 w 128"/>
                <a:gd name="T9" fmla="*/ 1965 h 1965"/>
                <a:gd name="T10" fmla="*/ 0 60000 65536"/>
                <a:gd name="T11" fmla="*/ 0 60000 65536"/>
                <a:gd name="T12" fmla="*/ 0 60000 65536"/>
                <a:gd name="T13" fmla="*/ 0 60000 65536"/>
                <a:gd name="T14" fmla="*/ 0 60000 65536"/>
                <a:gd name="T15" fmla="*/ 0 w 128"/>
                <a:gd name="T16" fmla="*/ 0 h 1965"/>
                <a:gd name="T17" fmla="*/ 128 w 128"/>
                <a:gd name="T18" fmla="*/ 1965 h 1965"/>
              </a:gdLst>
              <a:ahLst/>
              <a:cxnLst>
                <a:cxn ang="T10">
                  <a:pos x="T0" y="T1"/>
                </a:cxn>
                <a:cxn ang="T11">
                  <a:pos x="T2" y="T3"/>
                </a:cxn>
                <a:cxn ang="T12">
                  <a:pos x="T4" y="T5"/>
                </a:cxn>
                <a:cxn ang="T13">
                  <a:pos x="T6" y="T7"/>
                </a:cxn>
                <a:cxn ang="T14">
                  <a:pos x="T8" y="T9"/>
                </a:cxn>
              </a:cxnLst>
              <a:rect l="T15" t="T16" r="T17" b="T18"/>
              <a:pathLst>
                <a:path w="128" h="1965">
                  <a:moveTo>
                    <a:pt x="0" y="1965"/>
                  </a:moveTo>
                  <a:lnTo>
                    <a:pt x="0" y="137"/>
                  </a:lnTo>
                  <a:lnTo>
                    <a:pt x="128" y="0"/>
                  </a:lnTo>
                  <a:lnTo>
                    <a:pt x="128" y="1851"/>
                  </a:lnTo>
                  <a:lnTo>
                    <a:pt x="0" y="1965"/>
                  </a:lnTo>
                  <a:close/>
                </a:path>
              </a:pathLst>
            </a:custGeom>
            <a:solidFill>
              <a:srgbClr val="808000"/>
            </a:solidFill>
            <a:ln w="10160">
              <a:solidFill>
                <a:srgbClr val="000000"/>
              </a:solidFill>
              <a:round/>
              <a:headEnd/>
              <a:tailEnd/>
            </a:ln>
          </p:spPr>
          <p:txBody>
            <a:bodyPr/>
            <a:lstStyle/>
            <a:p>
              <a:endParaRPr lang="en-US"/>
            </a:p>
          </p:txBody>
        </p:sp>
        <p:sp>
          <p:nvSpPr>
            <p:cNvPr id="53" name="Rectangle 500"/>
            <p:cNvSpPr>
              <a:spLocks noChangeArrowheads="1"/>
            </p:cNvSpPr>
            <p:nvPr/>
          </p:nvSpPr>
          <p:spPr bwMode="auto">
            <a:xfrm>
              <a:off x="7629" y="13484"/>
              <a:ext cx="336" cy="1828"/>
            </a:xfrm>
            <a:prstGeom prst="rect">
              <a:avLst/>
            </a:prstGeom>
            <a:solidFill>
              <a:srgbClr val="FFFF00"/>
            </a:solidFill>
            <a:ln w="10160">
              <a:solidFill>
                <a:srgbClr val="000000"/>
              </a:solidFill>
              <a:miter lim="800000"/>
              <a:headEnd/>
              <a:tailEnd/>
            </a:ln>
          </p:spPr>
          <p:txBody>
            <a:bodyPr/>
            <a:lstStyle/>
            <a:p>
              <a:pPr algn="r"/>
              <a:endParaRPr lang="en-US"/>
            </a:p>
          </p:txBody>
        </p:sp>
        <p:sp>
          <p:nvSpPr>
            <p:cNvPr id="54" name="Freeform 501"/>
            <p:cNvSpPr>
              <a:spLocks/>
            </p:cNvSpPr>
            <p:nvPr/>
          </p:nvSpPr>
          <p:spPr bwMode="auto">
            <a:xfrm>
              <a:off x="7629" y="13347"/>
              <a:ext cx="464" cy="137"/>
            </a:xfrm>
            <a:custGeom>
              <a:avLst/>
              <a:gdLst>
                <a:gd name="T0" fmla="*/ 336 w 464"/>
                <a:gd name="T1" fmla="*/ 137 h 137"/>
                <a:gd name="T2" fmla="*/ 464 w 464"/>
                <a:gd name="T3" fmla="*/ 0 h 137"/>
                <a:gd name="T4" fmla="*/ 112 w 464"/>
                <a:gd name="T5" fmla="*/ 0 h 137"/>
                <a:gd name="T6" fmla="*/ 0 w 464"/>
                <a:gd name="T7" fmla="*/ 137 h 137"/>
                <a:gd name="T8" fmla="*/ 336 w 464"/>
                <a:gd name="T9" fmla="*/ 137 h 137"/>
                <a:gd name="T10" fmla="*/ 0 60000 65536"/>
                <a:gd name="T11" fmla="*/ 0 60000 65536"/>
                <a:gd name="T12" fmla="*/ 0 60000 65536"/>
                <a:gd name="T13" fmla="*/ 0 60000 65536"/>
                <a:gd name="T14" fmla="*/ 0 60000 65536"/>
                <a:gd name="T15" fmla="*/ 0 w 464"/>
                <a:gd name="T16" fmla="*/ 0 h 137"/>
                <a:gd name="T17" fmla="*/ 464 w 464"/>
                <a:gd name="T18" fmla="*/ 137 h 137"/>
              </a:gdLst>
              <a:ahLst/>
              <a:cxnLst>
                <a:cxn ang="T10">
                  <a:pos x="T0" y="T1"/>
                </a:cxn>
                <a:cxn ang="T11">
                  <a:pos x="T2" y="T3"/>
                </a:cxn>
                <a:cxn ang="T12">
                  <a:pos x="T4" y="T5"/>
                </a:cxn>
                <a:cxn ang="T13">
                  <a:pos x="T6" y="T7"/>
                </a:cxn>
                <a:cxn ang="T14">
                  <a:pos x="T8" y="T9"/>
                </a:cxn>
              </a:cxnLst>
              <a:rect l="T15" t="T16" r="T17" b="T18"/>
              <a:pathLst>
                <a:path w="464" h="137">
                  <a:moveTo>
                    <a:pt x="336" y="137"/>
                  </a:moveTo>
                  <a:lnTo>
                    <a:pt x="464" y="0"/>
                  </a:lnTo>
                  <a:lnTo>
                    <a:pt x="112" y="0"/>
                  </a:lnTo>
                  <a:lnTo>
                    <a:pt x="0" y="137"/>
                  </a:lnTo>
                  <a:lnTo>
                    <a:pt x="336" y="137"/>
                  </a:lnTo>
                  <a:close/>
                </a:path>
              </a:pathLst>
            </a:custGeom>
            <a:solidFill>
              <a:srgbClr val="BFBF00"/>
            </a:solidFill>
            <a:ln w="10160">
              <a:solidFill>
                <a:srgbClr val="000000"/>
              </a:solidFill>
              <a:round/>
              <a:headEnd/>
              <a:tailEnd/>
            </a:ln>
          </p:spPr>
          <p:txBody>
            <a:bodyPr/>
            <a:lstStyle/>
            <a:p>
              <a:endParaRPr lang="en-US"/>
            </a:p>
          </p:txBody>
        </p:sp>
        <p:sp>
          <p:nvSpPr>
            <p:cNvPr id="55" name="Line 502"/>
            <p:cNvSpPr>
              <a:spLocks noChangeShapeType="1"/>
            </p:cNvSpPr>
            <p:nvPr/>
          </p:nvSpPr>
          <p:spPr bwMode="auto">
            <a:xfrm flipV="1">
              <a:off x="2095" y="10994"/>
              <a:ext cx="0" cy="4432"/>
            </a:xfrm>
            <a:prstGeom prst="line">
              <a:avLst/>
            </a:prstGeom>
            <a:noFill/>
            <a:ln w="0">
              <a:solidFill>
                <a:srgbClr val="000000"/>
              </a:solidFill>
              <a:round/>
              <a:headEnd/>
              <a:tailEnd/>
            </a:ln>
          </p:spPr>
          <p:txBody>
            <a:bodyPr/>
            <a:lstStyle/>
            <a:p>
              <a:endParaRPr lang="en-US"/>
            </a:p>
          </p:txBody>
        </p:sp>
        <p:sp>
          <p:nvSpPr>
            <p:cNvPr id="56" name="Line 503"/>
            <p:cNvSpPr>
              <a:spLocks noChangeShapeType="1"/>
            </p:cNvSpPr>
            <p:nvPr/>
          </p:nvSpPr>
          <p:spPr bwMode="auto">
            <a:xfrm flipH="1">
              <a:off x="2047" y="15426"/>
              <a:ext cx="48" cy="0"/>
            </a:xfrm>
            <a:prstGeom prst="line">
              <a:avLst/>
            </a:prstGeom>
            <a:noFill/>
            <a:ln w="0">
              <a:solidFill>
                <a:srgbClr val="000000"/>
              </a:solidFill>
              <a:round/>
              <a:headEnd/>
              <a:tailEnd/>
            </a:ln>
          </p:spPr>
          <p:txBody>
            <a:bodyPr/>
            <a:lstStyle/>
            <a:p>
              <a:endParaRPr lang="en-US"/>
            </a:p>
          </p:txBody>
        </p:sp>
        <p:sp>
          <p:nvSpPr>
            <p:cNvPr id="57" name="Line 504"/>
            <p:cNvSpPr>
              <a:spLocks noChangeShapeType="1"/>
            </p:cNvSpPr>
            <p:nvPr/>
          </p:nvSpPr>
          <p:spPr bwMode="auto">
            <a:xfrm flipH="1">
              <a:off x="2047" y="14969"/>
              <a:ext cx="48" cy="0"/>
            </a:xfrm>
            <a:prstGeom prst="line">
              <a:avLst/>
            </a:prstGeom>
            <a:noFill/>
            <a:ln w="0">
              <a:solidFill>
                <a:srgbClr val="000000"/>
              </a:solidFill>
              <a:round/>
              <a:headEnd/>
              <a:tailEnd/>
            </a:ln>
          </p:spPr>
          <p:txBody>
            <a:bodyPr/>
            <a:lstStyle/>
            <a:p>
              <a:endParaRPr lang="en-US"/>
            </a:p>
          </p:txBody>
        </p:sp>
        <p:sp>
          <p:nvSpPr>
            <p:cNvPr id="58" name="Line 505"/>
            <p:cNvSpPr>
              <a:spLocks noChangeShapeType="1"/>
            </p:cNvSpPr>
            <p:nvPr/>
          </p:nvSpPr>
          <p:spPr bwMode="auto">
            <a:xfrm flipH="1">
              <a:off x="2047" y="14535"/>
              <a:ext cx="48" cy="0"/>
            </a:xfrm>
            <a:prstGeom prst="line">
              <a:avLst/>
            </a:prstGeom>
            <a:noFill/>
            <a:ln w="0">
              <a:solidFill>
                <a:srgbClr val="000000"/>
              </a:solidFill>
              <a:round/>
              <a:headEnd/>
              <a:tailEnd/>
            </a:ln>
          </p:spPr>
          <p:txBody>
            <a:bodyPr/>
            <a:lstStyle/>
            <a:p>
              <a:endParaRPr lang="en-US"/>
            </a:p>
          </p:txBody>
        </p:sp>
        <p:sp>
          <p:nvSpPr>
            <p:cNvPr id="59" name="Line 506"/>
            <p:cNvSpPr>
              <a:spLocks noChangeShapeType="1"/>
            </p:cNvSpPr>
            <p:nvPr/>
          </p:nvSpPr>
          <p:spPr bwMode="auto">
            <a:xfrm flipH="1">
              <a:off x="2047" y="14101"/>
              <a:ext cx="48" cy="0"/>
            </a:xfrm>
            <a:prstGeom prst="line">
              <a:avLst/>
            </a:prstGeom>
            <a:noFill/>
            <a:ln w="0">
              <a:solidFill>
                <a:srgbClr val="000000"/>
              </a:solidFill>
              <a:round/>
              <a:headEnd/>
              <a:tailEnd/>
            </a:ln>
          </p:spPr>
          <p:txBody>
            <a:bodyPr/>
            <a:lstStyle/>
            <a:p>
              <a:endParaRPr lang="en-US"/>
            </a:p>
          </p:txBody>
        </p:sp>
        <p:sp>
          <p:nvSpPr>
            <p:cNvPr id="60" name="Line 507"/>
            <p:cNvSpPr>
              <a:spLocks noChangeShapeType="1"/>
            </p:cNvSpPr>
            <p:nvPr/>
          </p:nvSpPr>
          <p:spPr bwMode="auto">
            <a:xfrm flipH="1">
              <a:off x="2047" y="13644"/>
              <a:ext cx="48" cy="0"/>
            </a:xfrm>
            <a:prstGeom prst="line">
              <a:avLst/>
            </a:prstGeom>
            <a:noFill/>
            <a:ln w="0">
              <a:solidFill>
                <a:srgbClr val="000000"/>
              </a:solidFill>
              <a:round/>
              <a:headEnd/>
              <a:tailEnd/>
            </a:ln>
          </p:spPr>
          <p:txBody>
            <a:bodyPr/>
            <a:lstStyle/>
            <a:p>
              <a:endParaRPr lang="en-US"/>
            </a:p>
          </p:txBody>
        </p:sp>
        <p:sp>
          <p:nvSpPr>
            <p:cNvPr id="61" name="Line 508"/>
            <p:cNvSpPr>
              <a:spLocks noChangeShapeType="1"/>
            </p:cNvSpPr>
            <p:nvPr/>
          </p:nvSpPr>
          <p:spPr bwMode="auto">
            <a:xfrm flipH="1">
              <a:off x="2047" y="13210"/>
              <a:ext cx="48" cy="0"/>
            </a:xfrm>
            <a:prstGeom prst="line">
              <a:avLst/>
            </a:prstGeom>
            <a:noFill/>
            <a:ln w="0">
              <a:solidFill>
                <a:srgbClr val="000000"/>
              </a:solidFill>
              <a:round/>
              <a:headEnd/>
              <a:tailEnd/>
            </a:ln>
          </p:spPr>
          <p:txBody>
            <a:bodyPr/>
            <a:lstStyle/>
            <a:p>
              <a:endParaRPr lang="en-US"/>
            </a:p>
          </p:txBody>
        </p:sp>
        <p:sp>
          <p:nvSpPr>
            <p:cNvPr id="62" name="Line 509"/>
            <p:cNvSpPr>
              <a:spLocks noChangeShapeType="1"/>
            </p:cNvSpPr>
            <p:nvPr/>
          </p:nvSpPr>
          <p:spPr bwMode="auto">
            <a:xfrm flipH="1">
              <a:off x="2047" y="12776"/>
              <a:ext cx="48" cy="0"/>
            </a:xfrm>
            <a:prstGeom prst="line">
              <a:avLst/>
            </a:prstGeom>
            <a:noFill/>
            <a:ln w="0">
              <a:solidFill>
                <a:srgbClr val="000000"/>
              </a:solidFill>
              <a:round/>
              <a:headEnd/>
              <a:tailEnd/>
            </a:ln>
          </p:spPr>
          <p:txBody>
            <a:bodyPr/>
            <a:lstStyle/>
            <a:p>
              <a:endParaRPr lang="en-US"/>
            </a:p>
          </p:txBody>
        </p:sp>
        <p:sp>
          <p:nvSpPr>
            <p:cNvPr id="63" name="Line 510"/>
            <p:cNvSpPr>
              <a:spLocks noChangeShapeType="1"/>
            </p:cNvSpPr>
            <p:nvPr/>
          </p:nvSpPr>
          <p:spPr bwMode="auto">
            <a:xfrm flipH="1">
              <a:off x="2047" y="12319"/>
              <a:ext cx="48" cy="0"/>
            </a:xfrm>
            <a:prstGeom prst="line">
              <a:avLst/>
            </a:prstGeom>
            <a:noFill/>
            <a:ln w="0">
              <a:solidFill>
                <a:srgbClr val="000000"/>
              </a:solidFill>
              <a:round/>
              <a:headEnd/>
              <a:tailEnd/>
            </a:ln>
          </p:spPr>
          <p:txBody>
            <a:bodyPr/>
            <a:lstStyle/>
            <a:p>
              <a:endParaRPr lang="en-US"/>
            </a:p>
          </p:txBody>
        </p:sp>
        <p:sp>
          <p:nvSpPr>
            <p:cNvPr id="64" name="Line 511"/>
            <p:cNvSpPr>
              <a:spLocks noChangeShapeType="1"/>
            </p:cNvSpPr>
            <p:nvPr/>
          </p:nvSpPr>
          <p:spPr bwMode="auto">
            <a:xfrm flipH="1">
              <a:off x="2047" y="11885"/>
              <a:ext cx="48" cy="0"/>
            </a:xfrm>
            <a:prstGeom prst="line">
              <a:avLst/>
            </a:prstGeom>
            <a:noFill/>
            <a:ln w="0">
              <a:solidFill>
                <a:srgbClr val="000000"/>
              </a:solidFill>
              <a:round/>
              <a:headEnd/>
              <a:tailEnd/>
            </a:ln>
          </p:spPr>
          <p:txBody>
            <a:bodyPr/>
            <a:lstStyle/>
            <a:p>
              <a:endParaRPr lang="en-US"/>
            </a:p>
          </p:txBody>
        </p:sp>
        <p:sp>
          <p:nvSpPr>
            <p:cNvPr id="65" name="Line 512"/>
            <p:cNvSpPr>
              <a:spLocks noChangeShapeType="1"/>
            </p:cNvSpPr>
            <p:nvPr/>
          </p:nvSpPr>
          <p:spPr bwMode="auto">
            <a:xfrm flipH="1">
              <a:off x="2047" y="11451"/>
              <a:ext cx="48" cy="0"/>
            </a:xfrm>
            <a:prstGeom prst="line">
              <a:avLst/>
            </a:prstGeom>
            <a:noFill/>
            <a:ln w="0">
              <a:solidFill>
                <a:srgbClr val="000000"/>
              </a:solidFill>
              <a:round/>
              <a:headEnd/>
              <a:tailEnd/>
            </a:ln>
          </p:spPr>
          <p:txBody>
            <a:bodyPr/>
            <a:lstStyle/>
            <a:p>
              <a:endParaRPr lang="en-US"/>
            </a:p>
          </p:txBody>
        </p:sp>
        <p:sp>
          <p:nvSpPr>
            <p:cNvPr id="66" name="Line 513"/>
            <p:cNvSpPr>
              <a:spLocks noChangeShapeType="1"/>
            </p:cNvSpPr>
            <p:nvPr/>
          </p:nvSpPr>
          <p:spPr bwMode="auto">
            <a:xfrm flipH="1">
              <a:off x="2047" y="10994"/>
              <a:ext cx="48" cy="0"/>
            </a:xfrm>
            <a:prstGeom prst="line">
              <a:avLst/>
            </a:prstGeom>
            <a:noFill/>
            <a:ln w="0">
              <a:solidFill>
                <a:srgbClr val="000000"/>
              </a:solidFill>
              <a:round/>
              <a:headEnd/>
              <a:tailEnd/>
            </a:ln>
          </p:spPr>
          <p:txBody>
            <a:bodyPr/>
            <a:lstStyle/>
            <a:p>
              <a:endParaRPr lang="en-US"/>
            </a:p>
          </p:txBody>
        </p:sp>
        <p:sp>
          <p:nvSpPr>
            <p:cNvPr id="67" name="Rectangle 514"/>
            <p:cNvSpPr>
              <a:spLocks noChangeArrowheads="1"/>
            </p:cNvSpPr>
            <p:nvPr/>
          </p:nvSpPr>
          <p:spPr bwMode="auto">
            <a:xfrm>
              <a:off x="1919" y="15359"/>
              <a:ext cx="122" cy="101"/>
            </a:xfrm>
            <a:prstGeom prst="rect">
              <a:avLst/>
            </a:prstGeom>
            <a:noFill/>
            <a:ln w="9525">
              <a:noFill/>
              <a:miter lim="800000"/>
              <a:headEnd/>
              <a:tailEnd/>
            </a:ln>
          </p:spPr>
          <p:txBody>
            <a:bodyPr wrap="none" lIns="0" tIns="0" rIns="0" bIns="0">
              <a:spAutoFit/>
            </a:bodyPr>
            <a:lstStyle/>
            <a:p>
              <a:r>
                <a:rPr lang="en-US" sz="500" b="0" i="0">
                  <a:solidFill>
                    <a:srgbClr val="000000"/>
                  </a:solidFill>
                  <a:latin typeface="Small Fonts"/>
                </a:rPr>
                <a:t>0%</a:t>
              </a:r>
              <a:endParaRPr lang="en-US"/>
            </a:p>
          </p:txBody>
        </p:sp>
        <p:sp>
          <p:nvSpPr>
            <p:cNvPr id="68" name="Rectangle 515"/>
            <p:cNvSpPr>
              <a:spLocks noChangeArrowheads="1"/>
            </p:cNvSpPr>
            <p:nvPr/>
          </p:nvSpPr>
          <p:spPr bwMode="auto">
            <a:xfrm>
              <a:off x="1890" y="14902"/>
              <a:ext cx="168" cy="101"/>
            </a:xfrm>
            <a:prstGeom prst="rect">
              <a:avLst/>
            </a:prstGeom>
            <a:noFill/>
            <a:ln w="9525">
              <a:noFill/>
              <a:miter lim="800000"/>
              <a:headEnd/>
              <a:tailEnd/>
            </a:ln>
          </p:spPr>
          <p:txBody>
            <a:bodyPr wrap="none" lIns="0" tIns="0" rIns="0" bIns="0">
              <a:spAutoFit/>
            </a:bodyPr>
            <a:lstStyle/>
            <a:p>
              <a:r>
                <a:rPr lang="en-US" sz="500" b="0" i="0">
                  <a:solidFill>
                    <a:srgbClr val="000000"/>
                  </a:solidFill>
                  <a:latin typeface="Small Fonts"/>
                </a:rPr>
                <a:t>10%</a:t>
              </a:r>
              <a:endParaRPr lang="en-US"/>
            </a:p>
          </p:txBody>
        </p:sp>
        <p:sp>
          <p:nvSpPr>
            <p:cNvPr id="69" name="Rectangle 516"/>
            <p:cNvSpPr>
              <a:spLocks noChangeArrowheads="1"/>
            </p:cNvSpPr>
            <p:nvPr/>
          </p:nvSpPr>
          <p:spPr bwMode="auto">
            <a:xfrm>
              <a:off x="1869" y="14466"/>
              <a:ext cx="168" cy="101"/>
            </a:xfrm>
            <a:prstGeom prst="rect">
              <a:avLst/>
            </a:prstGeom>
            <a:noFill/>
            <a:ln w="9525">
              <a:noFill/>
              <a:miter lim="800000"/>
              <a:headEnd/>
              <a:tailEnd/>
            </a:ln>
          </p:spPr>
          <p:txBody>
            <a:bodyPr wrap="none" lIns="0" tIns="0" rIns="0" bIns="0">
              <a:spAutoFit/>
            </a:bodyPr>
            <a:lstStyle/>
            <a:p>
              <a:r>
                <a:rPr lang="en-US" sz="500" b="0" i="0">
                  <a:solidFill>
                    <a:srgbClr val="000000"/>
                  </a:solidFill>
                  <a:latin typeface="Small Fonts"/>
                </a:rPr>
                <a:t>20%</a:t>
              </a:r>
              <a:endParaRPr lang="en-US"/>
            </a:p>
          </p:txBody>
        </p:sp>
        <p:sp>
          <p:nvSpPr>
            <p:cNvPr id="70" name="Rectangle 517"/>
            <p:cNvSpPr>
              <a:spLocks noChangeArrowheads="1"/>
            </p:cNvSpPr>
            <p:nvPr/>
          </p:nvSpPr>
          <p:spPr bwMode="auto">
            <a:xfrm>
              <a:off x="1869" y="14035"/>
              <a:ext cx="168" cy="101"/>
            </a:xfrm>
            <a:prstGeom prst="rect">
              <a:avLst/>
            </a:prstGeom>
            <a:noFill/>
            <a:ln w="9525">
              <a:noFill/>
              <a:miter lim="800000"/>
              <a:headEnd/>
              <a:tailEnd/>
            </a:ln>
          </p:spPr>
          <p:txBody>
            <a:bodyPr wrap="none" lIns="0" tIns="0" rIns="0" bIns="0">
              <a:spAutoFit/>
            </a:bodyPr>
            <a:lstStyle/>
            <a:p>
              <a:r>
                <a:rPr lang="en-US" sz="500" b="0" i="0">
                  <a:solidFill>
                    <a:srgbClr val="000000"/>
                  </a:solidFill>
                  <a:latin typeface="Small Fonts"/>
                </a:rPr>
                <a:t>30%</a:t>
              </a:r>
              <a:endParaRPr lang="en-US"/>
            </a:p>
          </p:txBody>
        </p:sp>
        <p:sp>
          <p:nvSpPr>
            <p:cNvPr id="71" name="Rectangle 518"/>
            <p:cNvSpPr>
              <a:spLocks noChangeArrowheads="1"/>
            </p:cNvSpPr>
            <p:nvPr/>
          </p:nvSpPr>
          <p:spPr bwMode="auto">
            <a:xfrm>
              <a:off x="1869" y="13576"/>
              <a:ext cx="168" cy="101"/>
            </a:xfrm>
            <a:prstGeom prst="rect">
              <a:avLst/>
            </a:prstGeom>
            <a:noFill/>
            <a:ln w="9525">
              <a:noFill/>
              <a:miter lim="800000"/>
              <a:headEnd/>
              <a:tailEnd/>
            </a:ln>
          </p:spPr>
          <p:txBody>
            <a:bodyPr wrap="none" lIns="0" tIns="0" rIns="0" bIns="0">
              <a:spAutoFit/>
            </a:bodyPr>
            <a:lstStyle/>
            <a:p>
              <a:r>
                <a:rPr lang="en-US" sz="500" b="0" i="0">
                  <a:solidFill>
                    <a:srgbClr val="000000"/>
                  </a:solidFill>
                  <a:latin typeface="Small Fonts"/>
                </a:rPr>
                <a:t>40%</a:t>
              </a:r>
              <a:endParaRPr lang="en-US"/>
            </a:p>
          </p:txBody>
        </p:sp>
        <p:sp>
          <p:nvSpPr>
            <p:cNvPr id="72" name="Rectangle 519"/>
            <p:cNvSpPr>
              <a:spLocks noChangeArrowheads="1"/>
            </p:cNvSpPr>
            <p:nvPr/>
          </p:nvSpPr>
          <p:spPr bwMode="auto">
            <a:xfrm>
              <a:off x="1869" y="13142"/>
              <a:ext cx="168" cy="101"/>
            </a:xfrm>
            <a:prstGeom prst="rect">
              <a:avLst/>
            </a:prstGeom>
            <a:noFill/>
            <a:ln w="9525">
              <a:noFill/>
              <a:miter lim="800000"/>
              <a:headEnd/>
              <a:tailEnd/>
            </a:ln>
          </p:spPr>
          <p:txBody>
            <a:bodyPr wrap="none" lIns="0" tIns="0" rIns="0" bIns="0">
              <a:spAutoFit/>
            </a:bodyPr>
            <a:lstStyle/>
            <a:p>
              <a:r>
                <a:rPr lang="en-US" sz="500" b="0" i="0">
                  <a:solidFill>
                    <a:srgbClr val="000000"/>
                  </a:solidFill>
                  <a:latin typeface="Small Fonts"/>
                </a:rPr>
                <a:t>50%</a:t>
              </a:r>
              <a:endParaRPr lang="en-US"/>
            </a:p>
          </p:txBody>
        </p:sp>
        <p:sp>
          <p:nvSpPr>
            <p:cNvPr id="73" name="Rectangle 520"/>
            <p:cNvSpPr>
              <a:spLocks noChangeArrowheads="1"/>
            </p:cNvSpPr>
            <p:nvPr/>
          </p:nvSpPr>
          <p:spPr bwMode="auto">
            <a:xfrm>
              <a:off x="1869" y="12710"/>
              <a:ext cx="168" cy="101"/>
            </a:xfrm>
            <a:prstGeom prst="rect">
              <a:avLst/>
            </a:prstGeom>
            <a:noFill/>
            <a:ln w="9525">
              <a:noFill/>
              <a:miter lim="800000"/>
              <a:headEnd/>
              <a:tailEnd/>
            </a:ln>
          </p:spPr>
          <p:txBody>
            <a:bodyPr wrap="none" lIns="0" tIns="0" rIns="0" bIns="0">
              <a:spAutoFit/>
            </a:bodyPr>
            <a:lstStyle/>
            <a:p>
              <a:r>
                <a:rPr lang="en-US" sz="500" b="0" i="0">
                  <a:solidFill>
                    <a:srgbClr val="000000"/>
                  </a:solidFill>
                  <a:latin typeface="Small Fonts"/>
                </a:rPr>
                <a:t>60%</a:t>
              </a:r>
              <a:endParaRPr lang="en-US"/>
            </a:p>
          </p:txBody>
        </p:sp>
        <p:sp>
          <p:nvSpPr>
            <p:cNvPr id="74" name="Rectangle 521"/>
            <p:cNvSpPr>
              <a:spLocks noChangeArrowheads="1"/>
            </p:cNvSpPr>
            <p:nvPr/>
          </p:nvSpPr>
          <p:spPr bwMode="auto">
            <a:xfrm>
              <a:off x="1869" y="12251"/>
              <a:ext cx="168" cy="101"/>
            </a:xfrm>
            <a:prstGeom prst="rect">
              <a:avLst/>
            </a:prstGeom>
            <a:noFill/>
            <a:ln w="9525">
              <a:noFill/>
              <a:miter lim="800000"/>
              <a:headEnd/>
              <a:tailEnd/>
            </a:ln>
          </p:spPr>
          <p:txBody>
            <a:bodyPr wrap="none" lIns="0" tIns="0" rIns="0" bIns="0">
              <a:spAutoFit/>
            </a:bodyPr>
            <a:lstStyle/>
            <a:p>
              <a:r>
                <a:rPr lang="en-US" sz="500" b="0" i="0">
                  <a:solidFill>
                    <a:srgbClr val="000000"/>
                  </a:solidFill>
                  <a:latin typeface="Small Fonts"/>
                </a:rPr>
                <a:t>70%</a:t>
              </a:r>
              <a:endParaRPr lang="en-US"/>
            </a:p>
          </p:txBody>
        </p:sp>
        <p:sp>
          <p:nvSpPr>
            <p:cNvPr id="75" name="Rectangle 522"/>
            <p:cNvSpPr>
              <a:spLocks noChangeArrowheads="1"/>
            </p:cNvSpPr>
            <p:nvPr/>
          </p:nvSpPr>
          <p:spPr bwMode="auto">
            <a:xfrm>
              <a:off x="1869" y="11817"/>
              <a:ext cx="168" cy="101"/>
            </a:xfrm>
            <a:prstGeom prst="rect">
              <a:avLst/>
            </a:prstGeom>
            <a:noFill/>
            <a:ln w="9525">
              <a:noFill/>
              <a:miter lim="800000"/>
              <a:headEnd/>
              <a:tailEnd/>
            </a:ln>
          </p:spPr>
          <p:txBody>
            <a:bodyPr wrap="none" lIns="0" tIns="0" rIns="0" bIns="0">
              <a:spAutoFit/>
            </a:bodyPr>
            <a:lstStyle/>
            <a:p>
              <a:r>
                <a:rPr lang="en-US" sz="500" b="0" i="0">
                  <a:solidFill>
                    <a:srgbClr val="000000"/>
                  </a:solidFill>
                  <a:latin typeface="Small Fonts"/>
                </a:rPr>
                <a:t>80%</a:t>
              </a:r>
              <a:endParaRPr lang="en-US"/>
            </a:p>
          </p:txBody>
        </p:sp>
        <p:sp>
          <p:nvSpPr>
            <p:cNvPr id="76" name="Rectangle 523"/>
            <p:cNvSpPr>
              <a:spLocks noChangeArrowheads="1"/>
            </p:cNvSpPr>
            <p:nvPr/>
          </p:nvSpPr>
          <p:spPr bwMode="auto">
            <a:xfrm>
              <a:off x="1869" y="11384"/>
              <a:ext cx="168" cy="101"/>
            </a:xfrm>
            <a:prstGeom prst="rect">
              <a:avLst/>
            </a:prstGeom>
            <a:noFill/>
            <a:ln w="9525">
              <a:noFill/>
              <a:miter lim="800000"/>
              <a:headEnd/>
              <a:tailEnd/>
            </a:ln>
          </p:spPr>
          <p:txBody>
            <a:bodyPr wrap="none" lIns="0" tIns="0" rIns="0" bIns="0">
              <a:spAutoFit/>
            </a:bodyPr>
            <a:lstStyle/>
            <a:p>
              <a:r>
                <a:rPr lang="en-US" sz="500" b="0" i="0">
                  <a:solidFill>
                    <a:srgbClr val="000000"/>
                  </a:solidFill>
                  <a:latin typeface="Small Fonts"/>
                </a:rPr>
                <a:t>90%</a:t>
              </a:r>
              <a:endParaRPr lang="en-US"/>
            </a:p>
          </p:txBody>
        </p:sp>
        <p:sp>
          <p:nvSpPr>
            <p:cNvPr id="77" name="Rectangle 524"/>
            <p:cNvSpPr>
              <a:spLocks noChangeArrowheads="1"/>
            </p:cNvSpPr>
            <p:nvPr/>
          </p:nvSpPr>
          <p:spPr bwMode="auto">
            <a:xfrm>
              <a:off x="1841" y="10927"/>
              <a:ext cx="215" cy="101"/>
            </a:xfrm>
            <a:prstGeom prst="rect">
              <a:avLst/>
            </a:prstGeom>
            <a:noFill/>
            <a:ln w="9525">
              <a:noFill/>
              <a:miter lim="800000"/>
              <a:headEnd/>
              <a:tailEnd/>
            </a:ln>
          </p:spPr>
          <p:txBody>
            <a:bodyPr wrap="none" lIns="0" tIns="0" rIns="0" bIns="0">
              <a:spAutoFit/>
            </a:bodyPr>
            <a:lstStyle/>
            <a:p>
              <a:r>
                <a:rPr lang="en-US" sz="500" b="0" i="0">
                  <a:solidFill>
                    <a:srgbClr val="000000"/>
                  </a:solidFill>
                  <a:latin typeface="Small Fonts"/>
                </a:rPr>
                <a:t>100%</a:t>
              </a:r>
              <a:endParaRPr lang="en-US"/>
            </a:p>
          </p:txBody>
        </p:sp>
        <p:sp>
          <p:nvSpPr>
            <p:cNvPr id="78" name="Line 525"/>
            <p:cNvSpPr>
              <a:spLocks noChangeShapeType="1"/>
            </p:cNvSpPr>
            <p:nvPr/>
          </p:nvSpPr>
          <p:spPr bwMode="auto">
            <a:xfrm>
              <a:off x="2095" y="15426"/>
              <a:ext cx="6046" cy="0"/>
            </a:xfrm>
            <a:prstGeom prst="line">
              <a:avLst/>
            </a:prstGeom>
            <a:noFill/>
            <a:ln w="0">
              <a:solidFill>
                <a:srgbClr val="000000"/>
              </a:solidFill>
              <a:round/>
              <a:headEnd/>
              <a:tailEnd/>
            </a:ln>
          </p:spPr>
          <p:txBody>
            <a:bodyPr/>
            <a:lstStyle/>
            <a:p>
              <a:endParaRPr lang="en-US"/>
            </a:p>
          </p:txBody>
        </p:sp>
        <p:sp>
          <p:nvSpPr>
            <p:cNvPr id="79" name="Line 526"/>
            <p:cNvSpPr>
              <a:spLocks noChangeShapeType="1"/>
            </p:cNvSpPr>
            <p:nvPr/>
          </p:nvSpPr>
          <p:spPr bwMode="auto">
            <a:xfrm>
              <a:off x="2095" y="15426"/>
              <a:ext cx="0" cy="69"/>
            </a:xfrm>
            <a:prstGeom prst="line">
              <a:avLst/>
            </a:prstGeom>
            <a:noFill/>
            <a:ln w="0">
              <a:solidFill>
                <a:srgbClr val="000000"/>
              </a:solidFill>
              <a:round/>
              <a:headEnd/>
              <a:tailEnd/>
            </a:ln>
          </p:spPr>
          <p:txBody>
            <a:bodyPr/>
            <a:lstStyle/>
            <a:p>
              <a:endParaRPr lang="en-US"/>
            </a:p>
          </p:txBody>
        </p:sp>
        <p:sp>
          <p:nvSpPr>
            <p:cNvPr id="80" name="Line 527"/>
            <p:cNvSpPr>
              <a:spLocks noChangeShapeType="1"/>
            </p:cNvSpPr>
            <p:nvPr/>
          </p:nvSpPr>
          <p:spPr bwMode="auto">
            <a:xfrm>
              <a:off x="3295" y="15426"/>
              <a:ext cx="0" cy="69"/>
            </a:xfrm>
            <a:prstGeom prst="line">
              <a:avLst/>
            </a:prstGeom>
            <a:noFill/>
            <a:ln w="0">
              <a:solidFill>
                <a:srgbClr val="000000"/>
              </a:solidFill>
              <a:round/>
              <a:headEnd/>
              <a:tailEnd/>
            </a:ln>
          </p:spPr>
          <p:txBody>
            <a:bodyPr/>
            <a:lstStyle/>
            <a:p>
              <a:endParaRPr lang="en-US"/>
            </a:p>
          </p:txBody>
        </p:sp>
        <p:sp>
          <p:nvSpPr>
            <p:cNvPr id="81" name="Line 528"/>
            <p:cNvSpPr>
              <a:spLocks noChangeShapeType="1"/>
            </p:cNvSpPr>
            <p:nvPr/>
          </p:nvSpPr>
          <p:spPr bwMode="auto">
            <a:xfrm>
              <a:off x="4510" y="15426"/>
              <a:ext cx="0" cy="69"/>
            </a:xfrm>
            <a:prstGeom prst="line">
              <a:avLst/>
            </a:prstGeom>
            <a:noFill/>
            <a:ln w="0">
              <a:solidFill>
                <a:srgbClr val="000000"/>
              </a:solidFill>
              <a:round/>
              <a:headEnd/>
              <a:tailEnd/>
            </a:ln>
          </p:spPr>
          <p:txBody>
            <a:bodyPr/>
            <a:lstStyle/>
            <a:p>
              <a:endParaRPr lang="en-US"/>
            </a:p>
          </p:txBody>
        </p:sp>
        <p:sp>
          <p:nvSpPr>
            <p:cNvPr id="82" name="Line 529"/>
            <p:cNvSpPr>
              <a:spLocks noChangeShapeType="1"/>
            </p:cNvSpPr>
            <p:nvPr/>
          </p:nvSpPr>
          <p:spPr bwMode="auto">
            <a:xfrm>
              <a:off x="5726" y="15426"/>
              <a:ext cx="0" cy="69"/>
            </a:xfrm>
            <a:prstGeom prst="line">
              <a:avLst/>
            </a:prstGeom>
            <a:noFill/>
            <a:ln w="0">
              <a:solidFill>
                <a:srgbClr val="000000"/>
              </a:solidFill>
              <a:round/>
              <a:headEnd/>
              <a:tailEnd/>
            </a:ln>
          </p:spPr>
          <p:txBody>
            <a:bodyPr/>
            <a:lstStyle/>
            <a:p>
              <a:endParaRPr lang="en-US"/>
            </a:p>
          </p:txBody>
        </p:sp>
        <p:sp>
          <p:nvSpPr>
            <p:cNvPr id="83" name="Line 530"/>
            <p:cNvSpPr>
              <a:spLocks noChangeShapeType="1"/>
            </p:cNvSpPr>
            <p:nvPr/>
          </p:nvSpPr>
          <p:spPr bwMode="auto">
            <a:xfrm>
              <a:off x="6925" y="15426"/>
              <a:ext cx="0" cy="69"/>
            </a:xfrm>
            <a:prstGeom prst="line">
              <a:avLst/>
            </a:prstGeom>
            <a:noFill/>
            <a:ln w="0">
              <a:solidFill>
                <a:srgbClr val="000000"/>
              </a:solidFill>
              <a:round/>
              <a:headEnd/>
              <a:tailEnd/>
            </a:ln>
          </p:spPr>
          <p:txBody>
            <a:bodyPr/>
            <a:lstStyle/>
            <a:p>
              <a:endParaRPr lang="en-US"/>
            </a:p>
          </p:txBody>
        </p:sp>
        <p:sp>
          <p:nvSpPr>
            <p:cNvPr id="84" name="Line 531"/>
            <p:cNvSpPr>
              <a:spLocks noChangeShapeType="1"/>
            </p:cNvSpPr>
            <p:nvPr/>
          </p:nvSpPr>
          <p:spPr bwMode="auto">
            <a:xfrm>
              <a:off x="8141" y="15426"/>
              <a:ext cx="0" cy="69"/>
            </a:xfrm>
            <a:prstGeom prst="line">
              <a:avLst/>
            </a:prstGeom>
            <a:noFill/>
            <a:ln w="0">
              <a:solidFill>
                <a:srgbClr val="000000"/>
              </a:solidFill>
              <a:round/>
              <a:headEnd/>
              <a:tailEnd/>
            </a:ln>
          </p:spPr>
          <p:txBody>
            <a:bodyPr/>
            <a:lstStyle/>
            <a:p>
              <a:endParaRPr lang="en-US"/>
            </a:p>
          </p:txBody>
        </p:sp>
        <p:sp>
          <p:nvSpPr>
            <p:cNvPr id="85" name="Rectangle 532"/>
            <p:cNvSpPr>
              <a:spLocks noChangeArrowheads="1"/>
            </p:cNvSpPr>
            <p:nvPr/>
          </p:nvSpPr>
          <p:spPr bwMode="auto">
            <a:xfrm>
              <a:off x="2269" y="15552"/>
              <a:ext cx="1080" cy="529"/>
            </a:xfrm>
            <a:prstGeom prst="rect">
              <a:avLst/>
            </a:prstGeom>
            <a:noFill/>
            <a:ln w="9525">
              <a:noFill/>
              <a:miter lim="800000"/>
              <a:headEnd/>
              <a:tailEnd/>
            </a:ln>
          </p:spPr>
          <p:txBody>
            <a:bodyPr lIns="0" tIns="0" rIns="0" bIns="0"/>
            <a:lstStyle/>
            <a:p>
              <a:r>
                <a:rPr lang="en-US" sz="1200" i="0" dirty="0" err="1">
                  <a:solidFill>
                    <a:srgbClr val="000066"/>
                  </a:solidFill>
                  <a:latin typeface="Small Fonts"/>
                </a:rPr>
                <a:t>Ambiente</a:t>
              </a:r>
              <a:r>
                <a:rPr lang="en-US" sz="1200" i="0" dirty="0">
                  <a:solidFill>
                    <a:srgbClr val="000066"/>
                  </a:solidFill>
                  <a:latin typeface="Small Fonts"/>
                </a:rPr>
                <a:t> </a:t>
              </a:r>
              <a:r>
                <a:rPr lang="en-US" sz="1200" i="0" dirty="0" err="1">
                  <a:solidFill>
                    <a:srgbClr val="000066"/>
                  </a:solidFill>
                  <a:latin typeface="Small Fonts"/>
                </a:rPr>
                <a:t>letrado</a:t>
              </a:r>
              <a:r>
                <a:rPr lang="en-US" sz="1200" i="0" dirty="0">
                  <a:solidFill>
                    <a:srgbClr val="000066"/>
                  </a:solidFill>
                  <a:latin typeface="Small Fonts"/>
                </a:rPr>
                <a:t> en el aula</a:t>
              </a:r>
              <a:endParaRPr lang="en-US" sz="1200" dirty="0">
                <a:solidFill>
                  <a:srgbClr val="000066"/>
                </a:solidFill>
              </a:endParaRPr>
            </a:p>
          </p:txBody>
        </p:sp>
        <p:sp>
          <p:nvSpPr>
            <p:cNvPr id="86" name="Rectangle 533"/>
            <p:cNvSpPr>
              <a:spLocks noChangeArrowheads="1"/>
            </p:cNvSpPr>
            <p:nvPr/>
          </p:nvSpPr>
          <p:spPr bwMode="auto">
            <a:xfrm>
              <a:off x="3420" y="15552"/>
              <a:ext cx="1440" cy="720"/>
            </a:xfrm>
            <a:prstGeom prst="rect">
              <a:avLst/>
            </a:prstGeom>
            <a:noFill/>
            <a:ln w="9525">
              <a:noFill/>
              <a:miter lim="800000"/>
              <a:headEnd/>
              <a:tailEnd/>
            </a:ln>
          </p:spPr>
          <p:txBody>
            <a:bodyPr lIns="0" tIns="0" rIns="0" bIns="0"/>
            <a:lstStyle/>
            <a:p>
              <a:r>
                <a:rPr lang="es-ES" sz="1200" i="0" dirty="0">
                  <a:solidFill>
                    <a:srgbClr val="000066"/>
                  </a:solidFill>
                  <a:latin typeface="Small Fonts"/>
                </a:rPr>
                <a:t>Evidencia de producciones infantiles expuestas en el aula</a:t>
              </a:r>
              <a:endParaRPr lang="en-US" sz="1200" dirty="0">
                <a:solidFill>
                  <a:srgbClr val="000066"/>
                </a:solidFill>
              </a:endParaRPr>
            </a:p>
          </p:txBody>
        </p:sp>
        <p:sp>
          <p:nvSpPr>
            <p:cNvPr id="87" name="Rectangle 534"/>
            <p:cNvSpPr>
              <a:spLocks noChangeArrowheads="1"/>
            </p:cNvSpPr>
            <p:nvPr/>
          </p:nvSpPr>
          <p:spPr bwMode="auto">
            <a:xfrm>
              <a:off x="4937" y="15606"/>
              <a:ext cx="933" cy="745"/>
            </a:xfrm>
            <a:prstGeom prst="rect">
              <a:avLst/>
            </a:prstGeom>
            <a:noFill/>
            <a:ln w="9525">
              <a:noFill/>
              <a:miter lim="800000"/>
              <a:headEnd/>
              <a:tailEnd/>
            </a:ln>
          </p:spPr>
          <p:txBody>
            <a:bodyPr lIns="0" tIns="0" rIns="0" bIns="0">
              <a:spAutoFit/>
            </a:bodyPr>
            <a:lstStyle/>
            <a:p>
              <a:r>
                <a:rPr lang="es-ES" sz="1200" i="0" dirty="0" smtClean="0">
                  <a:solidFill>
                    <a:srgbClr val="000066"/>
                  </a:solidFill>
                  <a:latin typeface="Small Fonts"/>
                </a:rPr>
                <a:t>Presencia </a:t>
              </a:r>
              <a:r>
                <a:rPr lang="es-ES" sz="1200" i="0" dirty="0">
                  <a:solidFill>
                    <a:srgbClr val="000066"/>
                  </a:solidFill>
                  <a:latin typeface="Small Fonts"/>
                </a:rPr>
                <a:t>de </a:t>
              </a:r>
              <a:r>
                <a:rPr lang="es-ES" sz="1200" i="0" dirty="0" smtClean="0">
                  <a:solidFill>
                    <a:srgbClr val="000066"/>
                  </a:solidFill>
                  <a:latin typeface="Small Fonts"/>
                </a:rPr>
                <a:t>un </a:t>
              </a:r>
              <a:r>
                <a:rPr lang="es-ES" sz="1200" i="0" dirty="0">
                  <a:solidFill>
                    <a:srgbClr val="000066"/>
                  </a:solidFill>
                  <a:latin typeface="Small Fonts"/>
                </a:rPr>
                <a:t>rincón </a:t>
              </a:r>
            </a:p>
            <a:p>
              <a:r>
                <a:rPr lang="es-ES" sz="1200" i="0" dirty="0">
                  <a:solidFill>
                    <a:srgbClr val="000066"/>
                  </a:solidFill>
                  <a:latin typeface="Small Fonts"/>
                </a:rPr>
                <a:t>de lectura</a:t>
              </a:r>
              <a:endParaRPr lang="en-US" sz="1200" dirty="0">
                <a:solidFill>
                  <a:srgbClr val="000066"/>
                </a:solidFill>
              </a:endParaRPr>
            </a:p>
          </p:txBody>
        </p:sp>
        <p:sp>
          <p:nvSpPr>
            <p:cNvPr id="88" name="Rectangle 535"/>
            <p:cNvSpPr>
              <a:spLocks noChangeArrowheads="1"/>
            </p:cNvSpPr>
            <p:nvPr/>
          </p:nvSpPr>
          <p:spPr bwMode="auto">
            <a:xfrm>
              <a:off x="6120" y="15552"/>
              <a:ext cx="1150" cy="709"/>
            </a:xfrm>
            <a:prstGeom prst="rect">
              <a:avLst/>
            </a:prstGeom>
            <a:noFill/>
            <a:ln w="9525">
              <a:noFill/>
              <a:miter lim="800000"/>
              <a:headEnd/>
              <a:tailEnd/>
            </a:ln>
          </p:spPr>
          <p:txBody>
            <a:bodyPr lIns="0" tIns="0" rIns="0" bIns="0"/>
            <a:lstStyle/>
            <a:p>
              <a:r>
                <a:rPr lang="en-US" sz="1200" i="0" dirty="0" err="1" smtClean="0">
                  <a:solidFill>
                    <a:srgbClr val="000066"/>
                  </a:solidFill>
                  <a:latin typeface="Small Fonts"/>
                </a:rPr>
                <a:t>Disponibilidad</a:t>
              </a:r>
              <a:endParaRPr lang="en-US" sz="1200" i="0" dirty="0">
                <a:solidFill>
                  <a:srgbClr val="000066"/>
                </a:solidFill>
                <a:latin typeface="Small Fonts"/>
              </a:endParaRPr>
            </a:p>
            <a:p>
              <a:r>
                <a:rPr lang="en-US" sz="1200" i="0" dirty="0">
                  <a:solidFill>
                    <a:srgbClr val="000066"/>
                  </a:solidFill>
                  <a:latin typeface="Small Fonts"/>
                </a:rPr>
                <a:t>de </a:t>
              </a:r>
              <a:r>
                <a:rPr lang="en-US" sz="1200" i="0" dirty="0" err="1">
                  <a:solidFill>
                    <a:srgbClr val="000066"/>
                  </a:solidFill>
                  <a:latin typeface="Small Fonts"/>
                </a:rPr>
                <a:t>textos</a:t>
              </a:r>
              <a:r>
                <a:rPr lang="en-US" sz="1200" i="0" dirty="0">
                  <a:solidFill>
                    <a:srgbClr val="000066"/>
                  </a:solidFill>
                  <a:latin typeface="Small Fonts"/>
                </a:rPr>
                <a:t> de </a:t>
              </a:r>
              <a:r>
                <a:rPr lang="en-US" sz="1200" i="0" dirty="0" err="1">
                  <a:solidFill>
                    <a:srgbClr val="000066"/>
                  </a:solidFill>
                  <a:latin typeface="Small Fonts"/>
                </a:rPr>
                <a:t>lectura</a:t>
              </a:r>
              <a:endParaRPr lang="en-US" sz="1200" dirty="0">
                <a:solidFill>
                  <a:srgbClr val="000066"/>
                </a:solidFill>
              </a:endParaRPr>
            </a:p>
          </p:txBody>
        </p:sp>
        <p:sp>
          <p:nvSpPr>
            <p:cNvPr id="89" name="Rectangle 536"/>
            <p:cNvSpPr>
              <a:spLocks noChangeArrowheads="1"/>
            </p:cNvSpPr>
            <p:nvPr/>
          </p:nvSpPr>
          <p:spPr bwMode="auto">
            <a:xfrm>
              <a:off x="7487" y="15552"/>
              <a:ext cx="1211" cy="709"/>
            </a:xfrm>
            <a:prstGeom prst="rect">
              <a:avLst/>
            </a:prstGeom>
            <a:noFill/>
            <a:ln w="9525">
              <a:noFill/>
              <a:miter lim="800000"/>
              <a:headEnd/>
              <a:tailEnd/>
            </a:ln>
          </p:spPr>
          <p:txBody>
            <a:bodyPr lIns="0" tIns="0" rIns="0" bIns="0"/>
            <a:lstStyle/>
            <a:p>
              <a:r>
                <a:rPr lang="en-US" sz="1200" i="0" dirty="0" err="1">
                  <a:solidFill>
                    <a:srgbClr val="000066"/>
                  </a:solidFill>
                  <a:latin typeface="Small Fonts"/>
                </a:rPr>
                <a:t>Evidencia</a:t>
              </a:r>
              <a:r>
                <a:rPr lang="en-US" sz="1200" i="0" dirty="0">
                  <a:solidFill>
                    <a:srgbClr val="000066"/>
                  </a:solidFill>
                  <a:latin typeface="Small Fonts"/>
                </a:rPr>
                <a:t> </a:t>
              </a:r>
            </a:p>
            <a:p>
              <a:r>
                <a:rPr lang="en-US" sz="1200" i="0" dirty="0">
                  <a:solidFill>
                    <a:srgbClr val="000066"/>
                  </a:solidFill>
                  <a:latin typeface="Small Fonts"/>
                </a:rPr>
                <a:t>de </a:t>
              </a:r>
            </a:p>
            <a:p>
              <a:r>
                <a:rPr lang="en-US" sz="1200" i="0" dirty="0" err="1">
                  <a:solidFill>
                    <a:srgbClr val="000066"/>
                  </a:solidFill>
                  <a:latin typeface="Small Fonts"/>
                </a:rPr>
                <a:t>rutinas</a:t>
              </a:r>
              <a:r>
                <a:rPr lang="en-US" sz="1200" i="0" dirty="0">
                  <a:solidFill>
                    <a:srgbClr val="000066"/>
                  </a:solidFill>
                  <a:latin typeface="Small Fonts"/>
                </a:rPr>
                <a:t> </a:t>
              </a:r>
              <a:r>
                <a:rPr lang="en-US" sz="1200" i="0" dirty="0" err="1">
                  <a:solidFill>
                    <a:srgbClr val="000066"/>
                  </a:solidFill>
                  <a:latin typeface="Small Fonts"/>
                </a:rPr>
                <a:t>innovadoras</a:t>
              </a:r>
              <a:endParaRPr lang="en-US" sz="1200" dirty="0">
                <a:solidFill>
                  <a:srgbClr val="000066"/>
                </a:solidFill>
              </a:endParaRPr>
            </a:p>
          </p:txBody>
        </p:sp>
        <p:sp>
          <p:nvSpPr>
            <p:cNvPr id="90" name="Rectangle 537"/>
            <p:cNvSpPr>
              <a:spLocks noChangeArrowheads="1"/>
            </p:cNvSpPr>
            <p:nvPr/>
          </p:nvSpPr>
          <p:spPr bwMode="auto">
            <a:xfrm>
              <a:off x="9180" y="12725"/>
              <a:ext cx="1440" cy="1081"/>
            </a:xfrm>
            <a:prstGeom prst="rect">
              <a:avLst/>
            </a:prstGeom>
            <a:solidFill>
              <a:srgbClr val="FFFFFF"/>
            </a:solidFill>
            <a:ln w="0">
              <a:solidFill>
                <a:srgbClr val="000000"/>
              </a:solidFill>
              <a:miter lim="800000"/>
              <a:headEnd/>
              <a:tailEnd/>
            </a:ln>
          </p:spPr>
          <p:txBody>
            <a:bodyPr/>
            <a:lstStyle/>
            <a:p>
              <a:r>
                <a:rPr lang="en-US" sz="1000" i="0">
                  <a:solidFill>
                    <a:srgbClr val="000066"/>
                  </a:solidFill>
                  <a:latin typeface="Times New Roman" pitchFamily="18" charset="0"/>
                </a:rPr>
                <a:t>PROGRAMAS PUCMM</a:t>
              </a:r>
            </a:p>
            <a:p>
              <a:endParaRPr lang="en-US" sz="1000" i="0">
                <a:solidFill>
                  <a:srgbClr val="000066"/>
                </a:solidFill>
                <a:latin typeface="Times New Roman" pitchFamily="18" charset="0"/>
              </a:endParaRPr>
            </a:p>
            <a:p>
              <a:r>
                <a:rPr lang="en-US" sz="1000" i="0">
                  <a:solidFill>
                    <a:srgbClr val="000066"/>
                  </a:solidFill>
                  <a:latin typeface="Times New Roman" pitchFamily="18" charset="0"/>
                </a:rPr>
                <a:t>CONTROL</a:t>
              </a:r>
              <a:endParaRPr lang="en-US" sz="1000">
                <a:solidFill>
                  <a:srgbClr val="000066"/>
                </a:solidFill>
              </a:endParaRPr>
            </a:p>
          </p:txBody>
        </p:sp>
        <p:sp>
          <p:nvSpPr>
            <p:cNvPr id="91" name="Rectangle 538"/>
            <p:cNvSpPr>
              <a:spLocks noChangeArrowheads="1"/>
            </p:cNvSpPr>
            <p:nvPr/>
          </p:nvSpPr>
          <p:spPr bwMode="auto">
            <a:xfrm>
              <a:off x="9000" y="12906"/>
              <a:ext cx="180" cy="248"/>
            </a:xfrm>
            <a:prstGeom prst="rect">
              <a:avLst/>
            </a:prstGeom>
            <a:solidFill>
              <a:srgbClr val="3366FF"/>
            </a:solidFill>
            <a:ln w="10160">
              <a:solidFill>
                <a:srgbClr val="000000"/>
              </a:solidFill>
              <a:miter lim="800000"/>
              <a:headEnd/>
              <a:tailEnd/>
            </a:ln>
          </p:spPr>
          <p:txBody>
            <a:bodyPr/>
            <a:lstStyle/>
            <a:p>
              <a:pPr algn="r"/>
              <a:endParaRPr lang="en-US"/>
            </a:p>
          </p:txBody>
        </p:sp>
        <p:sp>
          <p:nvSpPr>
            <p:cNvPr id="92" name="Rectangle 539"/>
            <p:cNvSpPr>
              <a:spLocks noChangeArrowheads="1"/>
            </p:cNvSpPr>
            <p:nvPr/>
          </p:nvSpPr>
          <p:spPr bwMode="auto">
            <a:xfrm flipH="1" flipV="1">
              <a:off x="9000" y="13446"/>
              <a:ext cx="180" cy="180"/>
            </a:xfrm>
            <a:prstGeom prst="rect">
              <a:avLst/>
            </a:prstGeom>
            <a:solidFill>
              <a:srgbClr val="FFFF00"/>
            </a:solidFill>
            <a:ln w="10160">
              <a:solidFill>
                <a:srgbClr val="000000"/>
              </a:solidFill>
              <a:miter lim="800000"/>
              <a:headEnd/>
              <a:tailEnd/>
            </a:ln>
          </p:spPr>
          <p:txBody>
            <a:bodyPr/>
            <a:lstStyle/>
            <a:p>
              <a:pPr algn="r"/>
              <a:endParaRPr lang="en-US"/>
            </a:p>
          </p:txBody>
        </p:sp>
      </p:grpSp>
      <p:pic>
        <p:nvPicPr>
          <p:cNvPr id="93" name="Picture 3"/>
          <p:cNvPicPr>
            <a:picLocks noChangeAspect="1" noChangeArrowheads="1"/>
          </p:cNvPicPr>
          <p:nvPr/>
        </p:nvPicPr>
        <p:blipFill>
          <a:blip r:embed="rId2"/>
          <a:srcRect/>
          <a:stretch>
            <a:fillRect/>
          </a:stretch>
        </p:blipFill>
        <p:spPr bwMode="auto">
          <a:xfrm>
            <a:off x="250825" y="0"/>
            <a:ext cx="936625" cy="908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838200" y="304800"/>
            <a:ext cx="8229600" cy="1077218"/>
          </a:xfrm>
          <a:prstGeom prst="rect">
            <a:avLst/>
          </a:prstGeom>
          <a:noFill/>
          <a:ln w="9525">
            <a:noFill/>
            <a:miter lim="800000"/>
            <a:headEnd/>
            <a:tailEnd/>
          </a:ln>
          <a:effectLst/>
        </p:spPr>
        <p:txBody>
          <a:bodyPr anchor="ctr">
            <a:spAutoFit/>
          </a:bodyPr>
          <a:lstStyle/>
          <a:p>
            <a:pPr algn="ctr" eaLnBrk="0" hangingPunct="0">
              <a:tabLst>
                <a:tab pos="228600" algn="l"/>
              </a:tabLst>
              <a:defRPr/>
            </a:pPr>
            <a:r>
              <a:rPr lang="es-DO" sz="3200" b="1" i="0" dirty="0">
                <a:solidFill>
                  <a:srgbClr val="000066"/>
                </a:solidFill>
                <a:latin typeface="Calibri" pitchFamily="34" charset="0"/>
              </a:rPr>
              <a:t>EL DESARROLLO DE PRODUCCIONES </a:t>
            </a:r>
            <a:endParaRPr lang="es-DO" sz="3200" b="1" i="0" dirty="0" smtClean="0">
              <a:solidFill>
                <a:srgbClr val="000066"/>
              </a:solidFill>
              <a:latin typeface="Calibri" pitchFamily="34" charset="0"/>
            </a:endParaRPr>
          </a:p>
          <a:p>
            <a:pPr algn="ctr" eaLnBrk="0" hangingPunct="0">
              <a:tabLst>
                <a:tab pos="228600" algn="l"/>
              </a:tabLst>
              <a:defRPr/>
            </a:pPr>
            <a:r>
              <a:rPr lang="es-DO" sz="3200" b="1" i="0" dirty="0" smtClean="0">
                <a:solidFill>
                  <a:srgbClr val="000066"/>
                </a:solidFill>
                <a:latin typeface="Calibri" pitchFamily="34" charset="0"/>
              </a:rPr>
              <a:t>INFANTILES EN </a:t>
            </a:r>
            <a:r>
              <a:rPr lang="es-DO" sz="3200" b="1" i="0" dirty="0">
                <a:solidFill>
                  <a:srgbClr val="000066"/>
                </a:solidFill>
                <a:latin typeface="Calibri" pitchFamily="34" charset="0"/>
              </a:rPr>
              <a:t>EL MARCO DEL PROGRAMA</a:t>
            </a:r>
          </a:p>
        </p:txBody>
      </p:sp>
      <p:pic>
        <p:nvPicPr>
          <p:cNvPr id="5" name="Picture 3"/>
          <p:cNvPicPr>
            <a:picLocks noChangeAspect="1" noChangeArrowheads="1"/>
          </p:cNvPicPr>
          <p:nvPr/>
        </p:nvPicPr>
        <p:blipFill>
          <a:blip r:embed="rId2"/>
          <a:srcRect/>
          <a:stretch>
            <a:fillRect/>
          </a:stretch>
        </p:blipFill>
        <p:spPr bwMode="auto">
          <a:xfrm>
            <a:off x="250825" y="0"/>
            <a:ext cx="936625" cy="908050"/>
          </a:xfrm>
          <a:prstGeom prst="rect">
            <a:avLst/>
          </a:prstGeom>
          <a:noFill/>
          <a:ln w="9525">
            <a:noFill/>
            <a:miter lim="800000"/>
            <a:headEnd/>
            <a:tailEnd/>
          </a:ln>
        </p:spPr>
      </p:pic>
      <p:sp>
        <p:nvSpPr>
          <p:cNvPr id="6" name="Rectangle 7"/>
          <p:cNvSpPr>
            <a:spLocks noChangeArrowheads="1"/>
          </p:cNvSpPr>
          <p:nvPr/>
        </p:nvSpPr>
        <p:spPr bwMode="auto">
          <a:xfrm>
            <a:off x="304800" y="1371600"/>
            <a:ext cx="8229600" cy="5921621"/>
          </a:xfrm>
          <a:prstGeom prst="rect">
            <a:avLst/>
          </a:prstGeom>
          <a:noFill/>
          <a:ln w="9525">
            <a:noFill/>
            <a:miter lim="800000"/>
            <a:headEnd/>
            <a:tailEnd/>
          </a:ln>
        </p:spPr>
        <p:txBody>
          <a:bodyPr wrap="square" anchor="ctr">
            <a:spAutoFit/>
          </a:bodyPr>
          <a:lstStyle/>
          <a:p>
            <a:pPr marL="457200" indent="-457200" algn="just">
              <a:lnSpc>
                <a:spcPct val="90000"/>
              </a:lnSpc>
              <a:tabLst>
                <a:tab pos="566738" algn="l"/>
                <a:tab pos="1371600" algn="l"/>
              </a:tabLst>
              <a:defRPr/>
            </a:pPr>
            <a:r>
              <a:rPr lang="es-DO" sz="2200" b="0" i="0" dirty="0">
                <a:solidFill>
                  <a:srgbClr val="000066"/>
                </a:solidFill>
                <a:latin typeface="Calibri" pitchFamily="34" charset="0"/>
              </a:rPr>
              <a:t>-    Las actividades de comprensión y producción de textos ocupan un lugar central en el programa.</a:t>
            </a:r>
          </a:p>
          <a:p>
            <a:pPr marL="457200" indent="-457200" algn="just">
              <a:lnSpc>
                <a:spcPct val="90000"/>
              </a:lnSpc>
              <a:tabLst>
                <a:tab pos="566738" algn="l"/>
                <a:tab pos="1371600" algn="l"/>
              </a:tabLst>
              <a:defRPr/>
            </a:pPr>
            <a:endParaRPr lang="es-DO" sz="1400" b="0" i="0" dirty="0">
              <a:solidFill>
                <a:srgbClr val="000066"/>
              </a:solidFill>
              <a:latin typeface="Calibri" pitchFamily="34" charset="0"/>
            </a:endParaRPr>
          </a:p>
          <a:p>
            <a:pPr marL="457200" indent="-457200" algn="just">
              <a:lnSpc>
                <a:spcPct val="90000"/>
              </a:lnSpc>
              <a:buFontTx/>
              <a:buChar char="-"/>
              <a:tabLst>
                <a:tab pos="566738" algn="l"/>
                <a:tab pos="1371600" algn="l"/>
              </a:tabLst>
              <a:defRPr/>
            </a:pPr>
            <a:r>
              <a:rPr lang="es-MX" sz="2200" b="0" i="0" dirty="0">
                <a:solidFill>
                  <a:srgbClr val="000066"/>
                </a:solidFill>
                <a:latin typeface="Calibri" pitchFamily="34" charset="0"/>
              </a:rPr>
              <a:t>En</a:t>
            </a:r>
            <a:r>
              <a:rPr lang="es-DO" sz="2200" b="0" i="0" dirty="0">
                <a:solidFill>
                  <a:srgbClr val="000066"/>
                </a:solidFill>
                <a:latin typeface="Calibri" pitchFamily="34" charset="0"/>
              </a:rPr>
              <a:t> </a:t>
            </a:r>
            <a:r>
              <a:rPr lang="es-MX" sz="2200" b="0" i="0" dirty="0">
                <a:solidFill>
                  <a:srgbClr val="000066"/>
                </a:solidFill>
                <a:latin typeface="Calibri" pitchFamily="34" charset="0"/>
              </a:rPr>
              <a:t>cuanto a las actividades de producción, éstas se dirigen a propósitos específicos y se realizan de manera procesual: planificación, escritura de un borrador, revisión y edición.</a:t>
            </a:r>
          </a:p>
          <a:p>
            <a:pPr marL="457200" indent="-457200" algn="just">
              <a:lnSpc>
                <a:spcPct val="90000"/>
              </a:lnSpc>
              <a:tabLst>
                <a:tab pos="566738" algn="l"/>
                <a:tab pos="1371600" algn="l"/>
              </a:tabLst>
              <a:defRPr/>
            </a:pPr>
            <a:endParaRPr lang="es-MX" sz="1400" b="0" i="0" dirty="0">
              <a:solidFill>
                <a:srgbClr val="000066"/>
              </a:solidFill>
              <a:latin typeface="Calibri" pitchFamily="34" charset="0"/>
            </a:endParaRPr>
          </a:p>
          <a:p>
            <a:pPr marL="457200" indent="-457200" algn="just">
              <a:lnSpc>
                <a:spcPct val="90000"/>
              </a:lnSpc>
              <a:buFontTx/>
              <a:buChar char="-"/>
              <a:tabLst>
                <a:tab pos="566738" algn="l"/>
                <a:tab pos="1371600" algn="l"/>
              </a:tabLst>
              <a:defRPr/>
            </a:pPr>
            <a:r>
              <a:rPr lang="es-MX" sz="2200" b="0" i="0" dirty="0">
                <a:solidFill>
                  <a:srgbClr val="000066"/>
                </a:solidFill>
                <a:latin typeface="Calibri" pitchFamily="34" charset="0"/>
              </a:rPr>
              <a:t>En el primer ciclo de la escuela básica, proponemos escritura en parejas, en grupo, en forma colectiva e individual.</a:t>
            </a:r>
          </a:p>
          <a:p>
            <a:pPr marL="457200" indent="-457200" algn="just">
              <a:lnSpc>
                <a:spcPct val="90000"/>
              </a:lnSpc>
              <a:buFontTx/>
              <a:buChar char="-"/>
              <a:tabLst>
                <a:tab pos="566738" algn="l"/>
                <a:tab pos="1371600" algn="l"/>
              </a:tabLst>
              <a:defRPr/>
            </a:pPr>
            <a:endParaRPr lang="es-MX" sz="1400" b="0" i="0" dirty="0">
              <a:solidFill>
                <a:srgbClr val="000066"/>
              </a:solidFill>
              <a:latin typeface="Calibri" pitchFamily="34" charset="0"/>
            </a:endParaRPr>
          </a:p>
          <a:p>
            <a:pPr marL="457200" indent="-457200" algn="just">
              <a:lnSpc>
                <a:spcPct val="90000"/>
              </a:lnSpc>
              <a:buFontTx/>
              <a:buChar char="-"/>
              <a:tabLst>
                <a:tab pos="566738" algn="l"/>
                <a:tab pos="1371600" algn="l"/>
              </a:tabLst>
              <a:defRPr/>
            </a:pPr>
            <a:r>
              <a:rPr lang="es-MX" sz="2200" b="0" i="0" dirty="0">
                <a:solidFill>
                  <a:srgbClr val="000066"/>
                </a:solidFill>
                <a:latin typeface="Calibri" pitchFamily="34" charset="0"/>
              </a:rPr>
              <a:t>Los concursos anuales de cuentos infantiles constituyen un proyecto de escritura individual (pero no solitaria), en el último trimestre del año escolar. Las situaciones didácticas que se ponen en práctica permiten el intercambio con el grupo de pares y el adulto, un espacio para la revisión de los textos y la posibilidad de consulta con textos de autor para ver cómo han resuelto los problemas que se plantean.</a:t>
            </a:r>
            <a:endParaRPr lang="es-DO" sz="2200" b="0" i="0" dirty="0">
              <a:solidFill>
                <a:srgbClr val="000066"/>
              </a:solidFill>
              <a:latin typeface="Calibri" pitchFamily="34" charset="0"/>
            </a:endParaRPr>
          </a:p>
          <a:p>
            <a:pPr marL="347663" indent="-347663" algn="just">
              <a:lnSpc>
                <a:spcPct val="90000"/>
              </a:lnSpc>
              <a:tabLst>
                <a:tab pos="566738" algn="l"/>
                <a:tab pos="1371600" algn="l"/>
              </a:tabLst>
              <a:defRPr/>
            </a:pPr>
            <a:endParaRPr lang="es-DO" sz="2200" b="0" i="0" dirty="0">
              <a:solidFill>
                <a:srgbClr val="000066"/>
              </a:solidFill>
              <a:latin typeface="Calibri" pitchFamily="34" charset="0"/>
            </a:endParaRPr>
          </a:p>
          <a:p>
            <a:pPr marL="347663" indent="-347663" algn="just">
              <a:buFont typeface="Wingdings" pitchFamily="2" charset="2"/>
              <a:buNone/>
              <a:tabLst>
                <a:tab pos="566738" algn="l"/>
                <a:tab pos="1371600" algn="l"/>
              </a:tabLst>
              <a:defRPr/>
            </a:pPr>
            <a:endParaRPr lang="es-DO" sz="2200" b="0" i="0" dirty="0">
              <a:solidFill>
                <a:srgbClr val="000066"/>
              </a:solidFill>
              <a:latin typeface="Calibri" pitchFamily="34" charset="0"/>
            </a:endParaRPr>
          </a:p>
          <a:p>
            <a:pPr marL="347663" indent="-347663" algn="just">
              <a:tabLst>
                <a:tab pos="566738" algn="l"/>
                <a:tab pos="1371600" algn="l"/>
              </a:tabLst>
              <a:defRPr/>
            </a:pPr>
            <a:endParaRPr lang="es-DO" sz="2200" b="0" i="0" dirty="0">
              <a:solidFill>
                <a:srgbClr val="000066"/>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srcRect/>
          <a:stretch>
            <a:fillRect/>
          </a:stretch>
        </p:blipFill>
        <p:spPr bwMode="auto">
          <a:xfrm>
            <a:off x="250825" y="0"/>
            <a:ext cx="936625" cy="908050"/>
          </a:xfrm>
          <a:prstGeom prst="rect">
            <a:avLst/>
          </a:prstGeom>
          <a:noFill/>
          <a:ln w="9525">
            <a:noFill/>
            <a:miter lim="800000"/>
            <a:headEnd/>
            <a:tailEnd/>
          </a:ln>
        </p:spPr>
      </p:pic>
      <p:sp>
        <p:nvSpPr>
          <p:cNvPr id="6" name="Rectangle 7"/>
          <p:cNvSpPr>
            <a:spLocks noChangeArrowheads="1"/>
          </p:cNvSpPr>
          <p:nvPr/>
        </p:nvSpPr>
        <p:spPr bwMode="auto">
          <a:xfrm>
            <a:off x="457200" y="1524000"/>
            <a:ext cx="8064500" cy="5601533"/>
          </a:xfrm>
          <a:prstGeom prst="rect">
            <a:avLst/>
          </a:prstGeom>
          <a:noFill/>
          <a:ln w="9525">
            <a:noFill/>
            <a:miter lim="800000"/>
            <a:headEnd/>
            <a:tailEnd/>
          </a:ln>
        </p:spPr>
        <p:txBody>
          <a:bodyPr anchor="ctr">
            <a:spAutoFit/>
          </a:bodyPr>
          <a:lstStyle/>
          <a:p>
            <a:pPr marL="457200" indent="-457200" algn="just">
              <a:buFontTx/>
              <a:buChar char="-"/>
              <a:tabLst>
                <a:tab pos="566738" algn="l"/>
                <a:tab pos="1371600" algn="l"/>
              </a:tabLst>
              <a:defRPr/>
            </a:pPr>
            <a:r>
              <a:rPr lang="es-DO" sz="2200" b="0" i="0" dirty="0">
                <a:solidFill>
                  <a:srgbClr val="000066"/>
                </a:solidFill>
                <a:latin typeface="Calibri" pitchFamily="34" charset="0"/>
              </a:rPr>
              <a:t>El concurso de cuentos constituye una práctica social situada, ya que los cuentos ganadores se publican en un libro, que pasa a formar parte de las bibliotecas de aula de todas las escuelas programa.</a:t>
            </a:r>
          </a:p>
          <a:p>
            <a:pPr marL="457200" indent="-457200" algn="just">
              <a:buFontTx/>
              <a:buChar char="-"/>
              <a:tabLst>
                <a:tab pos="566738" algn="l"/>
                <a:tab pos="1371600" algn="l"/>
              </a:tabLst>
              <a:defRPr/>
            </a:pPr>
            <a:endParaRPr lang="es-MX" sz="1400" b="0" i="0" dirty="0">
              <a:solidFill>
                <a:srgbClr val="000066"/>
              </a:solidFill>
              <a:latin typeface="Calibri" pitchFamily="34" charset="0"/>
            </a:endParaRPr>
          </a:p>
          <a:p>
            <a:pPr marL="457200" indent="-457200" algn="just">
              <a:buFontTx/>
              <a:buChar char="-"/>
              <a:tabLst>
                <a:tab pos="566738" algn="l"/>
                <a:tab pos="1371600" algn="l"/>
              </a:tabLst>
              <a:defRPr/>
            </a:pPr>
            <a:r>
              <a:rPr lang="es-MX" sz="2200" b="0" i="0" dirty="0">
                <a:solidFill>
                  <a:srgbClr val="000066"/>
                </a:solidFill>
                <a:latin typeface="Calibri" pitchFamily="34" charset="0"/>
              </a:rPr>
              <a:t>De las evaluaciones de cada concurso, se van estableciendo las fortalezas y debilidades detectadas y se establecen estrategias metodológicas que permitirán mejorar la calidad de las producciones infantiles en el siguiente año escolar.</a:t>
            </a:r>
          </a:p>
          <a:p>
            <a:pPr marL="457200" indent="-457200" algn="just">
              <a:buFontTx/>
              <a:buChar char="-"/>
              <a:tabLst>
                <a:tab pos="566738" algn="l"/>
                <a:tab pos="1371600" algn="l"/>
              </a:tabLst>
              <a:defRPr/>
            </a:pPr>
            <a:endParaRPr lang="es-MX" sz="1400" b="0" i="0" dirty="0">
              <a:solidFill>
                <a:srgbClr val="000066"/>
              </a:solidFill>
              <a:latin typeface="Calibri" pitchFamily="34" charset="0"/>
            </a:endParaRPr>
          </a:p>
          <a:p>
            <a:pPr marL="457200" indent="-457200" algn="just">
              <a:buFontTx/>
              <a:buChar char="-"/>
              <a:tabLst>
                <a:tab pos="566738" algn="l"/>
                <a:tab pos="1371600" algn="l"/>
              </a:tabLst>
              <a:defRPr/>
            </a:pPr>
            <a:r>
              <a:rPr lang="es-MX" sz="2200" b="0" i="0" dirty="0">
                <a:solidFill>
                  <a:srgbClr val="000066"/>
                </a:solidFill>
                <a:latin typeface="Calibri" pitchFamily="34" charset="0"/>
              </a:rPr>
              <a:t>Estas estrategias se modelan en los procesos de capacitación presencial y en los círculos de innovación docente mediante los cuales los docentes participantes desarrollan innovaciones para superar la tradición.</a:t>
            </a:r>
            <a:endParaRPr lang="es-DO" sz="2200" b="0" i="0" dirty="0">
              <a:solidFill>
                <a:srgbClr val="000066"/>
              </a:solidFill>
              <a:latin typeface="Calibri" pitchFamily="34" charset="0"/>
            </a:endParaRPr>
          </a:p>
          <a:p>
            <a:pPr marL="347663" indent="-347663" algn="just">
              <a:tabLst>
                <a:tab pos="566738" algn="l"/>
                <a:tab pos="1371600" algn="l"/>
              </a:tabLst>
              <a:defRPr/>
            </a:pPr>
            <a:endParaRPr lang="es-DO" sz="2200" b="0" i="0" dirty="0">
              <a:solidFill>
                <a:srgbClr val="000066"/>
              </a:solidFill>
              <a:latin typeface="Calibri" pitchFamily="34" charset="0"/>
            </a:endParaRPr>
          </a:p>
          <a:p>
            <a:pPr marL="347663" indent="-347663" algn="just">
              <a:buFont typeface="Wingdings" pitchFamily="2" charset="2"/>
              <a:buNone/>
              <a:tabLst>
                <a:tab pos="566738" algn="l"/>
                <a:tab pos="1371600" algn="l"/>
              </a:tabLst>
              <a:defRPr/>
            </a:pPr>
            <a:endParaRPr lang="es-DO" sz="2200" b="0" i="0" dirty="0">
              <a:solidFill>
                <a:srgbClr val="000066"/>
              </a:solidFill>
              <a:latin typeface="Calibri" pitchFamily="34" charset="0"/>
            </a:endParaRPr>
          </a:p>
          <a:p>
            <a:pPr marL="347663" indent="-347663" algn="just">
              <a:tabLst>
                <a:tab pos="566738" algn="l"/>
                <a:tab pos="1371600" algn="l"/>
              </a:tabLst>
              <a:defRPr/>
            </a:pPr>
            <a:endParaRPr lang="es-DO" sz="2200" b="0" i="0" dirty="0">
              <a:solidFill>
                <a:srgbClr val="000066"/>
              </a:solidFill>
              <a:latin typeface="Calibri" pitchFamily="34" charset="0"/>
            </a:endParaRPr>
          </a:p>
        </p:txBody>
      </p:sp>
      <p:sp>
        <p:nvSpPr>
          <p:cNvPr id="7" name="Rectangle 6"/>
          <p:cNvSpPr>
            <a:spLocks noChangeArrowheads="1"/>
          </p:cNvSpPr>
          <p:nvPr/>
        </p:nvSpPr>
        <p:spPr bwMode="auto">
          <a:xfrm>
            <a:off x="838200" y="304800"/>
            <a:ext cx="8229600" cy="1077218"/>
          </a:xfrm>
          <a:prstGeom prst="rect">
            <a:avLst/>
          </a:prstGeom>
          <a:noFill/>
          <a:ln w="9525">
            <a:noFill/>
            <a:miter lim="800000"/>
            <a:headEnd/>
            <a:tailEnd/>
          </a:ln>
          <a:effectLst/>
        </p:spPr>
        <p:txBody>
          <a:bodyPr anchor="ctr">
            <a:spAutoFit/>
          </a:bodyPr>
          <a:lstStyle/>
          <a:p>
            <a:pPr algn="ctr" eaLnBrk="0" hangingPunct="0">
              <a:tabLst>
                <a:tab pos="228600" algn="l"/>
              </a:tabLst>
              <a:defRPr/>
            </a:pPr>
            <a:r>
              <a:rPr lang="es-DO" sz="3200" b="1" i="0" dirty="0">
                <a:solidFill>
                  <a:srgbClr val="000066"/>
                </a:solidFill>
                <a:latin typeface="Calibri" pitchFamily="34" charset="0"/>
              </a:rPr>
              <a:t>EL DESARROLLO DE PRODUCCIONES </a:t>
            </a:r>
            <a:endParaRPr lang="es-DO" sz="3200" b="1" i="0" dirty="0" smtClean="0">
              <a:solidFill>
                <a:srgbClr val="000066"/>
              </a:solidFill>
              <a:latin typeface="Calibri" pitchFamily="34" charset="0"/>
            </a:endParaRPr>
          </a:p>
          <a:p>
            <a:pPr algn="ctr" eaLnBrk="0" hangingPunct="0">
              <a:tabLst>
                <a:tab pos="228600" algn="l"/>
              </a:tabLst>
              <a:defRPr/>
            </a:pPr>
            <a:r>
              <a:rPr lang="es-DO" sz="3200" b="1" i="0" dirty="0" smtClean="0">
                <a:solidFill>
                  <a:srgbClr val="000066"/>
                </a:solidFill>
                <a:latin typeface="Calibri" pitchFamily="34" charset="0"/>
              </a:rPr>
              <a:t>INFANTILES EN </a:t>
            </a:r>
            <a:r>
              <a:rPr lang="es-DO" sz="3200" b="1" i="0" dirty="0">
                <a:solidFill>
                  <a:srgbClr val="000066"/>
                </a:solidFill>
                <a:latin typeface="Calibri" pitchFamily="34" charset="0"/>
              </a:rPr>
              <a:t>EL MARCO DEL PROGRAMA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Subtítulo"/>
          <p:cNvSpPr txBox="1">
            <a:spLocks/>
          </p:cNvSpPr>
          <p:nvPr/>
        </p:nvSpPr>
        <p:spPr>
          <a:xfrm>
            <a:off x="77788" y="1600200"/>
            <a:ext cx="8075612" cy="990600"/>
          </a:xfrm>
          <a:prstGeom prst="rect">
            <a:avLst/>
          </a:prstGeom>
        </p:spPr>
        <p:txBody>
          <a:bodyPr/>
          <a:lstStyle/>
          <a:p>
            <a:pPr marL="342900" indent="-342900" algn="just" eaLnBrk="0" hangingPunct="0">
              <a:lnSpc>
                <a:spcPct val="125000"/>
              </a:lnSpc>
              <a:spcBef>
                <a:spcPct val="20000"/>
              </a:spcBef>
              <a:buClr>
                <a:schemeClr val="hlink"/>
              </a:buClr>
              <a:buSzPct val="65000"/>
              <a:defRPr/>
            </a:pPr>
            <a:r>
              <a:rPr lang="en-US" b="1" i="0" kern="0" dirty="0">
                <a:latin typeface="Calibri" pitchFamily="34" charset="0"/>
              </a:rPr>
              <a:t>	</a:t>
            </a:r>
            <a:r>
              <a:rPr lang="en-US" sz="2000" b="1" i="0" kern="0" dirty="0">
                <a:latin typeface="Calibri" pitchFamily="34" charset="0"/>
              </a:rPr>
              <a:t>				</a:t>
            </a:r>
          </a:p>
          <a:p>
            <a:pPr marL="800100" lvl="1" indent="-342900" algn="just" eaLnBrk="0" hangingPunct="0">
              <a:lnSpc>
                <a:spcPct val="125000"/>
              </a:lnSpc>
              <a:spcBef>
                <a:spcPct val="20000"/>
              </a:spcBef>
              <a:buClr>
                <a:schemeClr val="hlink"/>
              </a:buClr>
              <a:buSzPct val="65000"/>
              <a:buFont typeface="Wingdings" pitchFamily="2" charset="2"/>
              <a:buChar char="n"/>
              <a:defRPr/>
            </a:pPr>
            <a:r>
              <a:rPr lang="en-US" sz="2000" b="1" i="0" kern="0" dirty="0">
                <a:latin typeface="Calibri" pitchFamily="34" charset="0"/>
              </a:rPr>
              <a:t>PRIMER CONCURSO DE CUENTOS: </a:t>
            </a:r>
            <a:endParaRPr lang="en-US" sz="2000" b="1" i="0" kern="0" dirty="0" smtClean="0">
              <a:latin typeface="Calibri" pitchFamily="34" charset="0"/>
            </a:endParaRPr>
          </a:p>
          <a:p>
            <a:pPr marL="800100" lvl="1" indent="-342900" algn="just" eaLnBrk="0" hangingPunct="0">
              <a:lnSpc>
                <a:spcPct val="125000"/>
              </a:lnSpc>
              <a:spcBef>
                <a:spcPct val="20000"/>
              </a:spcBef>
              <a:buClr>
                <a:schemeClr val="hlink"/>
              </a:buClr>
              <a:buSzPct val="65000"/>
              <a:defRPr/>
            </a:pPr>
            <a:r>
              <a:rPr lang="en-US" sz="2000" b="1" kern="0" dirty="0">
                <a:latin typeface="Calibri" pitchFamily="34" charset="0"/>
              </a:rPr>
              <a:t>	</a:t>
            </a:r>
            <a:r>
              <a:rPr lang="en-US" sz="2000" b="1" i="0" kern="0" dirty="0" smtClean="0">
                <a:latin typeface="Calibri" pitchFamily="34" charset="0"/>
              </a:rPr>
              <a:t>2007-2008</a:t>
            </a:r>
            <a:endParaRPr lang="en-US" sz="2400" b="1" i="0" kern="0" dirty="0">
              <a:latin typeface="Calibri" pitchFamily="34" charset="0"/>
            </a:endParaRPr>
          </a:p>
          <a:p>
            <a:pPr marL="342900" indent="-342900" algn="just" eaLnBrk="0" hangingPunct="0">
              <a:lnSpc>
                <a:spcPct val="125000"/>
              </a:lnSpc>
              <a:spcBef>
                <a:spcPct val="20000"/>
              </a:spcBef>
              <a:buClr>
                <a:schemeClr val="hlink"/>
              </a:buClr>
              <a:buSzPct val="65000"/>
              <a:defRPr/>
            </a:pPr>
            <a:r>
              <a:rPr lang="en-US" sz="2000" b="1" i="0" kern="0" dirty="0">
                <a:latin typeface="Calibri" pitchFamily="34" charset="0"/>
              </a:rPr>
              <a:t>                                                                       </a:t>
            </a:r>
          </a:p>
        </p:txBody>
      </p:sp>
      <p:pic>
        <p:nvPicPr>
          <p:cNvPr id="6" name="Picture 3"/>
          <p:cNvPicPr>
            <a:picLocks noChangeAspect="1" noChangeArrowheads="1"/>
          </p:cNvPicPr>
          <p:nvPr/>
        </p:nvPicPr>
        <p:blipFill>
          <a:blip r:embed="rId2"/>
          <a:srcRect/>
          <a:stretch>
            <a:fillRect/>
          </a:stretch>
        </p:blipFill>
        <p:spPr bwMode="auto">
          <a:xfrm>
            <a:off x="250825" y="0"/>
            <a:ext cx="936625" cy="908050"/>
          </a:xfrm>
          <a:prstGeom prst="rect">
            <a:avLst/>
          </a:prstGeom>
          <a:noFill/>
          <a:ln w="9525">
            <a:noFill/>
            <a:miter lim="800000"/>
            <a:headEnd/>
            <a:tailEnd/>
          </a:ln>
        </p:spPr>
      </p:pic>
      <p:pic>
        <p:nvPicPr>
          <p:cNvPr id="7" name="Picture 2" descr="F:\Ponencia cuentos\ScannedImage-5.jpg"/>
          <p:cNvPicPr>
            <a:picLocks noChangeAspect="1" noChangeArrowheads="1"/>
          </p:cNvPicPr>
          <p:nvPr/>
        </p:nvPicPr>
        <p:blipFill>
          <a:blip r:embed="rId3" cstate="print"/>
          <a:srcRect/>
          <a:stretch>
            <a:fillRect/>
          </a:stretch>
        </p:blipFill>
        <p:spPr bwMode="auto">
          <a:xfrm>
            <a:off x="5724964" y="2057400"/>
            <a:ext cx="3038036" cy="4391025"/>
          </a:xfrm>
          <a:prstGeom prst="rect">
            <a:avLst/>
          </a:prstGeom>
          <a:noFill/>
          <a:ln w="9525">
            <a:noFill/>
            <a:miter lim="800000"/>
            <a:headEnd/>
            <a:tailEnd/>
          </a:ln>
        </p:spPr>
      </p:pic>
      <p:sp>
        <p:nvSpPr>
          <p:cNvPr id="8" name="Rectangle 7"/>
          <p:cNvSpPr>
            <a:spLocks noChangeArrowheads="1"/>
          </p:cNvSpPr>
          <p:nvPr/>
        </p:nvSpPr>
        <p:spPr bwMode="auto">
          <a:xfrm>
            <a:off x="1042988" y="2916238"/>
            <a:ext cx="4522787" cy="2646362"/>
          </a:xfrm>
          <a:prstGeom prst="rect">
            <a:avLst/>
          </a:prstGeom>
          <a:noFill/>
          <a:ln w="9525">
            <a:noFill/>
            <a:miter lim="800000"/>
            <a:headEnd/>
            <a:tailEnd/>
          </a:ln>
        </p:spPr>
        <p:txBody>
          <a:bodyPr anchor="ctr">
            <a:spAutoFit/>
          </a:bodyPr>
          <a:lstStyle/>
          <a:p>
            <a:pPr>
              <a:lnSpc>
                <a:spcPct val="125000"/>
              </a:lnSpc>
              <a:defRPr/>
            </a:pPr>
            <a:endParaRPr lang="es-DO" sz="2000" dirty="0">
              <a:solidFill>
                <a:srgbClr val="0070C0"/>
              </a:solidFill>
              <a:latin typeface="Tahoma" pitchFamily="34" charset="0"/>
              <a:ea typeface="Tahoma" pitchFamily="34" charset="0"/>
              <a:cs typeface="Tahoma" pitchFamily="34" charset="0"/>
            </a:endParaRPr>
          </a:p>
          <a:p>
            <a:pPr algn="just">
              <a:lnSpc>
                <a:spcPct val="125000"/>
              </a:lnSpc>
              <a:defRPr/>
            </a:pPr>
            <a:r>
              <a:rPr lang="es-ES" sz="2000" dirty="0">
                <a:solidFill>
                  <a:srgbClr val="0070C0"/>
                </a:solidFill>
                <a:latin typeface="Tahoma" pitchFamily="34" charset="0"/>
                <a:ea typeface="Tahoma" pitchFamily="34" charset="0"/>
                <a:cs typeface="Tahoma" pitchFamily="34" charset="0"/>
              </a:rPr>
              <a:t>Preseleccionados: </a:t>
            </a:r>
            <a:r>
              <a:rPr lang="es-ES" sz="2000" dirty="0" smtClean="0">
                <a:solidFill>
                  <a:srgbClr val="0070C0"/>
                </a:solidFill>
                <a:latin typeface="Tahoma" pitchFamily="34" charset="0"/>
                <a:ea typeface="Tahoma" pitchFamily="34" charset="0"/>
                <a:cs typeface="Tahoma" pitchFamily="34" charset="0"/>
              </a:rPr>
              <a:t>420 </a:t>
            </a:r>
            <a:r>
              <a:rPr lang="es-ES" sz="2000" dirty="0">
                <a:solidFill>
                  <a:srgbClr val="0070C0"/>
                </a:solidFill>
                <a:latin typeface="Tahoma" pitchFamily="34" charset="0"/>
                <a:ea typeface="Tahoma" pitchFamily="34" charset="0"/>
                <a:cs typeface="Tahoma" pitchFamily="34" charset="0"/>
              </a:rPr>
              <a:t>cuentos</a:t>
            </a:r>
          </a:p>
          <a:p>
            <a:pPr algn="just">
              <a:lnSpc>
                <a:spcPct val="125000"/>
              </a:lnSpc>
              <a:defRPr/>
            </a:pPr>
            <a:endParaRPr lang="es-ES" sz="2000" dirty="0">
              <a:solidFill>
                <a:srgbClr val="0070C0"/>
              </a:solidFill>
              <a:latin typeface="Tahoma" pitchFamily="34" charset="0"/>
              <a:ea typeface="Tahoma" pitchFamily="34" charset="0"/>
              <a:cs typeface="Tahoma" pitchFamily="34" charset="0"/>
            </a:endParaRPr>
          </a:p>
          <a:p>
            <a:pPr algn="just">
              <a:lnSpc>
                <a:spcPct val="125000"/>
              </a:lnSpc>
              <a:defRPr/>
            </a:pPr>
            <a:r>
              <a:rPr lang="es-ES" sz="2000" dirty="0">
                <a:solidFill>
                  <a:srgbClr val="0070C0"/>
                </a:solidFill>
                <a:latin typeface="Tahoma" pitchFamily="34" charset="0"/>
                <a:ea typeface="Tahoma" pitchFamily="34" charset="0"/>
                <a:cs typeface="Tahoma" pitchFamily="34" charset="0"/>
              </a:rPr>
              <a:t>Ganadores: </a:t>
            </a:r>
            <a:r>
              <a:rPr lang="es-ES" sz="2000" dirty="0" smtClean="0">
                <a:solidFill>
                  <a:srgbClr val="0070C0"/>
                </a:solidFill>
                <a:latin typeface="Tahoma" pitchFamily="34" charset="0"/>
                <a:ea typeface="Tahoma" pitchFamily="34" charset="0"/>
                <a:cs typeface="Tahoma" pitchFamily="34" charset="0"/>
              </a:rPr>
              <a:t>46 </a:t>
            </a:r>
            <a:r>
              <a:rPr lang="es-ES" sz="2000" dirty="0">
                <a:solidFill>
                  <a:srgbClr val="0070C0"/>
                </a:solidFill>
                <a:latin typeface="Tahoma" pitchFamily="34" charset="0"/>
                <a:ea typeface="Tahoma" pitchFamily="34" charset="0"/>
                <a:cs typeface="Tahoma" pitchFamily="34" charset="0"/>
              </a:rPr>
              <a:t>cuentos</a:t>
            </a:r>
            <a:endParaRPr lang="es-HN" dirty="0">
              <a:solidFill>
                <a:srgbClr val="0070C0"/>
              </a:solidFill>
              <a:latin typeface="Tahoma" pitchFamily="34" charset="0"/>
            </a:endParaRPr>
          </a:p>
          <a:p>
            <a:pPr marL="347663" indent="-347663" algn="just">
              <a:buFont typeface="Wingdings" pitchFamily="2" charset="2"/>
              <a:buNone/>
              <a:tabLst>
                <a:tab pos="566738" algn="l"/>
                <a:tab pos="1371600" algn="l"/>
              </a:tabLst>
              <a:defRPr/>
            </a:pPr>
            <a:endParaRPr lang="es-DO" dirty="0">
              <a:solidFill>
                <a:srgbClr val="0070C0"/>
              </a:solidFill>
              <a:latin typeface="Tahoma" pitchFamily="34" charset="0"/>
            </a:endParaRPr>
          </a:p>
          <a:p>
            <a:pPr marL="347663" indent="-347663" algn="just">
              <a:buFont typeface="Wingdings" pitchFamily="2" charset="2"/>
              <a:buNone/>
              <a:tabLst>
                <a:tab pos="566738" algn="l"/>
                <a:tab pos="1371600" algn="l"/>
              </a:tabLst>
              <a:defRPr/>
            </a:pPr>
            <a:endParaRPr lang="es-DO" sz="2400" dirty="0">
              <a:solidFill>
                <a:srgbClr val="0070C0"/>
              </a:solidFill>
              <a:latin typeface="Tahoma" pitchFamily="34" charset="0"/>
            </a:endParaRPr>
          </a:p>
          <a:p>
            <a:pPr marL="347663" indent="-347663" algn="just">
              <a:tabLst>
                <a:tab pos="566738" algn="l"/>
                <a:tab pos="1371600" algn="l"/>
              </a:tabLst>
              <a:defRPr/>
            </a:pPr>
            <a:endParaRPr lang="es-DO" sz="2400" dirty="0">
              <a:solidFill>
                <a:srgbClr val="0070C0"/>
              </a:solidFill>
              <a:latin typeface="Tahoma" pitchFamily="34" charset="0"/>
            </a:endParaRPr>
          </a:p>
        </p:txBody>
      </p:sp>
      <p:sp>
        <p:nvSpPr>
          <p:cNvPr id="9" name="Rectangle 8"/>
          <p:cNvSpPr>
            <a:spLocks noChangeArrowheads="1"/>
          </p:cNvSpPr>
          <p:nvPr/>
        </p:nvSpPr>
        <p:spPr bwMode="auto">
          <a:xfrm>
            <a:off x="838200" y="304800"/>
            <a:ext cx="8229600" cy="1569660"/>
          </a:xfrm>
          <a:prstGeom prst="rect">
            <a:avLst/>
          </a:prstGeom>
          <a:noFill/>
          <a:ln w="9525">
            <a:noFill/>
            <a:miter lim="800000"/>
            <a:headEnd/>
            <a:tailEnd/>
          </a:ln>
          <a:effectLst/>
        </p:spPr>
        <p:txBody>
          <a:bodyPr anchor="ctr">
            <a:spAutoFit/>
          </a:bodyPr>
          <a:lstStyle/>
          <a:p>
            <a:pPr algn="ctr" eaLnBrk="0" hangingPunct="0">
              <a:tabLst>
                <a:tab pos="228600" algn="l"/>
              </a:tabLst>
              <a:defRPr/>
            </a:pPr>
            <a:r>
              <a:rPr lang="es-DO" sz="3200" b="1" i="0" dirty="0">
                <a:solidFill>
                  <a:srgbClr val="000066"/>
                </a:solidFill>
                <a:latin typeface="Calibri" pitchFamily="34" charset="0"/>
              </a:rPr>
              <a:t>EL DESARROLLO DE PRODUCCIONES </a:t>
            </a:r>
            <a:endParaRPr lang="es-DO" sz="3200" b="1" i="0" dirty="0" smtClean="0">
              <a:solidFill>
                <a:srgbClr val="000066"/>
              </a:solidFill>
              <a:latin typeface="Calibri" pitchFamily="34" charset="0"/>
            </a:endParaRPr>
          </a:p>
          <a:p>
            <a:pPr algn="ctr" eaLnBrk="0" hangingPunct="0">
              <a:tabLst>
                <a:tab pos="228600" algn="l"/>
              </a:tabLst>
              <a:defRPr/>
            </a:pPr>
            <a:r>
              <a:rPr lang="es-DO" sz="3200" b="1" i="0" dirty="0" smtClean="0">
                <a:solidFill>
                  <a:srgbClr val="000066"/>
                </a:solidFill>
                <a:latin typeface="Calibri" pitchFamily="34" charset="0"/>
              </a:rPr>
              <a:t>INFANTILES EN </a:t>
            </a:r>
            <a:r>
              <a:rPr lang="es-DO" sz="3200" b="1" i="0" dirty="0">
                <a:solidFill>
                  <a:srgbClr val="000066"/>
                </a:solidFill>
                <a:latin typeface="Calibri" pitchFamily="34" charset="0"/>
              </a:rPr>
              <a:t>EL MARCO DEL </a:t>
            </a:r>
            <a:r>
              <a:rPr lang="es-DO" sz="3200" b="1" i="0" dirty="0" smtClean="0">
                <a:solidFill>
                  <a:srgbClr val="000066"/>
                </a:solidFill>
                <a:latin typeface="Calibri" pitchFamily="34" charset="0"/>
              </a:rPr>
              <a:t>PROGRAMA:</a:t>
            </a:r>
          </a:p>
          <a:p>
            <a:pPr algn="ctr" eaLnBrk="0" hangingPunct="0">
              <a:tabLst>
                <a:tab pos="228600" algn="l"/>
              </a:tabLst>
              <a:defRPr/>
            </a:pPr>
            <a:r>
              <a:rPr lang="es-DO" sz="3200" b="1" dirty="0" smtClean="0">
                <a:solidFill>
                  <a:srgbClr val="000066"/>
                </a:solidFill>
                <a:latin typeface="Calibri" pitchFamily="34" charset="0"/>
              </a:rPr>
              <a:t>Los concursos de cuentos</a:t>
            </a:r>
            <a:endParaRPr lang="es-DO" sz="3200" b="1" i="0" dirty="0">
              <a:solidFill>
                <a:srgbClr val="000066"/>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amond(in)">
                                      <p:cBhvr>
                                        <p:cTn id="10" dur="2000"/>
                                        <p:tgtEl>
                                          <p:spTgt spid="8"/>
                                        </p:tgtEl>
                                      </p:cBhvr>
                                    </p:animEffect>
                                  </p:childTnLst>
                                </p:cTn>
                              </p:par>
                              <p:par>
                                <p:cTn id="11" presetID="8"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amond(in)">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Subtítulo"/>
          <p:cNvSpPr txBox="1">
            <a:spLocks/>
          </p:cNvSpPr>
          <p:nvPr/>
        </p:nvSpPr>
        <p:spPr>
          <a:xfrm>
            <a:off x="685800" y="1447800"/>
            <a:ext cx="7924800" cy="4876800"/>
          </a:xfrm>
          <a:prstGeom prst="rect">
            <a:avLst/>
          </a:prstGeom>
        </p:spPr>
        <p:txBody>
          <a:bodyPr/>
          <a:lstStyle/>
          <a:p>
            <a:pPr marL="342900" indent="-342900" algn="just" eaLnBrk="0" hangingPunct="0">
              <a:lnSpc>
                <a:spcPct val="125000"/>
              </a:lnSpc>
              <a:spcBef>
                <a:spcPct val="20000"/>
              </a:spcBef>
              <a:buClr>
                <a:schemeClr val="hlink"/>
              </a:buClr>
              <a:buSzPct val="65000"/>
              <a:defRPr/>
            </a:pPr>
            <a:r>
              <a:rPr lang="en-US" b="1" i="0" kern="0" dirty="0">
                <a:latin typeface="Calibri" pitchFamily="34" charset="0"/>
              </a:rPr>
              <a:t>	</a:t>
            </a:r>
            <a:r>
              <a:rPr lang="en-US" sz="2000" b="1" i="0" kern="0" dirty="0">
                <a:latin typeface="Calibri" pitchFamily="34" charset="0"/>
              </a:rPr>
              <a:t>				</a:t>
            </a:r>
          </a:p>
          <a:p>
            <a:pPr marL="342900" indent="-342900" algn="just" eaLnBrk="0" hangingPunct="0">
              <a:lnSpc>
                <a:spcPct val="125000"/>
              </a:lnSpc>
              <a:spcBef>
                <a:spcPct val="20000"/>
              </a:spcBef>
              <a:buClr>
                <a:schemeClr val="hlink"/>
              </a:buClr>
              <a:buSzPct val="65000"/>
              <a:buFont typeface="Wingdings" pitchFamily="2" charset="2"/>
              <a:buChar char="n"/>
              <a:defRPr/>
            </a:pPr>
            <a:r>
              <a:rPr lang="en-US" sz="2000" b="1" i="0" kern="0" dirty="0">
                <a:latin typeface="Calibri" pitchFamily="34" charset="0"/>
              </a:rPr>
              <a:t>SEGUNDO CONCURSO DE CUENTOS: </a:t>
            </a:r>
            <a:endParaRPr lang="en-US" sz="2000" b="1" i="0" kern="0" dirty="0" smtClean="0">
              <a:latin typeface="Calibri" pitchFamily="34" charset="0"/>
            </a:endParaRPr>
          </a:p>
          <a:p>
            <a:pPr marL="342900" indent="-342900" algn="just" eaLnBrk="0" hangingPunct="0">
              <a:lnSpc>
                <a:spcPct val="125000"/>
              </a:lnSpc>
              <a:spcBef>
                <a:spcPct val="20000"/>
              </a:spcBef>
              <a:buClr>
                <a:schemeClr val="hlink"/>
              </a:buClr>
              <a:buSzPct val="65000"/>
              <a:defRPr/>
            </a:pPr>
            <a:r>
              <a:rPr lang="en-US" sz="2000" b="1" kern="0" dirty="0">
                <a:latin typeface="Calibri" pitchFamily="34" charset="0"/>
              </a:rPr>
              <a:t>	</a:t>
            </a:r>
            <a:r>
              <a:rPr lang="en-US" sz="2000" b="1" i="0" kern="0" dirty="0" smtClean="0">
                <a:latin typeface="Calibri" pitchFamily="34" charset="0"/>
              </a:rPr>
              <a:t>2008-2009</a:t>
            </a:r>
            <a:endParaRPr lang="en-US" sz="2400" b="1" i="0" kern="0" dirty="0">
              <a:latin typeface="Calibri" pitchFamily="34" charset="0"/>
            </a:endParaRPr>
          </a:p>
          <a:p>
            <a:pPr marL="342900" indent="-342900" algn="just" eaLnBrk="0" hangingPunct="0">
              <a:lnSpc>
                <a:spcPct val="125000"/>
              </a:lnSpc>
              <a:spcBef>
                <a:spcPct val="20000"/>
              </a:spcBef>
              <a:buClr>
                <a:schemeClr val="hlink"/>
              </a:buClr>
              <a:buSzPct val="65000"/>
              <a:defRPr/>
            </a:pPr>
            <a:r>
              <a:rPr lang="en-US" sz="2000" b="1" i="0" kern="0" dirty="0">
                <a:latin typeface="Calibri" pitchFamily="34" charset="0"/>
              </a:rPr>
              <a:t>                                                                       </a:t>
            </a:r>
          </a:p>
        </p:txBody>
      </p:sp>
      <p:sp>
        <p:nvSpPr>
          <p:cNvPr id="5" name="Rectangle 7"/>
          <p:cNvSpPr>
            <a:spLocks noChangeArrowheads="1"/>
          </p:cNvSpPr>
          <p:nvPr/>
        </p:nvSpPr>
        <p:spPr bwMode="auto">
          <a:xfrm>
            <a:off x="990600" y="2590800"/>
            <a:ext cx="2895600" cy="3416320"/>
          </a:xfrm>
          <a:prstGeom prst="rect">
            <a:avLst/>
          </a:prstGeom>
          <a:noFill/>
          <a:ln w="9525">
            <a:noFill/>
            <a:miter lim="800000"/>
            <a:headEnd/>
            <a:tailEnd/>
          </a:ln>
        </p:spPr>
        <p:txBody>
          <a:bodyPr wrap="square" anchor="ctr">
            <a:spAutoFit/>
          </a:bodyPr>
          <a:lstStyle/>
          <a:p>
            <a:pPr>
              <a:lnSpc>
                <a:spcPct val="125000"/>
              </a:lnSpc>
              <a:defRPr/>
            </a:pPr>
            <a:endParaRPr lang="es-DO" sz="2000" dirty="0">
              <a:solidFill>
                <a:srgbClr val="0070C0"/>
              </a:solidFill>
              <a:latin typeface="Tahoma" pitchFamily="34" charset="0"/>
              <a:ea typeface="Tahoma" pitchFamily="34" charset="0"/>
              <a:cs typeface="Tahoma" pitchFamily="34" charset="0"/>
            </a:endParaRPr>
          </a:p>
          <a:p>
            <a:pPr algn="just">
              <a:lnSpc>
                <a:spcPct val="125000"/>
              </a:lnSpc>
              <a:defRPr/>
            </a:pPr>
            <a:r>
              <a:rPr lang="es-ES" sz="2000" dirty="0">
                <a:solidFill>
                  <a:srgbClr val="0070C0"/>
                </a:solidFill>
                <a:latin typeface="Tahoma" pitchFamily="34" charset="0"/>
                <a:ea typeface="Tahoma" pitchFamily="34" charset="0"/>
                <a:cs typeface="Tahoma" pitchFamily="34" charset="0"/>
              </a:rPr>
              <a:t>Preseleccionados: </a:t>
            </a:r>
            <a:endParaRPr lang="es-ES" sz="2000" dirty="0" smtClean="0">
              <a:solidFill>
                <a:srgbClr val="0070C0"/>
              </a:solidFill>
              <a:latin typeface="Tahoma" pitchFamily="34" charset="0"/>
              <a:ea typeface="Tahoma" pitchFamily="34" charset="0"/>
              <a:cs typeface="Tahoma" pitchFamily="34" charset="0"/>
            </a:endParaRPr>
          </a:p>
          <a:p>
            <a:pPr algn="just">
              <a:lnSpc>
                <a:spcPct val="125000"/>
              </a:lnSpc>
              <a:defRPr/>
            </a:pPr>
            <a:r>
              <a:rPr lang="es-ES" sz="2000" dirty="0" smtClean="0">
                <a:solidFill>
                  <a:srgbClr val="0070C0"/>
                </a:solidFill>
                <a:latin typeface="Tahoma" pitchFamily="34" charset="0"/>
                <a:ea typeface="Tahoma" pitchFamily="34" charset="0"/>
                <a:cs typeface="Tahoma" pitchFamily="34" charset="0"/>
              </a:rPr>
              <a:t>1,530 </a:t>
            </a:r>
            <a:r>
              <a:rPr lang="es-ES" sz="2000" dirty="0">
                <a:solidFill>
                  <a:srgbClr val="0070C0"/>
                </a:solidFill>
                <a:latin typeface="Tahoma" pitchFamily="34" charset="0"/>
                <a:ea typeface="Tahoma" pitchFamily="34" charset="0"/>
                <a:cs typeface="Tahoma" pitchFamily="34" charset="0"/>
              </a:rPr>
              <a:t>cuentos</a:t>
            </a:r>
          </a:p>
          <a:p>
            <a:pPr algn="just">
              <a:lnSpc>
                <a:spcPct val="125000"/>
              </a:lnSpc>
              <a:defRPr/>
            </a:pPr>
            <a:endParaRPr lang="es-ES" sz="2000" dirty="0">
              <a:solidFill>
                <a:srgbClr val="0070C0"/>
              </a:solidFill>
              <a:latin typeface="Tahoma" pitchFamily="34" charset="0"/>
              <a:ea typeface="Tahoma" pitchFamily="34" charset="0"/>
              <a:cs typeface="Tahoma" pitchFamily="34" charset="0"/>
            </a:endParaRPr>
          </a:p>
          <a:p>
            <a:pPr algn="just">
              <a:lnSpc>
                <a:spcPct val="125000"/>
              </a:lnSpc>
              <a:defRPr/>
            </a:pPr>
            <a:r>
              <a:rPr lang="es-ES" sz="2000" dirty="0">
                <a:solidFill>
                  <a:srgbClr val="0070C0"/>
                </a:solidFill>
                <a:latin typeface="Tahoma" pitchFamily="34" charset="0"/>
                <a:ea typeface="Tahoma" pitchFamily="34" charset="0"/>
                <a:cs typeface="Tahoma" pitchFamily="34" charset="0"/>
              </a:rPr>
              <a:t>Ganadores: </a:t>
            </a:r>
            <a:endParaRPr lang="es-ES" sz="2000" dirty="0" smtClean="0">
              <a:solidFill>
                <a:srgbClr val="0070C0"/>
              </a:solidFill>
              <a:latin typeface="Tahoma" pitchFamily="34" charset="0"/>
              <a:ea typeface="Tahoma" pitchFamily="34" charset="0"/>
              <a:cs typeface="Tahoma" pitchFamily="34" charset="0"/>
            </a:endParaRPr>
          </a:p>
          <a:p>
            <a:pPr algn="just">
              <a:lnSpc>
                <a:spcPct val="125000"/>
              </a:lnSpc>
              <a:defRPr/>
            </a:pPr>
            <a:r>
              <a:rPr lang="es-ES" sz="2000" dirty="0" smtClean="0">
                <a:solidFill>
                  <a:srgbClr val="0070C0"/>
                </a:solidFill>
                <a:latin typeface="Tahoma" pitchFamily="34" charset="0"/>
                <a:ea typeface="Tahoma" pitchFamily="34" charset="0"/>
                <a:cs typeface="Tahoma" pitchFamily="34" charset="0"/>
              </a:rPr>
              <a:t>58 </a:t>
            </a:r>
            <a:r>
              <a:rPr lang="es-ES" sz="2000" dirty="0">
                <a:solidFill>
                  <a:srgbClr val="0070C0"/>
                </a:solidFill>
                <a:latin typeface="Tahoma" pitchFamily="34" charset="0"/>
                <a:ea typeface="Tahoma" pitchFamily="34" charset="0"/>
                <a:cs typeface="Tahoma" pitchFamily="34" charset="0"/>
              </a:rPr>
              <a:t>cuentos</a:t>
            </a:r>
            <a:endParaRPr lang="es-HN" dirty="0">
              <a:solidFill>
                <a:srgbClr val="0070C0"/>
              </a:solidFill>
              <a:latin typeface="Tahoma" pitchFamily="34" charset="0"/>
            </a:endParaRPr>
          </a:p>
          <a:p>
            <a:pPr marL="347663" indent="-347663" algn="just">
              <a:buFont typeface="Wingdings" pitchFamily="2" charset="2"/>
              <a:buNone/>
              <a:tabLst>
                <a:tab pos="566738" algn="l"/>
                <a:tab pos="1371600" algn="l"/>
              </a:tabLst>
              <a:defRPr/>
            </a:pPr>
            <a:endParaRPr lang="es-DO" dirty="0">
              <a:solidFill>
                <a:srgbClr val="0070C0"/>
              </a:solidFill>
              <a:latin typeface="Tahoma" pitchFamily="34" charset="0"/>
            </a:endParaRPr>
          </a:p>
          <a:p>
            <a:pPr marL="347663" indent="-347663" algn="just">
              <a:buFont typeface="Wingdings" pitchFamily="2" charset="2"/>
              <a:buNone/>
              <a:tabLst>
                <a:tab pos="566738" algn="l"/>
                <a:tab pos="1371600" algn="l"/>
              </a:tabLst>
              <a:defRPr/>
            </a:pPr>
            <a:endParaRPr lang="es-DO" sz="2400" dirty="0">
              <a:solidFill>
                <a:srgbClr val="0070C0"/>
              </a:solidFill>
              <a:latin typeface="Tahoma" pitchFamily="34" charset="0"/>
            </a:endParaRPr>
          </a:p>
          <a:p>
            <a:pPr marL="347663" indent="-347663" algn="just">
              <a:tabLst>
                <a:tab pos="566738" algn="l"/>
                <a:tab pos="1371600" algn="l"/>
              </a:tabLst>
              <a:defRPr/>
            </a:pPr>
            <a:endParaRPr lang="es-DO" sz="2400" dirty="0">
              <a:solidFill>
                <a:srgbClr val="0070C0"/>
              </a:solidFill>
              <a:latin typeface="Tahoma" pitchFamily="34" charset="0"/>
            </a:endParaRPr>
          </a:p>
        </p:txBody>
      </p:sp>
      <p:pic>
        <p:nvPicPr>
          <p:cNvPr id="7" name="Picture 3"/>
          <p:cNvPicPr>
            <a:picLocks noChangeAspect="1" noChangeArrowheads="1"/>
          </p:cNvPicPr>
          <p:nvPr/>
        </p:nvPicPr>
        <p:blipFill>
          <a:blip r:embed="rId2"/>
          <a:srcRect/>
          <a:stretch>
            <a:fillRect/>
          </a:stretch>
        </p:blipFill>
        <p:spPr bwMode="auto">
          <a:xfrm>
            <a:off x="250825" y="0"/>
            <a:ext cx="936625" cy="908050"/>
          </a:xfrm>
          <a:prstGeom prst="rect">
            <a:avLst/>
          </a:prstGeom>
          <a:noFill/>
          <a:ln w="9525">
            <a:noFill/>
            <a:miter lim="800000"/>
            <a:headEnd/>
            <a:tailEnd/>
          </a:ln>
        </p:spPr>
      </p:pic>
      <p:pic>
        <p:nvPicPr>
          <p:cNvPr id="8" name="Picture 2" descr="F:\Ponencia cuentos\ScannedImage-6.jpg"/>
          <p:cNvPicPr>
            <a:picLocks noChangeAspect="1" noChangeArrowheads="1"/>
          </p:cNvPicPr>
          <p:nvPr/>
        </p:nvPicPr>
        <p:blipFill>
          <a:blip r:embed="rId3" cstate="print"/>
          <a:srcRect/>
          <a:stretch>
            <a:fillRect/>
          </a:stretch>
        </p:blipFill>
        <p:spPr bwMode="auto">
          <a:xfrm>
            <a:off x="3648075" y="2667000"/>
            <a:ext cx="5114925" cy="3632404"/>
          </a:xfrm>
          <a:prstGeom prst="rect">
            <a:avLst/>
          </a:prstGeom>
          <a:noFill/>
          <a:ln w="9525">
            <a:noFill/>
            <a:miter lim="800000"/>
            <a:headEnd/>
            <a:tailEnd/>
          </a:ln>
        </p:spPr>
      </p:pic>
      <p:sp>
        <p:nvSpPr>
          <p:cNvPr id="10" name="Rectangle 9"/>
          <p:cNvSpPr>
            <a:spLocks noChangeArrowheads="1"/>
          </p:cNvSpPr>
          <p:nvPr/>
        </p:nvSpPr>
        <p:spPr bwMode="auto">
          <a:xfrm>
            <a:off x="838200" y="304800"/>
            <a:ext cx="8229600" cy="1569660"/>
          </a:xfrm>
          <a:prstGeom prst="rect">
            <a:avLst/>
          </a:prstGeom>
          <a:noFill/>
          <a:ln w="9525">
            <a:noFill/>
            <a:miter lim="800000"/>
            <a:headEnd/>
            <a:tailEnd/>
          </a:ln>
          <a:effectLst/>
        </p:spPr>
        <p:txBody>
          <a:bodyPr anchor="ctr">
            <a:spAutoFit/>
          </a:bodyPr>
          <a:lstStyle/>
          <a:p>
            <a:pPr algn="ctr" eaLnBrk="0" hangingPunct="0">
              <a:tabLst>
                <a:tab pos="228600" algn="l"/>
              </a:tabLst>
              <a:defRPr/>
            </a:pPr>
            <a:r>
              <a:rPr lang="es-DO" sz="3200" b="1" i="0" dirty="0">
                <a:solidFill>
                  <a:srgbClr val="000066"/>
                </a:solidFill>
                <a:latin typeface="Calibri" pitchFamily="34" charset="0"/>
              </a:rPr>
              <a:t>EL DESARROLLO DE PRODUCCIONES </a:t>
            </a:r>
            <a:endParaRPr lang="es-DO" sz="3200" b="1" i="0" dirty="0" smtClean="0">
              <a:solidFill>
                <a:srgbClr val="000066"/>
              </a:solidFill>
              <a:latin typeface="Calibri" pitchFamily="34" charset="0"/>
            </a:endParaRPr>
          </a:p>
          <a:p>
            <a:pPr algn="ctr" eaLnBrk="0" hangingPunct="0">
              <a:tabLst>
                <a:tab pos="228600" algn="l"/>
              </a:tabLst>
              <a:defRPr/>
            </a:pPr>
            <a:r>
              <a:rPr lang="es-DO" sz="3200" b="1" i="0" dirty="0" smtClean="0">
                <a:solidFill>
                  <a:srgbClr val="000066"/>
                </a:solidFill>
                <a:latin typeface="Calibri" pitchFamily="34" charset="0"/>
              </a:rPr>
              <a:t>INFANTILES EN </a:t>
            </a:r>
            <a:r>
              <a:rPr lang="es-DO" sz="3200" b="1" i="0" dirty="0">
                <a:solidFill>
                  <a:srgbClr val="000066"/>
                </a:solidFill>
                <a:latin typeface="Calibri" pitchFamily="34" charset="0"/>
              </a:rPr>
              <a:t>EL MARCO DEL </a:t>
            </a:r>
            <a:r>
              <a:rPr lang="es-DO" sz="3200" b="1" i="0" dirty="0" smtClean="0">
                <a:solidFill>
                  <a:srgbClr val="000066"/>
                </a:solidFill>
                <a:latin typeface="Calibri" pitchFamily="34" charset="0"/>
              </a:rPr>
              <a:t>PROGRAMA:</a:t>
            </a:r>
          </a:p>
          <a:p>
            <a:pPr algn="ctr" eaLnBrk="0" hangingPunct="0">
              <a:tabLst>
                <a:tab pos="228600" algn="l"/>
              </a:tabLst>
              <a:defRPr/>
            </a:pPr>
            <a:r>
              <a:rPr lang="es-DO" sz="3200" b="1" dirty="0" smtClean="0">
                <a:solidFill>
                  <a:srgbClr val="000066"/>
                </a:solidFill>
                <a:latin typeface="Calibri" pitchFamily="34" charset="0"/>
              </a:rPr>
              <a:t>Los concursos de cuentos</a:t>
            </a:r>
            <a:endParaRPr lang="es-DO" sz="3200" b="1" i="0" dirty="0">
              <a:solidFill>
                <a:srgbClr val="000066"/>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amond(in)">
                                      <p:cBhvr>
                                        <p:cTn id="10" dur="2000"/>
                                        <p:tgtEl>
                                          <p:spTgt spid="5"/>
                                        </p:tgtEl>
                                      </p:cBhvr>
                                    </p:animEffect>
                                  </p:childTnLst>
                                </p:cTn>
                              </p:par>
                              <p:par>
                                <p:cTn id="11" presetID="8" presetClass="entr" presetSubtype="16"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amond(in)">
                                      <p:cBhvr>
                                        <p:cTn id="1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Subtítulo"/>
          <p:cNvSpPr txBox="1">
            <a:spLocks/>
          </p:cNvSpPr>
          <p:nvPr/>
        </p:nvSpPr>
        <p:spPr>
          <a:xfrm>
            <a:off x="304800" y="1524000"/>
            <a:ext cx="7924800" cy="4876800"/>
          </a:xfrm>
          <a:prstGeom prst="rect">
            <a:avLst/>
          </a:prstGeom>
        </p:spPr>
        <p:txBody>
          <a:bodyPr/>
          <a:lstStyle/>
          <a:p>
            <a:pPr marL="342900" indent="-342900" algn="just" eaLnBrk="0" hangingPunct="0">
              <a:lnSpc>
                <a:spcPct val="125000"/>
              </a:lnSpc>
              <a:spcBef>
                <a:spcPct val="20000"/>
              </a:spcBef>
              <a:buClr>
                <a:schemeClr val="hlink"/>
              </a:buClr>
              <a:buSzPct val="65000"/>
              <a:defRPr/>
            </a:pPr>
            <a:r>
              <a:rPr lang="en-US" b="1" i="0" kern="0" dirty="0">
                <a:latin typeface="Calibri" pitchFamily="34" charset="0"/>
              </a:rPr>
              <a:t>	</a:t>
            </a:r>
            <a:r>
              <a:rPr lang="en-US" sz="2000" b="1" i="0" kern="0" dirty="0">
                <a:latin typeface="Calibri" pitchFamily="34" charset="0"/>
              </a:rPr>
              <a:t>				</a:t>
            </a:r>
          </a:p>
          <a:p>
            <a:pPr marL="342900" indent="-342900" algn="just" eaLnBrk="0" hangingPunct="0">
              <a:lnSpc>
                <a:spcPct val="125000"/>
              </a:lnSpc>
              <a:spcBef>
                <a:spcPct val="20000"/>
              </a:spcBef>
              <a:buClr>
                <a:schemeClr val="hlink"/>
              </a:buClr>
              <a:buSzPct val="65000"/>
              <a:buFont typeface="Wingdings" pitchFamily="2" charset="2"/>
              <a:buChar char="n"/>
              <a:defRPr/>
            </a:pPr>
            <a:r>
              <a:rPr lang="en-US" sz="2000" b="1" i="0" kern="0" dirty="0">
                <a:latin typeface="Calibri" pitchFamily="34" charset="0"/>
              </a:rPr>
              <a:t>TERCER CONCURSO DE CUENTOS: </a:t>
            </a:r>
            <a:endParaRPr lang="en-US" sz="2000" b="1" i="0" kern="0" dirty="0" smtClean="0">
              <a:latin typeface="Calibri" pitchFamily="34" charset="0"/>
            </a:endParaRPr>
          </a:p>
          <a:p>
            <a:pPr marL="342900" indent="-342900" algn="just" eaLnBrk="0" hangingPunct="0">
              <a:lnSpc>
                <a:spcPct val="125000"/>
              </a:lnSpc>
              <a:spcBef>
                <a:spcPct val="20000"/>
              </a:spcBef>
              <a:buClr>
                <a:schemeClr val="hlink"/>
              </a:buClr>
              <a:buSzPct val="65000"/>
              <a:defRPr/>
            </a:pPr>
            <a:r>
              <a:rPr lang="en-US" sz="2000" b="1" kern="0" dirty="0">
                <a:latin typeface="Calibri" pitchFamily="34" charset="0"/>
              </a:rPr>
              <a:t>	</a:t>
            </a:r>
            <a:r>
              <a:rPr lang="en-US" sz="2000" b="1" i="0" kern="0" dirty="0" smtClean="0">
                <a:latin typeface="Calibri" pitchFamily="34" charset="0"/>
              </a:rPr>
              <a:t>2009-201O</a:t>
            </a:r>
            <a:endParaRPr lang="en-US" sz="2000" b="1" i="0" kern="0" dirty="0">
              <a:latin typeface="Calibri" pitchFamily="34" charset="0"/>
            </a:endParaRPr>
          </a:p>
          <a:p>
            <a:pPr marL="342900" indent="-342900" algn="just" eaLnBrk="0" hangingPunct="0">
              <a:lnSpc>
                <a:spcPct val="125000"/>
              </a:lnSpc>
              <a:spcBef>
                <a:spcPct val="20000"/>
              </a:spcBef>
              <a:buClr>
                <a:schemeClr val="hlink"/>
              </a:buClr>
              <a:buSzPct val="65000"/>
              <a:defRPr/>
            </a:pPr>
            <a:r>
              <a:rPr lang="en-US" sz="2000" b="1" i="0" kern="0" dirty="0">
                <a:latin typeface="Calibri" pitchFamily="34" charset="0"/>
              </a:rPr>
              <a:t>                                                                       </a:t>
            </a:r>
          </a:p>
        </p:txBody>
      </p:sp>
      <p:sp>
        <p:nvSpPr>
          <p:cNvPr id="5" name="Rectangle 7"/>
          <p:cNvSpPr>
            <a:spLocks noChangeArrowheads="1"/>
          </p:cNvSpPr>
          <p:nvPr/>
        </p:nvSpPr>
        <p:spPr bwMode="auto">
          <a:xfrm>
            <a:off x="762000" y="2852738"/>
            <a:ext cx="4522788" cy="2646878"/>
          </a:xfrm>
          <a:prstGeom prst="rect">
            <a:avLst/>
          </a:prstGeom>
          <a:noFill/>
          <a:ln w="9525">
            <a:noFill/>
            <a:miter lim="800000"/>
            <a:headEnd/>
            <a:tailEnd/>
          </a:ln>
        </p:spPr>
        <p:txBody>
          <a:bodyPr anchor="ctr">
            <a:spAutoFit/>
          </a:bodyPr>
          <a:lstStyle/>
          <a:p>
            <a:pPr>
              <a:lnSpc>
                <a:spcPct val="125000"/>
              </a:lnSpc>
              <a:defRPr/>
            </a:pPr>
            <a:endParaRPr lang="es-DO" sz="2000" dirty="0">
              <a:solidFill>
                <a:srgbClr val="0070C0"/>
              </a:solidFill>
              <a:latin typeface="Tahoma" pitchFamily="34" charset="0"/>
              <a:ea typeface="Tahoma" pitchFamily="34" charset="0"/>
              <a:cs typeface="Tahoma" pitchFamily="34" charset="0"/>
            </a:endParaRPr>
          </a:p>
          <a:p>
            <a:pPr>
              <a:lnSpc>
                <a:spcPct val="125000"/>
              </a:lnSpc>
              <a:defRPr/>
            </a:pPr>
            <a:r>
              <a:rPr lang="es-ES" sz="2000" dirty="0">
                <a:solidFill>
                  <a:srgbClr val="0070C0"/>
                </a:solidFill>
                <a:latin typeface="Tahoma" pitchFamily="34" charset="0"/>
                <a:ea typeface="Tahoma" pitchFamily="34" charset="0"/>
                <a:cs typeface="Tahoma" pitchFamily="34" charset="0"/>
              </a:rPr>
              <a:t>Preseleccionados: </a:t>
            </a:r>
            <a:r>
              <a:rPr lang="es-ES" sz="2000" dirty="0" smtClean="0">
                <a:solidFill>
                  <a:srgbClr val="0070C0"/>
                </a:solidFill>
                <a:latin typeface="Tahoma" pitchFamily="34" charset="0"/>
                <a:ea typeface="Tahoma" pitchFamily="34" charset="0"/>
                <a:cs typeface="Tahoma" pitchFamily="34" charset="0"/>
              </a:rPr>
              <a:t>973 </a:t>
            </a:r>
            <a:r>
              <a:rPr lang="es-ES" sz="2000" dirty="0">
                <a:solidFill>
                  <a:srgbClr val="0070C0"/>
                </a:solidFill>
                <a:latin typeface="Tahoma" pitchFamily="34" charset="0"/>
                <a:ea typeface="Tahoma" pitchFamily="34" charset="0"/>
                <a:cs typeface="Tahoma" pitchFamily="34" charset="0"/>
              </a:rPr>
              <a:t>cuentos</a:t>
            </a:r>
          </a:p>
          <a:p>
            <a:pPr>
              <a:lnSpc>
                <a:spcPct val="125000"/>
              </a:lnSpc>
              <a:defRPr/>
            </a:pPr>
            <a:endParaRPr lang="es-ES" sz="2000" dirty="0">
              <a:solidFill>
                <a:srgbClr val="0070C0"/>
              </a:solidFill>
              <a:latin typeface="Tahoma" pitchFamily="34" charset="0"/>
              <a:ea typeface="Tahoma" pitchFamily="34" charset="0"/>
              <a:cs typeface="Tahoma" pitchFamily="34" charset="0"/>
            </a:endParaRPr>
          </a:p>
          <a:p>
            <a:pPr>
              <a:lnSpc>
                <a:spcPct val="125000"/>
              </a:lnSpc>
              <a:defRPr/>
            </a:pPr>
            <a:r>
              <a:rPr lang="es-ES" sz="2000" dirty="0">
                <a:solidFill>
                  <a:srgbClr val="0070C0"/>
                </a:solidFill>
                <a:latin typeface="Tahoma" pitchFamily="34" charset="0"/>
                <a:ea typeface="Tahoma" pitchFamily="34" charset="0"/>
                <a:cs typeface="Tahoma" pitchFamily="34" charset="0"/>
              </a:rPr>
              <a:t>Ganadores: </a:t>
            </a:r>
            <a:r>
              <a:rPr lang="es-ES" sz="2000" dirty="0" smtClean="0">
                <a:solidFill>
                  <a:srgbClr val="0070C0"/>
                </a:solidFill>
                <a:latin typeface="Tahoma" pitchFamily="34" charset="0"/>
                <a:ea typeface="Tahoma" pitchFamily="34" charset="0"/>
                <a:cs typeface="Tahoma" pitchFamily="34" charset="0"/>
              </a:rPr>
              <a:t>57 </a:t>
            </a:r>
            <a:r>
              <a:rPr lang="es-ES" sz="2000" dirty="0">
                <a:solidFill>
                  <a:srgbClr val="0070C0"/>
                </a:solidFill>
                <a:latin typeface="Tahoma" pitchFamily="34" charset="0"/>
                <a:ea typeface="Tahoma" pitchFamily="34" charset="0"/>
                <a:cs typeface="Tahoma" pitchFamily="34" charset="0"/>
              </a:rPr>
              <a:t>cuentos</a:t>
            </a:r>
            <a:endParaRPr lang="es-HN" dirty="0">
              <a:solidFill>
                <a:srgbClr val="0070C0"/>
              </a:solidFill>
              <a:latin typeface="Tahoma" pitchFamily="34" charset="0"/>
            </a:endParaRPr>
          </a:p>
          <a:p>
            <a:pPr marL="347663" indent="-347663">
              <a:buFont typeface="Wingdings" pitchFamily="2" charset="2"/>
              <a:buNone/>
              <a:tabLst>
                <a:tab pos="566738" algn="l"/>
                <a:tab pos="1371600" algn="l"/>
              </a:tabLst>
              <a:defRPr/>
            </a:pPr>
            <a:endParaRPr lang="es-DO" dirty="0">
              <a:solidFill>
                <a:srgbClr val="0070C0"/>
              </a:solidFill>
              <a:latin typeface="Tahoma" pitchFamily="34" charset="0"/>
            </a:endParaRPr>
          </a:p>
          <a:p>
            <a:pPr marL="347663" indent="-347663">
              <a:buFont typeface="Wingdings" pitchFamily="2" charset="2"/>
              <a:buNone/>
              <a:tabLst>
                <a:tab pos="566738" algn="l"/>
                <a:tab pos="1371600" algn="l"/>
              </a:tabLst>
              <a:defRPr/>
            </a:pPr>
            <a:endParaRPr lang="es-DO" sz="2400" dirty="0">
              <a:solidFill>
                <a:srgbClr val="0070C0"/>
              </a:solidFill>
              <a:latin typeface="Tahoma" pitchFamily="34" charset="0"/>
            </a:endParaRPr>
          </a:p>
          <a:p>
            <a:pPr marL="347663" indent="-347663">
              <a:tabLst>
                <a:tab pos="566738" algn="l"/>
                <a:tab pos="1371600" algn="l"/>
              </a:tabLst>
              <a:defRPr/>
            </a:pPr>
            <a:endParaRPr lang="es-DO" sz="2400" dirty="0">
              <a:solidFill>
                <a:srgbClr val="0070C0"/>
              </a:solidFill>
              <a:latin typeface="Tahoma" pitchFamily="34" charset="0"/>
            </a:endParaRPr>
          </a:p>
        </p:txBody>
      </p:sp>
      <p:pic>
        <p:nvPicPr>
          <p:cNvPr id="7" name="Picture 3"/>
          <p:cNvPicPr>
            <a:picLocks noChangeAspect="1" noChangeArrowheads="1"/>
          </p:cNvPicPr>
          <p:nvPr/>
        </p:nvPicPr>
        <p:blipFill>
          <a:blip r:embed="rId2"/>
          <a:srcRect/>
          <a:stretch>
            <a:fillRect/>
          </a:stretch>
        </p:blipFill>
        <p:spPr bwMode="auto">
          <a:xfrm>
            <a:off x="250825" y="0"/>
            <a:ext cx="936625" cy="908050"/>
          </a:xfrm>
          <a:prstGeom prst="rect">
            <a:avLst/>
          </a:prstGeom>
          <a:noFill/>
          <a:ln w="9525">
            <a:noFill/>
            <a:miter lim="800000"/>
            <a:headEnd/>
            <a:tailEnd/>
          </a:ln>
        </p:spPr>
      </p:pic>
      <p:pic>
        <p:nvPicPr>
          <p:cNvPr id="8" name="Picture 9"/>
          <p:cNvPicPr>
            <a:picLocks noChangeAspect="1" noChangeArrowheads="1"/>
          </p:cNvPicPr>
          <p:nvPr/>
        </p:nvPicPr>
        <p:blipFill>
          <a:blip r:embed="rId3"/>
          <a:srcRect/>
          <a:stretch>
            <a:fillRect/>
          </a:stretch>
        </p:blipFill>
        <p:spPr bwMode="auto">
          <a:xfrm>
            <a:off x="4572000" y="2514600"/>
            <a:ext cx="4134563" cy="3362325"/>
          </a:xfrm>
          <a:prstGeom prst="rect">
            <a:avLst/>
          </a:prstGeom>
          <a:noFill/>
          <a:ln w="9525">
            <a:noFill/>
            <a:miter lim="800000"/>
            <a:headEnd/>
            <a:tailEnd/>
          </a:ln>
        </p:spPr>
      </p:pic>
      <p:sp>
        <p:nvSpPr>
          <p:cNvPr id="9" name="Rectangle 8"/>
          <p:cNvSpPr>
            <a:spLocks noChangeArrowheads="1"/>
          </p:cNvSpPr>
          <p:nvPr/>
        </p:nvSpPr>
        <p:spPr bwMode="auto">
          <a:xfrm>
            <a:off x="838200" y="304800"/>
            <a:ext cx="8229600" cy="1569660"/>
          </a:xfrm>
          <a:prstGeom prst="rect">
            <a:avLst/>
          </a:prstGeom>
          <a:noFill/>
          <a:ln w="9525">
            <a:noFill/>
            <a:miter lim="800000"/>
            <a:headEnd/>
            <a:tailEnd/>
          </a:ln>
          <a:effectLst/>
        </p:spPr>
        <p:txBody>
          <a:bodyPr anchor="ctr">
            <a:spAutoFit/>
          </a:bodyPr>
          <a:lstStyle/>
          <a:p>
            <a:pPr algn="ctr" eaLnBrk="0" hangingPunct="0">
              <a:tabLst>
                <a:tab pos="228600" algn="l"/>
              </a:tabLst>
              <a:defRPr/>
            </a:pPr>
            <a:r>
              <a:rPr lang="es-DO" sz="3200" b="1" i="0" dirty="0">
                <a:solidFill>
                  <a:srgbClr val="000066"/>
                </a:solidFill>
                <a:latin typeface="Calibri" pitchFamily="34" charset="0"/>
              </a:rPr>
              <a:t>EL DESARROLLO DE PRODUCCIONES </a:t>
            </a:r>
            <a:endParaRPr lang="es-DO" sz="3200" b="1" i="0" dirty="0" smtClean="0">
              <a:solidFill>
                <a:srgbClr val="000066"/>
              </a:solidFill>
              <a:latin typeface="Calibri" pitchFamily="34" charset="0"/>
            </a:endParaRPr>
          </a:p>
          <a:p>
            <a:pPr algn="ctr" eaLnBrk="0" hangingPunct="0">
              <a:tabLst>
                <a:tab pos="228600" algn="l"/>
              </a:tabLst>
              <a:defRPr/>
            </a:pPr>
            <a:r>
              <a:rPr lang="es-DO" sz="3200" b="1" i="0" dirty="0" smtClean="0">
                <a:solidFill>
                  <a:srgbClr val="000066"/>
                </a:solidFill>
                <a:latin typeface="Calibri" pitchFamily="34" charset="0"/>
              </a:rPr>
              <a:t>INFANTILES EN </a:t>
            </a:r>
            <a:r>
              <a:rPr lang="es-DO" sz="3200" b="1" i="0" dirty="0">
                <a:solidFill>
                  <a:srgbClr val="000066"/>
                </a:solidFill>
                <a:latin typeface="Calibri" pitchFamily="34" charset="0"/>
              </a:rPr>
              <a:t>EL MARCO DEL </a:t>
            </a:r>
            <a:r>
              <a:rPr lang="es-DO" sz="3200" b="1" i="0" dirty="0" smtClean="0">
                <a:solidFill>
                  <a:srgbClr val="000066"/>
                </a:solidFill>
                <a:latin typeface="Calibri" pitchFamily="34" charset="0"/>
              </a:rPr>
              <a:t>PROGRAMA:</a:t>
            </a:r>
          </a:p>
          <a:p>
            <a:pPr algn="ctr" eaLnBrk="0" hangingPunct="0">
              <a:tabLst>
                <a:tab pos="228600" algn="l"/>
              </a:tabLst>
              <a:defRPr/>
            </a:pPr>
            <a:r>
              <a:rPr lang="es-DO" sz="3200" b="1" dirty="0" smtClean="0">
                <a:solidFill>
                  <a:srgbClr val="000066"/>
                </a:solidFill>
                <a:latin typeface="Calibri" pitchFamily="34" charset="0"/>
              </a:rPr>
              <a:t>Los concursos de cuentos</a:t>
            </a:r>
            <a:endParaRPr lang="es-DO" sz="3200" b="1" i="0" dirty="0">
              <a:solidFill>
                <a:srgbClr val="000066"/>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amond(in)">
                                      <p:cBhvr>
                                        <p:cTn id="10" dur="2000"/>
                                        <p:tgtEl>
                                          <p:spTgt spid="5"/>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amond(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Subtítulo"/>
          <p:cNvSpPr txBox="1">
            <a:spLocks/>
          </p:cNvSpPr>
          <p:nvPr/>
        </p:nvSpPr>
        <p:spPr>
          <a:xfrm>
            <a:off x="457200" y="1600200"/>
            <a:ext cx="7924800" cy="4876800"/>
          </a:xfrm>
          <a:prstGeom prst="rect">
            <a:avLst/>
          </a:prstGeom>
        </p:spPr>
        <p:txBody>
          <a:bodyPr/>
          <a:lstStyle/>
          <a:p>
            <a:pPr marL="342900" indent="-342900" algn="just" eaLnBrk="0" hangingPunct="0">
              <a:lnSpc>
                <a:spcPct val="125000"/>
              </a:lnSpc>
              <a:spcBef>
                <a:spcPct val="20000"/>
              </a:spcBef>
              <a:buClr>
                <a:schemeClr val="hlink"/>
              </a:buClr>
              <a:buSzPct val="65000"/>
              <a:defRPr/>
            </a:pPr>
            <a:r>
              <a:rPr lang="en-US" sz="2000" b="1" i="0" kern="0" dirty="0">
                <a:latin typeface="Calibri" pitchFamily="34" charset="0"/>
              </a:rPr>
              <a:t>					</a:t>
            </a:r>
          </a:p>
          <a:p>
            <a:pPr marL="342900" indent="-342900" algn="just" eaLnBrk="0" hangingPunct="0">
              <a:lnSpc>
                <a:spcPct val="125000"/>
              </a:lnSpc>
              <a:spcBef>
                <a:spcPct val="20000"/>
              </a:spcBef>
              <a:buClr>
                <a:schemeClr val="hlink"/>
              </a:buClr>
              <a:buSzPct val="65000"/>
              <a:buFont typeface="Wingdings" pitchFamily="2" charset="2"/>
              <a:buChar char="n"/>
              <a:defRPr/>
            </a:pPr>
            <a:r>
              <a:rPr lang="en-US" sz="2000" b="1" i="0" kern="0" dirty="0">
                <a:latin typeface="Calibri" pitchFamily="34" charset="0"/>
              </a:rPr>
              <a:t>CUARTO CONCURSO DE CUENTOS: </a:t>
            </a:r>
            <a:endParaRPr lang="en-US" sz="2000" b="1" i="0" kern="0" dirty="0" smtClean="0">
              <a:latin typeface="Calibri" pitchFamily="34" charset="0"/>
            </a:endParaRPr>
          </a:p>
          <a:p>
            <a:pPr marL="342900" indent="-342900" algn="just" eaLnBrk="0" hangingPunct="0">
              <a:lnSpc>
                <a:spcPct val="125000"/>
              </a:lnSpc>
              <a:spcBef>
                <a:spcPct val="20000"/>
              </a:spcBef>
              <a:buClr>
                <a:schemeClr val="hlink"/>
              </a:buClr>
              <a:buSzPct val="65000"/>
              <a:defRPr/>
            </a:pPr>
            <a:r>
              <a:rPr lang="en-US" sz="2000" b="1" kern="0" dirty="0">
                <a:latin typeface="Calibri" pitchFamily="34" charset="0"/>
              </a:rPr>
              <a:t>	</a:t>
            </a:r>
            <a:r>
              <a:rPr lang="en-US" sz="2000" b="1" i="0" kern="0" dirty="0" smtClean="0">
                <a:latin typeface="Calibri" pitchFamily="34" charset="0"/>
              </a:rPr>
              <a:t>2010-2011</a:t>
            </a:r>
            <a:endParaRPr lang="en-US" sz="2000" b="1" i="0" kern="0" dirty="0">
              <a:latin typeface="Calibri" pitchFamily="34" charset="0"/>
            </a:endParaRPr>
          </a:p>
          <a:p>
            <a:pPr marL="342900" indent="-342900" algn="just" eaLnBrk="0" hangingPunct="0">
              <a:lnSpc>
                <a:spcPct val="125000"/>
              </a:lnSpc>
              <a:spcBef>
                <a:spcPct val="20000"/>
              </a:spcBef>
              <a:buClr>
                <a:schemeClr val="hlink"/>
              </a:buClr>
              <a:buSzPct val="65000"/>
              <a:defRPr/>
            </a:pPr>
            <a:r>
              <a:rPr lang="en-US" sz="2000" b="1" i="0" kern="0" dirty="0">
                <a:latin typeface="Calibri" pitchFamily="34" charset="0"/>
              </a:rPr>
              <a:t>                                                                       </a:t>
            </a:r>
          </a:p>
        </p:txBody>
      </p:sp>
      <p:sp>
        <p:nvSpPr>
          <p:cNvPr id="5" name="Rectangle 7"/>
          <p:cNvSpPr>
            <a:spLocks noChangeArrowheads="1"/>
          </p:cNvSpPr>
          <p:nvPr/>
        </p:nvSpPr>
        <p:spPr bwMode="auto">
          <a:xfrm>
            <a:off x="609600" y="3200400"/>
            <a:ext cx="4522787" cy="2646363"/>
          </a:xfrm>
          <a:prstGeom prst="rect">
            <a:avLst/>
          </a:prstGeom>
          <a:noFill/>
          <a:ln w="9525">
            <a:noFill/>
            <a:miter lim="800000"/>
            <a:headEnd/>
            <a:tailEnd/>
          </a:ln>
        </p:spPr>
        <p:txBody>
          <a:bodyPr anchor="ctr">
            <a:spAutoFit/>
          </a:bodyPr>
          <a:lstStyle/>
          <a:p>
            <a:pPr>
              <a:lnSpc>
                <a:spcPct val="125000"/>
              </a:lnSpc>
              <a:defRPr/>
            </a:pPr>
            <a:endParaRPr lang="es-DO" sz="2000" dirty="0">
              <a:solidFill>
                <a:srgbClr val="00B0F0"/>
              </a:solidFill>
              <a:latin typeface="Tahoma" pitchFamily="34" charset="0"/>
              <a:ea typeface="Tahoma" pitchFamily="34" charset="0"/>
              <a:cs typeface="Tahoma" pitchFamily="34" charset="0"/>
            </a:endParaRPr>
          </a:p>
          <a:p>
            <a:pPr algn="ctr">
              <a:lnSpc>
                <a:spcPct val="125000"/>
              </a:lnSpc>
              <a:defRPr/>
            </a:pPr>
            <a:r>
              <a:rPr lang="es-ES" sz="2000" dirty="0">
                <a:solidFill>
                  <a:srgbClr val="00B0F0"/>
                </a:solidFill>
                <a:latin typeface="Tahoma" pitchFamily="34" charset="0"/>
                <a:ea typeface="Tahoma" pitchFamily="34" charset="0"/>
                <a:cs typeface="Tahoma" pitchFamily="34" charset="0"/>
              </a:rPr>
              <a:t>Preseleccionados: 1,219 cuentos</a:t>
            </a:r>
          </a:p>
          <a:p>
            <a:pPr algn="ctr">
              <a:lnSpc>
                <a:spcPct val="125000"/>
              </a:lnSpc>
              <a:defRPr/>
            </a:pPr>
            <a:endParaRPr lang="es-ES" sz="2000" dirty="0">
              <a:solidFill>
                <a:srgbClr val="00B0F0"/>
              </a:solidFill>
              <a:latin typeface="Tahoma" pitchFamily="34" charset="0"/>
              <a:ea typeface="Tahoma" pitchFamily="34" charset="0"/>
              <a:cs typeface="Tahoma" pitchFamily="34" charset="0"/>
            </a:endParaRPr>
          </a:p>
          <a:p>
            <a:pPr algn="ctr">
              <a:lnSpc>
                <a:spcPct val="125000"/>
              </a:lnSpc>
              <a:defRPr/>
            </a:pPr>
            <a:r>
              <a:rPr lang="es-ES" sz="2000" dirty="0">
                <a:solidFill>
                  <a:srgbClr val="00B0F0"/>
                </a:solidFill>
                <a:latin typeface="Tahoma" pitchFamily="34" charset="0"/>
                <a:ea typeface="Tahoma" pitchFamily="34" charset="0"/>
                <a:cs typeface="Tahoma" pitchFamily="34" charset="0"/>
              </a:rPr>
              <a:t>Ganadores: 62 cuentos</a:t>
            </a:r>
            <a:endParaRPr lang="es-HN" dirty="0">
              <a:solidFill>
                <a:srgbClr val="00B0F0"/>
              </a:solidFill>
              <a:latin typeface="Tahoma" pitchFamily="34" charset="0"/>
            </a:endParaRPr>
          </a:p>
          <a:p>
            <a:pPr marL="347663" indent="-347663" algn="just">
              <a:buFont typeface="Wingdings" pitchFamily="2" charset="2"/>
              <a:buNone/>
              <a:tabLst>
                <a:tab pos="566738" algn="l"/>
                <a:tab pos="1371600" algn="l"/>
              </a:tabLst>
              <a:defRPr/>
            </a:pPr>
            <a:endParaRPr lang="es-DO" dirty="0">
              <a:solidFill>
                <a:srgbClr val="00B0F0"/>
              </a:solidFill>
              <a:latin typeface="Tahoma" pitchFamily="34" charset="0"/>
            </a:endParaRPr>
          </a:p>
          <a:p>
            <a:pPr marL="347663" indent="-347663" algn="just">
              <a:buFont typeface="Wingdings" pitchFamily="2" charset="2"/>
              <a:buNone/>
              <a:tabLst>
                <a:tab pos="566738" algn="l"/>
                <a:tab pos="1371600" algn="l"/>
              </a:tabLst>
              <a:defRPr/>
            </a:pPr>
            <a:endParaRPr lang="es-DO" sz="2400" dirty="0">
              <a:solidFill>
                <a:srgbClr val="00B0F0"/>
              </a:solidFill>
              <a:latin typeface="Tahoma" pitchFamily="34" charset="0"/>
            </a:endParaRPr>
          </a:p>
          <a:p>
            <a:pPr marL="347663" indent="-347663" algn="just">
              <a:tabLst>
                <a:tab pos="566738" algn="l"/>
                <a:tab pos="1371600" algn="l"/>
              </a:tabLst>
              <a:defRPr/>
            </a:pPr>
            <a:endParaRPr lang="es-DO" sz="2400" dirty="0">
              <a:solidFill>
                <a:srgbClr val="00B0F0"/>
              </a:solidFill>
              <a:latin typeface="Tahoma" pitchFamily="34" charset="0"/>
            </a:endParaRPr>
          </a:p>
        </p:txBody>
      </p:sp>
      <p:pic>
        <p:nvPicPr>
          <p:cNvPr id="6" name="Picture 7"/>
          <p:cNvPicPr>
            <a:picLocks noChangeAspect="1" noChangeArrowheads="1"/>
          </p:cNvPicPr>
          <p:nvPr/>
        </p:nvPicPr>
        <p:blipFill>
          <a:blip r:embed="rId2"/>
          <a:srcRect/>
          <a:stretch>
            <a:fillRect/>
          </a:stretch>
        </p:blipFill>
        <p:spPr bwMode="auto">
          <a:xfrm>
            <a:off x="5498502" y="2362200"/>
            <a:ext cx="3264498" cy="3979862"/>
          </a:xfrm>
          <a:prstGeom prst="rect">
            <a:avLst/>
          </a:prstGeom>
          <a:noFill/>
          <a:ln w="9525">
            <a:noFill/>
            <a:miter lim="800000"/>
            <a:headEnd/>
            <a:tailEnd/>
          </a:ln>
        </p:spPr>
      </p:pic>
      <p:pic>
        <p:nvPicPr>
          <p:cNvPr id="8" name="Picture 3"/>
          <p:cNvPicPr>
            <a:picLocks noChangeAspect="1" noChangeArrowheads="1"/>
          </p:cNvPicPr>
          <p:nvPr/>
        </p:nvPicPr>
        <p:blipFill>
          <a:blip r:embed="rId3"/>
          <a:srcRect/>
          <a:stretch>
            <a:fillRect/>
          </a:stretch>
        </p:blipFill>
        <p:spPr bwMode="auto">
          <a:xfrm>
            <a:off x="250825" y="0"/>
            <a:ext cx="936625" cy="908050"/>
          </a:xfrm>
          <a:prstGeom prst="rect">
            <a:avLst/>
          </a:prstGeom>
          <a:noFill/>
          <a:ln w="9525">
            <a:noFill/>
            <a:miter lim="800000"/>
            <a:headEnd/>
            <a:tailEnd/>
          </a:ln>
        </p:spPr>
      </p:pic>
      <p:sp>
        <p:nvSpPr>
          <p:cNvPr id="9" name="Rectangle 8"/>
          <p:cNvSpPr>
            <a:spLocks noChangeArrowheads="1"/>
          </p:cNvSpPr>
          <p:nvPr/>
        </p:nvSpPr>
        <p:spPr bwMode="auto">
          <a:xfrm>
            <a:off x="838200" y="304800"/>
            <a:ext cx="8229600" cy="1569660"/>
          </a:xfrm>
          <a:prstGeom prst="rect">
            <a:avLst/>
          </a:prstGeom>
          <a:noFill/>
          <a:ln w="9525">
            <a:noFill/>
            <a:miter lim="800000"/>
            <a:headEnd/>
            <a:tailEnd/>
          </a:ln>
          <a:effectLst/>
        </p:spPr>
        <p:txBody>
          <a:bodyPr anchor="ctr">
            <a:spAutoFit/>
          </a:bodyPr>
          <a:lstStyle/>
          <a:p>
            <a:pPr algn="ctr" eaLnBrk="0" hangingPunct="0">
              <a:tabLst>
                <a:tab pos="228600" algn="l"/>
              </a:tabLst>
              <a:defRPr/>
            </a:pPr>
            <a:r>
              <a:rPr lang="es-DO" sz="3200" b="1" i="0" dirty="0">
                <a:solidFill>
                  <a:srgbClr val="000066"/>
                </a:solidFill>
                <a:latin typeface="Calibri" pitchFamily="34" charset="0"/>
              </a:rPr>
              <a:t>EL DESARROLLO DE PRODUCCIONES </a:t>
            </a:r>
            <a:endParaRPr lang="es-DO" sz="3200" b="1" i="0" dirty="0" smtClean="0">
              <a:solidFill>
                <a:srgbClr val="000066"/>
              </a:solidFill>
              <a:latin typeface="Calibri" pitchFamily="34" charset="0"/>
            </a:endParaRPr>
          </a:p>
          <a:p>
            <a:pPr algn="ctr" eaLnBrk="0" hangingPunct="0">
              <a:tabLst>
                <a:tab pos="228600" algn="l"/>
              </a:tabLst>
              <a:defRPr/>
            </a:pPr>
            <a:r>
              <a:rPr lang="es-DO" sz="3200" b="1" i="0" dirty="0" smtClean="0">
                <a:solidFill>
                  <a:srgbClr val="000066"/>
                </a:solidFill>
                <a:latin typeface="Calibri" pitchFamily="34" charset="0"/>
              </a:rPr>
              <a:t>INFANTILES EN </a:t>
            </a:r>
            <a:r>
              <a:rPr lang="es-DO" sz="3200" b="1" i="0" dirty="0">
                <a:solidFill>
                  <a:srgbClr val="000066"/>
                </a:solidFill>
                <a:latin typeface="Calibri" pitchFamily="34" charset="0"/>
              </a:rPr>
              <a:t>EL MARCO DEL </a:t>
            </a:r>
            <a:r>
              <a:rPr lang="es-DO" sz="3200" b="1" i="0" dirty="0" smtClean="0">
                <a:solidFill>
                  <a:srgbClr val="000066"/>
                </a:solidFill>
                <a:latin typeface="Calibri" pitchFamily="34" charset="0"/>
              </a:rPr>
              <a:t>PROGRAMA:</a:t>
            </a:r>
          </a:p>
          <a:p>
            <a:pPr algn="ctr" eaLnBrk="0" hangingPunct="0">
              <a:tabLst>
                <a:tab pos="228600" algn="l"/>
              </a:tabLst>
              <a:defRPr/>
            </a:pPr>
            <a:r>
              <a:rPr lang="es-DO" sz="3200" b="1" dirty="0" smtClean="0">
                <a:solidFill>
                  <a:srgbClr val="000066"/>
                </a:solidFill>
                <a:latin typeface="Calibri" pitchFamily="34" charset="0"/>
              </a:rPr>
              <a:t>Los concursos de cuentos</a:t>
            </a:r>
            <a:endParaRPr lang="es-DO" sz="3200" b="1" i="0" dirty="0">
              <a:solidFill>
                <a:srgbClr val="000066"/>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amond(in)">
                                      <p:cBhvr>
                                        <p:cTn id="10" dur="2000"/>
                                        <p:tgtEl>
                                          <p:spTgt spid="5"/>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amond(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3995738" y="0"/>
            <a:ext cx="1150937" cy="1268413"/>
          </a:xfrm>
          <a:prstGeom prst="rect">
            <a:avLst/>
          </a:prstGeom>
          <a:noFill/>
          <a:ln w="9525">
            <a:noFill/>
            <a:miter lim="800000"/>
            <a:headEnd/>
            <a:tailEnd/>
          </a:ln>
        </p:spPr>
      </p:pic>
      <p:sp>
        <p:nvSpPr>
          <p:cNvPr id="5" name="2 Subtítulo"/>
          <p:cNvSpPr txBox="1">
            <a:spLocks/>
          </p:cNvSpPr>
          <p:nvPr/>
        </p:nvSpPr>
        <p:spPr>
          <a:xfrm>
            <a:off x="4191000" y="1600200"/>
            <a:ext cx="4583113" cy="2971800"/>
          </a:xfrm>
          <a:prstGeom prst="rect">
            <a:avLst/>
          </a:prstGeom>
        </p:spPr>
        <p:txBody>
          <a:bodyPr/>
          <a:lstStyle/>
          <a:p>
            <a:pPr marL="342900" indent="-342900" algn="ctr" eaLnBrk="0" hangingPunct="0">
              <a:lnSpc>
                <a:spcPct val="125000"/>
              </a:lnSpc>
              <a:spcBef>
                <a:spcPct val="20000"/>
              </a:spcBef>
              <a:buClr>
                <a:schemeClr val="hlink"/>
              </a:buClr>
              <a:buSzPct val="65000"/>
              <a:defRPr/>
            </a:pPr>
            <a:r>
              <a:rPr lang="en-US" sz="2200" b="0" i="0" kern="0" dirty="0">
                <a:solidFill>
                  <a:srgbClr val="000066"/>
                </a:solidFill>
                <a:latin typeface="Calibri" pitchFamily="34" charset="0"/>
              </a:rPr>
              <a:t>	”Hay </a:t>
            </a:r>
            <a:r>
              <a:rPr lang="en-US" sz="2200" b="0" i="0" kern="0" dirty="0" err="1">
                <a:solidFill>
                  <a:srgbClr val="000066"/>
                </a:solidFill>
                <a:latin typeface="Calibri" pitchFamily="34" charset="0"/>
              </a:rPr>
              <a:t>ni</a:t>
            </a:r>
            <a:r>
              <a:rPr lang="es-AR" sz="2200" b="0" i="0" kern="0" dirty="0" err="1">
                <a:solidFill>
                  <a:srgbClr val="000066"/>
                </a:solidFill>
                <a:latin typeface="Calibri" pitchFamily="34" charset="0"/>
              </a:rPr>
              <a:t>ños</a:t>
            </a:r>
            <a:r>
              <a:rPr lang="es-AR" sz="2200" b="0" i="0" kern="0" dirty="0">
                <a:solidFill>
                  <a:srgbClr val="000066"/>
                </a:solidFill>
                <a:latin typeface="Calibri" pitchFamily="34" charset="0"/>
              </a:rPr>
              <a:t> que ingresan a la lengua escrita a través de la magia (una magia cognitivamente desafiante) y niños que entran a la lengua escrita a través de un entrenamiento consistente en </a:t>
            </a:r>
            <a:r>
              <a:rPr lang="en-US" sz="2200" b="0" i="0" kern="0" dirty="0">
                <a:solidFill>
                  <a:srgbClr val="000066"/>
                </a:solidFill>
                <a:latin typeface="Calibri" pitchFamily="34" charset="0"/>
              </a:rPr>
              <a:t>‘</a:t>
            </a:r>
            <a:r>
              <a:rPr lang="en-US" sz="2200" b="0" i="0" kern="0" dirty="0" err="1">
                <a:solidFill>
                  <a:srgbClr val="000066"/>
                </a:solidFill>
                <a:latin typeface="Calibri" pitchFamily="34" charset="0"/>
              </a:rPr>
              <a:t>habilidades</a:t>
            </a:r>
            <a:r>
              <a:rPr lang="en-US" sz="2200" b="0" i="0" kern="0" dirty="0">
                <a:solidFill>
                  <a:srgbClr val="000066"/>
                </a:solidFill>
                <a:latin typeface="Calibri" pitchFamily="34" charset="0"/>
              </a:rPr>
              <a:t> </a:t>
            </a:r>
            <a:r>
              <a:rPr lang="en-US" sz="2200" b="0" i="0" kern="0" dirty="0" err="1">
                <a:solidFill>
                  <a:srgbClr val="000066"/>
                </a:solidFill>
                <a:latin typeface="Calibri" pitchFamily="34" charset="0"/>
              </a:rPr>
              <a:t>básicas</a:t>
            </a:r>
            <a:r>
              <a:rPr lang="en-US" sz="2200" b="0" i="0" kern="0" dirty="0">
                <a:solidFill>
                  <a:srgbClr val="000066"/>
                </a:solidFill>
                <a:latin typeface="Calibri" pitchFamily="34" charset="0"/>
              </a:rPr>
              <a:t>’. En general, los </a:t>
            </a:r>
            <a:r>
              <a:rPr lang="en-US" sz="2200" b="0" i="0" kern="0" dirty="0" err="1">
                <a:solidFill>
                  <a:srgbClr val="000066"/>
                </a:solidFill>
                <a:latin typeface="Calibri" pitchFamily="34" charset="0"/>
              </a:rPr>
              <a:t>primeros</a:t>
            </a:r>
            <a:r>
              <a:rPr lang="en-US" sz="2200" b="0" i="0" kern="0" dirty="0">
                <a:solidFill>
                  <a:srgbClr val="000066"/>
                </a:solidFill>
                <a:latin typeface="Calibri" pitchFamily="34" charset="0"/>
              </a:rPr>
              <a:t> se </a:t>
            </a:r>
            <a:r>
              <a:rPr lang="en-US" sz="2200" b="0" i="0" kern="0" dirty="0" err="1">
                <a:solidFill>
                  <a:srgbClr val="000066"/>
                </a:solidFill>
                <a:latin typeface="Calibri" pitchFamily="34" charset="0"/>
              </a:rPr>
              <a:t>convierten</a:t>
            </a:r>
            <a:r>
              <a:rPr lang="en-US" sz="2200" b="0" i="0" kern="0" dirty="0">
                <a:solidFill>
                  <a:srgbClr val="000066"/>
                </a:solidFill>
                <a:latin typeface="Calibri" pitchFamily="34" charset="0"/>
              </a:rPr>
              <a:t> en </a:t>
            </a:r>
            <a:r>
              <a:rPr lang="en-US" sz="2200" b="0" i="0" kern="0" dirty="0" err="1">
                <a:solidFill>
                  <a:srgbClr val="000066"/>
                </a:solidFill>
                <a:latin typeface="Calibri" pitchFamily="34" charset="0"/>
              </a:rPr>
              <a:t>lectores</a:t>
            </a:r>
            <a:r>
              <a:rPr lang="en-US" sz="2200" b="0" i="0" kern="0" dirty="0">
                <a:solidFill>
                  <a:srgbClr val="000066"/>
                </a:solidFill>
                <a:latin typeface="Calibri" pitchFamily="34" charset="0"/>
              </a:rPr>
              <a:t> (y </a:t>
            </a:r>
            <a:r>
              <a:rPr lang="en-US" sz="2200" b="0" i="0" kern="0" dirty="0" err="1">
                <a:solidFill>
                  <a:srgbClr val="000066"/>
                </a:solidFill>
                <a:latin typeface="Calibri" pitchFamily="34" charset="0"/>
              </a:rPr>
              <a:t>escritores</a:t>
            </a:r>
            <a:r>
              <a:rPr lang="en-US" sz="2200" b="0" i="0" kern="0" dirty="0">
                <a:solidFill>
                  <a:srgbClr val="000066"/>
                </a:solidFill>
                <a:latin typeface="Calibri" pitchFamily="34" charset="0"/>
              </a:rPr>
              <a:t>); los </a:t>
            </a:r>
            <a:r>
              <a:rPr lang="en-US" sz="2200" b="0" i="0" kern="0" dirty="0" err="1">
                <a:solidFill>
                  <a:srgbClr val="000066"/>
                </a:solidFill>
                <a:latin typeface="Calibri" pitchFamily="34" charset="0"/>
              </a:rPr>
              <a:t>otros</a:t>
            </a:r>
            <a:r>
              <a:rPr lang="en-US" sz="2200" b="0" i="0" kern="0" dirty="0">
                <a:solidFill>
                  <a:srgbClr val="000066"/>
                </a:solidFill>
                <a:latin typeface="Calibri" pitchFamily="34" charset="0"/>
              </a:rPr>
              <a:t> </a:t>
            </a:r>
            <a:r>
              <a:rPr lang="en-US" sz="2200" b="0" i="0" kern="0" dirty="0" err="1">
                <a:solidFill>
                  <a:srgbClr val="000066"/>
                </a:solidFill>
                <a:latin typeface="Calibri" pitchFamily="34" charset="0"/>
              </a:rPr>
              <a:t>tienen</a:t>
            </a:r>
            <a:r>
              <a:rPr lang="en-US" sz="2200" b="0" i="0" kern="0" dirty="0">
                <a:solidFill>
                  <a:srgbClr val="000066"/>
                </a:solidFill>
                <a:latin typeface="Calibri" pitchFamily="34" charset="0"/>
              </a:rPr>
              <a:t> un </a:t>
            </a:r>
            <a:r>
              <a:rPr lang="en-US" sz="2200" b="0" i="0" kern="0" dirty="0" err="1">
                <a:solidFill>
                  <a:srgbClr val="000066"/>
                </a:solidFill>
                <a:latin typeface="Calibri" pitchFamily="34" charset="0"/>
              </a:rPr>
              <a:t>destino</a:t>
            </a:r>
            <a:r>
              <a:rPr lang="en-US" sz="2200" b="0" i="0" kern="0" dirty="0">
                <a:solidFill>
                  <a:srgbClr val="000066"/>
                </a:solidFill>
                <a:latin typeface="Calibri" pitchFamily="34" charset="0"/>
              </a:rPr>
              <a:t> </a:t>
            </a:r>
            <a:r>
              <a:rPr lang="en-US" sz="2200" b="0" i="0" kern="0" dirty="0" err="1">
                <a:solidFill>
                  <a:srgbClr val="000066"/>
                </a:solidFill>
                <a:latin typeface="Calibri" pitchFamily="34" charset="0"/>
              </a:rPr>
              <a:t>incierto</a:t>
            </a:r>
            <a:r>
              <a:rPr lang="en-US" sz="2200" b="0" i="0" kern="0" dirty="0">
                <a:solidFill>
                  <a:srgbClr val="000066"/>
                </a:solidFill>
                <a:latin typeface="Calibri" pitchFamily="34" charset="0"/>
              </a:rPr>
              <a:t>.”          </a:t>
            </a:r>
          </a:p>
          <a:p>
            <a:pPr marL="342900" indent="-342900" algn="just" eaLnBrk="0" hangingPunct="0">
              <a:spcBef>
                <a:spcPct val="20000"/>
              </a:spcBef>
              <a:buClr>
                <a:schemeClr val="hlink"/>
              </a:buClr>
              <a:buSzPct val="65000"/>
              <a:defRPr/>
            </a:pPr>
            <a:r>
              <a:rPr lang="en-US" sz="2200" b="0" i="0" kern="0" dirty="0">
                <a:solidFill>
                  <a:srgbClr val="000066"/>
                </a:solidFill>
                <a:latin typeface="Calibri" pitchFamily="34" charset="0"/>
              </a:rPr>
              <a:t>			            </a:t>
            </a:r>
            <a:r>
              <a:rPr lang="en-US" sz="2200" i="0" kern="0" dirty="0">
                <a:solidFill>
                  <a:srgbClr val="000066"/>
                </a:solidFill>
                <a:latin typeface="Calibri" pitchFamily="34" charset="0"/>
              </a:rPr>
              <a:t>Emilia </a:t>
            </a:r>
            <a:r>
              <a:rPr lang="en-US" sz="2200" i="0" kern="0" dirty="0" err="1">
                <a:solidFill>
                  <a:srgbClr val="000066"/>
                </a:solidFill>
                <a:latin typeface="Calibri" pitchFamily="34" charset="0"/>
              </a:rPr>
              <a:t>Ferreiro</a:t>
            </a:r>
            <a:endParaRPr lang="en-US" sz="2200" i="0" kern="0" dirty="0">
              <a:solidFill>
                <a:srgbClr val="000066"/>
              </a:solidFill>
              <a:latin typeface="Calibri" pitchFamily="34" charset="0"/>
            </a:endParaRPr>
          </a:p>
          <a:p>
            <a:pPr marL="342900" indent="-342900" algn="just" eaLnBrk="0" hangingPunct="0">
              <a:lnSpc>
                <a:spcPct val="125000"/>
              </a:lnSpc>
              <a:spcBef>
                <a:spcPct val="20000"/>
              </a:spcBef>
              <a:buClr>
                <a:schemeClr val="hlink"/>
              </a:buClr>
              <a:buSzPct val="65000"/>
              <a:defRPr/>
            </a:pPr>
            <a:r>
              <a:rPr lang="en-US" sz="2200" b="0" i="0" kern="0" dirty="0">
                <a:solidFill>
                  <a:srgbClr val="000066"/>
                </a:solidFill>
                <a:effectLst>
                  <a:outerShdw blurRad="38100" dist="38100" dir="2700000" algn="tl">
                    <a:srgbClr val="000000"/>
                  </a:outerShdw>
                </a:effectLst>
                <a:latin typeface="Calibri" pitchFamily="34" charset="0"/>
              </a:rPr>
              <a:t>                                                                       </a:t>
            </a:r>
          </a:p>
        </p:txBody>
      </p:sp>
      <p:pic>
        <p:nvPicPr>
          <p:cNvPr id="6" name="Picture 8"/>
          <p:cNvPicPr>
            <a:picLocks noChangeAspect="1" noChangeArrowheads="1"/>
          </p:cNvPicPr>
          <p:nvPr/>
        </p:nvPicPr>
        <p:blipFill>
          <a:blip r:embed="rId3">
            <a:lum bright="6000"/>
          </a:blip>
          <a:srcRect/>
          <a:stretch>
            <a:fillRect/>
          </a:stretch>
        </p:blipFill>
        <p:spPr bwMode="auto">
          <a:xfrm>
            <a:off x="457200" y="1828799"/>
            <a:ext cx="4092382" cy="403860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par>
                                <p:cTn id="8" presetID="2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Subtítulo"/>
          <p:cNvSpPr txBox="1">
            <a:spLocks/>
          </p:cNvSpPr>
          <p:nvPr/>
        </p:nvSpPr>
        <p:spPr>
          <a:xfrm>
            <a:off x="304800" y="1600200"/>
            <a:ext cx="7924800" cy="4876800"/>
          </a:xfrm>
          <a:prstGeom prst="rect">
            <a:avLst/>
          </a:prstGeom>
        </p:spPr>
        <p:txBody>
          <a:bodyPr/>
          <a:lstStyle/>
          <a:p>
            <a:pPr marL="342900" indent="-342900" algn="just" eaLnBrk="0" hangingPunct="0">
              <a:lnSpc>
                <a:spcPct val="125000"/>
              </a:lnSpc>
              <a:spcBef>
                <a:spcPct val="20000"/>
              </a:spcBef>
              <a:buClr>
                <a:schemeClr val="hlink"/>
              </a:buClr>
              <a:buSzPct val="65000"/>
              <a:defRPr/>
            </a:pPr>
            <a:r>
              <a:rPr lang="en-US" sz="2000" b="1" i="0" kern="0" dirty="0">
                <a:latin typeface="Calibri" pitchFamily="34" charset="0"/>
              </a:rPr>
              <a:t>					</a:t>
            </a:r>
          </a:p>
          <a:p>
            <a:pPr marL="342900" indent="-342900" algn="just" eaLnBrk="0" hangingPunct="0">
              <a:lnSpc>
                <a:spcPct val="125000"/>
              </a:lnSpc>
              <a:spcBef>
                <a:spcPct val="20000"/>
              </a:spcBef>
              <a:buClr>
                <a:schemeClr val="hlink"/>
              </a:buClr>
              <a:buSzPct val="65000"/>
              <a:buFont typeface="Wingdings" pitchFamily="2" charset="2"/>
              <a:buChar char="n"/>
              <a:defRPr/>
            </a:pPr>
            <a:r>
              <a:rPr lang="en-US" sz="2000" b="1" i="0" kern="0" dirty="0">
                <a:latin typeface="Calibri" pitchFamily="34" charset="0"/>
              </a:rPr>
              <a:t>QUINTO CONCURSO DE CUENTOS: </a:t>
            </a:r>
            <a:endParaRPr lang="en-US" sz="2000" b="1" i="0" kern="0" dirty="0" smtClean="0">
              <a:latin typeface="Calibri" pitchFamily="34" charset="0"/>
            </a:endParaRPr>
          </a:p>
          <a:p>
            <a:pPr marL="342900" indent="-342900" algn="just" eaLnBrk="0" hangingPunct="0">
              <a:lnSpc>
                <a:spcPct val="125000"/>
              </a:lnSpc>
              <a:spcBef>
                <a:spcPct val="20000"/>
              </a:spcBef>
              <a:buClr>
                <a:schemeClr val="hlink"/>
              </a:buClr>
              <a:buSzPct val="65000"/>
              <a:defRPr/>
            </a:pPr>
            <a:r>
              <a:rPr lang="en-US" sz="2000" b="1" kern="0" dirty="0">
                <a:latin typeface="Calibri" pitchFamily="34" charset="0"/>
              </a:rPr>
              <a:t>	</a:t>
            </a:r>
            <a:r>
              <a:rPr lang="en-US" sz="2000" b="1" i="0" kern="0" dirty="0" smtClean="0">
                <a:latin typeface="Calibri" pitchFamily="34" charset="0"/>
              </a:rPr>
              <a:t>2011-2012</a:t>
            </a:r>
            <a:endParaRPr lang="en-US" sz="2000" b="1" i="0" kern="0" dirty="0">
              <a:latin typeface="Calibri" pitchFamily="34" charset="0"/>
            </a:endParaRPr>
          </a:p>
          <a:p>
            <a:pPr marL="342900" indent="-342900" algn="just" eaLnBrk="0" hangingPunct="0">
              <a:lnSpc>
                <a:spcPct val="125000"/>
              </a:lnSpc>
              <a:spcBef>
                <a:spcPct val="20000"/>
              </a:spcBef>
              <a:buClr>
                <a:schemeClr val="hlink"/>
              </a:buClr>
              <a:buSzPct val="65000"/>
              <a:defRPr/>
            </a:pPr>
            <a:r>
              <a:rPr lang="en-US" sz="2000" b="1" i="0" kern="0" dirty="0">
                <a:latin typeface="Calibri" pitchFamily="34" charset="0"/>
              </a:rPr>
              <a:t>                                                                       </a:t>
            </a:r>
          </a:p>
        </p:txBody>
      </p:sp>
      <p:sp>
        <p:nvSpPr>
          <p:cNvPr id="5" name="Rectangle 7"/>
          <p:cNvSpPr>
            <a:spLocks noChangeArrowheads="1"/>
          </p:cNvSpPr>
          <p:nvPr/>
        </p:nvSpPr>
        <p:spPr bwMode="auto">
          <a:xfrm>
            <a:off x="685800" y="3124200"/>
            <a:ext cx="4522787" cy="2646362"/>
          </a:xfrm>
          <a:prstGeom prst="rect">
            <a:avLst/>
          </a:prstGeom>
          <a:noFill/>
          <a:ln w="9525">
            <a:noFill/>
            <a:miter lim="800000"/>
            <a:headEnd/>
            <a:tailEnd/>
          </a:ln>
        </p:spPr>
        <p:txBody>
          <a:bodyPr anchor="ctr">
            <a:spAutoFit/>
          </a:bodyPr>
          <a:lstStyle/>
          <a:p>
            <a:pPr>
              <a:lnSpc>
                <a:spcPct val="125000"/>
              </a:lnSpc>
              <a:defRPr/>
            </a:pPr>
            <a:endParaRPr lang="es-DO" sz="2000" dirty="0">
              <a:solidFill>
                <a:srgbClr val="00B0F0"/>
              </a:solidFill>
              <a:latin typeface="Tahoma" pitchFamily="34" charset="0"/>
              <a:ea typeface="Tahoma" pitchFamily="34" charset="0"/>
              <a:cs typeface="Tahoma" pitchFamily="34" charset="0"/>
            </a:endParaRPr>
          </a:p>
          <a:p>
            <a:pPr algn="ctr">
              <a:lnSpc>
                <a:spcPct val="125000"/>
              </a:lnSpc>
              <a:defRPr/>
            </a:pPr>
            <a:r>
              <a:rPr lang="es-ES" sz="2000" dirty="0">
                <a:solidFill>
                  <a:srgbClr val="00B0F0"/>
                </a:solidFill>
                <a:latin typeface="Tahoma" pitchFamily="34" charset="0"/>
                <a:ea typeface="Tahoma" pitchFamily="34" charset="0"/>
                <a:cs typeface="Tahoma" pitchFamily="34" charset="0"/>
              </a:rPr>
              <a:t>Preseleccionados:  798  cuentos</a:t>
            </a:r>
          </a:p>
          <a:p>
            <a:pPr algn="ctr">
              <a:lnSpc>
                <a:spcPct val="125000"/>
              </a:lnSpc>
              <a:defRPr/>
            </a:pPr>
            <a:endParaRPr lang="es-ES" sz="2000" dirty="0">
              <a:solidFill>
                <a:srgbClr val="00B0F0"/>
              </a:solidFill>
              <a:latin typeface="Tahoma" pitchFamily="34" charset="0"/>
              <a:ea typeface="Tahoma" pitchFamily="34" charset="0"/>
              <a:cs typeface="Tahoma" pitchFamily="34" charset="0"/>
            </a:endParaRPr>
          </a:p>
          <a:p>
            <a:pPr algn="ctr">
              <a:lnSpc>
                <a:spcPct val="125000"/>
              </a:lnSpc>
              <a:defRPr/>
            </a:pPr>
            <a:r>
              <a:rPr lang="es-ES" sz="2000" dirty="0">
                <a:solidFill>
                  <a:srgbClr val="00B0F0"/>
                </a:solidFill>
                <a:latin typeface="Tahoma" pitchFamily="34" charset="0"/>
                <a:ea typeface="Tahoma" pitchFamily="34" charset="0"/>
                <a:cs typeface="Tahoma" pitchFamily="34" charset="0"/>
              </a:rPr>
              <a:t>Ganadores: 57 cuentos</a:t>
            </a:r>
            <a:endParaRPr lang="es-HN" dirty="0">
              <a:solidFill>
                <a:srgbClr val="00B0F0"/>
              </a:solidFill>
              <a:latin typeface="Tahoma" pitchFamily="34" charset="0"/>
            </a:endParaRPr>
          </a:p>
          <a:p>
            <a:pPr marL="347663" indent="-347663" algn="just">
              <a:buFont typeface="Wingdings" pitchFamily="2" charset="2"/>
              <a:buNone/>
              <a:tabLst>
                <a:tab pos="566738" algn="l"/>
                <a:tab pos="1371600" algn="l"/>
              </a:tabLst>
              <a:defRPr/>
            </a:pPr>
            <a:endParaRPr lang="es-DO" dirty="0">
              <a:solidFill>
                <a:srgbClr val="00B0F0"/>
              </a:solidFill>
              <a:latin typeface="Tahoma" pitchFamily="34" charset="0"/>
            </a:endParaRPr>
          </a:p>
          <a:p>
            <a:pPr marL="347663" indent="-347663" algn="just">
              <a:buFont typeface="Wingdings" pitchFamily="2" charset="2"/>
              <a:buNone/>
              <a:tabLst>
                <a:tab pos="566738" algn="l"/>
                <a:tab pos="1371600" algn="l"/>
              </a:tabLst>
              <a:defRPr/>
            </a:pPr>
            <a:endParaRPr lang="es-DO" sz="2400" dirty="0">
              <a:solidFill>
                <a:srgbClr val="00B0F0"/>
              </a:solidFill>
              <a:latin typeface="Tahoma" pitchFamily="34" charset="0"/>
            </a:endParaRPr>
          </a:p>
          <a:p>
            <a:pPr marL="347663" indent="-347663" algn="just">
              <a:tabLst>
                <a:tab pos="566738" algn="l"/>
                <a:tab pos="1371600" algn="l"/>
              </a:tabLst>
              <a:defRPr/>
            </a:pPr>
            <a:endParaRPr lang="es-DO" sz="2400" dirty="0">
              <a:solidFill>
                <a:srgbClr val="00B0F0"/>
              </a:solidFill>
              <a:latin typeface="Tahoma" pitchFamily="34" charset="0"/>
            </a:endParaRPr>
          </a:p>
        </p:txBody>
      </p:sp>
      <p:pic>
        <p:nvPicPr>
          <p:cNvPr id="7" name="Picture 3"/>
          <p:cNvPicPr>
            <a:picLocks noChangeAspect="1" noChangeArrowheads="1"/>
          </p:cNvPicPr>
          <p:nvPr/>
        </p:nvPicPr>
        <p:blipFill>
          <a:blip r:embed="rId2"/>
          <a:srcRect/>
          <a:stretch>
            <a:fillRect/>
          </a:stretch>
        </p:blipFill>
        <p:spPr bwMode="auto">
          <a:xfrm>
            <a:off x="250825" y="0"/>
            <a:ext cx="936625" cy="908050"/>
          </a:xfrm>
          <a:prstGeom prst="rect">
            <a:avLst/>
          </a:prstGeom>
          <a:noFill/>
          <a:ln w="9525">
            <a:noFill/>
            <a:miter lim="800000"/>
            <a:headEnd/>
            <a:tailEnd/>
          </a:ln>
        </p:spPr>
      </p:pic>
      <p:pic>
        <p:nvPicPr>
          <p:cNvPr id="8" name="Picture 2" descr="F:\Ponencia cuentos\ScannedImage-4.jpg"/>
          <p:cNvPicPr>
            <a:picLocks noChangeAspect="1" noChangeArrowheads="1"/>
          </p:cNvPicPr>
          <p:nvPr/>
        </p:nvPicPr>
        <p:blipFill>
          <a:blip r:embed="rId3" cstate="print"/>
          <a:srcRect/>
          <a:stretch>
            <a:fillRect/>
          </a:stretch>
        </p:blipFill>
        <p:spPr bwMode="auto">
          <a:xfrm>
            <a:off x="5486400" y="1905000"/>
            <a:ext cx="3205594" cy="4419601"/>
          </a:xfrm>
          <a:prstGeom prst="rect">
            <a:avLst/>
          </a:prstGeom>
          <a:noFill/>
          <a:ln w="9525">
            <a:noFill/>
            <a:miter lim="800000"/>
            <a:headEnd/>
            <a:tailEnd/>
          </a:ln>
        </p:spPr>
      </p:pic>
      <p:sp>
        <p:nvSpPr>
          <p:cNvPr id="9" name="Rectangle 8"/>
          <p:cNvSpPr>
            <a:spLocks noChangeArrowheads="1"/>
          </p:cNvSpPr>
          <p:nvPr/>
        </p:nvSpPr>
        <p:spPr bwMode="auto">
          <a:xfrm>
            <a:off x="838200" y="304800"/>
            <a:ext cx="8229600" cy="1569660"/>
          </a:xfrm>
          <a:prstGeom prst="rect">
            <a:avLst/>
          </a:prstGeom>
          <a:noFill/>
          <a:ln w="9525">
            <a:noFill/>
            <a:miter lim="800000"/>
            <a:headEnd/>
            <a:tailEnd/>
          </a:ln>
          <a:effectLst/>
        </p:spPr>
        <p:txBody>
          <a:bodyPr anchor="ctr">
            <a:spAutoFit/>
          </a:bodyPr>
          <a:lstStyle/>
          <a:p>
            <a:pPr algn="ctr" eaLnBrk="0" hangingPunct="0">
              <a:tabLst>
                <a:tab pos="228600" algn="l"/>
              </a:tabLst>
              <a:defRPr/>
            </a:pPr>
            <a:r>
              <a:rPr lang="es-DO" sz="3200" b="1" i="0" dirty="0">
                <a:solidFill>
                  <a:srgbClr val="000066"/>
                </a:solidFill>
                <a:latin typeface="Calibri" pitchFamily="34" charset="0"/>
              </a:rPr>
              <a:t>EL DESARROLLO DE PRODUCCIONES </a:t>
            </a:r>
            <a:endParaRPr lang="es-DO" sz="3200" b="1" i="0" dirty="0" smtClean="0">
              <a:solidFill>
                <a:srgbClr val="000066"/>
              </a:solidFill>
              <a:latin typeface="Calibri" pitchFamily="34" charset="0"/>
            </a:endParaRPr>
          </a:p>
          <a:p>
            <a:pPr algn="ctr" eaLnBrk="0" hangingPunct="0">
              <a:tabLst>
                <a:tab pos="228600" algn="l"/>
              </a:tabLst>
              <a:defRPr/>
            </a:pPr>
            <a:r>
              <a:rPr lang="es-DO" sz="3200" b="1" i="0" dirty="0" smtClean="0">
                <a:solidFill>
                  <a:srgbClr val="000066"/>
                </a:solidFill>
                <a:latin typeface="Calibri" pitchFamily="34" charset="0"/>
              </a:rPr>
              <a:t>INFANTILES EN </a:t>
            </a:r>
            <a:r>
              <a:rPr lang="es-DO" sz="3200" b="1" i="0" dirty="0">
                <a:solidFill>
                  <a:srgbClr val="000066"/>
                </a:solidFill>
                <a:latin typeface="Calibri" pitchFamily="34" charset="0"/>
              </a:rPr>
              <a:t>EL MARCO DEL </a:t>
            </a:r>
            <a:r>
              <a:rPr lang="es-DO" sz="3200" b="1" i="0" dirty="0" smtClean="0">
                <a:solidFill>
                  <a:srgbClr val="000066"/>
                </a:solidFill>
                <a:latin typeface="Calibri" pitchFamily="34" charset="0"/>
              </a:rPr>
              <a:t>PROGRAMA:</a:t>
            </a:r>
          </a:p>
          <a:p>
            <a:pPr algn="ctr" eaLnBrk="0" hangingPunct="0">
              <a:tabLst>
                <a:tab pos="228600" algn="l"/>
              </a:tabLst>
              <a:defRPr/>
            </a:pPr>
            <a:r>
              <a:rPr lang="es-DO" sz="3200" b="1" dirty="0" smtClean="0">
                <a:solidFill>
                  <a:srgbClr val="000066"/>
                </a:solidFill>
                <a:latin typeface="Calibri" pitchFamily="34" charset="0"/>
              </a:rPr>
              <a:t>Los concursos de cuentos</a:t>
            </a:r>
            <a:endParaRPr lang="es-DO" sz="3200" b="1" i="0" dirty="0">
              <a:solidFill>
                <a:srgbClr val="000066"/>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amond(in)">
                                      <p:cBhvr>
                                        <p:cTn id="10" dur="2000"/>
                                        <p:tgtEl>
                                          <p:spTgt spid="5"/>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amond(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250825" y="0"/>
            <a:ext cx="936625" cy="908050"/>
          </a:xfrm>
          <a:prstGeom prst="rect">
            <a:avLst/>
          </a:prstGeom>
          <a:noFill/>
          <a:ln w="9525">
            <a:noFill/>
            <a:miter lim="800000"/>
            <a:headEnd/>
            <a:tailEnd/>
          </a:ln>
        </p:spPr>
      </p:pic>
      <p:sp>
        <p:nvSpPr>
          <p:cNvPr id="6" name="Rectangle 6"/>
          <p:cNvSpPr>
            <a:spLocks noChangeArrowheads="1"/>
          </p:cNvSpPr>
          <p:nvPr/>
        </p:nvSpPr>
        <p:spPr bwMode="auto">
          <a:xfrm>
            <a:off x="301625" y="346706"/>
            <a:ext cx="8842375" cy="643894"/>
          </a:xfrm>
          <a:prstGeom prst="rect">
            <a:avLst/>
          </a:prstGeom>
          <a:noFill/>
          <a:ln w="9525">
            <a:noFill/>
            <a:miter lim="800000"/>
            <a:headEnd/>
            <a:tailEnd/>
          </a:ln>
          <a:effectLst/>
        </p:spPr>
        <p:txBody>
          <a:bodyPr anchor="ctr">
            <a:spAutoFit/>
          </a:bodyPr>
          <a:lstStyle/>
          <a:p>
            <a:pPr algn="ctr" eaLnBrk="0" hangingPunct="0">
              <a:lnSpc>
                <a:spcPct val="120000"/>
              </a:lnSpc>
              <a:tabLst>
                <a:tab pos="228600" algn="l"/>
              </a:tabLst>
              <a:defRPr/>
            </a:pPr>
            <a:r>
              <a:rPr lang="es-DO" sz="3200" b="1" i="0" dirty="0">
                <a:solidFill>
                  <a:srgbClr val="000066"/>
                </a:solidFill>
                <a:latin typeface="Calibri" pitchFamily="34" charset="0"/>
              </a:rPr>
              <a:t>Matriz utilizada para evaluar los cuentos :</a:t>
            </a:r>
          </a:p>
        </p:txBody>
      </p:sp>
      <p:sp>
        <p:nvSpPr>
          <p:cNvPr id="7" name="Rounded Rectangle 6"/>
          <p:cNvSpPr/>
          <p:nvPr/>
        </p:nvSpPr>
        <p:spPr>
          <a:xfrm>
            <a:off x="457200" y="1066800"/>
            <a:ext cx="8229600" cy="16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eaLnBrk="0" hangingPunct="0"/>
            <a:r>
              <a:rPr lang="es-DO" sz="1900" b="1" i="0"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Estructura narrativa:</a:t>
            </a:r>
          </a:p>
          <a:p>
            <a:pPr algn="just" eaLnBrk="0" hangingPunct="0">
              <a:buFontTx/>
              <a:buAutoNum type="arabicPeriod"/>
            </a:pPr>
            <a:r>
              <a:rPr lang="es-DO" sz="1900" b="0" i="0"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Se identifican las tres partes básicas: introducción, conflicto o nudo y      desenlace.</a:t>
            </a:r>
            <a:endParaRPr lang="en-US" sz="1900" b="0" i="0"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endParaRPr>
          </a:p>
          <a:p>
            <a:pPr algn="just" eaLnBrk="0" hangingPunct="0">
              <a:buFontTx/>
              <a:buAutoNum type="arabicPeriod"/>
            </a:pPr>
            <a:r>
              <a:rPr lang="es-DO" sz="1900" b="0" i="0"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Existe coherencia entre la introducción, el nudo y el desenlace.</a:t>
            </a:r>
            <a:endParaRPr lang="en-US" sz="1900" b="0" i="0"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endParaRPr>
          </a:p>
          <a:p>
            <a:pPr algn="just" eaLnBrk="0" hangingPunct="0">
              <a:buFontTx/>
              <a:buAutoNum type="arabicPeriod"/>
            </a:pPr>
            <a:r>
              <a:rPr lang="es-DO" sz="1900" b="0" i="0"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El título guarda relación con la historia del cuento.</a:t>
            </a:r>
            <a:endParaRPr lang="es-DO" sz="1900" b="0" i="0" dirty="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endParaRPr>
          </a:p>
        </p:txBody>
      </p:sp>
      <p:sp>
        <p:nvSpPr>
          <p:cNvPr id="8" name="Rounded Rectangle 7"/>
          <p:cNvSpPr/>
          <p:nvPr/>
        </p:nvSpPr>
        <p:spPr>
          <a:xfrm>
            <a:off x="457200" y="2743200"/>
            <a:ext cx="8229600" cy="175260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eaLnBrk="0" hangingPunct="0"/>
            <a:r>
              <a:rPr lang="es-DO" sz="1900" b="1" dirty="0" smtClean="0">
                <a:solidFill>
                  <a:schemeClr val="tx1"/>
                </a:solidFill>
                <a:latin typeface="Calibri" pitchFamily="34" charset="0"/>
                <a:ea typeface="Times New Roman" pitchFamily="18" charset="0"/>
                <a:cs typeface="Arial" pitchFamily="34" charset="0"/>
              </a:rPr>
              <a:t>Argumento</a:t>
            </a:r>
            <a:r>
              <a:rPr lang="es-DO" sz="1900" b="1" dirty="0">
                <a:solidFill>
                  <a:schemeClr val="tx1"/>
                </a:solidFill>
                <a:latin typeface="Calibri" pitchFamily="34" charset="0"/>
                <a:ea typeface="Times New Roman" pitchFamily="18" charset="0"/>
                <a:cs typeface="Arial" pitchFamily="34" charset="0"/>
              </a:rPr>
              <a:t>:</a:t>
            </a:r>
          </a:p>
          <a:p>
            <a:pPr algn="just" eaLnBrk="0" hangingPunct="0"/>
            <a:r>
              <a:rPr lang="es-DO" sz="1900" dirty="0">
                <a:solidFill>
                  <a:schemeClr val="tx1"/>
                </a:solidFill>
                <a:latin typeface="Calibri" pitchFamily="34" charset="0"/>
                <a:ea typeface="Times New Roman" pitchFamily="18" charset="0"/>
                <a:cs typeface="Arial" pitchFamily="34" charset="0"/>
              </a:rPr>
              <a:t>4. Mantiene un orden en los hechos.</a:t>
            </a:r>
            <a:endParaRPr lang="en-US" sz="1900" dirty="0">
              <a:solidFill>
                <a:schemeClr val="tx1"/>
              </a:solidFill>
              <a:latin typeface="Calibri" pitchFamily="34" charset="0"/>
              <a:ea typeface="Times New Roman" pitchFamily="18" charset="0"/>
              <a:cs typeface="Arial" pitchFamily="34" charset="0"/>
            </a:endParaRPr>
          </a:p>
          <a:p>
            <a:pPr algn="just" eaLnBrk="0" hangingPunct="0"/>
            <a:r>
              <a:rPr lang="es-DO" sz="1900" dirty="0">
                <a:solidFill>
                  <a:schemeClr val="tx1"/>
                </a:solidFill>
                <a:latin typeface="Calibri" pitchFamily="34" charset="0"/>
                <a:ea typeface="Times New Roman" pitchFamily="18" charset="0"/>
                <a:cs typeface="Arial" pitchFamily="34" charset="0"/>
              </a:rPr>
              <a:t>5. Provoca interés el nudo del cuento porque apela a ideas o hechos </a:t>
            </a:r>
            <a:r>
              <a:rPr lang="es-DO" sz="1900" dirty="0" err="1">
                <a:solidFill>
                  <a:schemeClr val="tx1"/>
                </a:solidFill>
                <a:latin typeface="Calibri" pitchFamily="34" charset="0"/>
                <a:ea typeface="Times New Roman" pitchFamily="18" charset="0"/>
                <a:cs typeface="Arial" pitchFamily="34" charset="0"/>
              </a:rPr>
              <a:t>increíbles,sorprendentes</a:t>
            </a:r>
            <a:r>
              <a:rPr lang="es-DO" sz="1900" dirty="0">
                <a:solidFill>
                  <a:schemeClr val="tx1"/>
                </a:solidFill>
                <a:latin typeface="Calibri" pitchFamily="34" charset="0"/>
                <a:ea typeface="Times New Roman" pitchFamily="18" charset="0"/>
                <a:cs typeface="Arial" pitchFamily="34" charset="0"/>
              </a:rPr>
              <a:t>, maravillosos y fantásticos. Y porque, además, es capaz de crear suspenso con el uso de la narración, la descripción y el diálogo.</a:t>
            </a:r>
          </a:p>
        </p:txBody>
      </p:sp>
      <p:sp>
        <p:nvSpPr>
          <p:cNvPr id="9" name="Rounded Rectangle 8"/>
          <p:cNvSpPr/>
          <p:nvPr/>
        </p:nvSpPr>
        <p:spPr>
          <a:xfrm>
            <a:off x="457200" y="4572000"/>
            <a:ext cx="8229600" cy="213360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eaLnBrk="0" hangingPunct="0"/>
            <a:r>
              <a:rPr lang="es-DO" sz="1900" b="1" dirty="0" smtClean="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Creatividad</a:t>
            </a:r>
            <a:r>
              <a:rPr lang="es-DO" sz="1900" b="1" dirty="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a:t>
            </a:r>
          </a:p>
          <a:p>
            <a:pPr algn="just" eaLnBrk="0" hangingPunct="0"/>
            <a:r>
              <a:rPr lang="es-DO" sz="1900" dirty="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6. Se usa el lenguaje para provocar emoción. (Se distancia de la manera corriente</a:t>
            </a:r>
          </a:p>
          <a:p>
            <a:pPr algn="just" eaLnBrk="0" hangingPunct="0"/>
            <a:r>
              <a:rPr lang="es-DO" sz="1900" dirty="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de hablar por la forma  hermosa como expresa lo que cuenta.)</a:t>
            </a:r>
            <a:endParaRPr lang="en-US" sz="1900" dirty="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endParaRPr>
          </a:p>
          <a:p>
            <a:pPr algn="just" eaLnBrk="0" hangingPunct="0"/>
            <a:r>
              <a:rPr lang="es-DO" sz="1900" dirty="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7. Hay predominio de la imaginación. (Hace referencia a otros mundos distintos</a:t>
            </a:r>
          </a:p>
          <a:p>
            <a:pPr algn="just" eaLnBrk="0" hangingPunct="0"/>
            <a:r>
              <a:rPr lang="es-DO" sz="1900" dirty="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de la realidad cotidiana.)</a:t>
            </a:r>
          </a:p>
          <a:p>
            <a:pPr algn="just" eaLnBrk="0" hangingPunct="0"/>
            <a:r>
              <a:rPr lang="es-DO" sz="1900" dirty="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8.  La ilustración es original, creativa y con colores vivos.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250825" y="0"/>
            <a:ext cx="936625" cy="908050"/>
          </a:xfrm>
          <a:prstGeom prst="rect">
            <a:avLst/>
          </a:prstGeom>
          <a:noFill/>
          <a:ln w="9525">
            <a:noFill/>
            <a:miter lim="800000"/>
            <a:headEnd/>
            <a:tailEnd/>
          </a:ln>
        </p:spPr>
      </p:pic>
      <p:sp>
        <p:nvSpPr>
          <p:cNvPr id="7" name="Rectangle 6"/>
          <p:cNvSpPr>
            <a:spLocks noChangeArrowheads="1"/>
          </p:cNvSpPr>
          <p:nvPr/>
        </p:nvSpPr>
        <p:spPr bwMode="auto">
          <a:xfrm>
            <a:off x="301625" y="346706"/>
            <a:ext cx="8842375" cy="643894"/>
          </a:xfrm>
          <a:prstGeom prst="rect">
            <a:avLst/>
          </a:prstGeom>
          <a:noFill/>
          <a:ln w="9525">
            <a:noFill/>
            <a:miter lim="800000"/>
            <a:headEnd/>
            <a:tailEnd/>
          </a:ln>
          <a:effectLst/>
        </p:spPr>
        <p:txBody>
          <a:bodyPr anchor="ctr">
            <a:spAutoFit/>
          </a:bodyPr>
          <a:lstStyle/>
          <a:p>
            <a:pPr algn="ctr" eaLnBrk="0" hangingPunct="0">
              <a:lnSpc>
                <a:spcPct val="120000"/>
              </a:lnSpc>
              <a:tabLst>
                <a:tab pos="228600" algn="l"/>
              </a:tabLst>
              <a:defRPr/>
            </a:pPr>
            <a:r>
              <a:rPr lang="es-DO" sz="3200" b="1" i="0" dirty="0">
                <a:solidFill>
                  <a:srgbClr val="000066"/>
                </a:solidFill>
                <a:latin typeface="Calibri" pitchFamily="34" charset="0"/>
              </a:rPr>
              <a:t>Matriz utilizada para evaluar los cuentos :</a:t>
            </a:r>
          </a:p>
        </p:txBody>
      </p:sp>
      <p:sp>
        <p:nvSpPr>
          <p:cNvPr id="8" name="Rounded Rectangle 7"/>
          <p:cNvSpPr/>
          <p:nvPr/>
        </p:nvSpPr>
        <p:spPr>
          <a:xfrm>
            <a:off x="304800" y="990600"/>
            <a:ext cx="85344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r>
              <a:rPr lang="es-DO" sz="2000" b="1" i="0" dirty="0" smtClean="0">
                <a:solidFill>
                  <a:schemeClr val="bg1"/>
                </a:solidFill>
                <a:latin typeface="Calibri" pitchFamily="34" charset="0"/>
                <a:ea typeface="Times New Roman" pitchFamily="18" charset="0"/>
                <a:cs typeface="Arial" pitchFamily="34" charset="0"/>
              </a:rPr>
              <a:t>Originalidad:  </a:t>
            </a:r>
          </a:p>
          <a:p>
            <a:pPr eaLnBrk="0" hangingPunct="0"/>
            <a:r>
              <a:rPr lang="es-DO" sz="2000" b="0" i="0" dirty="0" smtClean="0">
                <a:solidFill>
                  <a:schemeClr val="bg1"/>
                </a:solidFill>
                <a:latin typeface="Calibri" pitchFamily="34" charset="0"/>
                <a:ea typeface="Times New Roman" pitchFamily="18" charset="0"/>
                <a:cs typeface="Arial" pitchFamily="34" charset="0"/>
              </a:rPr>
              <a:t>9. Lenguaje propio de los niños/as.</a:t>
            </a:r>
            <a:endParaRPr lang="en-US" sz="2000" b="0" i="0" dirty="0" smtClean="0">
              <a:solidFill>
                <a:schemeClr val="bg1"/>
              </a:solidFill>
              <a:latin typeface="Calibri" pitchFamily="34" charset="0"/>
              <a:ea typeface="Times New Roman" pitchFamily="18" charset="0"/>
              <a:cs typeface="Arial" pitchFamily="34" charset="0"/>
            </a:endParaRPr>
          </a:p>
          <a:p>
            <a:pPr eaLnBrk="0" hangingPunct="0"/>
            <a:r>
              <a:rPr lang="es-DO" sz="2000" b="0" i="0" dirty="0" smtClean="0">
                <a:solidFill>
                  <a:schemeClr val="bg1"/>
                </a:solidFill>
                <a:latin typeface="Calibri" pitchFamily="34" charset="0"/>
                <a:ea typeface="Times New Roman" pitchFamily="18" charset="0"/>
                <a:cs typeface="Arial" pitchFamily="34" charset="0"/>
              </a:rPr>
              <a:t>10. Idea original en el desarrollo del escrito.</a:t>
            </a:r>
            <a:endParaRPr lang="es-DO" sz="2000" b="0" i="0" dirty="0">
              <a:solidFill>
                <a:schemeClr val="bg1"/>
              </a:solidFill>
              <a:latin typeface="Calibri" pitchFamily="34" charset="0"/>
              <a:ea typeface="Times New Roman" pitchFamily="18" charset="0"/>
              <a:cs typeface="Arial" pitchFamily="34" charset="0"/>
            </a:endParaRPr>
          </a:p>
        </p:txBody>
      </p:sp>
      <p:sp>
        <p:nvSpPr>
          <p:cNvPr id="9" name="Rounded Rectangle 8"/>
          <p:cNvSpPr/>
          <p:nvPr/>
        </p:nvSpPr>
        <p:spPr>
          <a:xfrm>
            <a:off x="304800" y="2057400"/>
            <a:ext cx="8534400" cy="114300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r>
              <a:rPr lang="es-DO" sz="2000" b="1" i="0" dirty="0" smtClean="0">
                <a:solidFill>
                  <a:schemeClr val="tx1"/>
                </a:solidFill>
                <a:latin typeface="Calibri" pitchFamily="34" charset="0"/>
                <a:ea typeface="Times New Roman" pitchFamily="18" charset="0"/>
                <a:cs typeface="Arial" pitchFamily="34" charset="0"/>
              </a:rPr>
              <a:t>Relación entre los personajes y acciones:</a:t>
            </a:r>
          </a:p>
          <a:p>
            <a:pPr eaLnBrk="0" hangingPunct="0"/>
            <a:r>
              <a:rPr lang="es-DO" sz="2000" b="0" i="0" dirty="0" smtClean="0">
                <a:solidFill>
                  <a:schemeClr val="tx1"/>
                </a:solidFill>
                <a:latin typeface="Calibri" pitchFamily="34" charset="0"/>
                <a:ea typeface="Times New Roman" pitchFamily="18" charset="0"/>
                <a:cs typeface="Arial" pitchFamily="34" charset="0"/>
              </a:rPr>
              <a:t>11. Establece claramente la relación entre los personajes.</a:t>
            </a:r>
            <a:endParaRPr lang="en-US" sz="2000" b="0" i="0" dirty="0" smtClean="0">
              <a:solidFill>
                <a:schemeClr val="tx1"/>
              </a:solidFill>
              <a:latin typeface="Calibri" pitchFamily="34" charset="0"/>
              <a:ea typeface="Times New Roman" pitchFamily="18" charset="0"/>
              <a:cs typeface="Arial" pitchFamily="34" charset="0"/>
            </a:endParaRPr>
          </a:p>
          <a:p>
            <a:pPr eaLnBrk="0" hangingPunct="0"/>
            <a:r>
              <a:rPr lang="es-DO" sz="2000" b="0" i="0" dirty="0" smtClean="0">
                <a:solidFill>
                  <a:schemeClr val="tx1"/>
                </a:solidFill>
                <a:latin typeface="Calibri" pitchFamily="34" charset="0"/>
                <a:ea typeface="Times New Roman" pitchFamily="18" charset="0"/>
                <a:cs typeface="Arial" pitchFamily="34" charset="0"/>
              </a:rPr>
              <a:t>12. Expresa las relaciones de hechos y consecuencias en el cuento.</a:t>
            </a:r>
            <a:endParaRPr lang="es-DO" sz="2000" b="0" i="0" dirty="0">
              <a:solidFill>
                <a:schemeClr val="tx1"/>
              </a:solidFill>
              <a:latin typeface="Calibri" pitchFamily="34" charset="0"/>
              <a:ea typeface="Times New Roman" pitchFamily="18" charset="0"/>
              <a:cs typeface="Arial" pitchFamily="34" charset="0"/>
            </a:endParaRPr>
          </a:p>
        </p:txBody>
      </p:sp>
      <p:sp>
        <p:nvSpPr>
          <p:cNvPr id="10" name="Rounded Rectangle 9"/>
          <p:cNvSpPr/>
          <p:nvPr/>
        </p:nvSpPr>
        <p:spPr>
          <a:xfrm>
            <a:off x="304800" y="3276600"/>
            <a:ext cx="8534400" cy="129540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r>
              <a:rPr lang="es-DO" sz="2000" b="1" i="0" dirty="0" err="1" smtClean="0">
                <a:solidFill>
                  <a:schemeClr val="bg1"/>
                </a:solidFill>
                <a:latin typeface="Calibri" pitchFamily="34" charset="0"/>
                <a:ea typeface="Times New Roman" pitchFamily="18" charset="0"/>
                <a:cs typeface="Arial" pitchFamily="34" charset="0"/>
              </a:rPr>
              <a:t>Interjuegos</a:t>
            </a:r>
            <a:r>
              <a:rPr lang="es-DO" sz="2000" b="1" i="0" dirty="0" smtClean="0">
                <a:solidFill>
                  <a:schemeClr val="bg1"/>
                </a:solidFill>
                <a:latin typeface="Calibri" pitchFamily="34" charset="0"/>
                <a:ea typeface="Times New Roman" pitchFamily="18" charset="0"/>
                <a:cs typeface="Arial" pitchFamily="34" charset="0"/>
              </a:rPr>
              <a:t>:</a:t>
            </a:r>
          </a:p>
          <a:p>
            <a:pPr eaLnBrk="0" hangingPunct="0"/>
            <a:r>
              <a:rPr lang="es-DO" sz="2000" b="0" i="0" dirty="0" smtClean="0">
                <a:solidFill>
                  <a:schemeClr val="bg1"/>
                </a:solidFill>
                <a:latin typeface="Calibri" pitchFamily="34" charset="0"/>
                <a:ea typeface="Times New Roman" pitchFamily="18" charset="0"/>
                <a:cs typeface="Arial" pitchFamily="34" charset="0"/>
              </a:rPr>
              <a:t>13. Describe los personajes, lugares y objetos en los diferentes momentos del cuento.</a:t>
            </a:r>
            <a:endParaRPr lang="en-US" sz="2000" b="0" i="0" dirty="0" smtClean="0">
              <a:solidFill>
                <a:schemeClr val="bg1"/>
              </a:solidFill>
              <a:latin typeface="Calibri" pitchFamily="34" charset="0"/>
              <a:ea typeface="Times New Roman" pitchFamily="18" charset="0"/>
              <a:cs typeface="Arial" pitchFamily="34" charset="0"/>
            </a:endParaRPr>
          </a:p>
          <a:p>
            <a:pPr eaLnBrk="0" hangingPunct="0"/>
            <a:r>
              <a:rPr lang="es-DO" sz="2000" b="0" i="0" dirty="0" smtClean="0">
                <a:solidFill>
                  <a:schemeClr val="bg1"/>
                </a:solidFill>
                <a:latin typeface="Calibri" pitchFamily="34" charset="0"/>
                <a:ea typeface="Times New Roman" pitchFamily="18" charset="0"/>
                <a:cs typeface="Arial" pitchFamily="34" charset="0"/>
              </a:rPr>
              <a:t>14. Incluye diálogos para lograr la alternancia de turnos.</a:t>
            </a:r>
            <a:endParaRPr lang="es-DO" sz="2000" b="0" i="0" dirty="0">
              <a:solidFill>
                <a:schemeClr val="bg1"/>
              </a:solidFill>
              <a:latin typeface="Calibri" pitchFamily="34" charset="0"/>
              <a:ea typeface="Times New Roman" pitchFamily="18" charset="0"/>
              <a:cs typeface="Arial" pitchFamily="34" charset="0"/>
            </a:endParaRPr>
          </a:p>
        </p:txBody>
      </p:sp>
      <p:sp>
        <p:nvSpPr>
          <p:cNvPr id="11" name="Rounded Rectangle 10"/>
          <p:cNvSpPr/>
          <p:nvPr/>
        </p:nvSpPr>
        <p:spPr>
          <a:xfrm>
            <a:off x="304800" y="4648200"/>
            <a:ext cx="85344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endParaRPr lang="es-DO" sz="2000" b="0" i="0" dirty="0" smtClean="0">
              <a:solidFill>
                <a:schemeClr val="bg1"/>
              </a:solidFill>
              <a:latin typeface="Calibri" pitchFamily="34" charset="0"/>
              <a:ea typeface="Times New Roman" pitchFamily="18" charset="0"/>
              <a:cs typeface="Arial" pitchFamily="34" charset="0"/>
            </a:endParaRPr>
          </a:p>
          <a:p>
            <a:pPr eaLnBrk="0" hangingPunct="0"/>
            <a:r>
              <a:rPr lang="es-DO" sz="2000" b="1" i="0" dirty="0" smtClean="0">
                <a:solidFill>
                  <a:schemeClr val="bg1"/>
                </a:solidFill>
                <a:latin typeface="Calibri" pitchFamily="34" charset="0"/>
                <a:ea typeface="Times New Roman" pitchFamily="18" charset="0"/>
                <a:cs typeface="Arial" pitchFamily="34" charset="0"/>
              </a:rPr>
              <a:t>Ilustración relacionada con el texto:</a:t>
            </a:r>
          </a:p>
          <a:p>
            <a:pPr eaLnBrk="0" hangingPunct="0"/>
            <a:r>
              <a:rPr lang="es-DO" sz="2000" b="0" i="0" dirty="0" smtClean="0">
                <a:solidFill>
                  <a:schemeClr val="bg1"/>
                </a:solidFill>
                <a:latin typeface="Calibri" pitchFamily="34" charset="0"/>
                <a:ea typeface="Times New Roman" pitchFamily="18" charset="0"/>
                <a:cs typeface="Arial" pitchFamily="34" charset="0"/>
              </a:rPr>
              <a:t>15. La ilustración muestra imágenes relacionadas con los sucesos del texto.</a:t>
            </a:r>
            <a:endParaRPr lang="en-US" sz="2000" b="0" i="0" dirty="0" smtClean="0">
              <a:solidFill>
                <a:schemeClr val="bg1"/>
              </a:solidFill>
              <a:latin typeface="Calibri" pitchFamily="34" charset="0"/>
              <a:ea typeface="Times New Roman" pitchFamily="18" charset="0"/>
              <a:cs typeface="Arial" pitchFamily="34" charset="0"/>
            </a:endParaRPr>
          </a:p>
          <a:p>
            <a:pPr eaLnBrk="0" hangingPunct="0"/>
            <a:r>
              <a:rPr lang="es-DO" sz="2000" b="0" i="0" dirty="0" smtClean="0">
                <a:solidFill>
                  <a:schemeClr val="bg1"/>
                </a:solidFill>
                <a:latin typeface="Calibri" pitchFamily="34" charset="0"/>
                <a:ea typeface="Times New Roman" pitchFamily="18" charset="0"/>
                <a:cs typeface="Arial" pitchFamily="34" charset="0"/>
              </a:rPr>
              <a:t>16. Centra la ilustración en las acciones e ideas principales.</a:t>
            </a:r>
          </a:p>
          <a:p>
            <a:pPr eaLnBrk="0" hangingPunct="0"/>
            <a:r>
              <a:rPr lang="es-DO" sz="2000" b="0" i="0" dirty="0" smtClean="0">
                <a:solidFill>
                  <a:schemeClr val="bg1"/>
                </a:solidFill>
                <a:latin typeface="Calibri" pitchFamily="34" charset="0"/>
                <a:ea typeface="Times New Roman" pitchFamily="18" charset="0"/>
                <a:cs typeface="Arial" pitchFamily="34" charset="0"/>
              </a:rPr>
              <a:t>.</a:t>
            </a:r>
            <a:endParaRPr lang="es-DO" sz="2000" b="0" i="0" dirty="0">
              <a:solidFill>
                <a:schemeClr val="bg1"/>
              </a:solidFill>
              <a:latin typeface="Calibri" pitchFamily="34" charset="0"/>
              <a:ea typeface="Times New Roman" pitchFamily="18" charset="0"/>
              <a:cs typeface="Arial" pitchFamily="34" charset="0"/>
            </a:endParaRPr>
          </a:p>
        </p:txBody>
      </p:sp>
      <p:sp>
        <p:nvSpPr>
          <p:cNvPr id="12" name="Rounded Rectangle 11"/>
          <p:cNvSpPr/>
          <p:nvPr/>
        </p:nvSpPr>
        <p:spPr>
          <a:xfrm>
            <a:off x="304800" y="5791200"/>
            <a:ext cx="8534400" cy="91440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r>
              <a:rPr lang="es-DO" sz="2000" b="1" i="0" dirty="0" smtClean="0">
                <a:solidFill>
                  <a:schemeClr val="tx1"/>
                </a:solidFill>
                <a:latin typeface="Calibri" pitchFamily="34" charset="0"/>
                <a:ea typeface="Times New Roman" pitchFamily="18" charset="0"/>
                <a:cs typeface="Arial" pitchFamily="34" charset="0"/>
              </a:rPr>
              <a:t>Extensión:</a:t>
            </a:r>
          </a:p>
          <a:p>
            <a:pPr eaLnBrk="0" hangingPunct="0"/>
            <a:r>
              <a:rPr lang="es-DO" sz="2000" i="0" dirty="0" smtClean="0">
                <a:solidFill>
                  <a:schemeClr val="tx1"/>
                </a:solidFill>
                <a:latin typeface="Calibri" pitchFamily="34" charset="0"/>
                <a:ea typeface="Times New Roman" pitchFamily="18" charset="0"/>
                <a:cs typeface="Arial" pitchFamily="34" charset="0"/>
              </a:rPr>
              <a:t>17. El cuento se ajusta a una extensión máxima de 300 palabras.</a:t>
            </a:r>
            <a:endParaRPr lang="es-DO" sz="2000" i="0" dirty="0">
              <a:solidFill>
                <a:schemeClr val="tx1"/>
              </a:solidFill>
              <a:latin typeface="Calibri" pitchFamily="34" charset="0"/>
              <a:ea typeface="Times New Roman" pitchFamily="18"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914400" y="228600"/>
            <a:ext cx="8229600" cy="1643527"/>
          </a:xfrm>
          <a:prstGeom prst="rect">
            <a:avLst/>
          </a:prstGeom>
          <a:noFill/>
          <a:ln w="9525">
            <a:noFill/>
            <a:miter lim="800000"/>
            <a:headEnd/>
            <a:tailEnd/>
          </a:ln>
          <a:effectLst/>
        </p:spPr>
        <p:txBody>
          <a:bodyPr wrap="square" anchor="ctr">
            <a:spAutoFit/>
          </a:bodyPr>
          <a:lstStyle/>
          <a:p>
            <a:pPr algn="ctr" eaLnBrk="0" hangingPunct="0">
              <a:lnSpc>
                <a:spcPct val="120000"/>
              </a:lnSpc>
              <a:tabLst>
                <a:tab pos="228600" algn="l"/>
              </a:tabLst>
              <a:defRPr/>
            </a:pPr>
            <a:r>
              <a:rPr lang="es-DO" sz="2800" b="1" i="0" dirty="0">
                <a:solidFill>
                  <a:srgbClr val="000066"/>
                </a:solidFill>
                <a:latin typeface="Calibri" pitchFamily="34" charset="0"/>
              </a:rPr>
              <a:t>EL DESARROLLO DE PRODUCCIONES </a:t>
            </a:r>
            <a:r>
              <a:rPr lang="es-DO" sz="2800" b="1" i="0" dirty="0" smtClean="0">
                <a:solidFill>
                  <a:srgbClr val="000066"/>
                </a:solidFill>
                <a:latin typeface="Calibri" pitchFamily="34" charset="0"/>
              </a:rPr>
              <a:t>INFANTILES </a:t>
            </a:r>
          </a:p>
          <a:p>
            <a:pPr algn="ctr" eaLnBrk="0" hangingPunct="0">
              <a:lnSpc>
                <a:spcPct val="120000"/>
              </a:lnSpc>
              <a:tabLst>
                <a:tab pos="228600" algn="l"/>
              </a:tabLst>
              <a:defRPr/>
            </a:pPr>
            <a:r>
              <a:rPr lang="es-DO" sz="2800" b="1" i="0" dirty="0" smtClean="0">
                <a:solidFill>
                  <a:srgbClr val="000066"/>
                </a:solidFill>
                <a:latin typeface="Calibri" pitchFamily="34" charset="0"/>
              </a:rPr>
              <a:t>EN </a:t>
            </a:r>
            <a:r>
              <a:rPr lang="es-DO" sz="2800" b="1" i="0" dirty="0">
                <a:solidFill>
                  <a:srgbClr val="000066"/>
                </a:solidFill>
                <a:latin typeface="Calibri" pitchFamily="34" charset="0"/>
              </a:rPr>
              <a:t>EL MARCO DEL PROGRAMA: </a:t>
            </a:r>
            <a:endParaRPr lang="es-DO" sz="2800" b="1" i="0" dirty="0" smtClean="0">
              <a:solidFill>
                <a:srgbClr val="000066"/>
              </a:solidFill>
              <a:latin typeface="Calibri" pitchFamily="34" charset="0"/>
            </a:endParaRPr>
          </a:p>
          <a:p>
            <a:pPr algn="ctr" eaLnBrk="0" hangingPunct="0">
              <a:lnSpc>
                <a:spcPct val="120000"/>
              </a:lnSpc>
              <a:tabLst>
                <a:tab pos="228600" algn="l"/>
              </a:tabLst>
              <a:defRPr/>
            </a:pPr>
            <a:r>
              <a:rPr lang="es-DO" sz="2800" b="1" i="0" dirty="0" smtClean="0">
                <a:solidFill>
                  <a:srgbClr val="000066"/>
                </a:solidFill>
                <a:latin typeface="Calibri" pitchFamily="34" charset="0"/>
              </a:rPr>
              <a:t>Los </a:t>
            </a:r>
            <a:r>
              <a:rPr lang="es-DO" sz="2800" b="1" i="0" dirty="0">
                <a:solidFill>
                  <a:srgbClr val="000066"/>
                </a:solidFill>
                <a:latin typeface="Calibri" pitchFamily="34" charset="0"/>
              </a:rPr>
              <a:t>concursos de cuentos</a:t>
            </a:r>
          </a:p>
        </p:txBody>
      </p:sp>
      <p:pic>
        <p:nvPicPr>
          <p:cNvPr id="5" name="Picture 3"/>
          <p:cNvPicPr>
            <a:picLocks noChangeAspect="1" noChangeArrowheads="1"/>
          </p:cNvPicPr>
          <p:nvPr/>
        </p:nvPicPr>
        <p:blipFill>
          <a:blip r:embed="rId2"/>
          <a:srcRect/>
          <a:stretch>
            <a:fillRect/>
          </a:stretch>
        </p:blipFill>
        <p:spPr bwMode="auto">
          <a:xfrm>
            <a:off x="250825" y="0"/>
            <a:ext cx="936625" cy="908050"/>
          </a:xfrm>
          <a:prstGeom prst="rect">
            <a:avLst/>
          </a:prstGeom>
          <a:noFill/>
          <a:ln w="9525">
            <a:noFill/>
            <a:miter lim="800000"/>
            <a:headEnd/>
            <a:tailEnd/>
          </a:ln>
        </p:spPr>
      </p:pic>
      <p:sp>
        <p:nvSpPr>
          <p:cNvPr id="6" name="8 Rectángulo"/>
          <p:cNvSpPr>
            <a:spLocks noChangeArrowheads="1"/>
          </p:cNvSpPr>
          <p:nvPr/>
        </p:nvSpPr>
        <p:spPr bwMode="auto">
          <a:xfrm>
            <a:off x="477838" y="1828800"/>
            <a:ext cx="8208962" cy="4222694"/>
          </a:xfrm>
          <a:prstGeom prst="rect">
            <a:avLst/>
          </a:prstGeom>
          <a:noFill/>
          <a:ln w="9525">
            <a:noFill/>
            <a:miter lim="800000"/>
            <a:headEnd/>
            <a:tailEnd/>
          </a:ln>
        </p:spPr>
        <p:txBody>
          <a:bodyPr>
            <a:spAutoFit/>
          </a:bodyPr>
          <a:lstStyle/>
          <a:p>
            <a:pPr marL="342900" indent="-342900" algn="just" defTabSz="457200" eaLnBrk="0" hangingPunct="0">
              <a:spcBef>
                <a:spcPct val="20000"/>
              </a:spcBef>
              <a:buFont typeface="Arial" pitchFamily="34" charset="0"/>
              <a:buNone/>
            </a:pPr>
            <a:r>
              <a:rPr lang="es-MX" sz="2200" b="1" u="sng" dirty="0">
                <a:solidFill>
                  <a:srgbClr val="000066"/>
                </a:solidFill>
                <a:latin typeface="Calibri" pitchFamily="34" charset="0"/>
              </a:rPr>
              <a:t>Fortalezas detectadas en el concurso  2010-2011:</a:t>
            </a:r>
          </a:p>
          <a:p>
            <a:pPr marL="342900" indent="-342900" algn="just" defTabSz="457200" eaLnBrk="0" hangingPunct="0">
              <a:spcBef>
                <a:spcPct val="20000"/>
              </a:spcBef>
              <a:buFont typeface="Arial" pitchFamily="34" charset="0"/>
              <a:buAutoNum type="arabicPeriod"/>
            </a:pPr>
            <a:r>
              <a:rPr lang="es-MX" sz="2200" b="0" dirty="0">
                <a:solidFill>
                  <a:srgbClr val="000066"/>
                </a:solidFill>
                <a:latin typeface="Calibri" pitchFamily="34" charset="0"/>
              </a:rPr>
              <a:t>Los cuentos mejoraron notablemente en su estructuración.</a:t>
            </a:r>
          </a:p>
          <a:p>
            <a:pPr marL="342900" indent="-342900" algn="just" defTabSz="457200" eaLnBrk="0" hangingPunct="0">
              <a:spcBef>
                <a:spcPct val="20000"/>
              </a:spcBef>
              <a:buFont typeface="Arial" pitchFamily="34" charset="0"/>
              <a:buAutoNum type="arabicPeriod" startAt="2"/>
            </a:pPr>
            <a:r>
              <a:rPr lang="es-MX" sz="2200" b="0" dirty="0">
                <a:solidFill>
                  <a:srgbClr val="000066"/>
                </a:solidFill>
                <a:latin typeface="Calibri" pitchFamily="34" charset="0"/>
              </a:rPr>
              <a:t>La introducción de los cuentos fue trabajada ampliamente en detrimento del conflicto y del desenlace.</a:t>
            </a:r>
          </a:p>
          <a:p>
            <a:pPr marL="342900" indent="-342900" algn="just" defTabSz="457200" eaLnBrk="0" hangingPunct="0">
              <a:spcBef>
                <a:spcPct val="20000"/>
              </a:spcBef>
              <a:buFont typeface="Arial" pitchFamily="34" charset="0"/>
              <a:buAutoNum type="arabicPeriod" startAt="2"/>
            </a:pPr>
            <a:r>
              <a:rPr lang="es-MX" sz="2200" b="0" dirty="0">
                <a:solidFill>
                  <a:srgbClr val="000066"/>
                </a:solidFill>
                <a:latin typeface="Calibri" pitchFamily="34" charset="0"/>
              </a:rPr>
              <a:t>La coherencia entre las ideas de la introducción, conflicto y desenlace fue considerada.</a:t>
            </a:r>
          </a:p>
          <a:p>
            <a:pPr marL="342900" indent="-342900" algn="just" defTabSz="457200" eaLnBrk="0" hangingPunct="0">
              <a:spcBef>
                <a:spcPct val="20000"/>
              </a:spcBef>
              <a:buFont typeface="Arial" pitchFamily="34" charset="0"/>
              <a:buAutoNum type="arabicPeriod" startAt="2"/>
            </a:pPr>
            <a:r>
              <a:rPr lang="es-MX" sz="2200" b="0" dirty="0">
                <a:solidFill>
                  <a:srgbClr val="000066"/>
                </a:solidFill>
                <a:latin typeface="Calibri" pitchFamily="34" charset="0"/>
              </a:rPr>
              <a:t>Las ilustraciones resultaron cualitativamente mejores.</a:t>
            </a:r>
          </a:p>
          <a:p>
            <a:pPr marL="342900" indent="-342900" algn="just" defTabSz="457200" eaLnBrk="0" hangingPunct="0">
              <a:spcBef>
                <a:spcPct val="20000"/>
              </a:spcBef>
              <a:buFont typeface="Arial" pitchFamily="34" charset="0"/>
              <a:buAutoNum type="arabicPeriod" startAt="2"/>
            </a:pPr>
            <a:r>
              <a:rPr lang="es-MX" sz="2200" b="0" dirty="0">
                <a:solidFill>
                  <a:srgbClr val="000066"/>
                </a:solidFill>
                <a:latin typeface="Calibri" pitchFamily="34" charset="0"/>
              </a:rPr>
              <a:t>Hubo uso de diálogos y de descripciones, aunque no siempre de manera apropiada.</a:t>
            </a:r>
          </a:p>
          <a:p>
            <a:pPr marL="342900" indent="-342900" algn="just" defTabSz="457200" eaLnBrk="0" hangingPunct="0">
              <a:spcBef>
                <a:spcPct val="20000"/>
              </a:spcBef>
              <a:buFont typeface="Arial" pitchFamily="34" charset="0"/>
              <a:buAutoNum type="arabicPeriod" startAt="2"/>
            </a:pPr>
            <a:r>
              <a:rPr lang="es-MX" sz="2200" b="0" dirty="0">
                <a:solidFill>
                  <a:srgbClr val="000066"/>
                </a:solidFill>
                <a:latin typeface="Calibri" pitchFamily="34" charset="0"/>
              </a:rPr>
              <a:t>La presentación general de los cuentos superó en claridad y orden la de los años anteriores</a:t>
            </a:r>
            <a:r>
              <a:rPr lang="es-MX" sz="2200" dirty="0">
                <a:solidFill>
                  <a:srgbClr val="000066"/>
                </a:solidFill>
                <a:latin typeface="Calibri"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srcRect/>
          <a:stretch>
            <a:fillRect/>
          </a:stretch>
        </p:blipFill>
        <p:spPr bwMode="auto">
          <a:xfrm>
            <a:off x="250825" y="0"/>
            <a:ext cx="936625" cy="908050"/>
          </a:xfrm>
          <a:prstGeom prst="rect">
            <a:avLst/>
          </a:prstGeom>
          <a:noFill/>
          <a:ln w="9525">
            <a:noFill/>
            <a:miter lim="800000"/>
            <a:headEnd/>
            <a:tailEnd/>
          </a:ln>
        </p:spPr>
      </p:pic>
      <p:sp>
        <p:nvSpPr>
          <p:cNvPr id="6" name="8 Rectángulo"/>
          <p:cNvSpPr/>
          <p:nvPr/>
        </p:nvSpPr>
        <p:spPr>
          <a:xfrm>
            <a:off x="381000" y="1752600"/>
            <a:ext cx="8305800" cy="4518160"/>
          </a:xfrm>
          <a:prstGeom prst="rect">
            <a:avLst/>
          </a:prstGeom>
        </p:spPr>
        <p:txBody>
          <a:bodyPr wrap="square">
            <a:spAutoFit/>
          </a:bodyPr>
          <a:lstStyle/>
          <a:p>
            <a:pPr marL="342900" indent="-342900" algn="just" defTabSz="457200" eaLnBrk="0" hangingPunct="0">
              <a:spcBef>
                <a:spcPct val="20000"/>
              </a:spcBef>
              <a:buFont typeface="Arial" charset="0"/>
              <a:buNone/>
              <a:defRPr/>
            </a:pPr>
            <a:r>
              <a:rPr lang="es-MX" sz="2200" b="1" u="sng" dirty="0">
                <a:solidFill>
                  <a:srgbClr val="000066"/>
                </a:solidFill>
                <a:latin typeface="Calibri" pitchFamily="34" charset="0"/>
              </a:rPr>
              <a:t>Debilidades detectadas en el concurso  2010-2011:</a:t>
            </a:r>
          </a:p>
          <a:p>
            <a:pPr marL="457200" indent="-457200" algn="just" defTabSz="457200" eaLnBrk="0" hangingPunct="0">
              <a:lnSpc>
                <a:spcPct val="80000"/>
              </a:lnSpc>
              <a:spcBef>
                <a:spcPct val="20000"/>
              </a:spcBef>
              <a:buFont typeface="Arial" charset="0"/>
              <a:buAutoNum type="arabicPeriod"/>
              <a:defRPr/>
            </a:pPr>
            <a:r>
              <a:rPr lang="es-MX" sz="2200" u="sng" dirty="0">
                <a:solidFill>
                  <a:srgbClr val="000066"/>
                </a:solidFill>
                <a:latin typeface="Calibri" pitchFamily="34" charset="0"/>
              </a:rPr>
              <a:t>Extensión</a:t>
            </a:r>
            <a:r>
              <a:rPr lang="es-MX" sz="2200" b="0" u="sng" dirty="0">
                <a:solidFill>
                  <a:srgbClr val="000066"/>
                </a:solidFill>
                <a:latin typeface="Calibri" pitchFamily="34" charset="0"/>
              </a:rPr>
              <a:t>: </a:t>
            </a:r>
            <a:r>
              <a:rPr lang="es-MX" sz="2200" b="0" dirty="0">
                <a:solidFill>
                  <a:srgbClr val="000066"/>
                </a:solidFill>
                <a:latin typeface="Calibri" pitchFamily="34" charset="0"/>
              </a:rPr>
              <a:t>Hubo dificultades en respetar el límite máximo de palabras según las bases del concurso (300 palabras).</a:t>
            </a:r>
          </a:p>
          <a:p>
            <a:pPr marL="457200" indent="-457200" algn="just" defTabSz="457200" eaLnBrk="0" hangingPunct="0">
              <a:lnSpc>
                <a:spcPct val="80000"/>
              </a:lnSpc>
              <a:spcBef>
                <a:spcPct val="20000"/>
              </a:spcBef>
              <a:buFont typeface="Arial" charset="0"/>
              <a:buNone/>
              <a:defRPr/>
            </a:pPr>
            <a:endParaRPr lang="es-MX" sz="1400" b="0" dirty="0">
              <a:solidFill>
                <a:srgbClr val="000066"/>
              </a:solidFill>
              <a:latin typeface="Calibri" pitchFamily="34" charset="0"/>
            </a:endParaRPr>
          </a:p>
          <a:p>
            <a:pPr marL="457200" indent="-457200" algn="just" defTabSz="457200" eaLnBrk="0" hangingPunct="0">
              <a:lnSpc>
                <a:spcPct val="80000"/>
              </a:lnSpc>
              <a:spcBef>
                <a:spcPct val="20000"/>
              </a:spcBef>
              <a:buFont typeface="Arial" charset="0"/>
              <a:buAutoNum type="arabicPeriod" startAt="2"/>
              <a:defRPr/>
            </a:pPr>
            <a:r>
              <a:rPr lang="es-MX" sz="2200" u="sng" dirty="0">
                <a:solidFill>
                  <a:srgbClr val="000066"/>
                </a:solidFill>
                <a:latin typeface="Calibri" pitchFamily="34" charset="0"/>
              </a:rPr>
              <a:t>Tema</a:t>
            </a:r>
            <a:r>
              <a:rPr lang="es-MX" sz="2200" b="0" u="sng" dirty="0">
                <a:solidFill>
                  <a:srgbClr val="000066"/>
                </a:solidFill>
                <a:latin typeface="Calibri" pitchFamily="34" charset="0"/>
              </a:rPr>
              <a:t>: </a:t>
            </a:r>
            <a:r>
              <a:rPr lang="es-MX" sz="2200" b="0" dirty="0">
                <a:solidFill>
                  <a:srgbClr val="000066"/>
                </a:solidFill>
                <a:latin typeface="Calibri" pitchFamily="34" charset="0"/>
              </a:rPr>
              <a:t>Muchos de los cuentos carecían de una buena idea.</a:t>
            </a:r>
          </a:p>
          <a:p>
            <a:pPr marL="457200" indent="-457200" algn="just" defTabSz="457200" eaLnBrk="0" hangingPunct="0">
              <a:lnSpc>
                <a:spcPct val="80000"/>
              </a:lnSpc>
              <a:spcBef>
                <a:spcPct val="20000"/>
              </a:spcBef>
              <a:buFont typeface="Arial" charset="0"/>
              <a:buAutoNum type="arabicPeriod" startAt="2"/>
              <a:defRPr/>
            </a:pPr>
            <a:endParaRPr lang="es-MX" sz="1400" b="0" dirty="0">
              <a:solidFill>
                <a:srgbClr val="000066"/>
              </a:solidFill>
              <a:latin typeface="Calibri" pitchFamily="34" charset="0"/>
            </a:endParaRPr>
          </a:p>
          <a:p>
            <a:pPr marL="457200" indent="-457200" algn="just" defTabSz="457200" eaLnBrk="0" hangingPunct="0">
              <a:lnSpc>
                <a:spcPct val="80000"/>
              </a:lnSpc>
              <a:spcBef>
                <a:spcPct val="20000"/>
              </a:spcBef>
              <a:buFont typeface="Arial" charset="0"/>
              <a:buAutoNum type="arabicPeriod" startAt="2"/>
              <a:defRPr/>
            </a:pPr>
            <a:r>
              <a:rPr lang="es-MX" sz="2200" u="sng" dirty="0">
                <a:solidFill>
                  <a:srgbClr val="000066"/>
                </a:solidFill>
                <a:latin typeface="Calibri" pitchFamily="34" charset="0"/>
              </a:rPr>
              <a:t>Superestructura narrativa</a:t>
            </a:r>
            <a:r>
              <a:rPr lang="es-MX" sz="2200" b="0" u="sng" dirty="0">
                <a:solidFill>
                  <a:srgbClr val="000066"/>
                </a:solidFill>
                <a:latin typeface="Calibri" pitchFamily="34" charset="0"/>
              </a:rPr>
              <a:t>: </a:t>
            </a:r>
            <a:r>
              <a:rPr lang="es-MX" sz="2200" b="0" dirty="0">
                <a:solidFill>
                  <a:srgbClr val="000066"/>
                </a:solidFill>
                <a:latin typeface="Calibri" pitchFamily="34" charset="0"/>
              </a:rPr>
              <a:t>El nudo y el desenlace de los cuentos presentaron problemas.</a:t>
            </a:r>
          </a:p>
          <a:p>
            <a:pPr marL="457200" indent="-457200" algn="just" defTabSz="457200">
              <a:lnSpc>
                <a:spcPct val="80000"/>
              </a:lnSpc>
              <a:defRPr/>
            </a:pPr>
            <a:r>
              <a:rPr lang="es-MX" sz="2200" b="0" dirty="0">
                <a:solidFill>
                  <a:srgbClr val="000066"/>
                </a:solidFill>
                <a:latin typeface="Calibri" pitchFamily="34" charset="0"/>
              </a:rPr>
              <a:t>	</a:t>
            </a:r>
            <a:r>
              <a:rPr lang="es-MX" sz="2200" b="0" dirty="0" smtClean="0">
                <a:solidFill>
                  <a:srgbClr val="000066"/>
                </a:solidFill>
                <a:latin typeface="Calibri" pitchFamily="34" charset="0"/>
              </a:rPr>
              <a:t>*Nudo</a:t>
            </a:r>
            <a:r>
              <a:rPr lang="es-MX" sz="2200" b="0" dirty="0">
                <a:solidFill>
                  <a:srgbClr val="000066"/>
                </a:solidFill>
                <a:latin typeface="Calibri" pitchFamily="34" charset="0"/>
              </a:rPr>
              <a:t>: Varios conflictos o no presentaban un conflicto.</a:t>
            </a:r>
          </a:p>
          <a:p>
            <a:pPr marL="457200" indent="-457200" algn="just" defTabSz="457200">
              <a:lnSpc>
                <a:spcPct val="80000"/>
              </a:lnSpc>
              <a:defRPr/>
            </a:pPr>
            <a:r>
              <a:rPr lang="es-MX" sz="2200" b="0" dirty="0">
                <a:solidFill>
                  <a:srgbClr val="000066"/>
                </a:solidFill>
                <a:latin typeface="Calibri" pitchFamily="34" charset="0"/>
              </a:rPr>
              <a:t>	</a:t>
            </a:r>
            <a:r>
              <a:rPr lang="es-MX" sz="2200" b="0" dirty="0" smtClean="0">
                <a:solidFill>
                  <a:srgbClr val="000066"/>
                </a:solidFill>
                <a:latin typeface="Calibri" pitchFamily="34" charset="0"/>
              </a:rPr>
              <a:t>*Desenlace</a:t>
            </a:r>
            <a:r>
              <a:rPr lang="es-MX" sz="2200" b="0" dirty="0">
                <a:solidFill>
                  <a:srgbClr val="000066"/>
                </a:solidFill>
                <a:latin typeface="Calibri" pitchFamily="34" charset="0"/>
              </a:rPr>
              <a:t>: Culminación abrupta de los cuentos o desenlace </a:t>
            </a:r>
            <a:r>
              <a:rPr lang="es-MX" sz="2200" b="0" dirty="0" smtClean="0">
                <a:solidFill>
                  <a:srgbClr val="000066"/>
                </a:solidFill>
                <a:latin typeface="Calibri" pitchFamily="34" charset="0"/>
              </a:rPr>
              <a:t>poco   congruente </a:t>
            </a:r>
            <a:r>
              <a:rPr lang="es-MX" sz="2200" b="0" dirty="0">
                <a:solidFill>
                  <a:srgbClr val="000066"/>
                </a:solidFill>
                <a:latin typeface="Calibri" pitchFamily="34" charset="0"/>
              </a:rPr>
              <a:t>con la trama presentada.</a:t>
            </a:r>
          </a:p>
          <a:p>
            <a:pPr marL="457200" indent="-457200" algn="just" defTabSz="457200">
              <a:lnSpc>
                <a:spcPct val="80000"/>
              </a:lnSpc>
              <a:defRPr/>
            </a:pPr>
            <a:endParaRPr lang="es-MX" sz="1400" b="0" dirty="0">
              <a:solidFill>
                <a:srgbClr val="000066"/>
              </a:solidFill>
              <a:latin typeface="Calibri" pitchFamily="34" charset="0"/>
            </a:endParaRPr>
          </a:p>
          <a:p>
            <a:pPr marL="457200" indent="-457200" algn="just" defTabSz="457200" eaLnBrk="0" hangingPunct="0">
              <a:lnSpc>
                <a:spcPct val="80000"/>
              </a:lnSpc>
              <a:spcBef>
                <a:spcPct val="20000"/>
              </a:spcBef>
              <a:buFont typeface="Arial" charset="0"/>
              <a:buNone/>
              <a:defRPr/>
            </a:pPr>
            <a:r>
              <a:rPr lang="es-MX" sz="2200" b="0" dirty="0">
                <a:solidFill>
                  <a:srgbClr val="000066"/>
                </a:solidFill>
                <a:latin typeface="Calibri" pitchFamily="34" charset="0"/>
              </a:rPr>
              <a:t>4. </a:t>
            </a:r>
            <a:r>
              <a:rPr lang="es-MX" sz="2200" b="0" dirty="0" smtClean="0">
                <a:solidFill>
                  <a:srgbClr val="000066"/>
                </a:solidFill>
                <a:latin typeface="Calibri" pitchFamily="34" charset="0"/>
              </a:rPr>
              <a:t>  </a:t>
            </a:r>
            <a:r>
              <a:rPr lang="es-MX" sz="2200" u="sng" dirty="0" err="1" smtClean="0">
                <a:solidFill>
                  <a:srgbClr val="000066"/>
                </a:solidFill>
                <a:latin typeface="Calibri" pitchFamily="34" charset="0"/>
              </a:rPr>
              <a:t>Interjuegos</a:t>
            </a:r>
            <a:r>
              <a:rPr lang="es-MX" sz="2200" u="sng" dirty="0">
                <a:solidFill>
                  <a:srgbClr val="000066"/>
                </a:solidFill>
                <a:latin typeface="Calibri" pitchFamily="34" charset="0"/>
              </a:rPr>
              <a:t>: </a:t>
            </a:r>
            <a:r>
              <a:rPr lang="es-MX" sz="2200" b="0" dirty="0">
                <a:solidFill>
                  <a:srgbClr val="000066"/>
                </a:solidFill>
                <a:latin typeface="Calibri" pitchFamily="34" charset="0"/>
              </a:rPr>
              <a:t>Narración-descripción  y </a:t>
            </a:r>
            <a:r>
              <a:rPr lang="es-MX" sz="2200" b="0" dirty="0" smtClean="0">
                <a:solidFill>
                  <a:srgbClr val="000066"/>
                </a:solidFill>
                <a:latin typeface="Calibri" pitchFamily="34" charset="0"/>
              </a:rPr>
              <a:t>narración-diálogo.</a:t>
            </a:r>
            <a:endParaRPr lang="es-MX" sz="2200" b="0" dirty="0">
              <a:solidFill>
                <a:srgbClr val="000066"/>
              </a:solidFill>
              <a:latin typeface="Calibri" pitchFamily="34" charset="0"/>
            </a:endParaRPr>
          </a:p>
          <a:p>
            <a:pPr marL="457200" indent="-457200" algn="just" defTabSz="457200" eaLnBrk="0" hangingPunct="0">
              <a:lnSpc>
                <a:spcPct val="80000"/>
              </a:lnSpc>
              <a:spcBef>
                <a:spcPct val="20000"/>
              </a:spcBef>
              <a:defRPr/>
            </a:pPr>
            <a:r>
              <a:rPr lang="es-MX" sz="2200" b="0" dirty="0">
                <a:solidFill>
                  <a:srgbClr val="000066"/>
                </a:solidFill>
                <a:latin typeface="Calibri" pitchFamily="34" charset="0"/>
              </a:rPr>
              <a:t>	</a:t>
            </a:r>
            <a:r>
              <a:rPr lang="es-MX" sz="2200" b="0" dirty="0" smtClean="0">
                <a:solidFill>
                  <a:srgbClr val="000066"/>
                </a:solidFill>
                <a:latin typeface="Calibri" pitchFamily="34" charset="0"/>
              </a:rPr>
              <a:t>Uso </a:t>
            </a:r>
            <a:r>
              <a:rPr lang="es-MX" sz="2200" b="0" dirty="0">
                <a:solidFill>
                  <a:srgbClr val="000066"/>
                </a:solidFill>
                <a:latin typeface="Calibri" pitchFamily="34" charset="0"/>
              </a:rPr>
              <a:t>pobre de la descripción en el nudo y desenlace.</a:t>
            </a:r>
          </a:p>
          <a:p>
            <a:pPr marL="457200" indent="-457200" algn="just" defTabSz="457200" eaLnBrk="0" hangingPunct="0">
              <a:lnSpc>
                <a:spcPct val="80000"/>
              </a:lnSpc>
              <a:spcBef>
                <a:spcPct val="20000"/>
              </a:spcBef>
              <a:defRPr/>
            </a:pPr>
            <a:r>
              <a:rPr lang="es-MX" sz="2200" b="0" dirty="0">
                <a:solidFill>
                  <a:srgbClr val="000066"/>
                </a:solidFill>
                <a:latin typeface="Calibri" pitchFamily="34" charset="0"/>
              </a:rPr>
              <a:t>	</a:t>
            </a:r>
            <a:r>
              <a:rPr lang="es-MX" sz="2200" b="0" dirty="0" smtClean="0">
                <a:solidFill>
                  <a:srgbClr val="000066"/>
                </a:solidFill>
                <a:latin typeface="Calibri" pitchFamily="34" charset="0"/>
              </a:rPr>
              <a:t>Diálogos </a:t>
            </a:r>
            <a:r>
              <a:rPr lang="es-MX" sz="2200" b="0" dirty="0">
                <a:solidFill>
                  <a:srgbClr val="000066"/>
                </a:solidFill>
                <a:latin typeface="Calibri" pitchFamily="34" charset="0"/>
              </a:rPr>
              <a:t>usados con escasa precisión.</a:t>
            </a:r>
          </a:p>
        </p:txBody>
      </p:sp>
      <p:sp>
        <p:nvSpPr>
          <p:cNvPr id="7" name="Rectangle 6"/>
          <p:cNvSpPr>
            <a:spLocks noChangeArrowheads="1"/>
          </p:cNvSpPr>
          <p:nvPr/>
        </p:nvSpPr>
        <p:spPr bwMode="auto">
          <a:xfrm>
            <a:off x="914400" y="228600"/>
            <a:ext cx="8229600" cy="1643527"/>
          </a:xfrm>
          <a:prstGeom prst="rect">
            <a:avLst/>
          </a:prstGeom>
          <a:noFill/>
          <a:ln w="9525">
            <a:noFill/>
            <a:miter lim="800000"/>
            <a:headEnd/>
            <a:tailEnd/>
          </a:ln>
          <a:effectLst/>
        </p:spPr>
        <p:txBody>
          <a:bodyPr wrap="square" anchor="ctr">
            <a:spAutoFit/>
          </a:bodyPr>
          <a:lstStyle/>
          <a:p>
            <a:pPr algn="ctr" eaLnBrk="0" hangingPunct="0">
              <a:lnSpc>
                <a:spcPct val="120000"/>
              </a:lnSpc>
              <a:tabLst>
                <a:tab pos="228600" algn="l"/>
              </a:tabLst>
              <a:defRPr/>
            </a:pPr>
            <a:r>
              <a:rPr lang="es-DO" sz="2800" b="1" i="0" dirty="0">
                <a:solidFill>
                  <a:srgbClr val="000066"/>
                </a:solidFill>
                <a:latin typeface="Calibri" pitchFamily="34" charset="0"/>
              </a:rPr>
              <a:t>EL DESARROLLO DE PRODUCCIONES </a:t>
            </a:r>
            <a:r>
              <a:rPr lang="es-DO" sz="2800" b="1" i="0" dirty="0" smtClean="0">
                <a:solidFill>
                  <a:srgbClr val="000066"/>
                </a:solidFill>
                <a:latin typeface="Calibri" pitchFamily="34" charset="0"/>
              </a:rPr>
              <a:t>INFANTILES </a:t>
            </a:r>
          </a:p>
          <a:p>
            <a:pPr algn="ctr" eaLnBrk="0" hangingPunct="0">
              <a:lnSpc>
                <a:spcPct val="120000"/>
              </a:lnSpc>
              <a:tabLst>
                <a:tab pos="228600" algn="l"/>
              </a:tabLst>
              <a:defRPr/>
            </a:pPr>
            <a:r>
              <a:rPr lang="es-DO" sz="2800" b="1" i="0" dirty="0" smtClean="0">
                <a:solidFill>
                  <a:srgbClr val="000066"/>
                </a:solidFill>
                <a:latin typeface="Calibri" pitchFamily="34" charset="0"/>
              </a:rPr>
              <a:t>EN </a:t>
            </a:r>
            <a:r>
              <a:rPr lang="es-DO" sz="2800" b="1" i="0" dirty="0">
                <a:solidFill>
                  <a:srgbClr val="000066"/>
                </a:solidFill>
                <a:latin typeface="Calibri" pitchFamily="34" charset="0"/>
              </a:rPr>
              <a:t>EL MARCO DEL PROGRAMA: </a:t>
            </a:r>
            <a:endParaRPr lang="es-DO" sz="2800" b="1" i="0" dirty="0" smtClean="0">
              <a:solidFill>
                <a:srgbClr val="000066"/>
              </a:solidFill>
              <a:latin typeface="Calibri" pitchFamily="34" charset="0"/>
            </a:endParaRPr>
          </a:p>
          <a:p>
            <a:pPr algn="ctr" eaLnBrk="0" hangingPunct="0">
              <a:lnSpc>
                <a:spcPct val="120000"/>
              </a:lnSpc>
              <a:tabLst>
                <a:tab pos="228600" algn="l"/>
              </a:tabLst>
              <a:defRPr/>
            </a:pPr>
            <a:r>
              <a:rPr lang="es-DO" sz="2800" b="1" i="0" dirty="0" smtClean="0">
                <a:solidFill>
                  <a:srgbClr val="000066"/>
                </a:solidFill>
                <a:latin typeface="Calibri" pitchFamily="34" charset="0"/>
              </a:rPr>
              <a:t>Los </a:t>
            </a:r>
            <a:r>
              <a:rPr lang="es-DO" sz="2800" b="1" i="0" dirty="0">
                <a:solidFill>
                  <a:srgbClr val="000066"/>
                </a:solidFill>
                <a:latin typeface="Calibri" pitchFamily="34" charset="0"/>
              </a:rPr>
              <a:t>concursos de cuentos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914400" y="289175"/>
            <a:ext cx="8229600" cy="1234825"/>
          </a:xfrm>
          <a:prstGeom prst="rect">
            <a:avLst/>
          </a:prstGeom>
          <a:noFill/>
          <a:ln w="9525">
            <a:noFill/>
            <a:miter lim="800000"/>
            <a:headEnd/>
            <a:tailEnd/>
          </a:ln>
          <a:effectLst/>
        </p:spPr>
        <p:txBody>
          <a:bodyPr anchor="ctr">
            <a:spAutoFit/>
          </a:bodyPr>
          <a:lstStyle/>
          <a:p>
            <a:pPr algn="ctr" eaLnBrk="0" hangingPunct="0">
              <a:lnSpc>
                <a:spcPct val="120000"/>
              </a:lnSpc>
              <a:tabLst>
                <a:tab pos="228600" algn="l"/>
              </a:tabLst>
              <a:defRPr/>
            </a:pPr>
            <a:r>
              <a:rPr lang="es-DO" sz="3200" b="1" i="0" dirty="0">
                <a:solidFill>
                  <a:srgbClr val="000066"/>
                </a:solidFill>
                <a:latin typeface="Calibri" pitchFamily="34" charset="0"/>
              </a:rPr>
              <a:t>Estrategias  para favorecer la producción procesual </a:t>
            </a:r>
            <a:r>
              <a:rPr lang="es-DO" sz="3200" b="1" i="0" dirty="0" smtClean="0">
                <a:solidFill>
                  <a:srgbClr val="000066"/>
                </a:solidFill>
                <a:latin typeface="Calibri" pitchFamily="34" charset="0"/>
              </a:rPr>
              <a:t>de </a:t>
            </a:r>
            <a:r>
              <a:rPr lang="es-DO" sz="3200" b="1" i="0" dirty="0">
                <a:solidFill>
                  <a:srgbClr val="000066"/>
                </a:solidFill>
                <a:latin typeface="Calibri" pitchFamily="34" charset="0"/>
              </a:rPr>
              <a:t>cuentos infantiles</a:t>
            </a:r>
          </a:p>
        </p:txBody>
      </p:sp>
      <p:pic>
        <p:nvPicPr>
          <p:cNvPr id="5" name="Picture 3"/>
          <p:cNvPicPr>
            <a:picLocks noChangeAspect="1" noChangeArrowheads="1"/>
          </p:cNvPicPr>
          <p:nvPr/>
        </p:nvPicPr>
        <p:blipFill>
          <a:blip r:embed="rId2"/>
          <a:srcRect/>
          <a:stretch>
            <a:fillRect/>
          </a:stretch>
        </p:blipFill>
        <p:spPr bwMode="auto">
          <a:xfrm>
            <a:off x="250825" y="0"/>
            <a:ext cx="936625" cy="908050"/>
          </a:xfrm>
          <a:prstGeom prst="rect">
            <a:avLst/>
          </a:prstGeom>
          <a:noFill/>
          <a:ln w="9525">
            <a:noFill/>
            <a:miter lim="800000"/>
            <a:headEnd/>
            <a:tailEnd/>
          </a:ln>
        </p:spPr>
      </p:pic>
      <p:sp>
        <p:nvSpPr>
          <p:cNvPr id="6" name="Oval 5"/>
          <p:cNvSpPr/>
          <p:nvPr/>
        </p:nvSpPr>
        <p:spPr>
          <a:xfrm>
            <a:off x="2971800" y="3581400"/>
            <a:ext cx="3048000" cy="144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Estrategias</a:t>
            </a:r>
            <a:r>
              <a:rPr lang="en-US" dirty="0" smtClean="0"/>
              <a:t> de </a:t>
            </a:r>
            <a:r>
              <a:rPr lang="en-US" dirty="0" err="1" smtClean="0"/>
              <a:t>planificación</a:t>
            </a:r>
            <a:endParaRPr lang="en-US" dirty="0"/>
          </a:p>
        </p:txBody>
      </p:sp>
      <p:sp>
        <p:nvSpPr>
          <p:cNvPr id="7" name="Rounded Rectangle 6"/>
          <p:cNvSpPr/>
          <p:nvPr/>
        </p:nvSpPr>
        <p:spPr>
          <a:xfrm>
            <a:off x="304800" y="3429000"/>
            <a:ext cx="1905000" cy="1524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spcBef>
                <a:spcPct val="50000"/>
              </a:spcBef>
            </a:pPr>
            <a:r>
              <a:rPr lang="es-ES" sz="1600" dirty="0" smtClean="0">
                <a:solidFill>
                  <a:srgbClr val="000066"/>
                </a:solidFill>
                <a:latin typeface="Calibri" pitchFamily="34" charset="0"/>
                <a:cs typeface="Times New Roman" pitchFamily="18" charset="0"/>
              </a:rPr>
              <a:t>1. Leer y analizar      textos modélicos para animar la producción de cuentos infantiles.</a:t>
            </a:r>
            <a:endParaRPr lang="es-ES" sz="1600" dirty="0">
              <a:solidFill>
                <a:srgbClr val="000066"/>
              </a:solidFill>
              <a:latin typeface="Calibri" pitchFamily="34" charset="0"/>
              <a:cs typeface="Times New Roman" pitchFamily="18" charset="0"/>
            </a:endParaRPr>
          </a:p>
        </p:txBody>
      </p:sp>
      <p:sp>
        <p:nvSpPr>
          <p:cNvPr id="9" name="Rounded Rectangle 8"/>
          <p:cNvSpPr/>
          <p:nvPr/>
        </p:nvSpPr>
        <p:spPr>
          <a:xfrm>
            <a:off x="2057400" y="1600200"/>
            <a:ext cx="2362200" cy="14478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spcBef>
                <a:spcPct val="50000"/>
              </a:spcBef>
            </a:pPr>
            <a:r>
              <a:rPr lang="es-ES" sz="1600" dirty="0" smtClean="0">
                <a:solidFill>
                  <a:srgbClr val="000066"/>
                </a:solidFill>
                <a:latin typeface="Calibri" pitchFamily="34" charset="0"/>
                <a:cs typeface="Times New Roman" pitchFamily="18" charset="0"/>
              </a:rPr>
              <a:t>2. Analizar los elementos de la situación </a:t>
            </a:r>
            <a:r>
              <a:rPr lang="es-MX" sz="1600" dirty="0" smtClean="0">
                <a:solidFill>
                  <a:srgbClr val="000066"/>
                </a:solidFill>
                <a:latin typeface="Calibri" pitchFamily="34" charset="0"/>
                <a:cs typeface="Times New Roman" pitchFamily="18" charset="0"/>
              </a:rPr>
              <a:t>comunicativa </a:t>
            </a:r>
            <a:r>
              <a:rPr lang="es-ES" sz="1600" dirty="0" smtClean="0">
                <a:solidFill>
                  <a:srgbClr val="000066"/>
                </a:solidFill>
                <a:latin typeface="Calibri" pitchFamily="34" charset="0"/>
                <a:cs typeface="Times New Roman" pitchFamily="18" charset="0"/>
              </a:rPr>
              <a:t>(emisor, receptor,</a:t>
            </a:r>
            <a:r>
              <a:rPr lang="es-MX" sz="1600" dirty="0" smtClean="0">
                <a:solidFill>
                  <a:srgbClr val="000066"/>
                </a:solidFill>
                <a:latin typeface="Calibri" pitchFamily="34" charset="0"/>
                <a:cs typeface="Times New Roman" pitchFamily="18" charset="0"/>
              </a:rPr>
              <a:t> </a:t>
            </a:r>
            <a:r>
              <a:rPr lang="es-ES" sz="1600" dirty="0" smtClean="0">
                <a:solidFill>
                  <a:srgbClr val="000066"/>
                </a:solidFill>
                <a:latin typeface="Calibri" pitchFamily="34" charset="0"/>
                <a:cs typeface="Times New Roman" pitchFamily="18" charset="0"/>
              </a:rPr>
              <a:t>propósito, tema, etc.).</a:t>
            </a:r>
            <a:endParaRPr lang="es-ES" sz="1600" dirty="0">
              <a:solidFill>
                <a:srgbClr val="000066"/>
              </a:solidFill>
              <a:latin typeface="Calibri" pitchFamily="34" charset="0"/>
              <a:cs typeface="Times New Roman" pitchFamily="18" charset="0"/>
            </a:endParaRPr>
          </a:p>
        </p:txBody>
      </p:sp>
      <p:sp>
        <p:nvSpPr>
          <p:cNvPr id="10" name="Rounded Rectangle 9"/>
          <p:cNvSpPr/>
          <p:nvPr/>
        </p:nvSpPr>
        <p:spPr>
          <a:xfrm>
            <a:off x="5638800" y="1828800"/>
            <a:ext cx="2209800" cy="12192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spcBef>
                <a:spcPct val="50000"/>
              </a:spcBef>
            </a:pPr>
            <a:r>
              <a:rPr lang="es-MX" sz="1600" dirty="0">
                <a:solidFill>
                  <a:srgbClr val="000066"/>
                </a:solidFill>
                <a:latin typeface="Calibri" pitchFamily="34" charset="0"/>
                <a:cs typeface="Times New Roman" pitchFamily="18" charset="0"/>
              </a:rPr>
              <a:t>3. </a:t>
            </a:r>
            <a:r>
              <a:rPr lang="es-MX" sz="1600" dirty="0" smtClean="0">
                <a:solidFill>
                  <a:srgbClr val="000066"/>
                </a:solidFill>
                <a:latin typeface="Calibri" pitchFamily="34" charset="0"/>
                <a:cs typeface="Times New Roman" pitchFamily="18" charset="0"/>
              </a:rPr>
              <a:t>Expresar</a:t>
            </a:r>
            <a:r>
              <a:rPr lang="es-ES" sz="1600" dirty="0" smtClean="0">
                <a:solidFill>
                  <a:srgbClr val="000066"/>
                </a:solidFill>
                <a:latin typeface="Calibri" pitchFamily="34" charset="0"/>
                <a:cs typeface="Times New Roman" pitchFamily="18" charset="0"/>
              </a:rPr>
              <a:t> </a:t>
            </a:r>
            <a:r>
              <a:rPr lang="es-MX" sz="1600" dirty="0" smtClean="0">
                <a:solidFill>
                  <a:srgbClr val="000066"/>
                </a:solidFill>
                <a:latin typeface="Calibri" pitchFamily="34" charset="0"/>
                <a:cs typeface="Times New Roman" pitchFamily="18" charset="0"/>
              </a:rPr>
              <a:t>oralmente</a:t>
            </a:r>
            <a:r>
              <a:rPr lang="es-ES" sz="1600" dirty="0" smtClean="0">
                <a:solidFill>
                  <a:srgbClr val="000066"/>
                </a:solidFill>
                <a:latin typeface="Calibri" pitchFamily="34" charset="0"/>
                <a:cs typeface="Times New Roman" pitchFamily="18" charset="0"/>
              </a:rPr>
              <a:t> el </a:t>
            </a:r>
            <a:r>
              <a:rPr lang="es-ES" sz="1600" dirty="0">
                <a:solidFill>
                  <a:srgbClr val="000066"/>
                </a:solidFill>
                <a:latin typeface="Calibri" pitchFamily="34" charset="0"/>
                <a:cs typeface="Times New Roman" pitchFamily="18" charset="0"/>
              </a:rPr>
              <a:t>objetivo </a:t>
            </a:r>
            <a:r>
              <a:rPr lang="es-MX" sz="1600" dirty="0" smtClean="0">
                <a:solidFill>
                  <a:srgbClr val="000066"/>
                </a:solidFill>
                <a:latin typeface="Calibri" pitchFamily="34" charset="0"/>
                <a:cs typeface="Times New Roman" pitchFamily="18" charset="0"/>
              </a:rPr>
              <a:t>del texto </a:t>
            </a:r>
            <a:r>
              <a:rPr lang="es-MX" sz="1600" dirty="0">
                <a:solidFill>
                  <a:srgbClr val="000066"/>
                </a:solidFill>
                <a:latin typeface="Calibri" pitchFamily="34" charset="0"/>
                <a:cs typeface="Times New Roman" pitchFamily="18" charset="0"/>
              </a:rPr>
              <a:t>a producir</a:t>
            </a:r>
            <a:r>
              <a:rPr lang="es-ES" sz="1600" dirty="0">
                <a:solidFill>
                  <a:srgbClr val="000066"/>
                </a:solidFill>
                <a:latin typeface="Calibri" pitchFamily="34" charset="0"/>
                <a:cs typeface="Times New Roman" pitchFamily="18" charset="0"/>
              </a:rPr>
              <a:t>: </a:t>
            </a:r>
            <a:r>
              <a:rPr lang="es-ES" sz="1600" dirty="0" smtClean="0">
                <a:solidFill>
                  <a:srgbClr val="000066"/>
                </a:solidFill>
                <a:latin typeface="Calibri" pitchFamily="34" charset="0"/>
                <a:cs typeface="Times New Roman" pitchFamily="18" charset="0"/>
              </a:rPr>
              <a:t>¿</a:t>
            </a:r>
            <a:r>
              <a:rPr lang="es-ES" sz="1600" dirty="0">
                <a:solidFill>
                  <a:srgbClr val="000066"/>
                </a:solidFill>
                <a:latin typeface="Calibri" pitchFamily="34" charset="0"/>
                <a:cs typeface="Times New Roman" pitchFamily="18" charset="0"/>
              </a:rPr>
              <a:t>qué se espera conseguir?</a:t>
            </a:r>
          </a:p>
        </p:txBody>
      </p:sp>
      <p:sp>
        <p:nvSpPr>
          <p:cNvPr id="11" name="Rounded Rectangle 10"/>
          <p:cNvSpPr/>
          <p:nvPr/>
        </p:nvSpPr>
        <p:spPr>
          <a:xfrm>
            <a:off x="6781800" y="3505200"/>
            <a:ext cx="2133600" cy="1524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spcBef>
                <a:spcPct val="50000"/>
              </a:spcBef>
            </a:pPr>
            <a:r>
              <a:rPr lang="es-ES" sz="1600" dirty="0">
                <a:solidFill>
                  <a:srgbClr val="000066"/>
                </a:solidFill>
                <a:latin typeface="Calibri" pitchFamily="34" charset="0"/>
                <a:cs typeface="Times New Roman" pitchFamily="18" charset="0"/>
              </a:rPr>
              <a:t>4. Determinar cómo será </a:t>
            </a:r>
            <a:r>
              <a:rPr lang="es-ES" sz="1600" dirty="0" smtClean="0">
                <a:solidFill>
                  <a:srgbClr val="000066"/>
                </a:solidFill>
                <a:latin typeface="Calibri" pitchFamily="34" charset="0"/>
                <a:cs typeface="Times New Roman" pitchFamily="18" charset="0"/>
              </a:rPr>
              <a:t>el</a:t>
            </a:r>
            <a:r>
              <a:rPr lang="es-MX" sz="1600" dirty="0" smtClean="0">
                <a:solidFill>
                  <a:srgbClr val="000066"/>
                </a:solidFill>
                <a:latin typeface="Calibri" pitchFamily="34" charset="0"/>
                <a:cs typeface="Times New Roman" pitchFamily="18" charset="0"/>
              </a:rPr>
              <a:t> </a:t>
            </a:r>
            <a:r>
              <a:rPr lang="es-ES" sz="1600" dirty="0" smtClean="0">
                <a:solidFill>
                  <a:srgbClr val="000066"/>
                </a:solidFill>
                <a:latin typeface="Calibri" pitchFamily="34" charset="0"/>
                <a:cs typeface="Times New Roman" pitchFamily="18" charset="0"/>
              </a:rPr>
              <a:t>texto (extensión</a:t>
            </a:r>
            <a:r>
              <a:rPr lang="es-ES" sz="1600" dirty="0">
                <a:solidFill>
                  <a:srgbClr val="000066"/>
                </a:solidFill>
                <a:latin typeface="Calibri" pitchFamily="34" charset="0"/>
                <a:cs typeface="Times New Roman" pitchFamily="18" charset="0"/>
              </a:rPr>
              <a:t>, </a:t>
            </a:r>
            <a:r>
              <a:rPr lang="es-ES" sz="1600" dirty="0" smtClean="0">
                <a:solidFill>
                  <a:srgbClr val="000066"/>
                </a:solidFill>
                <a:latin typeface="Calibri" pitchFamily="34" charset="0"/>
                <a:cs typeface="Times New Roman" pitchFamily="18" charset="0"/>
              </a:rPr>
              <a:t>tono,</a:t>
            </a:r>
            <a:r>
              <a:rPr lang="es-MX" sz="1600" dirty="0" smtClean="0">
                <a:solidFill>
                  <a:srgbClr val="000066"/>
                </a:solidFill>
                <a:latin typeface="Calibri" pitchFamily="34" charset="0"/>
                <a:cs typeface="Times New Roman" pitchFamily="18" charset="0"/>
              </a:rPr>
              <a:t> </a:t>
            </a:r>
            <a:r>
              <a:rPr lang="es-ES" sz="1600" dirty="0" smtClean="0">
                <a:solidFill>
                  <a:srgbClr val="000066"/>
                </a:solidFill>
                <a:latin typeface="Calibri" pitchFamily="34" charset="0"/>
                <a:cs typeface="Times New Roman" pitchFamily="18" charset="0"/>
              </a:rPr>
              <a:t>presentación</a:t>
            </a:r>
            <a:r>
              <a:rPr lang="es-ES" sz="1600" dirty="0">
                <a:solidFill>
                  <a:srgbClr val="000066"/>
                </a:solidFill>
                <a:latin typeface="Calibri" pitchFamily="34" charset="0"/>
                <a:cs typeface="Times New Roman" pitchFamily="18" charset="0"/>
              </a:rPr>
              <a:t>, </a:t>
            </a:r>
            <a:r>
              <a:rPr lang="es-ES" sz="1600" dirty="0" smtClean="0">
                <a:solidFill>
                  <a:srgbClr val="000066"/>
                </a:solidFill>
                <a:latin typeface="Calibri" pitchFamily="34" charset="0"/>
                <a:cs typeface="Times New Roman" pitchFamily="18" charset="0"/>
              </a:rPr>
              <a:t>inclusión de </a:t>
            </a:r>
            <a:r>
              <a:rPr lang="es-ES" sz="1600" dirty="0">
                <a:solidFill>
                  <a:srgbClr val="000066"/>
                </a:solidFill>
                <a:latin typeface="Calibri" pitchFamily="34" charset="0"/>
                <a:cs typeface="Times New Roman" pitchFamily="18" charset="0"/>
              </a:rPr>
              <a:t>ilustraciones, etc.).</a:t>
            </a:r>
          </a:p>
        </p:txBody>
      </p:sp>
      <p:sp>
        <p:nvSpPr>
          <p:cNvPr id="12" name="Rounded Rectangle 11"/>
          <p:cNvSpPr/>
          <p:nvPr/>
        </p:nvSpPr>
        <p:spPr>
          <a:xfrm>
            <a:off x="4114800" y="5410200"/>
            <a:ext cx="2514600" cy="1295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spcBef>
                <a:spcPct val="50000"/>
              </a:spcBef>
            </a:pPr>
            <a:r>
              <a:rPr lang="es-ES" sz="1600" dirty="0">
                <a:solidFill>
                  <a:srgbClr val="000066"/>
                </a:solidFill>
                <a:latin typeface="Calibri" pitchFamily="34" charset="0"/>
                <a:cs typeface="Times New Roman" pitchFamily="18" charset="0"/>
              </a:rPr>
              <a:t>5. Aplicar estrategias diversas </a:t>
            </a:r>
            <a:r>
              <a:rPr lang="es-MX" sz="1600" dirty="0" smtClean="0">
                <a:solidFill>
                  <a:srgbClr val="000066"/>
                </a:solidFill>
                <a:latin typeface="Calibri" pitchFamily="34" charset="0"/>
                <a:cs typeface="Times New Roman" pitchFamily="18" charset="0"/>
              </a:rPr>
              <a:t> d</a:t>
            </a:r>
            <a:r>
              <a:rPr lang="es-ES" sz="1600" dirty="0" smtClean="0">
                <a:solidFill>
                  <a:srgbClr val="000066"/>
                </a:solidFill>
                <a:latin typeface="Calibri" pitchFamily="34" charset="0"/>
                <a:cs typeface="Times New Roman" pitchFamily="18" charset="0"/>
              </a:rPr>
              <a:t>e </a:t>
            </a:r>
            <a:r>
              <a:rPr lang="es-ES" sz="1600" dirty="0">
                <a:solidFill>
                  <a:srgbClr val="000066"/>
                </a:solidFill>
                <a:latin typeface="Calibri" pitchFamily="34" charset="0"/>
                <a:cs typeface="Times New Roman" pitchFamily="18" charset="0"/>
              </a:rPr>
              <a:t>organización de ideas </a:t>
            </a:r>
            <a:r>
              <a:rPr lang="es-ES" sz="1600" dirty="0" smtClean="0">
                <a:solidFill>
                  <a:srgbClr val="000066"/>
                </a:solidFill>
                <a:latin typeface="Calibri" pitchFamily="34" charset="0"/>
                <a:cs typeface="Times New Roman" pitchFamily="18" charset="0"/>
              </a:rPr>
              <a:t>(</a:t>
            </a:r>
            <a:r>
              <a:rPr lang="es-ES" sz="1600" dirty="0">
                <a:solidFill>
                  <a:srgbClr val="000066"/>
                </a:solidFill>
                <a:latin typeface="Calibri" pitchFamily="34" charset="0"/>
                <a:cs typeface="Times New Roman" pitchFamily="18" charset="0"/>
              </a:rPr>
              <a:t>esquemas </a:t>
            </a:r>
            <a:r>
              <a:rPr lang="es-ES" sz="1600" dirty="0" smtClean="0">
                <a:solidFill>
                  <a:srgbClr val="000066"/>
                </a:solidFill>
                <a:latin typeface="Calibri" pitchFamily="34" charset="0"/>
                <a:cs typeface="Times New Roman" pitchFamily="18" charset="0"/>
              </a:rPr>
              <a:t>jerárquicos,</a:t>
            </a:r>
            <a:r>
              <a:rPr lang="es-MX" sz="1600" dirty="0" smtClean="0">
                <a:solidFill>
                  <a:srgbClr val="000066"/>
                </a:solidFill>
                <a:latin typeface="Calibri" pitchFamily="34" charset="0"/>
                <a:cs typeface="Times New Roman" pitchFamily="18" charset="0"/>
              </a:rPr>
              <a:t> </a:t>
            </a:r>
            <a:r>
              <a:rPr lang="es-ES" sz="1600" dirty="0" smtClean="0">
                <a:solidFill>
                  <a:srgbClr val="000066"/>
                </a:solidFill>
                <a:latin typeface="Calibri" pitchFamily="34" charset="0"/>
                <a:cs typeface="Times New Roman" pitchFamily="18" charset="0"/>
              </a:rPr>
              <a:t>palabras </a:t>
            </a:r>
            <a:r>
              <a:rPr lang="es-ES" sz="1600" dirty="0">
                <a:solidFill>
                  <a:srgbClr val="000066"/>
                </a:solidFill>
                <a:latin typeface="Calibri" pitchFamily="34" charset="0"/>
                <a:cs typeface="Times New Roman" pitchFamily="18" charset="0"/>
              </a:rPr>
              <a:t>clave, etc.).</a:t>
            </a:r>
          </a:p>
        </p:txBody>
      </p:sp>
      <p:sp>
        <p:nvSpPr>
          <p:cNvPr id="13" name="Rounded Rectangle 12"/>
          <p:cNvSpPr/>
          <p:nvPr/>
        </p:nvSpPr>
        <p:spPr>
          <a:xfrm>
            <a:off x="1143000" y="5257800"/>
            <a:ext cx="2514600" cy="762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spcBef>
                <a:spcPct val="50000"/>
              </a:spcBef>
            </a:pPr>
            <a:r>
              <a:rPr lang="es-ES" sz="1600" dirty="0" smtClean="0">
                <a:solidFill>
                  <a:srgbClr val="000066"/>
                </a:solidFill>
                <a:latin typeface="Verdana" pitchFamily="34" charset="0"/>
                <a:cs typeface="Times New Roman" pitchFamily="18" charset="0"/>
              </a:rPr>
              <a:t> </a:t>
            </a:r>
            <a:r>
              <a:rPr lang="es-ES" sz="1600" dirty="0" smtClean="0">
                <a:solidFill>
                  <a:srgbClr val="000066"/>
                </a:solidFill>
                <a:latin typeface="Calibri" pitchFamily="34" charset="0"/>
                <a:cs typeface="Times New Roman" pitchFamily="18" charset="0"/>
              </a:rPr>
              <a:t>6. Elaborar</a:t>
            </a:r>
            <a:r>
              <a:rPr lang="es-ES" sz="1600" dirty="0" smtClean="0">
                <a:solidFill>
                  <a:srgbClr val="000066"/>
                </a:solidFill>
                <a:latin typeface="Verdana" pitchFamily="34" charset="0"/>
                <a:cs typeface="Times New Roman" pitchFamily="18" charset="0"/>
              </a:rPr>
              <a:t> </a:t>
            </a:r>
            <a:r>
              <a:rPr lang="es-ES" sz="1600" dirty="0">
                <a:solidFill>
                  <a:srgbClr val="000066"/>
                </a:solidFill>
                <a:latin typeface="Calibri" pitchFamily="34" charset="0"/>
                <a:cs typeface="Times New Roman" pitchFamily="18" charset="0"/>
              </a:rPr>
              <a:t>borradores</a:t>
            </a:r>
            <a:r>
              <a:rPr lang="es-ES" sz="1600" dirty="0" smtClean="0">
                <a:solidFill>
                  <a:srgbClr val="000066"/>
                </a:solidFill>
                <a:latin typeface="Verdana" pitchFamily="34" charset="0"/>
                <a:cs typeface="Times New Roman" pitchFamily="18" charset="0"/>
              </a:rPr>
              <a:t>.</a:t>
            </a:r>
            <a:endParaRPr lang="es-ES" sz="1600" dirty="0">
              <a:solidFill>
                <a:srgbClr val="000066"/>
              </a:solidFill>
              <a:latin typeface="Verdana" pitchFamily="34" charset="0"/>
              <a:cs typeface="Times New Roman" pitchFamily="18" charset="0"/>
            </a:endParaRPr>
          </a:p>
        </p:txBody>
      </p:sp>
      <p:sp>
        <p:nvSpPr>
          <p:cNvPr id="14" name="Bent-Up Arrow 13"/>
          <p:cNvSpPr/>
          <p:nvPr/>
        </p:nvSpPr>
        <p:spPr>
          <a:xfrm flipH="1">
            <a:off x="2819400" y="3124200"/>
            <a:ext cx="457200" cy="685800"/>
          </a:xfrm>
          <a:prstGeom prst="bentUp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 name="Bent-Up Arrow 14"/>
          <p:cNvSpPr/>
          <p:nvPr/>
        </p:nvSpPr>
        <p:spPr>
          <a:xfrm flipH="1" flipV="1">
            <a:off x="2438400" y="4724400"/>
            <a:ext cx="609600" cy="457200"/>
          </a:xfrm>
          <a:prstGeom prst="bentUp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Up Arrow 15"/>
          <p:cNvSpPr/>
          <p:nvPr/>
        </p:nvSpPr>
        <p:spPr>
          <a:xfrm rot="16200000">
            <a:off x="2476500" y="3924300"/>
            <a:ext cx="228600" cy="609600"/>
          </a:xfrm>
          <a:prstGeom prst="up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dk1"/>
              </a:solidFill>
            </a:endParaRPr>
          </a:p>
        </p:txBody>
      </p:sp>
      <p:sp>
        <p:nvSpPr>
          <p:cNvPr id="17" name="Up Arrow 16"/>
          <p:cNvSpPr/>
          <p:nvPr/>
        </p:nvSpPr>
        <p:spPr>
          <a:xfrm rot="5400000" flipH="1">
            <a:off x="6286500" y="3924300"/>
            <a:ext cx="228600" cy="609600"/>
          </a:xfrm>
          <a:prstGeom prst="up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dk1"/>
              </a:solidFill>
            </a:endParaRPr>
          </a:p>
        </p:txBody>
      </p:sp>
      <p:sp>
        <p:nvSpPr>
          <p:cNvPr id="18" name="Bent-Up Arrow 17"/>
          <p:cNvSpPr/>
          <p:nvPr/>
        </p:nvSpPr>
        <p:spPr>
          <a:xfrm>
            <a:off x="5715000" y="3124200"/>
            <a:ext cx="457200" cy="685800"/>
          </a:xfrm>
          <a:prstGeom prst="bentUp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 name="Bent-Up Arrow 18"/>
          <p:cNvSpPr/>
          <p:nvPr/>
        </p:nvSpPr>
        <p:spPr>
          <a:xfrm flipV="1">
            <a:off x="5638800" y="4876800"/>
            <a:ext cx="609600" cy="457200"/>
          </a:xfrm>
          <a:prstGeom prst="bentUp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heckerboard(across)">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heckerboard(across)">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checkerboard(across)">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checkerboard(across)">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linds(horizontal)">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checkerboard(across)">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blinds(horizontal)">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checkerboard(across)">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blinds(horizontal)">
                                      <p:cBhvr>
                                        <p:cTn id="6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914400" y="289175"/>
            <a:ext cx="8229600" cy="1234825"/>
          </a:xfrm>
          <a:prstGeom prst="rect">
            <a:avLst/>
          </a:prstGeom>
          <a:noFill/>
          <a:ln w="9525">
            <a:noFill/>
            <a:miter lim="800000"/>
            <a:headEnd/>
            <a:tailEnd/>
          </a:ln>
          <a:effectLst/>
        </p:spPr>
        <p:txBody>
          <a:bodyPr anchor="ctr">
            <a:spAutoFit/>
          </a:bodyPr>
          <a:lstStyle/>
          <a:p>
            <a:pPr algn="ctr" eaLnBrk="0" hangingPunct="0">
              <a:lnSpc>
                <a:spcPct val="120000"/>
              </a:lnSpc>
              <a:tabLst>
                <a:tab pos="228600" algn="l"/>
              </a:tabLst>
              <a:defRPr/>
            </a:pPr>
            <a:r>
              <a:rPr lang="es-DO" sz="3200" b="1" i="0" dirty="0">
                <a:solidFill>
                  <a:srgbClr val="000066"/>
                </a:solidFill>
                <a:latin typeface="Calibri" pitchFamily="34" charset="0"/>
              </a:rPr>
              <a:t>Estrategias  para favorecer la producción procesual </a:t>
            </a:r>
            <a:r>
              <a:rPr lang="es-DO" sz="3200" b="1" i="0" dirty="0" smtClean="0">
                <a:solidFill>
                  <a:srgbClr val="000066"/>
                </a:solidFill>
                <a:latin typeface="Calibri" pitchFamily="34" charset="0"/>
              </a:rPr>
              <a:t>de </a:t>
            </a:r>
            <a:r>
              <a:rPr lang="es-DO" sz="3200" b="1" i="0" dirty="0">
                <a:solidFill>
                  <a:srgbClr val="000066"/>
                </a:solidFill>
                <a:latin typeface="Calibri" pitchFamily="34" charset="0"/>
              </a:rPr>
              <a:t>cuentos infantiles</a:t>
            </a:r>
          </a:p>
        </p:txBody>
      </p:sp>
      <p:pic>
        <p:nvPicPr>
          <p:cNvPr id="5" name="Picture 3"/>
          <p:cNvPicPr>
            <a:picLocks noChangeAspect="1" noChangeArrowheads="1"/>
          </p:cNvPicPr>
          <p:nvPr/>
        </p:nvPicPr>
        <p:blipFill>
          <a:blip r:embed="rId2"/>
          <a:srcRect/>
          <a:stretch>
            <a:fillRect/>
          </a:stretch>
        </p:blipFill>
        <p:spPr bwMode="auto">
          <a:xfrm>
            <a:off x="250825" y="0"/>
            <a:ext cx="936625" cy="908050"/>
          </a:xfrm>
          <a:prstGeom prst="rect">
            <a:avLst/>
          </a:prstGeom>
          <a:noFill/>
          <a:ln w="9525">
            <a:noFill/>
            <a:miter lim="800000"/>
            <a:headEnd/>
            <a:tailEnd/>
          </a:ln>
        </p:spPr>
      </p:pic>
      <p:sp>
        <p:nvSpPr>
          <p:cNvPr id="6" name="Oval 5"/>
          <p:cNvSpPr/>
          <p:nvPr/>
        </p:nvSpPr>
        <p:spPr>
          <a:xfrm>
            <a:off x="2971800" y="3581400"/>
            <a:ext cx="3048000" cy="144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Estrategias</a:t>
            </a:r>
            <a:r>
              <a:rPr lang="en-US" dirty="0" smtClean="0"/>
              <a:t> de </a:t>
            </a:r>
            <a:r>
              <a:rPr lang="en-US" dirty="0" err="1" smtClean="0"/>
              <a:t>redacción</a:t>
            </a:r>
            <a:endParaRPr lang="en-US" dirty="0"/>
          </a:p>
        </p:txBody>
      </p:sp>
      <p:sp>
        <p:nvSpPr>
          <p:cNvPr id="7" name="Rounded Rectangle 6"/>
          <p:cNvSpPr/>
          <p:nvPr/>
        </p:nvSpPr>
        <p:spPr>
          <a:xfrm>
            <a:off x="1219200" y="2362200"/>
            <a:ext cx="1905000" cy="10668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spcBef>
                <a:spcPct val="50000"/>
              </a:spcBef>
            </a:pPr>
            <a:r>
              <a:rPr lang="es-MX" sz="1600" dirty="0">
                <a:solidFill>
                  <a:srgbClr val="000066"/>
                </a:solidFill>
                <a:latin typeface="Calibri" pitchFamily="34" charset="0"/>
                <a:cs typeface="Times New Roman" pitchFamily="18" charset="0"/>
              </a:rPr>
              <a:t>1. Plasmar</a:t>
            </a:r>
            <a:r>
              <a:rPr lang="es-ES" sz="1600" dirty="0">
                <a:solidFill>
                  <a:srgbClr val="000066"/>
                </a:solidFill>
                <a:latin typeface="Calibri" pitchFamily="34" charset="0"/>
                <a:cs typeface="Times New Roman" pitchFamily="18" charset="0"/>
              </a:rPr>
              <a:t> sobre </a:t>
            </a:r>
            <a:r>
              <a:rPr lang="es-ES" sz="1600" dirty="0" smtClean="0">
                <a:solidFill>
                  <a:srgbClr val="000066"/>
                </a:solidFill>
                <a:latin typeface="Calibri" pitchFamily="34" charset="0"/>
                <a:cs typeface="Times New Roman" pitchFamily="18" charset="0"/>
              </a:rPr>
              <a:t>el </a:t>
            </a:r>
            <a:r>
              <a:rPr lang="es-ES" sz="1600" dirty="0">
                <a:solidFill>
                  <a:srgbClr val="000066"/>
                </a:solidFill>
                <a:latin typeface="Calibri" pitchFamily="34" charset="0"/>
                <a:cs typeface="Times New Roman" pitchFamily="18" charset="0"/>
              </a:rPr>
              <a:t>papel las ideas.</a:t>
            </a:r>
          </a:p>
        </p:txBody>
      </p:sp>
      <p:sp>
        <p:nvSpPr>
          <p:cNvPr id="9" name="Rounded Rectangle 8"/>
          <p:cNvSpPr/>
          <p:nvPr/>
        </p:nvSpPr>
        <p:spPr>
          <a:xfrm>
            <a:off x="3429000" y="1676400"/>
            <a:ext cx="2209800" cy="14478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spcBef>
                <a:spcPct val="50000"/>
              </a:spcBef>
            </a:pPr>
            <a:r>
              <a:rPr lang="es-ES" sz="1600" dirty="0">
                <a:solidFill>
                  <a:srgbClr val="000066"/>
                </a:solidFill>
                <a:latin typeface="Calibri" pitchFamily="34" charset="0"/>
                <a:cs typeface="Times New Roman" pitchFamily="18" charset="0"/>
              </a:rPr>
              <a:t>2. Concentrarse selectivamente </a:t>
            </a:r>
            <a:r>
              <a:rPr lang="es-ES" sz="1600" dirty="0" smtClean="0">
                <a:solidFill>
                  <a:srgbClr val="000066"/>
                </a:solidFill>
                <a:latin typeface="Calibri" pitchFamily="34" charset="0"/>
                <a:cs typeface="Times New Roman" pitchFamily="18" charset="0"/>
              </a:rPr>
              <a:t>en </a:t>
            </a:r>
            <a:r>
              <a:rPr lang="es-ES" sz="1600" dirty="0">
                <a:solidFill>
                  <a:srgbClr val="000066"/>
                </a:solidFill>
                <a:latin typeface="Calibri" pitchFamily="34" charset="0"/>
                <a:cs typeface="Times New Roman" pitchFamily="18" charset="0"/>
              </a:rPr>
              <a:t>diversos aspectos </a:t>
            </a:r>
            <a:r>
              <a:rPr lang="es-ES" sz="1600" dirty="0" smtClean="0">
                <a:solidFill>
                  <a:srgbClr val="000066"/>
                </a:solidFill>
                <a:latin typeface="Calibri" pitchFamily="34" charset="0"/>
                <a:cs typeface="Times New Roman" pitchFamily="18" charset="0"/>
              </a:rPr>
              <a:t>del </a:t>
            </a:r>
            <a:r>
              <a:rPr lang="es-ES" sz="1600" dirty="0">
                <a:solidFill>
                  <a:srgbClr val="000066"/>
                </a:solidFill>
                <a:latin typeface="Calibri" pitchFamily="34" charset="0"/>
                <a:cs typeface="Times New Roman" pitchFamily="18" charset="0"/>
              </a:rPr>
              <a:t>texto: superestructura y </a:t>
            </a:r>
            <a:r>
              <a:rPr lang="es-ES" sz="1600" dirty="0" smtClean="0">
                <a:solidFill>
                  <a:srgbClr val="000066"/>
                </a:solidFill>
                <a:latin typeface="Calibri" pitchFamily="34" charset="0"/>
                <a:cs typeface="Times New Roman" pitchFamily="18" charset="0"/>
              </a:rPr>
              <a:t>micro </a:t>
            </a:r>
            <a:r>
              <a:rPr lang="es-ES" sz="1600" dirty="0">
                <a:solidFill>
                  <a:srgbClr val="000066"/>
                </a:solidFill>
                <a:latin typeface="Calibri" pitchFamily="34" charset="0"/>
                <a:cs typeface="Times New Roman" pitchFamily="18" charset="0"/>
              </a:rPr>
              <a:t>estructura.</a:t>
            </a:r>
          </a:p>
        </p:txBody>
      </p:sp>
      <p:sp>
        <p:nvSpPr>
          <p:cNvPr id="10" name="Rounded Rectangle 9"/>
          <p:cNvSpPr/>
          <p:nvPr/>
        </p:nvSpPr>
        <p:spPr>
          <a:xfrm>
            <a:off x="6019800" y="2286000"/>
            <a:ext cx="2209800" cy="12192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spcBef>
                <a:spcPct val="50000"/>
              </a:spcBef>
            </a:pPr>
            <a:r>
              <a:rPr lang="es-MX" sz="1600" dirty="0">
                <a:solidFill>
                  <a:srgbClr val="000066"/>
                </a:solidFill>
                <a:latin typeface="Calibri" pitchFamily="34" charset="0"/>
                <a:cs typeface="Times New Roman" pitchFamily="18" charset="0"/>
              </a:rPr>
              <a:t>3. Decidir el tipo de ilustraciones y el lugar en que se colocarán.</a:t>
            </a:r>
            <a:endParaRPr lang="es-ES" sz="1600" dirty="0">
              <a:solidFill>
                <a:srgbClr val="000066"/>
              </a:solidFill>
              <a:latin typeface="Calibri" pitchFamily="34" charset="0"/>
              <a:cs typeface="Times New Roman" pitchFamily="18" charset="0"/>
            </a:endParaRPr>
          </a:p>
        </p:txBody>
      </p:sp>
      <p:sp>
        <p:nvSpPr>
          <p:cNvPr id="11" name="Rounded Rectangle 10"/>
          <p:cNvSpPr/>
          <p:nvPr/>
        </p:nvSpPr>
        <p:spPr>
          <a:xfrm>
            <a:off x="5867400" y="5029200"/>
            <a:ext cx="2133600" cy="1524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spcBef>
                <a:spcPct val="50000"/>
              </a:spcBef>
            </a:pPr>
            <a:r>
              <a:rPr lang="es-ES" sz="1600" dirty="0">
                <a:solidFill>
                  <a:srgbClr val="000066"/>
                </a:solidFill>
                <a:latin typeface="Calibri" pitchFamily="34" charset="0"/>
                <a:cs typeface="Times New Roman" pitchFamily="18" charset="0"/>
              </a:rPr>
              <a:t>4. Manejar el lenguaje para </a:t>
            </a:r>
            <a:r>
              <a:rPr lang="es-ES" sz="1600" dirty="0" smtClean="0">
                <a:solidFill>
                  <a:srgbClr val="000066"/>
                </a:solidFill>
                <a:latin typeface="Calibri" pitchFamily="34" charset="0"/>
                <a:cs typeface="Times New Roman" pitchFamily="18" charset="0"/>
              </a:rPr>
              <a:t>lograr el </a:t>
            </a:r>
            <a:r>
              <a:rPr lang="es-ES" sz="1600" dirty="0">
                <a:solidFill>
                  <a:srgbClr val="000066"/>
                </a:solidFill>
                <a:latin typeface="Calibri" pitchFamily="34" charset="0"/>
                <a:cs typeface="Times New Roman" pitchFamily="18" charset="0"/>
              </a:rPr>
              <a:t>efecto deseado: </a:t>
            </a:r>
            <a:r>
              <a:rPr lang="es-ES" sz="1600" dirty="0" smtClean="0">
                <a:solidFill>
                  <a:srgbClr val="000066"/>
                </a:solidFill>
                <a:latin typeface="Calibri" pitchFamily="34" charset="0"/>
                <a:cs typeface="Times New Roman" pitchFamily="18" charset="0"/>
              </a:rPr>
              <a:t>uso </a:t>
            </a:r>
            <a:r>
              <a:rPr lang="es-ES" sz="1600" dirty="0">
                <a:solidFill>
                  <a:srgbClr val="000066"/>
                </a:solidFill>
                <a:latin typeface="Calibri" pitchFamily="34" charset="0"/>
                <a:cs typeface="Times New Roman" pitchFamily="18" charset="0"/>
              </a:rPr>
              <a:t>de descripciones y diálogos.</a:t>
            </a:r>
          </a:p>
        </p:txBody>
      </p:sp>
      <p:sp>
        <p:nvSpPr>
          <p:cNvPr id="12" name="Rounded Rectangle 11"/>
          <p:cNvSpPr/>
          <p:nvPr/>
        </p:nvSpPr>
        <p:spPr>
          <a:xfrm>
            <a:off x="914400" y="4876800"/>
            <a:ext cx="2133600" cy="9906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spcBef>
                <a:spcPct val="50000"/>
              </a:spcBef>
            </a:pPr>
            <a:r>
              <a:rPr lang="es-MX" sz="1600" dirty="0">
                <a:solidFill>
                  <a:srgbClr val="000066"/>
                </a:solidFill>
                <a:latin typeface="Calibri" pitchFamily="34" charset="0"/>
                <a:cs typeface="Times New Roman" pitchFamily="18" charset="0"/>
              </a:rPr>
              <a:t>5. Releer la </a:t>
            </a:r>
            <a:r>
              <a:rPr lang="es-MX" sz="1600" dirty="0" smtClean="0">
                <a:solidFill>
                  <a:srgbClr val="000066"/>
                </a:solidFill>
                <a:latin typeface="Calibri" pitchFamily="34" charset="0"/>
                <a:cs typeface="Times New Roman" pitchFamily="18" charset="0"/>
              </a:rPr>
              <a:t>producción para </a:t>
            </a:r>
            <a:r>
              <a:rPr lang="es-MX" sz="1600" dirty="0">
                <a:solidFill>
                  <a:srgbClr val="000066"/>
                </a:solidFill>
                <a:latin typeface="Calibri" pitchFamily="34" charset="0"/>
                <a:cs typeface="Times New Roman" pitchFamily="18" charset="0"/>
              </a:rPr>
              <a:t>editarla.</a:t>
            </a:r>
          </a:p>
        </p:txBody>
      </p:sp>
      <p:sp>
        <p:nvSpPr>
          <p:cNvPr id="14" name="Bent-Up Arrow 13"/>
          <p:cNvSpPr/>
          <p:nvPr/>
        </p:nvSpPr>
        <p:spPr>
          <a:xfrm flipH="1">
            <a:off x="2362200" y="3505200"/>
            <a:ext cx="457200" cy="685800"/>
          </a:xfrm>
          <a:prstGeom prst="bentUp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Up Arrow 15"/>
          <p:cNvSpPr/>
          <p:nvPr/>
        </p:nvSpPr>
        <p:spPr>
          <a:xfrm>
            <a:off x="4343400" y="3124200"/>
            <a:ext cx="228600" cy="381000"/>
          </a:xfrm>
          <a:prstGeom prst="up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dk1"/>
              </a:solidFill>
            </a:endParaRPr>
          </a:p>
        </p:txBody>
      </p:sp>
      <p:sp>
        <p:nvSpPr>
          <p:cNvPr id="18" name="Bent-Up Arrow 17"/>
          <p:cNvSpPr/>
          <p:nvPr/>
        </p:nvSpPr>
        <p:spPr>
          <a:xfrm>
            <a:off x="6096000" y="3581400"/>
            <a:ext cx="457200" cy="685800"/>
          </a:xfrm>
          <a:prstGeom prst="bentUp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 name="Bent-Up Arrow 18"/>
          <p:cNvSpPr/>
          <p:nvPr/>
        </p:nvSpPr>
        <p:spPr>
          <a:xfrm rot="16200000" flipH="1" flipV="1">
            <a:off x="5181600" y="5181600"/>
            <a:ext cx="609600" cy="457200"/>
          </a:xfrm>
          <a:prstGeom prst="bentUp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Bent-Up Arrow 19"/>
          <p:cNvSpPr/>
          <p:nvPr/>
        </p:nvSpPr>
        <p:spPr>
          <a:xfrm rot="16200000" flipH="1">
            <a:off x="3124200" y="5105400"/>
            <a:ext cx="609600" cy="457200"/>
          </a:xfrm>
          <a:prstGeom prst="bentUp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heckerboard(across)">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heckerboard(across)">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checkerboard(across)">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checkerboard(across)">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linds(horizontal)">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checkerboard(across)">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blinds(horizontal)">
                                      <p:cBhvr>
                                        <p:cTn id="5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P spid="12" grpId="0" animBg="1"/>
      <p:bldP spid="14" grpId="0" animBg="1"/>
      <p:bldP spid="16" grpId="0" animBg="1"/>
      <p:bldP spid="18" grpId="0" animBg="1"/>
      <p:bldP spid="19" grpId="0" animBg="1"/>
      <p:bldP spid="2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914400" y="289175"/>
            <a:ext cx="8229600" cy="1234825"/>
          </a:xfrm>
          <a:prstGeom prst="rect">
            <a:avLst/>
          </a:prstGeom>
          <a:noFill/>
          <a:ln w="9525">
            <a:noFill/>
            <a:miter lim="800000"/>
            <a:headEnd/>
            <a:tailEnd/>
          </a:ln>
          <a:effectLst/>
        </p:spPr>
        <p:txBody>
          <a:bodyPr anchor="ctr">
            <a:spAutoFit/>
          </a:bodyPr>
          <a:lstStyle/>
          <a:p>
            <a:pPr algn="ctr" eaLnBrk="0" hangingPunct="0">
              <a:lnSpc>
                <a:spcPct val="120000"/>
              </a:lnSpc>
              <a:tabLst>
                <a:tab pos="228600" algn="l"/>
              </a:tabLst>
              <a:defRPr/>
            </a:pPr>
            <a:r>
              <a:rPr lang="es-DO" sz="3200" b="1" i="0" dirty="0">
                <a:solidFill>
                  <a:srgbClr val="000066"/>
                </a:solidFill>
                <a:latin typeface="Calibri" pitchFamily="34" charset="0"/>
              </a:rPr>
              <a:t>Estrategias  para favorecer la producción procesual </a:t>
            </a:r>
            <a:r>
              <a:rPr lang="es-DO" sz="3200" b="1" i="0" dirty="0" smtClean="0">
                <a:solidFill>
                  <a:srgbClr val="000066"/>
                </a:solidFill>
                <a:latin typeface="Calibri" pitchFamily="34" charset="0"/>
              </a:rPr>
              <a:t>de </a:t>
            </a:r>
            <a:r>
              <a:rPr lang="es-DO" sz="3200" b="1" i="0" dirty="0">
                <a:solidFill>
                  <a:srgbClr val="000066"/>
                </a:solidFill>
                <a:latin typeface="Calibri" pitchFamily="34" charset="0"/>
              </a:rPr>
              <a:t>cuentos infantiles</a:t>
            </a:r>
          </a:p>
        </p:txBody>
      </p:sp>
      <p:pic>
        <p:nvPicPr>
          <p:cNvPr id="5" name="Picture 3"/>
          <p:cNvPicPr>
            <a:picLocks noChangeAspect="1" noChangeArrowheads="1"/>
          </p:cNvPicPr>
          <p:nvPr/>
        </p:nvPicPr>
        <p:blipFill>
          <a:blip r:embed="rId2"/>
          <a:srcRect/>
          <a:stretch>
            <a:fillRect/>
          </a:stretch>
        </p:blipFill>
        <p:spPr bwMode="auto">
          <a:xfrm>
            <a:off x="250825" y="0"/>
            <a:ext cx="936625" cy="908050"/>
          </a:xfrm>
          <a:prstGeom prst="rect">
            <a:avLst/>
          </a:prstGeom>
          <a:noFill/>
          <a:ln w="9525">
            <a:noFill/>
            <a:miter lim="800000"/>
            <a:headEnd/>
            <a:tailEnd/>
          </a:ln>
        </p:spPr>
      </p:pic>
      <p:sp>
        <p:nvSpPr>
          <p:cNvPr id="6" name="Oval 5"/>
          <p:cNvSpPr/>
          <p:nvPr/>
        </p:nvSpPr>
        <p:spPr>
          <a:xfrm>
            <a:off x="2971800" y="3581400"/>
            <a:ext cx="3048000" cy="144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Estrategias</a:t>
            </a:r>
            <a:r>
              <a:rPr lang="en-US" dirty="0" smtClean="0"/>
              <a:t> de </a:t>
            </a:r>
            <a:r>
              <a:rPr lang="en-US" dirty="0" err="1" smtClean="0"/>
              <a:t>revisión</a:t>
            </a:r>
            <a:endParaRPr lang="en-US" dirty="0"/>
          </a:p>
        </p:txBody>
      </p:sp>
      <p:sp>
        <p:nvSpPr>
          <p:cNvPr id="7" name="Rounded Rectangle 6"/>
          <p:cNvSpPr/>
          <p:nvPr/>
        </p:nvSpPr>
        <p:spPr>
          <a:xfrm>
            <a:off x="762000" y="2667000"/>
            <a:ext cx="1905000" cy="10668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spcBef>
                <a:spcPct val="50000"/>
              </a:spcBef>
            </a:pPr>
            <a:r>
              <a:rPr lang="es-ES" sz="1600" dirty="0">
                <a:solidFill>
                  <a:srgbClr val="000066"/>
                </a:solidFill>
                <a:latin typeface="Calibri" pitchFamily="34" charset="0"/>
                <a:cs typeface="Times New Roman" pitchFamily="18" charset="0"/>
              </a:rPr>
              <a:t>1. Comparar el texto </a:t>
            </a:r>
            <a:r>
              <a:rPr lang="es-ES" sz="1600" dirty="0" smtClean="0">
                <a:solidFill>
                  <a:srgbClr val="000066"/>
                </a:solidFill>
                <a:latin typeface="Calibri" pitchFamily="34" charset="0"/>
                <a:cs typeface="Times New Roman" pitchFamily="18" charset="0"/>
              </a:rPr>
              <a:t>producido</a:t>
            </a:r>
            <a:r>
              <a:rPr lang="es-MX" sz="1600" dirty="0" smtClean="0">
                <a:solidFill>
                  <a:srgbClr val="000066"/>
                </a:solidFill>
                <a:latin typeface="Calibri" pitchFamily="34" charset="0"/>
                <a:cs typeface="Times New Roman" pitchFamily="18" charset="0"/>
              </a:rPr>
              <a:t> </a:t>
            </a:r>
            <a:r>
              <a:rPr lang="es-ES" sz="1600" dirty="0" smtClean="0">
                <a:solidFill>
                  <a:srgbClr val="000066"/>
                </a:solidFill>
                <a:latin typeface="Calibri" pitchFamily="34" charset="0"/>
                <a:cs typeface="Times New Roman" pitchFamily="18" charset="0"/>
              </a:rPr>
              <a:t>con </a:t>
            </a:r>
            <a:r>
              <a:rPr lang="es-ES" sz="1600" dirty="0">
                <a:solidFill>
                  <a:srgbClr val="000066"/>
                </a:solidFill>
                <a:latin typeface="Calibri" pitchFamily="34" charset="0"/>
                <a:cs typeface="Times New Roman" pitchFamily="18" charset="0"/>
              </a:rPr>
              <a:t>los planes previos. </a:t>
            </a:r>
          </a:p>
        </p:txBody>
      </p:sp>
      <p:sp>
        <p:nvSpPr>
          <p:cNvPr id="9" name="Rounded Rectangle 8"/>
          <p:cNvSpPr/>
          <p:nvPr/>
        </p:nvSpPr>
        <p:spPr>
          <a:xfrm>
            <a:off x="3124200" y="1447800"/>
            <a:ext cx="2743200" cy="16002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spcBef>
                <a:spcPct val="50000"/>
              </a:spcBef>
            </a:pPr>
            <a:r>
              <a:rPr lang="es-ES" sz="1600" dirty="0">
                <a:solidFill>
                  <a:srgbClr val="000066"/>
                </a:solidFill>
                <a:latin typeface="Calibri" pitchFamily="34" charset="0"/>
                <a:cs typeface="Times New Roman" pitchFamily="18" charset="0"/>
              </a:rPr>
              <a:t>2. Leer de forma </a:t>
            </a:r>
            <a:r>
              <a:rPr lang="es-ES" sz="1600" dirty="0" smtClean="0">
                <a:solidFill>
                  <a:srgbClr val="000066"/>
                </a:solidFill>
                <a:latin typeface="Calibri" pitchFamily="34" charset="0"/>
                <a:cs typeface="Times New Roman" pitchFamily="18" charset="0"/>
              </a:rPr>
              <a:t>selectiva, concentrándose </a:t>
            </a:r>
            <a:r>
              <a:rPr lang="es-ES" sz="1600" dirty="0">
                <a:solidFill>
                  <a:srgbClr val="000066"/>
                </a:solidFill>
                <a:latin typeface="Calibri" pitchFamily="34" charset="0"/>
                <a:cs typeface="Times New Roman" pitchFamily="18" charset="0"/>
              </a:rPr>
              <a:t>en </a:t>
            </a:r>
            <a:r>
              <a:rPr lang="es-MX" sz="1600" dirty="0">
                <a:solidFill>
                  <a:srgbClr val="000066"/>
                </a:solidFill>
                <a:latin typeface="Calibri" pitchFamily="34" charset="0"/>
                <a:cs typeface="Times New Roman" pitchFamily="18" charset="0"/>
              </a:rPr>
              <a:t> </a:t>
            </a:r>
            <a:r>
              <a:rPr lang="es-ES" sz="1600" dirty="0">
                <a:solidFill>
                  <a:srgbClr val="000066"/>
                </a:solidFill>
                <a:latin typeface="Calibri" pitchFamily="34" charset="0"/>
                <a:cs typeface="Times New Roman" pitchFamily="18" charset="0"/>
              </a:rPr>
              <a:t>distintos </a:t>
            </a:r>
            <a:r>
              <a:rPr lang="es-ES" sz="1600" dirty="0" smtClean="0">
                <a:solidFill>
                  <a:srgbClr val="000066"/>
                </a:solidFill>
                <a:latin typeface="Calibri" pitchFamily="34" charset="0"/>
                <a:cs typeface="Times New Roman" pitchFamily="18" charset="0"/>
              </a:rPr>
              <a:t>aspectos</a:t>
            </a:r>
            <a:r>
              <a:rPr lang="es-ES" sz="1600" dirty="0">
                <a:solidFill>
                  <a:srgbClr val="000066"/>
                </a:solidFill>
                <a:latin typeface="Calibri" pitchFamily="34" charset="0"/>
                <a:cs typeface="Times New Roman" pitchFamily="18" charset="0"/>
              </a:rPr>
              <a:t>: estructura, coherencia </a:t>
            </a:r>
            <a:r>
              <a:rPr lang="es-ES" sz="1600" dirty="0" smtClean="0">
                <a:solidFill>
                  <a:srgbClr val="000066"/>
                </a:solidFill>
                <a:latin typeface="Calibri" pitchFamily="34" charset="0"/>
                <a:cs typeface="Times New Roman" pitchFamily="18" charset="0"/>
              </a:rPr>
              <a:t>de</a:t>
            </a:r>
            <a:r>
              <a:rPr lang="es-MX" sz="1600" dirty="0" smtClean="0">
                <a:solidFill>
                  <a:srgbClr val="000066"/>
                </a:solidFill>
                <a:latin typeface="Calibri" pitchFamily="34" charset="0"/>
                <a:cs typeface="Times New Roman" pitchFamily="18" charset="0"/>
              </a:rPr>
              <a:t> </a:t>
            </a:r>
            <a:r>
              <a:rPr lang="es-ES" sz="1600" dirty="0" smtClean="0">
                <a:solidFill>
                  <a:srgbClr val="000066"/>
                </a:solidFill>
                <a:latin typeface="Calibri" pitchFamily="34" charset="0"/>
                <a:cs typeface="Times New Roman" pitchFamily="18" charset="0"/>
              </a:rPr>
              <a:t>ideas</a:t>
            </a:r>
            <a:r>
              <a:rPr lang="es-ES" sz="1600" dirty="0">
                <a:solidFill>
                  <a:srgbClr val="000066"/>
                </a:solidFill>
                <a:latin typeface="Calibri" pitchFamily="34" charset="0"/>
                <a:cs typeface="Times New Roman" pitchFamily="18" charset="0"/>
              </a:rPr>
              <a:t>, etc. o en la forma </a:t>
            </a:r>
            <a:r>
              <a:rPr lang="es-ES" sz="1600" dirty="0" smtClean="0">
                <a:solidFill>
                  <a:srgbClr val="000066"/>
                </a:solidFill>
                <a:latin typeface="Calibri" pitchFamily="34" charset="0"/>
                <a:cs typeface="Times New Roman" pitchFamily="18" charset="0"/>
              </a:rPr>
              <a:t>(</a:t>
            </a:r>
            <a:r>
              <a:rPr lang="es-ES" sz="1600" dirty="0">
                <a:solidFill>
                  <a:srgbClr val="000066"/>
                </a:solidFill>
                <a:latin typeface="Calibri" pitchFamily="34" charset="0"/>
                <a:cs typeface="Times New Roman" pitchFamily="18" charset="0"/>
              </a:rPr>
              <a:t>gramática, puntuación, ortografía, etc.).</a:t>
            </a:r>
          </a:p>
        </p:txBody>
      </p:sp>
      <p:sp>
        <p:nvSpPr>
          <p:cNvPr id="10" name="Rounded Rectangle 9"/>
          <p:cNvSpPr/>
          <p:nvPr/>
        </p:nvSpPr>
        <p:spPr>
          <a:xfrm>
            <a:off x="6400800" y="2667000"/>
            <a:ext cx="2209800" cy="914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spcBef>
                <a:spcPct val="50000"/>
              </a:spcBef>
            </a:pPr>
            <a:r>
              <a:rPr lang="es-ES" sz="1600" dirty="0">
                <a:solidFill>
                  <a:srgbClr val="000066"/>
                </a:solidFill>
                <a:latin typeface="Calibri" pitchFamily="34" charset="0"/>
                <a:cs typeface="Times New Roman" pitchFamily="18" charset="0"/>
              </a:rPr>
              <a:t> 3. </a:t>
            </a:r>
            <a:r>
              <a:rPr lang="es-MX" sz="1600" dirty="0">
                <a:solidFill>
                  <a:srgbClr val="000066"/>
                </a:solidFill>
                <a:latin typeface="Calibri" pitchFamily="34" charset="0"/>
                <a:cs typeface="Times New Roman" pitchFamily="18" charset="0"/>
              </a:rPr>
              <a:t>Socializar los textos, </a:t>
            </a:r>
            <a:r>
              <a:rPr lang="es-MX" sz="1600" dirty="0" smtClean="0">
                <a:solidFill>
                  <a:srgbClr val="000066"/>
                </a:solidFill>
                <a:latin typeface="Calibri" pitchFamily="34" charset="0"/>
                <a:cs typeface="Times New Roman" pitchFamily="18" charset="0"/>
              </a:rPr>
              <a:t>con </a:t>
            </a:r>
            <a:r>
              <a:rPr lang="es-MX" sz="1600" dirty="0">
                <a:solidFill>
                  <a:srgbClr val="000066"/>
                </a:solidFill>
                <a:latin typeface="Calibri" pitchFamily="34" charset="0"/>
                <a:cs typeface="Times New Roman" pitchFamily="18" charset="0"/>
              </a:rPr>
              <a:t>otros estudiantes </a:t>
            </a:r>
          </a:p>
        </p:txBody>
      </p:sp>
      <p:sp>
        <p:nvSpPr>
          <p:cNvPr id="11" name="Rounded Rectangle 10"/>
          <p:cNvSpPr/>
          <p:nvPr/>
        </p:nvSpPr>
        <p:spPr>
          <a:xfrm>
            <a:off x="2971800" y="5562600"/>
            <a:ext cx="3048000" cy="1143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spcBef>
                <a:spcPct val="50000"/>
              </a:spcBef>
            </a:pPr>
            <a:r>
              <a:rPr lang="es-ES" sz="1600" dirty="0">
                <a:solidFill>
                  <a:srgbClr val="000066"/>
                </a:solidFill>
                <a:latin typeface="Calibri" pitchFamily="34" charset="0"/>
                <a:cs typeface="Times New Roman" pitchFamily="18" charset="0"/>
              </a:rPr>
              <a:t>4. Dominar diversas formas </a:t>
            </a:r>
            <a:r>
              <a:rPr lang="es-ES" sz="1600" dirty="0" smtClean="0">
                <a:solidFill>
                  <a:srgbClr val="000066"/>
                </a:solidFill>
                <a:latin typeface="Calibri" pitchFamily="34" charset="0"/>
                <a:cs typeface="Times New Roman" pitchFamily="18" charset="0"/>
              </a:rPr>
              <a:t>de </a:t>
            </a:r>
            <a:r>
              <a:rPr lang="es-ES" sz="1600" dirty="0">
                <a:solidFill>
                  <a:srgbClr val="000066"/>
                </a:solidFill>
                <a:latin typeface="Calibri" pitchFamily="34" charset="0"/>
                <a:cs typeface="Times New Roman" pitchFamily="18" charset="0"/>
              </a:rPr>
              <a:t>retocar </a:t>
            </a:r>
            <a:r>
              <a:rPr lang="es-ES" sz="1600" dirty="0" smtClean="0">
                <a:solidFill>
                  <a:srgbClr val="000066"/>
                </a:solidFill>
                <a:latin typeface="Calibri" pitchFamily="34" charset="0"/>
                <a:cs typeface="Times New Roman" pitchFamily="18" charset="0"/>
              </a:rPr>
              <a:t>un</a:t>
            </a:r>
            <a:r>
              <a:rPr lang="es-MX" sz="1600" dirty="0" smtClean="0">
                <a:solidFill>
                  <a:srgbClr val="000066"/>
                </a:solidFill>
                <a:latin typeface="Calibri" pitchFamily="34" charset="0"/>
                <a:cs typeface="Times New Roman" pitchFamily="18" charset="0"/>
              </a:rPr>
              <a:t> </a:t>
            </a:r>
            <a:r>
              <a:rPr lang="es-ES" sz="1600" dirty="0" smtClean="0">
                <a:solidFill>
                  <a:srgbClr val="000066"/>
                </a:solidFill>
                <a:latin typeface="Calibri" pitchFamily="34" charset="0"/>
                <a:cs typeface="Times New Roman" pitchFamily="18" charset="0"/>
              </a:rPr>
              <a:t>texto</a:t>
            </a:r>
            <a:r>
              <a:rPr lang="es-ES" sz="1600" dirty="0">
                <a:solidFill>
                  <a:srgbClr val="000066"/>
                </a:solidFill>
                <a:latin typeface="Calibri" pitchFamily="34" charset="0"/>
                <a:cs typeface="Times New Roman" pitchFamily="18" charset="0"/>
              </a:rPr>
              <a:t>: eliminar o añadir </a:t>
            </a:r>
            <a:r>
              <a:rPr lang="es-ES" sz="1600" dirty="0" smtClean="0">
                <a:solidFill>
                  <a:srgbClr val="000066"/>
                </a:solidFill>
                <a:latin typeface="Calibri" pitchFamily="34" charset="0"/>
                <a:cs typeface="Times New Roman" pitchFamily="18" charset="0"/>
              </a:rPr>
              <a:t>palabras </a:t>
            </a:r>
            <a:r>
              <a:rPr lang="es-ES" sz="1600" dirty="0">
                <a:solidFill>
                  <a:srgbClr val="000066"/>
                </a:solidFill>
                <a:latin typeface="Calibri" pitchFamily="34" charset="0"/>
                <a:cs typeface="Times New Roman" pitchFamily="18" charset="0"/>
              </a:rPr>
              <a:t>o </a:t>
            </a:r>
            <a:r>
              <a:rPr lang="es-ES" sz="1600" dirty="0" smtClean="0">
                <a:solidFill>
                  <a:srgbClr val="000066"/>
                </a:solidFill>
                <a:latin typeface="Calibri" pitchFamily="34" charset="0"/>
                <a:cs typeface="Times New Roman" pitchFamily="18" charset="0"/>
              </a:rPr>
              <a:t>frases, utilizar sinónimos, reformulación </a:t>
            </a:r>
            <a:r>
              <a:rPr lang="es-ES" sz="1600" dirty="0">
                <a:solidFill>
                  <a:srgbClr val="000066"/>
                </a:solidFill>
                <a:latin typeface="Calibri" pitchFamily="34" charset="0"/>
                <a:cs typeface="Times New Roman" pitchFamily="18" charset="0"/>
              </a:rPr>
              <a:t>global. </a:t>
            </a:r>
          </a:p>
        </p:txBody>
      </p:sp>
      <p:sp>
        <p:nvSpPr>
          <p:cNvPr id="14" name="Bent-Up Arrow 13"/>
          <p:cNvSpPr/>
          <p:nvPr/>
        </p:nvSpPr>
        <p:spPr>
          <a:xfrm flipH="1">
            <a:off x="1447800" y="3810000"/>
            <a:ext cx="1447800" cy="609600"/>
          </a:xfrm>
          <a:prstGeom prst="bentUp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Up Arrow 15"/>
          <p:cNvSpPr/>
          <p:nvPr/>
        </p:nvSpPr>
        <p:spPr>
          <a:xfrm>
            <a:off x="4343400" y="3124200"/>
            <a:ext cx="228600" cy="381000"/>
          </a:xfrm>
          <a:prstGeom prst="up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dk1"/>
              </a:solidFill>
            </a:endParaRPr>
          </a:p>
        </p:txBody>
      </p:sp>
      <p:sp>
        <p:nvSpPr>
          <p:cNvPr id="15" name="Bent-Up Arrow 14"/>
          <p:cNvSpPr/>
          <p:nvPr/>
        </p:nvSpPr>
        <p:spPr>
          <a:xfrm>
            <a:off x="6096000" y="3733800"/>
            <a:ext cx="1600200" cy="609600"/>
          </a:xfrm>
          <a:prstGeom prst="bentUp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Up Arrow 16"/>
          <p:cNvSpPr/>
          <p:nvPr/>
        </p:nvSpPr>
        <p:spPr>
          <a:xfrm flipV="1">
            <a:off x="4267200" y="5105400"/>
            <a:ext cx="228600" cy="381000"/>
          </a:xfrm>
          <a:prstGeom prst="up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dk1"/>
              </a:solidFill>
            </a:endParaRPr>
          </a:p>
        </p:txBody>
      </p:sp>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heckerboard(across)">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heckerboard(across)">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checkerboard(across)">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checkerboard(across)">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linds(horizontal)">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P spid="14" grpId="0" animBg="1"/>
      <p:bldP spid="16" grpId="0" animBg="1"/>
      <p:bldP spid="15" grpId="0" animBg="1"/>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914400" y="289175"/>
            <a:ext cx="8229600" cy="1234825"/>
          </a:xfrm>
          <a:prstGeom prst="rect">
            <a:avLst/>
          </a:prstGeom>
          <a:noFill/>
          <a:ln w="9525">
            <a:noFill/>
            <a:miter lim="800000"/>
            <a:headEnd/>
            <a:tailEnd/>
          </a:ln>
          <a:effectLst/>
        </p:spPr>
        <p:txBody>
          <a:bodyPr anchor="ctr">
            <a:spAutoFit/>
          </a:bodyPr>
          <a:lstStyle/>
          <a:p>
            <a:pPr algn="ctr" eaLnBrk="0" hangingPunct="0">
              <a:lnSpc>
                <a:spcPct val="120000"/>
              </a:lnSpc>
              <a:tabLst>
                <a:tab pos="228600" algn="l"/>
              </a:tabLst>
              <a:defRPr/>
            </a:pPr>
            <a:r>
              <a:rPr lang="es-DO" sz="3200" b="1" i="0" dirty="0">
                <a:solidFill>
                  <a:srgbClr val="000066"/>
                </a:solidFill>
                <a:latin typeface="Calibri" pitchFamily="34" charset="0"/>
              </a:rPr>
              <a:t>Estrategias  para favorecer la producción procesual </a:t>
            </a:r>
            <a:r>
              <a:rPr lang="es-DO" sz="3200" b="1" i="0" dirty="0" smtClean="0">
                <a:solidFill>
                  <a:srgbClr val="000066"/>
                </a:solidFill>
                <a:latin typeface="Calibri" pitchFamily="34" charset="0"/>
              </a:rPr>
              <a:t>de </a:t>
            </a:r>
            <a:r>
              <a:rPr lang="es-DO" sz="3200" b="1" i="0" dirty="0">
                <a:solidFill>
                  <a:srgbClr val="000066"/>
                </a:solidFill>
                <a:latin typeface="Calibri" pitchFamily="34" charset="0"/>
              </a:rPr>
              <a:t>cuentos infantiles</a:t>
            </a:r>
          </a:p>
        </p:txBody>
      </p:sp>
      <p:pic>
        <p:nvPicPr>
          <p:cNvPr id="5" name="Picture 3"/>
          <p:cNvPicPr>
            <a:picLocks noChangeAspect="1" noChangeArrowheads="1"/>
          </p:cNvPicPr>
          <p:nvPr/>
        </p:nvPicPr>
        <p:blipFill>
          <a:blip r:embed="rId2"/>
          <a:srcRect/>
          <a:stretch>
            <a:fillRect/>
          </a:stretch>
        </p:blipFill>
        <p:spPr bwMode="auto">
          <a:xfrm>
            <a:off x="250825" y="0"/>
            <a:ext cx="936625" cy="908050"/>
          </a:xfrm>
          <a:prstGeom prst="rect">
            <a:avLst/>
          </a:prstGeom>
          <a:noFill/>
          <a:ln w="9525">
            <a:noFill/>
            <a:miter lim="800000"/>
            <a:headEnd/>
            <a:tailEnd/>
          </a:ln>
        </p:spPr>
      </p:pic>
      <p:sp>
        <p:nvSpPr>
          <p:cNvPr id="6" name="Oval 5"/>
          <p:cNvSpPr/>
          <p:nvPr/>
        </p:nvSpPr>
        <p:spPr>
          <a:xfrm>
            <a:off x="2971800" y="3200400"/>
            <a:ext cx="3048000" cy="144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Estrategias</a:t>
            </a:r>
            <a:r>
              <a:rPr lang="en-US" dirty="0" smtClean="0"/>
              <a:t> de </a:t>
            </a:r>
            <a:r>
              <a:rPr lang="en-US" dirty="0" err="1" smtClean="0"/>
              <a:t>revisión</a:t>
            </a:r>
            <a:r>
              <a:rPr lang="en-US" dirty="0" smtClean="0"/>
              <a:t> </a:t>
            </a:r>
            <a:r>
              <a:rPr lang="en-US" dirty="0" err="1" smtClean="0"/>
              <a:t>que</a:t>
            </a:r>
            <a:r>
              <a:rPr lang="en-US" dirty="0" smtClean="0"/>
              <a:t> </a:t>
            </a:r>
            <a:r>
              <a:rPr lang="en-US" dirty="0" err="1" smtClean="0"/>
              <a:t>contemplan</a:t>
            </a:r>
            <a:endParaRPr lang="en-US" dirty="0"/>
          </a:p>
        </p:txBody>
      </p:sp>
      <p:sp>
        <p:nvSpPr>
          <p:cNvPr id="7" name="Rounded Rectangle 6"/>
          <p:cNvSpPr/>
          <p:nvPr/>
        </p:nvSpPr>
        <p:spPr>
          <a:xfrm>
            <a:off x="990600" y="1981200"/>
            <a:ext cx="1600200" cy="12192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spcBef>
                <a:spcPct val="50000"/>
              </a:spcBef>
              <a:defRPr/>
            </a:pPr>
            <a:r>
              <a:rPr lang="es-MX" sz="1600" dirty="0">
                <a:solidFill>
                  <a:srgbClr val="000066"/>
                </a:solidFill>
                <a:latin typeface="Calibri" pitchFamily="34" charset="0"/>
                <a:cs typeface="Times New Roman" pitchFamily="18" charset="0"/>
              </a:rPr>
              <a:t>1. Revisión y corrección </a:t>
            </a:r>
            <a:r>
              <a:rPr lang="es-MX" sz="1600" dirty="0" smtClean="0">
                <a:solidFill>
                  <a:srgbClr val="000066"/>
                </a:solidFill>
                <a:latin typeface="Calibri" pitchFamily="34" charset="0"/>
                <a:cs typeface="Times New Roman" pitchFamily="18" charset="0"/>
              </a:rPr>
              <a:t>del </a:t>
            </a:r>
            <a:r>
              <a:rPr lang="es-MX" sz="1600" dirty="0">
                <a:solidFill>
                  <a:srgbClr val="000066"/>
                </a:solidFill>
                <a:latin typeface="Calibri" pitchFamily="34" charset="0"/>
                <a:cs typeface="Times New Roman" pitchFamily="18" charset="0"/>
              </a:rPr>
              <a:t>borrador</a:t>
            </a:r>
            <a:r>
              <a:rPr lang="es-ES" sz="1600" dirty="0">
                <a:solidFill>
                  <a:srgbClr val="000066"/>
                </a:solidFill>
                <a:latin typeface="Calibri" pitchFamily="34" charset="0"/>
                <a:cs typeface="Times New Roman" pitchFamily="18" charset="0"/>
              </a:rPr>
              <a:t> </a:t>
            </a:r>
          </a:p>
        </p:txBody>
      </p:sp>
      <p:sp>
        <p:nvSpPr>
          <p:cNvPr id="9" name="Rounded Rectangle 8"/>
          <p:cNvSpPr/>
          <p:nvPr/>
        </p:nvSpPr>
        <p:spPr>
          <a:xfrm>
            <a:off x="5638800" y="1676400"/>
            <a:ext cx="2743200" cy="9906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spcBef>
                <a:spcPct val="50000"/>
              </a:spcBef>
              <a:defRPr/>
            </a:pPr>
            <a:r>
              <a:rPr lang="es-MX" sz="1600" dirty="0">
                <a:solidFill>
                  <a:srgbClr val="000066"/>
                </a:solidFill>
                <a:latin typeface="Calibri" pitchFamily="34" charset="0"/>
                <a:cs typeface="Times New Roman" pitchFamily="18" charset="0"/>
              </a:rPr>
              <a:t>2. Revisión y corrección de la segunda versión del texto</a:t>
            </a:r>
            <a:endParaRPr lang="es-ES" sz="1600" dirty="0">
              <a:solidFill>
                <a:srgbClr val="000066"/>
              </a:solidFill>
              <a:latin typeface="Calibri" pitchFamily="34" charset="0"/>
              <a:cs typeface="Times New Roman" pitchFamily="18" charset="0"/>
            </a:endParaRPr>
          </a:p>
        </p:txBody>
      </p:sp>
      <p:sp>
        <p:nvSpPr>
          <p:cNvPr id="10" name="Rounded Rectangle 9"/>
          <p:cNvSpPr/>
          <p:nvPr/>
        </p:nvSpPr>
        <p:spPr>
          <a:xfrm>
            <a:off x="6324600" y="3886200"/>
            <a:ext cx="2438400" cy="22098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defRPr/>
            </a:pPr>
            <a:r>
              <a:rPr lang="es-ES" sz="1600" dirty="0">
                <a:solidFill>
                  <a:srgbClr val="000066"/>
                </a:solidFill>
                <a:latin typeface="Calibri" pitchFamily="34" charset="0"/>
                <a:cs typeface="Times New Roman" pitchFamily="18" charset="0"/>
              </a:rPr>
              <a:t> </a:t>
            </a:r>
            <a:r>
              <a:rPr lang="es-MX" sz="1600" dirty="0" smtClean="0">
                <a:solidFill>
                  <a:srgbClr val="000066"/>
                </a:solidFill>
                <a:latin typeface="Calibri" pitchFamily="34" charset="0"/>
                <a:cs typeface="Times New Roman" pitchFamily="18" charset="0"/>
              </a:rPr>
              <a:t>Uso </a:t>
            </a:r>
            <a:r>
              <a:rPr lang="es-MX" sz="1600" dirty="0">
                <a:solidFill>
                  <a:srgbClr val="000066"/>
                </a:solidFill>
                <a:latin typeface="Calibri" pitchFamily="34" charset="0"/>
                <a:cs typeface="Times New Roman" pitchFamily="18" charset="0"/>
              </a:rPr>
              <a:t>de </a:t>
            </a:r>
            <a:r>
              <a:rPr lang="es-MX" sz="1600" dirty="0" smtClean="0">
                <a:solidFill>
                  <a:srgbClr val="000066"/>
                </a:solidFill>
                <a:latin typeface="Calibri" pitchFamily="34" charset="0"/>
                <a:cs typeface="Times New Roman" pitchFamily="18" charset="0"/>
              </a:rPr>
              <a:t>párrafos Coherencia </a:t>
            </a:r>
            <a:r>
              <a:rPr lang="es-MX" sz="1600" dirty="0">
                <a:solidFill>
                  <a:srgbClr val="000066"/>
                </a:solidFill>
                <a:latin typeface="Calibri" pitchFamily="34" charset="0"/>
                <a:cs typeface="Times New Roman" pitchFamily="18" charset="0"/>
              </a:rPr>
              <a:t>y </a:t>
            </a:r>
            <a:r>
              <a:rPr lang="es-MX" sz="1600" dirty="0" smtClean="0">
                <a:solidFill>
                  <a:srgbClr val="000066"/>
                </a:solidFill>
                <a:latin typeface="Calibri" pitchFamily="34" charset="0"/>
                <a:cs typeface="Times New Roman" pitchFamily="18" charset="0"/>
              </a:rPr>
              <a:t>cohesión</a:t>
            </a:r>
          </a:p>
          <a:p>
            <a:pPr>
              <a:defRPr/>
            </a:pPr>
            <a:r>
              <a:rPr lang="es-MX" sz="1600" dirty="0" smtClean="0">
                <a:solidFill>
                  <a:srgbClr val="000066"/>
                </a:solidFill>
                <a:latin typeface="Calibri" pitchFamily="34" charset="0"/>
                <a:cs typeface="Times New Roman" pitchFamily="18" charset="0"/>
              </a:rPr>
              <a:t>Uso </a:t>
            </a:r>
            <a:r>
              <a:rPr lang="es-MX" sz="1600" dirty="0">
                <a:solidFill>
                  <a:srgbClr val="000066"/>
                </a:solidFill>
                <a:latin typeface="Calibri" pitchFamily="34" charset="0"/>
                <a:cs typeface="Times New Roman" pitchFamily="18" charset="0"/>
              </a:rPr>
              <a:t>de normas gramaticales, de</a:t>
            </a:r>
          </a:p>
          <a:p>
            <a:pPr>
              <a:defRPr/>
            </a:pPr>
            <a:r>
              <a:rPr lang="es-MX" sz="1600" dirty="0">
                <a:solidFill>
                  <a:srgbClr val="000066"/>
                </a:solidFill>
                <a:latin typeface="Calibri" pitchFamily="34" charset="0"/>
                <a:cs typeface="Times New Roman" pitchFamily="18" charset="0"/>
              </a:rPr>
              <a:t>ortografía</a:t>
            </a:r>
          </a:p>
          <a:p>
            <a:pPr>
              <a:defRPr/>
            </a:pPr>
            <a:r>
              <a:rPr lang="es-MX" sz="1600" dirty="0">
                <a:solidFill>
                  <a:srgbClr val="000066"/>
                </a:solidFill>
                <a:latin typeface="Calibri" pitchFamily="34" charset="0"/>
                <a:cs typeface="Times New Roman" pitchFamily="18" charset="0"/>
              </a:rPr>
              <a:t> y puntuación</a:t>
            </a:r>
          </a:p>
        </p:txBody>
      </p:sp>
      <p:sp>
        <p:nvSpPr>
          <p:cNvPr id="11" name="Rounded Rectangle 10"/>
          <p:cNvSpPr/>
          <p:nvPr/>
        </p:nvSpPr>
        <p:spPr>
          <a:xfrm>
            <a:off x="2133600" y="5257800"/>
            <a:ext cx="1828800" cy="8382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spcBef>
                <a:spcPct val="50000"/>
              </a:spcBef>
              <a:defRPr/>
            </a:pPr>
            <a:r>
              <a:rPr lang="en-US" sz="1600" dirty="0">
                <a:solidFill>
                  <a:srgbClr val="000066"/>
                </a:solidFill>
                <a:latin typeface="Calibri" pitchFamily="34" charset="0"/>
                <a:cs typeface="Times New Roman" pitchFamily="18" charset="0"/>
              </a:rPr>
              <a:t>3</a:t>
            </a:r>
            <a:r>
              <a:rPr lang="es-MX" sz="1600" dirty="0">
                <a:solidFill>
                  <a:srgbClr val="000066"/>
                </a:solidFill>
                <a:latin typeface="Calibri" pitchFamily="34" charset="0"/>
                <a:cs typeface="Times New Roman" pitchFamily="18" charset="0"/>
              </a:rPr>
              <a:t>.</a:t>
            </a:r>
            <a:r>
              <a:rPr lang="en-US" sz="1600" dirty="0">
                <a:solidFill>
                  <a:srgbClr val="000066"/>
                </a:solidFill>
                <a:latin typeface="Calibri" pitchFamily="34" charset="0"/>
                <a:cs typeface="Times New Roman" pitchFamily="18" charset="0"/>
              </a:rPr>
              <a:t> </a:t>
            </a:r>
            <a:r>
              <a:rPr lang="en-US" sz="1600" dirty="0" err="1">
                <a:solidFill>
                  <a:srgbClr val="000066"/>
                </a:solidFill>
                <a:latin typeface="Calibri" pitchFamily="34" charset="0"/>
                <a:cs typeface="Times New Roman" pitchFamily="18" charset="0"/>
              </a:rPr>
              <a:t>Edición</a:t>
            </a:r>
            <a:r>
              <a:rPr lang="en-US" sz="1600" dirty="0">
                <a:solidFill>
                  <a:srgbClr val="000066"/>
                </a:solidFill>
                <a:latin typeface="Calibri" pitchFamily="34" charset="0"/>
                <a:cs typeface="Times New Roman" pitchFamily="18" charset="0"/>
              </a:rPr>
              <a:t> final</a:t>
            </a:r>
            <a:endParaRPr lang="es-ES" sz="1600" dirty="0">
              <a:solidFill>
                <a:srgbClr val="000066"/>
              </a:solidFill>
              <a:latin typeface="Calibri" pitchFamily="34" charset="0"/>
              <a:cs typeface="Times New Roman" pitchFamily="18" charset="0"/>
            </a:endParaRPr>
          </a:p>
        </p:txBody>
      </p:sp>
      <p:sp>
        <p:nvSpPr>
          <p:cNvPr id="14" name="Bent-Up Arrow 13"/>
          <p:cNvSpPr/>
          <p:nvPr/>
        </p:nvSpPr>
        <p:spPr>
          <a:xfrm flipH="1">
            <a:off x="1447800" y="3352800"/>
            <a:ext cx="1447800" cy="609600"/>
          </a:xfrm>
          <a:prstGeom prst="bentUp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 name="Bent-Up Arrow 14"/>
          <p:cNvSpPr/>
          <p:nvPr/>
        </p:nvSpPr>
        <p:spPr>
          <a:xfrm rot="5400000" flipH="1">
            <a:off x="4876800" y="2514600"/>
            <a:ext cx="609600" cy="609600"/>
          </a:xfrm>
          <a:prstGeom prst="bentUp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Up Arrow 16"/>
          <p:cNvSpPr/>
          <p:nvPr/>
        </p:nvSpPr>
        <p:spPr>
          <a:xfrm flipV="1">
            <a:off x="7162800" y="2819400"/>
            <a:ext cx="381000" cy="990600"/>
          </a:xfrm>
          <a:prstGeom prst="up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dk1"/>
              </a:solidFill>
            </a:endParaRPr>
          </a:p>
        </p:txBody>
      </p:sp>
      <p:sp>
        <p:nvSpPr>
          <p:cNvPr id="13" name="Bent-Up Arrow 12"/>
          <p:cNvSpPr/>
          <p:nvPr/>
        </p:nvSpPr>
        <p:spPr>
          <a:xfrm rot="10800000">
            <a:off x="2819400" y="4572000"/>
            <a:ext cx="609600" cy="609600"/>
          </a:xfrm>
          <a:prstGeom prst="bentUp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Up Arrow 17"/>
          <p:cNvSpPr/>
          <p:nvPr/>
        </p:nvSpPr>
        <p:spPr>
          <a:xfrm rot="5400000" flipV="1">
            <a:off x="1485900" y="5372100"/>
            <a:ext cx="381000" cy="609600"/>
          </a:xfrm>
          <a:prstGeom prst="up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dk1"/>
              </a:solidFill>
            </a:endParaRPr>
          </a:p>
        </p:txBody>
      </p:sp>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heckerboard(across)">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heckerboard(across)">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checkerboard(across)">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checkerboard(across)">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linds(horizontal)">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checkerboard(across)">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P spid="14" grpId="0" animBg="1"/>
      <p:bldP spid="15" grpId="0" animBg="1"/>
      <p:bldP spid="17" grpId="0" animBg="1"/>
      <p:bldP spid="13" grpId="0" animBg="1"/>
      <p:bldP spid="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685800" y="309670"/>
            <a:ext cx="8229600" cy="757130"/>
          </a:xfrm>
          <a:prstGeom prst="rect">
            <a:avLst/>
          </a:prstGeom>
          <a:noFill/>
          <a:ln w="9525">
            <a:noFill/>
            <a:miter lim="800000"/>
            <a:headEnd/>
            <a:tailEnd/>
          </a:ln>
          <a:effectLst/>
        </p:spPr>
        <p:txBody>
          <a:bodyPr anchor="ctr">
            <a:spAutoFit/>
          </a:bodyPr>
          <a:lstStyle/>
          <a:p>
            <a:pPr algn="ctr" eaLnBrk="0" hangingPunct="0">
              <a:lnSpc>
                <a:spcPct val="120000"/>
              </a:lnSpc>
              <a:tabLst>
                <a:tab pos="228600" algn="l"/>
              </a:tabLst>
              <a:defRPr/>
            </a:pPr>
            <a:r>
              <a:rPr lang="es-DO" sz="3600" b="1" i="0" dirty="0">
                <a:solidFill>
                  <a:srgbClr val="000066"/>
                </a:solidFill>
                <a:latin typeface="Calibri" pitchFamily="34" charset="0"/>
                <a:cs typeface="Mongolian Baiti" pitchFamily="66" charset="0"/>
              </a:rPr>
              <a:t>LECCIONES APRENDIDAS Y DESAFÍOS</a:t>
            </a:r>
          </a:p>
        </p:txBody>
      </p:sp>
      <p:pic>
        <p:nvPicPr>
          <p:cNvPr id="5" name="Picture 3"/>
          <p:cNvPicPr>
            <a:picLocks noChangeAspect="1" noChangeArrowheads="1"/>
          </p:cNvPicPr>
          <p:nvPr/>
        </p:nvPicPr>
        <p:blipFill>
          <a:blip r:embed="rId2"/>
          <a:srcRect/>
          <a:stretch>
            <a:fillRect/>
          </a:stretch>
        </p:blipFill>
        <p:spPr bwMode="auto">
          <a:xfrm>
            <a:off x="250825" y="0"/>
            <a:ext cx="936625" cy="908050"/>
          </a:xfrm>
          <a:prstGeom prst="rect">
            <a:avLst/>
          </a:prstGeom>
          <a:noFill/>
          <a:ln w="9525">
            <a:noFill/>
            <a:miter lim="800000"/>
            <a:headEnd/>
            <a:tailEnd/>
          </a:ln>
        </p:spPr>
      </p:pic>
      <p:sp>
        <p:nvSpPr>
          <p:cNvPr id="6" name="8 Rectángulo"/>
          <p:cNvSpPr/>
          <p:nvPr/>
        </p:nvSpPr>
        <p:spPr>
          <a:xfrm>
            <a:off x="287338" y="1371600"/>
            <a:ext cx="8399462" cy="5809283"/>
          </a:xfrm>
          <a:prstGeom prst="rect">
            <a:avLst/>
          </a:prstGeom>
        </p:spPr>
        <p:txBody>
          <a:bodyPr wrap="square">
            <a:spAutoFit/>
          </a:bodyPr>
          <a:lstStyle/>
          <a:p>
            <a:pPr marL="347663" indent="-347663" algn="just">
              <a:lnSpc>
                <a:spcPct val="125000"/>
              </a:lnSpc>
              <a:tabLst>
                <a:tab pos="566738" algn="l"/>
                <a:tab pos="1371600" algn="l"/>
              </a:tabLst>
              <a:defRPr/>
            </a:pPr>
            <a:endParaRPr lang="es-MX" sz="2200" i="0" dirty="0">
              <a:solidFill>
                <a:srgbClr val="000066"/>
              </a:solidFill>
              <a:latin typeface="Calibri" pitchFamily="34" charset="0"/>
            </a:endParaRPr>
          </a:p>
          <a:p>
            <a:pPr marL="347663" indent="-347663" algn="just">
              <a:buFontTx/>
              <a:buChar char="-"/>
              <a:tabLst>
                <a:tab pos="566738" algn="l"/>
                <a:tab pos="1371600" algn="l"/>
              </a:tabLst>
              <a:defRPr/>
            </a:pPr>
            <a:r>
              <a:rPr lang="es-MX" sz="2200" i="0" dirty="0">
                <a:solidFill>
                  <a:srgbClr val="000066"/>
                </a:solidFill>
                <a:latin typeface="Calibri" pitchFamily="34" charset="0"/>
              </a:rPr>
              <a:t>El cambio de paradigma de parte de los docentes en cuanto a que la lectura y la escritura se conviertan en materias de enseñanza en lugar de evaluación ha favorecido el desarrollo de las producciones infantiles.</a:t>
            </a:r>
          </a:p>
          <a:p>
            <a:pPr marL="347663" indent="-347663" algn="just">
              <a:buFontTx/>
              <a:buChar char="-"/>
              <a:tabLst>
                <a:tab pos="566738" algn="l"/>
                <a:tab pos="1371600" algn="l"/>
              </a:tabLst>
              <a:defRPr/>
            </a:pPr>
            <a:r>
              <a:rPr lang="es-MX" sz="2200" i="0" dirty="0" smtClean="0">
                <a:solidFill>
                  <a:srgbClr val="000066"/>
                </a:solidFill>
                <a:latin typeface="Calibri" pitchFamily="34" charset="0"/>
              </a:rPr>
              <a:t>Las </a:t>
            </a:r>
            <a:r>
              <a:rPr lang="es-MX" sz="2200" i="0" dirty="0">
                <a:solidFill>
                  <a:srgbClr val="000066"/>
                </a:solidFill>
                <a:latin typeface="Calibri" pitchFamily="34" charset="0"/>
              </a:rPr>
              <a:t>escuelas participantes presentan mayor organización de espacios donde se lee y se escribe como prácticas sociales y realizan estas actividades funcionalmente y más frecuentemente que antes del Programa.</a:t>
            </a:r>
          </a:p>
          <a:p>
            <a:pPr marL="347663" indent="-347663" algn="just">
              <a:tabLst>
                <a:tab pos="566738" algn="l"/>
                <a:tab pos="1371600" algn="l"/>
              </a:tabLst>
              <a:defRPr/>
            </a:pPr>
            <a:endParaRPr lang="es-MX" sz="2200" i="0" dirty="0">
              <a:solidFill>
                <a:srgbClr val="000066"/>
              </a:solidFill>
              <a:latin typeface="Calibri" pitchFamily="34" charset="0"/>
            </a:endParaRPr>
          </a:p>
          <a:p>
            <a:pPr marL="347663" indent="-347663" algn="just">
              <a:buFontTx/>
              <a:buChar char="-"/>
              <a:tabLst>
                <a:tab pos="566738" algn="l"/>
                <a:tab pos="1371600" algn="l"/>
              </a:tabLst>
              <a:defRPr/>
            </a:pPr>
            <a:r>
              <a:rPr lang="es-MX" sz="2200" i="0" dirty="0">
                <a:solidFill>
                  <a:srgbClr val="000066"/>
                </a:solidFill>
                <a:latin typeface="Calibri" pitchFamily="34" charset="0"/>
              </a:rPr>
              <a:t>Es posible desarrollar el pensamiento crítico de los estudiantes y mejorar la calidad de las producciones infantiles cuando los docentes reciben capacitación sobre qué estrategias utilizar para lograrlo.</a:t>
            </a:r>
          </a:p>
          <a:p>
            <a:pPr marL="347663" indent="-347663" algn="just">
              <a:buFontTx/>
              <a:buChar char="-"/>
              <a:tabLst>
                <a:tab pos="566738" algn="l"/>
                <a:tab pos="1371600" algn="l"/>
              </a:tabLst>
              <a:defRPr/>
            </a:pPr>
            <a:endParaRPr lang="es-MX" sz="2000" i="0" dirty="0">
              <a:solidFill>
                <a:srgbClr val="000066"/>
              </a:solidFill>
              <a:latin typeface="Calibri" pitchFamily="34" charset="0"/>
            </a:endParaRPr>
          </a:p>
          <a:p>
            <a:pPr marL="347663" indent="-347663" algn="just">
              <a:lnSpc>
                <a:spcPct val="125000"/>
              </a:lnSpc>
              <a:buFontTx/>
              <a:buChar char="-"/>
              <a:tabLst>
                <a:tab pos="566738" algn="l"/>
                <a:tab pos="1371600" algn="l"/>
              </a:tabLst>
              <a:defRPr/>
            </a:pPr>
            <a:endParaRPr lang="es-MX" sz="2400" i="0" dirty="0">
              <a:solidFill>
                <a:srgbClr val="000066"/>
              </a:solidFill>
              <a:latin typeface="Calibri" pitchFamily="34" charset="0"/>
            </a:endParaRPr>
          </a:p>
          <a:p>
            <a:pPr algn="just">
              <a:lnSpc>
                <a:spcPct val="125000"/>
              </a:lnSpc>
              <a:defRPr/>
            </a:pPr>
            <a:endParaRPr lang="es-MX" sz="2400" i="0" dirty="0">
              <a:solidFill>
                <a:srgbClr val="000066"/>
              </a:solidFill>
              <a:latin typeface="Calibri" pitchFamily="34" charset="0"/>
            </a:endParaRPr>
          </a:p>
        </p:txBody>
      </p:sp>
      <p:sp>
        <p:nvSpPr>
          <p:cNvPr id="7" name="Rounded Rectangle 6"/>
          <p:cNvSpPr/>
          <p:nvPr/>
        </p:nvSpPr>
        <p:spPr>
          <a:xfrm>
            <a:off x="457200" y="1143000"/>
            <a:ext cx="3200400" cy="533400"/>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defRPr/>
            </a:pPr>
            <a:r>
              <a:rPr lang="en-US" sz="2400" b="1" dirty="0" err="1">
                <a:solidFill>
                  <a:schemeClr val="tx1"/>
                </a:solidFill>
                <a:latin typeface="Calibri" pitchFamily="34" charset="0"/>
              </a:rPr>
              <a:t>Lecciones</a:t>
            </a:r>
            <a:r>
              <a:rPr lang="en-US" sz="2400" b="1" dirty="0">
                <a:solidFill>
                  <a:schemeClr val="tx1"/>
                </a:solidFill>
                <a:latin typeface="Calibri" pitchFamily="34" charset="0"/>
              </a:rPr>
              <a:t> </a:t>
            </a:r>
            <a:r>
              <a:rPr lang="en-US" sz="2400" b="1" dirty="0" err="1">
                <a:solidFill>
                  <a:schemeClr val="tx1"/>
                </a:solidFill>
                <a:latin typeface="Calibri" pitchFamily="34" charset="0"/>
              </a:rPr>
              <a:t>aprendidas</a:t>
            </a:r>
            <a:r>
              <a:rPr lang="en-US" sz="2400" b="1" dirty="0">
                <a:solidFill>
                  <a:schemeClr val="tx1"/>
                </a:solidFill>
                <a:latin typeface="Calibri"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plus(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1371600"/>
            <a:ext cx="838200" cy="685800"/>
          </a:xfrm>
          <a:prstGeom prst="rect">
            <a:avLst/>
          </a:prstGeom>
          <a:solidFill>
            <a:srgbClr val="002060"/>
          </a:solidFill>
        </p:spPr>
        <p:style>
          <a:lnRef idx="2">
            <a:schemeClr val="dk1"/>
          </a:lnRef>
          <a:fillRef idx="1">
            <a:schemeClr val="lt1"/>
          </a:fillRef>
          <a:effectRef idx="0">
            <a:schemeClr val="dk1"/>
          </a:effectRef>
          <a:fontRef idx="minor">
            <a:schemeClr val="dk1"/>
          </a:fontRef>
        </p:style>
        <p:txBody>
          <a:bodyPr anchor="ctr"/>
          <a:lstStyle/>
          <a:p>
            <a:pPr algn="ctr">
              <a:defRPr/>
            </a:pPr>
            <a:r>
              <a:rPr lang="en-US" dirty="0">
                <a:solidFill>
                  <a:schemeClr val="bg1"/>
                </a:solidFill>
                <a:latin typeface="Century Gothic" pitchFamily="34" charset="0"/>
              </a:rPr>
              <a:t>1</a:t>
            </a:r>
          </a:p>
        </p:txBody>
      </p:sp>
      <p:sp>
        <p:nvSpPr>
          <p:cNvPr id="5" name="Rectangle 4"/>
          <p:cNvSpPr/>
          <p:nvPr/>
        </p:nvSpPr>
        <p:spPr>
          <a:xfrm>
            <a:off x="1752600" y="1371600"/>
            <a:ext cx="6553200" cy="685800"/>
          </a:xfrm>
          <a:prstGeom prst="rect">
            <a:avLst/>
          </a:prstGeom>
        </p:spPr>
        <p:style>
          <a:lnRef idx="2">
            <a:schemeClr val="dk1"/>
          </a:lnRef>
          <a:fillRef idx="1">
            <a:schemeClr val="lt1"/>
          </a:fillRef>
          <a:effectRef idx="0">
            <a:schemeClr val="dk1"/>
          </a:effectRef>
          <a:fontRef idx="minor">
            <a:schemeClr val="dk1"/>
          </a:fontRef>
        </p:style>
        <p:txBody>
          <a:bodyPr anchor="ctr"/>
          <a:lstStyle/>
          <a:p>
            <a:pPr>
              <a:defRPr/>
            </a:pPr>
            <a:r>
              <a:rPr lang="es-MX" sz="2400" dirty="0">
                <a:solidFill>
                  <a:srgbClr val="000066"/>
                </a:solidFill>
                <a:latin typeface="Calibri" pitchFamily="34" charset="0"/>
              </a:rPr>
              <a:t>Propósito de la ponencia</a:t>
            </a:r>
            <a:endParaRPr lang="en-US" sz="2400" dirty="0">
              <a:solidFill>
                <a:srgbClr val="000066"/>
              </a:solidFill>
              <a:latin typeface="Calibri" pitchFamily="34" charset="0"/>
            </a:endParaRPr>
          </a:p>
        </p:txBody>
      </p:sp>
      <p:sp>
        <p:nvSpPr>
          <p:cNvPr id="6" name="Rectangle 5"/>
          <p:cNvSpPr/>
          <p:nvPr/>
        </p:nvSpPr>
        <p:spPr>
          <a:xfrm>
            <a:off x="914400" y="2209800"/>
            <a:ext cx="838200" cy="685800"/>
          </a:xfrm>
          <a:prstGeom prst="rect">
            <a:avLst/>
          </a:prstGeom>
          <a:solidFill>
            <a:srgbClr val="002060"/>
          </a:solidFill>
        </p:spPr>
        <p:style>
          <a:lnRef idx="2">
            <a:schemeClr val="dk1"/>
          </a:lnRef>
          <a:fillRef idx="1">
            <a:schemeClr val="lt1"/>
          </a:fillRef>
          <a:effectRef idx="0">
            <a:schemeClr val="dk1"/>
          </a:effectRef>
          <a:fontRef idx="minor">
            <a:schemeClr val="dk1"/>
          </a:fontRef>
        </p:style>
        <p:txBody>
          <a:bodyPr anchor="ctr"/>
          <a:lstStyle/>
          <a:p>
            <a:pPr algn="ctr">
              <a:defRPr/>
            </a:pPr>
            <a:r>
              <a:rPr lang="en-US" dirty="0">
                <a:solidFill>
                  <a:schemeClr val="bg1"/>
                </a:solidFill>
                <a:latin typeface="Century Gothic" pitchFamily="34" charset="0"/>
              </a:rPr>
              <a:t>2</a:t>
            </a:r>
          </a:p>
        </p:txBody>
      </p:sp>
      <p:sp>
        <p:nvSpPr>
          <p:cNvPr id="7" name="Rectangle 6"/>
          <p:cNvSpPr/>
          <p:nvPr/>
        </p:nvSpPr>
        <p:spPr>
          <a:xfrm>
            <a:off x="1768475" y="2209800"/>
            <a:ext cx="6553200" cy="685800"/>
          </a:xfrm>
          <a:prstGeom prst="rect">
            <a:avLst/>
          </a:prstGeom>
        </p:spPr>
        <p:style>
          <a:lnRef idx="2">
            <a:schemeClr val="dk1"/>
          </a:lnRef>
          <a:fillRef idx="1">
            <a:schemeClr val="lt1"/>
          </a:fillRef>
          <a:effectRef idx="0">
            <a:schemeClr val="dk1"/>
          </a:effectRef>
          <a:fontRef idx="minor">
            <a:schemeClr val="dk1"/>
          </a:fontRef>
        </p:style>
        <p:txBody>
          <a:bodyPr anchor="ctr"/>
          <a:lstStyle/>
          <a:p>
            <a:pPr>
              <a:defRPr/>
            </a:pPr>
            <a:r>
              <a:rPr lang="es-MX" sz="2400" dirty="0">
                <a:solidFill>
                  <a:srgbClr val="000066"/>
                </a:solidFill>
                <a:latin typeface="Calibri" pitchFamily="34" charset="0"/>
              </a:rPr>
              <a:t>Referentes teóricos</a:t>
            </a:r>
            <a:endParaRPr lang="en-US" sz="2400" dirty="0">
              <a:solidFill>
                <a:srgbClr val="000066"/>
              </a:solidFill>
              <a:latin typeface="Calibri" pitchFamily="34" charset="0"/>
            </a:endParaRPr>
          </a:p>
        </p:txBody>
      </p:sp>
      <p:sp>
        <p:nvSpPr>
          <p:cNvPr id="8" name="Rectangle 7"/>
          <p:cNvSpPr/>
          <p:nvPr/>
        </p:nvSpPr>
        <p:spPr>
          <a:xfrm>
            <a:off x="914400" y="3048000"/>
            <a:ext cx="838200" cy="685800"/>
          </a:xfrm>
          <a:prstGeom prst="rect">
            <a:avLst/>
          </a:prstGeom>
          <a:solidFill>
            <a:srgbClr val="002060"/>
          </a:solidFill>
        </p:spPr>
        <p:style>
          <a:lnRef idx="2">
            <a:schemeClr val="dk1"/>
          </a:lnRef>
          <a:fillRef idx="1">
            <a:schemeClr val="lt1"/>
          </a:fillRef>
          <a:effectRef idx="0">
            <a:schemeClr val="dk1"/>
          </a:effectRef>
          <a:fontRef idx="minor">
            <a:schemeClr val="dk1"/>
          </a:fontRef>
        </p:style>
        <p:txBody>
          <a:bodyPr anchor="ctr"/>
          <a:lstStyle/>
          <a:p>
            <a:pPr algn="ctr">
              <a:defRPr/>
            </a:pPr>
            <a:r>
              <a:rPr lang="en-US" dirty="0">
                <a:solidFill>
                  <a:schemeClr val="bg1"/>
                </a:solidFill>
                <a:latin typeface="Century Gothic" pitchFamily="34" charset="0"/>
              </a:rPr>
              <a:t>3</a:t>
            </a:r>
          </a:p>
        </p:txBody>
      </p:sp>
      <p:sp>
        <p:nvSpPr>
          <p:cNvPr id="9" name="Rectangle 8"/>
          <p:cNvSpPr/>
          <p:nvPr/>
        </p:nvSpPr>
        <p:spPr>
          <a:xfrm>
            <a:off x="1752600" y="3048000"/>
            <a:ext cx="6553200" cy="685800"/>
          </a:xfrm>
          <a:prstGeom prst="rect">
            <a:avLst/>
          </a:prstGeom>
        </p:spPr>
        <p:style>
          <a:lnRef idx="2">
            <a:schemeClr val="dk1"/>
          </a:lnRef>
          <a:fillRef idx="1">
            <a:schemeClr val="lt1"/>
          </a:fillRef>
          <a:effectRef idx="0">
            <a:schemeClr val="dk1"/>
          </a:effectRef>
          <a:fontRef idx="minor">
            <a:schemeClr val="dk1"/>
          </a:fontRef>
        </p:style>
        <p:txBody>
          <a:bodyPr anchor="ctr"/>
          <a:lstStyle/>
          <a:p>
            <a:pPr>
              <a:defRPr/>
            </a:pPr>
            <a:r>
              <a:rPr lang="es-MX" sz="2400" dirty="0">
                <a:solidFill>
                  <a:srgbClr val="000066"/>
                </a:solidFill>
                <a:latin typeface="Calibri" pitchFamily="34" charset="0"/>
              </a:rPr>
              <a:t>Descripción del Programa Escuelas Efectivas-Lengua Española</a:t>
            </a:r>
            <a:endParaRPr lang="en-US" sz="2400" dirty="0">
              <a:solidFill>
                <a:srgbClr val="000066"/>
              </a:solidFill>
              <a:latin typeface="Calibri" pitchFamily="34" charset="0"/>
            </a:endParaRPr>
          </a:p>
        </p:txBody>
      </p:sp>
      <p:sp>
        <p:nvSpPr>
          <p:cNvPr id="10" name="Rectangle 9"/>
          <p:cNvSpPr/>
          <p:nvPr/>
        </p:nvSpPr>
        <p:spPr>
          <a:xfrm>
            <a:off x="914400" y="3886200"/>
            <a:ext cx="838200" cy="685800"/>
          </a:xfrm>
          <a:prstGeom prst="rect">
            <a:avLst/>
          </a:prstGeom>
          <a:solidFill>
            <a:srgbClr val="002060"/>
          </a:solidFill>
        </p:spPr>
        <p:style>
          <a:lnRef idx="2">
            <a:schemeClr val="dk1"/>
          </a:lnRef>
          <a:fillRef idx="1">
            <a:schemeClr val="lt1"/>
          </a:fillRef>
          <a:effectRef idx="0">
            <a:schemeClr val="dk1"/>
          </a:effectRef>
          <a:fontRef idx="minor">
            <a:schemeClr val="dk1"/>
          </a:fontRef>
        </p:style>
        <p:txBody>
          <a:bodyPr anchor="ctr"/>
          <a:lstStyle/>
          <a:p>
            <a:pPr algn="ctr">
              <a:defRPr/>
            </a:pPr>
            <a:r>
              <a:rPr lang="en-US" dirty="0">
                <a:solidFill>
                  <a:schemeClr val="bg1"/>
                </a:solidFill>
                <a:latin typeface="Century Gothic" pitchFamily="34" charset="0"/>
              </a:rPr>
              <a:t>4</a:t>
            </a:r>
          </a:p>
        </p:txBody>
      </p:sp>
      <p:sp>
        <p:nvSpPr>
          <p:cNvPr id="11" name="Rectangle 10"/>
          <p:cNvSpPr/>
          <p:nvPr/>
        </p:nvSpPr>
        <p:spPr>
          <a:xfrm>
            <a:off x="1752600" y="3886200"/>
            <a:ext cx="6553200" cy="685800"/>
          </a:xfrm>
          <a:prstGeom prst="rect">
            <a:avLst/>
          </a:prstGeom>
        </p:spPr>
        <p:style>
          <a:lnRef idx="2">
            <a:schemeClr val="dk1"/>
          </a:lnRef>
          <a:fillRef idx="1">
            <a:schemeClr val="lt1"/>
          </a:fillRef>
          <a:effectRef idx="0">
            <a:schemeClr val="dk1"/>
          </a:effectRef>
          <a:fontRef idx="minor">
            <a:schemeClr val="dk1"/>
          </a:fontRef>
        </p:style>
        <p:txBody>
          <a:bodyPr anchor="ctr"/>
          <a:lstStyle/>
          <a:p>
            <a:pPr>
              <a:defRPr/>
            </a:pPr>
            <a:r>
              <a:rPr lang="es-MX" sz="2400" dirty="0">
                <a:solidFill>
                  <a:srgbClr val="000066"/>
                </a:solidFill>
                <a:latin typeface="Calibri" pitchFamily="34" charset="0"/>
              </a:rPr>
              <a:t>El desarrollo de las producciones infantiles en el marco del Programa: fortalezas y debilidades</a:t>
            </a:r>
            <a:endParaRPr lang="en-US" sz="2400" dirty="0">
              <a:solidFill>
                <a:srgbClr val="000066"/>
              </a:solidFill>
              <a:latin typeface="Calibri" pitchFamily="34" charset="0"/>
            </a:endParaRPr>
          </a:p>
        </p:txBody>
      </p:sp>
      <p:sp>
        <p:nvSpPr>
          <p:cNvPr id="12" name="Rectangle 11"/>
          <p:cNvSpPr/>
          <p:nvPr/>
        </p:nvSpPr>
        <p:spPr>
          <a:xfrm>
            <a:off x="914400" y="4724400"/>
            <a:ext cx="838200" cy="685800"/>
          </a:xfrm>
          <a:prstGeom prst="rect">
            <a:avLst/>
          </a:prstGeom>
          <a:solidFill>
            <a:srgbClr val="002060"/>
          </a:solidFill>
        </p:spPr>
        <p:style>
          <a:lnRef idx="2">
            <a:schemeClr val="dk1"/>
          </a:lnRef>
          <a:fillRef idx="1">
            <a:schemeClr val="lt1"/>
          </a:fillRef>
          <a:effectRef idx="0">
            <a:schemeClr val="dk1"/>
          </a:effectRef>
          <a:fontRef idx="minor">
            <a:schemeClr val="dk1"/>
          </a:fontRef>
        </p:style>
        <p:txBody>
          <a:bodyPr anchor="ctr"/>
          <a:lstStyle/>
          <a:p>
            <a:pPr algn="ctr">
              <a:defRPr/>
            </a:pPr>
            <a:r>
              <a:rPr lang="en-US" dirty="0">
                <a:solidFill>
                  <a:schemeClr val="bg1"/>
                </a:solidFill>
                <a:latin typeface="Century Gothic" pitchFamily="34" charset="0"/>
              </a:rPr>
              <a:t>5</a:t>
            </a:r>
          </a:p>
        </p:txBody>
      </p:sp>
      <p:sp>
        <p:nvSpPr>
          <p:cNvPr id="13" name="Rectangle 12"/>
          <p:cNvSpPr/>
          <p:nvPr/>
        </p:nvSpPr>
        <p:spPr>
          <a:xfrm>
            <a:off x="1752600" y="4724400"/>
            <a:ext cx="6553200" cy="685800"/>
          </a:xfrm>
          <a:prstGeom prst="rect">
            <a:avLst/>
          </a:prstGeom>
        </p:spPr>
        <p:style>
          <a:lnRef idx="2">
            <a:schemeClr val="dk1"/>
          </a:lnRef>
          <a:fillRef idx="1">
            <a:schemeClr val="lt1"/>
          </a:fillRef>
          <a:effectRef idx="0">
            <a:schemeClr val="dk1"/>
          </a:effectRef>
          <a:fontRef idx="minor">
            <a:schemeClr val="dk1"/>
          </a:fontRef>
        </p:style>
        <p:txBody>
          <a:bodyPr anchor="ctr"/>
          <a:lstStyle/>
          <a:p>
            <a:pPr>
              <a:defRPr/>
            </a:pPr>
            <a:r>
              <a:rPr lang="es-MX" sz="2400" dirty="0">
                <a:solidFill>
                  <a:srgbClr val="000066"/>
                </a:solidFill>
                <a:latin typeface="Calibri" pitchFamily="34" charset="0"/>
              </a:rPr>
              <a:t>Estrategias desarrolladas</a:t>
            </a:r>
            <a:endParaRPr lang="en-US" sz="2400" dirty="0">
              <a:solidFill>
                <a:srgbClr val="000066"/>
              </a:solidFill>
              <a:latin typeface="Calibri" pitchFamily="34" charset="0"/>
            </a:endParaRPr>
          </a:p>
        </p:txBody>
      </p:sp>
      <p:sp>
        <p:nvSpPr>
          <p:cNvPr id="14" name="Rectangle 13"/>
          <p:cNvSpPr/>
          <p:nvPr/>
        </p:nvSpPr>
        <p:spPr>
          <a:xfrm>
            <a:off x="914400" y="5562600"/>
            <a:ext cx="838200" cy="685800"/>
          </a:xfrm>
          <a:prstGeom prst="rect">
            <a:avLst/>
          </a:prstGeom>
          <a:solidFill>
            <a:srgbClr val="002060"/>
          </a:solidFill>
        </p:spPr>
        <p:style>
          <a:lnRef idx="2">
            <a:schemeClr val="dk1"/>
          </a:lnRef>
          <a:fillRef idx="1">
            <a:schemeClr val="lt1"/>
          </a:fillRef>
          <a:effectRef idx="0">
            <a:schemeClr val="dk1"/>
          </a:effectRef>
          <a:fontRef idx="minor">
            <a:schemeClr val="dk1"/>
          </a:fontRef>
        </p:style>
        <p:txBody>
          <a:bodyPr anchor="ctr"/>
          <a:lstStyle/>
          <a:p>
            <a:pPr algn="ctr">
              <a:defRPr/>
            </a:pPr>
            <a:r>
              <a:rPr lang="en-US" dirty="0">
                <a:solidFill>
                  <a:schemeClr val="bg1"/>
                </a:solidFill>
                <a:latin typeface="Century Gothic" pitchFamily="34" charset="0"/>
              </a:rPr>
              <a:t>6</a:t>
            </a:r>
          </a:p>
        </p:txBody>
      </p:sp>
      <p:sp>
        <p:nvSpPr>
          <p:cNvPr id="15" name="Rectangle 14"/>
          <p:cNvSpPr/>
          <p:nvPr/>
        </p:nvSpPr>
        <p:spPr>
          <a:xfrm>
            <a:off x="1752600" y="5562600"/>
            <a:ext cx="6553200" cy="685800"/>
          </a:xfrm>
          <a:prstGeom prst="rect">
            <a:avLst/>
          </a:prstGeom>
        </p:spPr>
        <p:style>
          <a:lnRef idx="2">
            <a:schemeClr val="dk1"/>
          </a:lnRef>
          <a:fillRef idx="1">
            <a:schemeClr val="lt1"/>
          </a:fillRef>
          <a:effectRef idx="0">
            <a:schemeClr val="dk1"/>
          </a:effectRef>
          <a:fontRef idx="minor">
            <a:schemeClr val="dk1"/>
          </a:fontRef>
        </p:style>
        <p:txBody>
          <a:bodyPr anchor="ctr"/>
          <a:lstStyle/>
          <a:p>
            <a:pPr>
              <a:defRPr/>
            </a:pPr>
            <a:r>
              <a:rPr lang="es-MX" sz="2400" dirty="0">
                <a:solidFill>
                  <a:srgbClr val="000066"/>
                </a:solidFill>
                <a:latin typeface="Calibri" pitchFamily="34" charset="0"/>
              </a:rPr>
              <a:t>Lecciones aprendidas y desafíos</a:t>
            </a:r>
            <a:endParaRPr lang="en-US" sz="2400" dirty="0">
              <a:solidFill>
                <a:srgbClr val="000066"/>
              </a:solidFill>
              <a:latin typeface="Calibri" pitchFamily="34" charset="0"/>
            </a:endParaRPr>
          </a:p>
        </p:txBody>
      </p:sp>
      <p:sp>
        <p:nvSpPr>
          <p:cNvPr id="16" name="Rectangle 4"/>
          <p:cNvSpPr txBox="1">
            <a:spLocks noChangeArrowheads="1"/>
          </p:cNvSpPr>
          <p:nvPr/>
        </p:nvSpPr>
        <p:spPr>
          <a:xfrm>
            <a:off x="1524000" y="274637"/>
            <a:ext cx="6629400" cy="868363"/>
          </a:xfrm>
          <a:prstGeom prst="rect">
            <a:avLst/>
          </a:prstGeom>
        </p:spPr>
        <p:txBody>
          <a:bodyPr/>
          <a:lstStyle/>
          <a:p>
            <a:pPr algn="ctr" eaLnBrk="0" hangingPunct="0">
              <a:defRPr/>
            </a:pPr>
            <a:r>
              <a:rPr lang="es-MX" sz="4000" b="1" i="0" kern="0" dirty="0">
                <a:solidFill>
                  <a:srgbClr val="000066"/>
                </a:solidFill>
                <a:latin typeface="Calibri" pitchFamily="34" charset="0"/>
                <a:ea typeface="+mj-ea"/>
                <a:cs typeface="+mj-cs"/>
              </a:rPr>
              <a:t>Contenido de la ponencia</a:t>
            </a:r>
            <a:endParaRPr lang="en-US" sz="4000" b="1" i="0" kern="0" dirty="0">
              <a:solidFill>
                <a:srgbClr val="000066"/>
              </a:solidFill>
              <a:latin typeface="Calibri" pitchFamily="34" charset="0"/>
              <a:ea typeface="+mj-ea"/>
              <a:cs typeface="+mj-cs"/>
            </a:endParaRPr>
          </a:p>
        </p:txBody>
      </p:sp>
      <p:pic>
        <p:nvPicPr>
          <p:cNvPr id="17" name="Picture 3"/>
          <p:cNvPicPr>
            <a:picLocks noChangeAspect="1" noChangeArrowheads="1"/>
          </p:cNvPicPr>
          <p:nvPr/>
        </p:nvPicPr>
        <p:blipFill>
          <a:blip r:embed="rId2"/>
          <a:srcRect/>
          <a:stretch>
            <a:fillRect/>
          </a:stretch>
        </p:blipFill>
        <p:spPr bwMode="auto">
          <a:xfrm>
            <a:off x="250825" y="0"/>
            <a:ext cx="936625" cy="908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ppt_x</p:attrName>
                                        </p:attrNameLst>
                                      </p:cBhvr>
                                      <p:tavLst>
                                        <p:tav tm="0">
                                          <p:val>
                                            <p:strVal val="#ppt_x-.2"/>
                                          </p:val>
                                        </p:tav>
                                        <p:tav tm="100000">
                                          <p:val>
                                            <p:strVal val="#ppt_x"/>
                                          </p:val>
                                        </p:tav>
                                      </p:tavLst>
                                    </p:anim>
                                    <p:anim calcmode="lin" valueType="num">
                                      <p:cBhvr>
                                        <p:cTn id="13"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4" dur="1000"/>
                                        <p:tgtEl>
                                          <p:spTgt spid="5"/>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ppt_x</p:attrName>
                                        </p:attrNameLst>
                                      </p:cBhvr>
                                      <p:tavLst>
                                        <p:tav tm="0">
                                          <p:val>
                                            <p:strVal val="#ppt_x-.2"/>
                                          </p:val>
                                        </p:tav>
                                        <p:tav tm="100000">
                                          <p:val>
                                            <p:strVal val="#ppt_x"/>
                                          </p:val>
                                        </p:tav>
                                      </p:tavLst>
                                    </p:anim>
                                    <p:anim calcmode="lin" valueType="num">
                                      <p:cBhvr>
                                        <p:cTn id="1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9" dur="1000"/>
                                        <p:tgtEl>
                                          <p:spTgt spid="6"/>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ppt_x</p:attrName>
                                        </p:attrNameLst>
                                      </p:cBhvr>
                                      <p:tavLst>
                                        <p:tav tm="0">
                                          <p:val>
                                            <p:strVal val="#ppt_x-.2"/>
                                          </p:val>
                                        </p:tav>
                                        <p:tav tm="100000">
                                          <p:val>
                                            <p:strVal val="#ppt_x"/>
                                          </p:val>
                                        </p:tav>
                                      </p:tavLst>
                                    </p:anim>
                                    <p:anim calcmode="lin" valueType="num">
                                      <p:cBhvr>
                                        <p:cTn id="2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4" dur="1000"/>
                                        <p:tgtEl>
                                          <p:spTgt spid="7"/>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ppt_x</p:attrName>
                                        </p:attrNameLst>
                                      </p:cBhvr>
                                      <p:tavLst>
                                        <p:tav tm="0">
                                          <p:val>
                                            <p:strVal val="#ppt_x-.2"/>
                                          </p:val>
                                        </p:tav>
                                        <p:tav tm="100000">
                                          <p:val>
                                            <p:strVal val="#ppt_x"/>
                                          </p:val>
                                        </p:tav>
                                      </p:tavLst>
                                    </p:anim>
                                    <p:anim calcmode="lin" valueType="num">
                                      <p:cBhvr>
                                        <p:cTn id="2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9" dur="1000"/>
                                        <p:tgtEl>
                                          <p:spTgt spid="8"/>
                                        </p:tgtEl>
                                      </p:cBhvr>
                                    </p:animEffect>
                                  </p:childTnLst>
                                </p:cTn>
                              </p:par>
                              <p:par>
                                <p:cTn id="30" presetID="29"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1000" fill="hold"/>
                                        <p:tgtEl>
                                          <p:spTgt spid="9"/>
                                        </p:tgtEl>
                                        <p:attrNameLst>
                                          <p:attrName>ppt_x</p:attrName>
                                        </p:attrNameLst>
                                      </p:cBhvr>
                                      <p:tavLst>
                                        <p:tav tm="0">
                                          <p:val>
                                            <p:strVal val="#ppt_x-.2"/>
                                          </p:val>
                                        </p:tav>
                                        <p:tav tm="100000">
                                          <p:val>
                                            <p:strVal val="#ppt_x"/>
                                          </p:val>
                                        </p:tav>
                                      </p:tavLst>
                                    </p:anim>
                                    <p:anim calcmode="lin" valueType="num">
                                      <p:cBhvr>
                                        <p:cTn id="33"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34" dur="1000"/>
                                        <p:tgtEl>
                                          <p:spTgt spid="9"/>
                                        </p:tgtEl>
                                      </p:cBhvr>
                                    </p:animEffect>
                                  </p:childTnLst>
                                </p:cTn>
                              </p:par>
                              <p:par>
                                <p:cTn id="35" presetID="29"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ppt_x</p:attrName>
                                        </p:attrNameLst>
                                      </p:cBhvr>
                                      <p:tavLst>
                                        <p:tav tm="0">
                                          <p:val>
                                            <p:strVal val="#ppt_x-.2"/>
                                          </p:val>
                                        </p:tav>
                                        <p:tav tm="100000">
                                          <p:val>
                                            <p:strVal val="#ppt_x"/>
                                          </p:val>
                                        </p:tav>
                                      </p:tavLst>
                                    </p:anim>
                                    <p:anim calcmode="lin" valueType="num">
                                      <p:cBhvr>
                                        <p:cTn id="3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39" dur="1000"/>
                                        <p:tgtEl>
                                          <p:spTgt spid="10"/>
                                        </p:tgtEl>
                                      </p:cBhvr>
                                    </p:animEffect>
                                  </p:childTnLst>
                                </p:cTn>
                              </p:par>
                              <p:par>
                                <p:cTn id="40" presetID="29"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1000" fill="hold"/>
                                        <p:tgtEl>
                                          <p:spTgt spid="11"/>
                                        </p:tgtEl>
                                        <p:attrNameLst>
                                          <p:attrName>ppt_x</p:attrName>
                                        </p:attrNameLst>
                                      </p:cBhvr>
                                      <p:tavLst>
                                        <p:tav tm="0">
                                          <p:val>
                                            <p:strVal val="#ppt_x-.2"/>
                                          </p:val>
                                        </p:tav>
                                        <p:tav tm="100000">
                                          <p:val>
                                            <p:strVal val="#ppt_x"/>
                                          </p:val>
                                        </p:tav>
                                      </p:tavLst>
                                    </p:anim>
                                    <p:anim calcmode="lin" valueType="num">
                                      <p:cBhvr>
                                        <p:cTn id="43"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1"/>
                                        </p:tgtEl>
                                      </p:cBhvr>
                                    </p:animEffect>
                                  </p:childTnLst>
                                </p:cTn>
                              </p:par>
                              <p:par>
                                <p:cTn id="45" presetID="29"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1000" fill="hold"/>
                                        <p:tgtEl>
                                          <p:spTgt spid="12"/>
                                        </p:tgtEl>
                                        <p:attrNameLst>
                                          <p:attrName>ppt_x</p:attrName>
                                        </p:attrNameLst>
                                      </p:cBhvr>
                                      <p:tavLst>
                                        <p:tav tm="0">
                                          <p:val>
                                            <p:strVal val="#ppt_x-.2"/>
                                          </p:val>
                                        </p:tav>
                                        <p:tav tm="100000">
                                          <p:val>
                                            <p:strVal val="#ppt_x"/>
                                          </p:val>
                                        </p:tav>
                                      </p:tavLst>
                                    </p:anim>
                                    <p:anim calcmode="lin" valueType="num">
                                      <p:cBhvr>
                                        <p:cTn id="48"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49" dur="1000"/>
                                        <p:tgtEl>
                                          <p:spTgt spid="12"/>
                                        </p:tgtEl>
                                      </p:cBhvr>
                                    </p:animEffect>
                                  </p:childTnLst>
                                </p:cTn>
                              </p:par>
                              <p:par>
                                <p:cTn id="50" presetID="29"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1000" fill="hold"/>
                                        <p:tgtEl>
                                          <p:spTgt spid="13"/>
                                        </p:tgtEl>
                                        <p:attrNameLst>
                                          <p:attrName>ppt_x</p:attrName>
                                        </p:attrNameLst>
                                      </p:cBhvr>
                                      <p:tavLst>
                                        <p:tav tm="0">
                                          <p:val>
                                            <p:strVal val="#ppt_x-.2"/>
                                          </p:val>
                                        </p:tav>
                                        <p:tav tm="100000">
                                          <p:val>
                                            <p:strVal val="#ppt_x"/>
                                          </p:val>
                                        </p:tav>
                                      </p:tavLst>
                                    </p:anim>
                                    <p:anim calcmode="lin" valueType="num">
                                      <p:cBhvr>
                                        <p:cTn id="53"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54" dur="1000"/>
                                        <p:tgtEl>
                                          <p:spTgt spid="13"/>
                                        </p:tgtEl>
                                      </p:cBhvr>
                                    </p:animEffect>
                                  </p:childTnLst>
                                </p:cTn>
                              </p:par>
                              <p:par>
                                <p:cTn id="55" presetID="29"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1000" fill="hold"/>
                                        <p:tgtEl>
                                          <p:spTgt spid="14"/>
                                        </p:tgtEl>
                                        <p:attrNameLst>
                                          <p:attrName>ppt_x</p:attrName>
                                        </p:attrNameLst>
                                      </p:cBhvr>
                                      <p:tavLst>
                                        <p:tav tm="0">
                                          <p:val>
                                            <p:strVal val="#ppt_x-.2"/>
                                          </p:val>
                                        </p:tav>
                                        <p:tav tm="100000">
                                          <p:val>
                                            <p:strVal val="#ppt_x"/>
                                          </p:val>
                                        </p:tav>
                                      </p:tavLst>
                                    </p:anim>
                                    <p:anim calcmode="lin" valueType="num">
                                      <p:cBhvr>
                                        <p:cTn id="58"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59" dur="1000"/>
                                        <p:tgtEl>
                                          <p:spTgt spid="14"/>
                                        </p:tgtEl>
                                      </p:cBhvr>
                                    </p:animEffect>
                                  </p:childTnLst>
                                </p:cTn>
                              </p:par>
                              <p:par>
                                <p:cTn id="60" presetID="29" presetClass="entr" presetSubtype="0"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p:cTn id="62" dur="1000" fill="hold"/>
                                        <p:tgtEl>
                                          <p:spTgt spid="15"/>
                                        </p:tgtEl>
                                        <p:attrNameLst>
                                          <p:attrName>ppt_x</p:attrName>
                                        </p:attrNameLst>
                                      </p:cBhvr>
                                      <p:tavLst>
                                        <p:tav tm="0">
                                          <p:val>
                                            <p:strVal val="#ppt_x-.2"/>
                                          </p:val>
                                        </p:tav>
                                        <p:tav tm="100000">
                                          <p:val>
                                            <p:strVal val="#ppt_x"/>
                                          </p:val>
                                        </p:tav>
                                      </p:tavLst>
                                    </p:anim>
                                    <p:anim calcmode="lin" valueType="num">
                                      <p:cBhvr>
                                        <p:cTn id="63"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64"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762000" y="381000"/>
            <a:ext cx="8229600" cy="1663212"/>
          </a:xfrm>
          <a:prstGeom prst="rect">
            <a:avLst/>
          </a:prstGeom>
          <a:noFill/>
          <a:ln w="9525">
            <a:noFill/>
            <a:miter lim="800000"/>
            <a:headEnd/>
            <a:tailEnd/>
          </a:ln>
          <a:effectLst/>
        </p:spPr>
        <p:txBody>
          <a:bodyPr anchor="ctr">
            <a:spAutoFit/>
          </a:bodyPr>
          <a:lstStyle/>
          <a:p>
            <a:pPr algn="ctr" eaLnBrk="0" hangingPunct="0">
              <a:lnSpc>
                <a:spcPct val="120000"/>
              </a:lnSpc>
              <a:tabLst>
                <a:tab pos="228600" algn="l"/>
              </a:tabLst>
              <a:defRPr/>
            </a:pPr>
            <a:r>
              <a:rPr lang="es-DO" sz="4400" b="1" i="0" dirty="0">
                <a:solidFill>
                  <a:srgbClr val="000066"/>
                </a:solidFill>
                <a:latin typeface="Calibri" pitchFamily="34" charset="0"/>
                <a:cs typeface="Mongolian Baiti" pitchFamily="66" charset="0"/>
              </a:rPr>
              <a:t>CONCLUSIONES, LECCIONES APRENDIDAS Y DESAFÍOS</a:t>
            </a:r>
          </a:p>
        </p:txBody>
      </p:sp>
      <p:pic>
        <p:nvPicPr>
          <p:cNvPr id="5" name="Picture 3"/>
          <p:cNvPicPr>
            <a:picLocks noChangeAspect="1" noChangeArrowheads="1"/>
          </p:cNvPicPr>
          <p:nvPr/>
        </p:nvPicPr>
        <p:blipFill>
          <a:blip r:embed="rId2"/>
          <a:srcRect/>
          <a:stretch>
            <a:fillRect/>
          </a:stretch>
        </p:blipFill>
        <p:spPr bwMode="auto">
          <a:xfrm>
            <a:off x="250825" y="0"/>
            <a:ext cx="936625" cy="908050"/>
          </a:xfrm>
          <a:prstGeom prst="rect">
            <a:avLst/>
          </a:prstGeom>
          <a:noFill/>
          <a:ln w="9525">
            <a:noFill/>
            <a:miter lim="800000"/>
            <a:headEnd/>
            <a:tailEnd/>
          </a:ln>
        </p:spPr>
      </p:pic>
      <p:sp>
        <p:nvSpPr>
          <p:cNvPr id="6" name="Rounded Rectangle 9"/>
          <p:cNvSpPr/>
          <p:nvPr/>
        </p:nvSpPr>
        <p:spPr>
          <a:xfrm>
            <a:off x="3581400" y="2514600"/>
            <a:ext cx="1828800" cy="685800"/>
          </a:xfrm>
          <a:prstGeom prst="roundRect">
            <a:avLst>
              <a:gd name="adj" fmla="val 50000"/>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400" b="1" dirty="0" err="1">
                <a:solidFill>
                  <a:schemeClr val="tx1"/>
                </a:solidFill>
                <a:latin typeface="Calibri" pitchFamily="34" charset="0"/>
              </a:rPr>
              <a:t>Desafíos: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250825" y="0"/>
            <a:ext cx="936625" cy="908050"/>
          </a:xfrm>
          <a:prstGeom prst="rect">
            <a:avLst/>
          </a:prstGeom>
          <a:noFill/>
          <a:ln w="9525">
            <a:noFill/>
            <a:miter lim="800000"/>
            <a:headEnd/>
            <a:tailEnd/>
          </a:ln>
        </p:spPr>
      </p:pic>
      <p:pic>
        <p:nvPicPr>
          <p:cNvPr id="5" name="Picture 2" descr="http://www.opret.gob.do/Imagenes/Preguntas.png"/>
          <p:cNvPicPr>
            <a:picLocks noChangeAspect="1" noChangeArrowheads="1"/>
          </p:cNvPicPr>
          <p:nvPr/>
        </p:nvPicPr>
        <p:blipFill>
          <a:blip r:embed="rId3"/>
          <a:srcRect/>
          <a:stretch>
            <a:fillRect/>
          </a:stretch>
        </p:blipFill>
        <p:spPr bwMode="auto">
          <a:xfrm>
            <a:off x="1905000" y="2133600"/>
            <a:ext cx="4876800" cy="4876800"/>
          </a:xfrm>
          <a:prstGeom prst="rect">
            <a:avLst/>
          </a:prstGeom>
          <a:noFill/>
          <a:ln w="9525">
            <a:noFill/>
            <a:miter lim="800000"/>
            <a:headEnd/>
            <a:tailEnd/>
          </a:ln>
        </p:spPr>
      </p:pic>
      <p:sp>
        <p:nvSpPr>
          <p:cNvPr id="6" name="12 Rectángulo"/>
          <p:cNvSpPr/>
          <p:nvPr/>
        </p:nvSpPr>
        <p:spPr>
          <a:xfrm>
            <a:off x="990600" y="470118"/>
            <a:ext cx="7772400" cy="1815882"/>
          </a:xfrm>
          <a:prstGeom prst="rect">
            <a:avLst/>
          </a:prstGeom>
        </p:spPr>
        <p:txBody>
          <a:bodyPr wrap="square">
            <a:spAutoFit/>
          </a:bodyPr>
          <a:lstStyle/>
          <a:p>
            <a:pPr algn="ctr" eaLnBrk="0" hangingPunct="0">
              <a:defRPr/>
            </a:pPr>
            <a:r>
              <a:rPr lang="es-DO" sz="2800" b="1" i="0" dirty="0">
                <a:solidFill>
                  <a:srgbClr val="000066"/>
                </a:solidFill>
                <a:latin typeface="Calibri" pitchFamily="34" charset="0"/>
              </a:rPr>
              <a:t>ESTRATEGIAS PARA MEJORAR LA CALIDAD DE LAS PRODUCCIONES INFANTILES EN EL PRIMER CICLO DE LA ESCUELA BÁSICA: </a:t>
            </a:r>
            <a:r>
              <a:rPr lang="es-DO" sz="2800" b="1" i="0" dirty="0" smtClean="0">
                <a:solidFill>
                  <a:srgbClr val="000066"/>
                </a:solidFill>
                <a:latin typeface="Calibri" pitchFamily="34" charset="0"/>
              </a:rPr>
              <a:t>EL </a:t>
            </a:r>
            <a:r>
              <a:rPr lang="es-DO" sz="2800" b="1" i="0" dirty="0">
                <a:solidFill>
                  <a:srgbClr val="000066"/>
                </a:solidFill>
                <a:latin typeface="Calibri" pitchFamily="34" charset="0"/>
              </a:rPr>
              <a:t>PROGRAMA ESCUELAS EFECTIVAS LENGUA ESPAÑOLA</a:t>
            </a:r>
            <a:endParaRPr lang="es-MX" sz="2800" b="1" i="0" dirty="0">
              <a:solidFill>
                <a:srgbClr val="000066"/>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plus(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a:xfrm>
            <a:off x="862013" y="274637"/>
            <a:ext cx="8281987" cy="868363"/>
          </a:xfrm>
          <a:prstGeom prst="rect">
            <a:avLst/>
          </a:prstGeom>
        </p:spPr>
        <p:txBody>
          <a:bodyPr/>
          <a:lstStyle/>
          <a:p>
            <a:pPr algn="ctr" eaLnBrk="0" hangingPunct="0">
              <a:defRPr/>
            </a:pPr>
            <a:r>
              <a:rPr lang="es-MX" sz="4000" b="1" i="0" kern="0" dirty="0">
                <a:solidFill>
                  <a:srgbClr val="000066"/>
                </a:solidFill>
                <a:latin typeface="Calibri" pitchFamily="34" charset="0"/>
                <a:ea typeface="+mj-ea"/>
                <a:cs typeface="+mj-cs"/>
              </a:rPr>
              <a:t>Propósito de la ponencia</a:t>
            </a:r>
            <a:endParaRPr lang="en-US" sz="4000" b="1" i="0" kern="0" dirty="0">
              <a:solidFill>
                <a:srgbClr val="000066"/>
              </a:solidFill>
              <a:latin typeface="Calibri" pitchFamily="34" charset="0"/>
              <a:ea typeface="+mj-ea"/>
              <a:cs typeface="+mj-cs"/>
            </a:endParaRPr>
          </a:p>
        </p:txBody>
      </p:sp>
      <p:sp>
        <p:nvSpPr>
          <p:cNvPr id="5" name="TextBox 6"/>
          <p:cNvSpPr txBox="1"/>
          <p:nvPr/>
        </p:nvSpPr>
        <p:spPr>
          <a:xfrm>
            <a:off x="3200400" y="1143000"/>
            <a:ext cx="5508625" cy="5784850"/>
          </a:xfrm>
          <a:prstGeom prst="rect">
            <a:avLst/>
          </a:prstGeom>
          <a:noFill/>
        </p:spPr>
        <p:txBody>
          <a:bodyPr>
            <a:spAutoFit/>
          </a:bodyPr>
          <a:lstStyle/>
          <a:p>
            <a:pPr algn="just">
              <a:defRPr/>
            </a:pPr>
            <a:r>
              <a:rPr lang="es-MX" sz="2300" b="0" i="0" dirty="0">
                <a:solidFill>
                  <a:srgbClr val="000066"/>
                </a:solidFill>
                <a:latin typeface="Calibri" pitchFamily="34" charset="0"/>
              </a:rPr>
              <a:t>Describir el Programa Escuelas Efectivas- Lengua Española y su impacto en el desarrollo profesional de docentes para el desarrollo de las competencias de lectura y escritura como prácticas sociales, en el primer ciclo de la escuela básica. </a:t>
            </a:r>
          </a:p>
          <a:p>
            <a:pPr algn="just">
              <a:defRPr/>
            </a:pPr>
            <a:endParaRPr lang="es-MX" sz="2300" b="0" i="0" dirty="0">
              <a:solidFill>
                <a:srgbClr val="000066"/>
              </a:solidFill>
              <a:latin typeface="Calibri" pitchFamily="34" charset="0"/>
            </a:endParaRPr>
          </a:p>
          <a:p>
            <a:pPr algn="just">
              <a:defRPr/>
            </a:pPr>
            <a:r>
              <a:rPr lang="es-MX" sz="2300" b="0" i="0" dirty="0">
                <a:solidFill>
                  <a:srgbClr val="000066"/>
                </a:solidFill>
                <a:latin typeface="Calibri" pitchFamily="34" charset="0"/>
              </a:rPr>
              <a:t>Exponer los resultados de cinco concursos anuales de cuentos infantiles, sus fortalezas y debilidades.</a:t>
            </a:r>
          </a:p>
          <a:p>
            <a:pPr algn="just">
              <a:defRPr/>
            </a:pPr>
            <a:endParaRPr lang="es-MX" sz="2300" b="0" i="0" dirty="0">
              <a:solidFill>
                <a:srgbClr val="000066"/>
              </a:solidFill>
              <a:latin typeface="Calibri" pitchFamily="34" charset="0"/>
            </a:endParaRPr>
          </a:p>
          <a:p>
            <a:pPr algn="just">
              <a:defRPr/>
            </a:pPr>
            <a:r>
              <a:rPr lang="es-MX" sz="2300" b="0" i="0" dirty="0">
                <a:solidFill>
                  <a:srgbClr val="000066"/>
                </a:solidFill>
                <a:latin typeface="Calibri" pitchFamily="34" charset="0"/>
              </a:rPr>
              <a:t>Compartir las estrategias desarrolladas  para colaborar con los docentes en la planificación, redacción y revisión de las producciones infantiles.</a:t>
            </a:r>
          </a:p>
          <a:p>
            <a:pPr algn="just">
              <a:defRPr/>
            </a:pPr>
            <a:endParaRPr lang="en-US" sz="2500" dirty="0">
              <a:solidFill>
                <a:schemeClr val="accent4"/>
              </a:solidFill>
              <a:latin typeface="Calibri" pitchFamily="34" charset="0"/>
            </a:endParaRPr>
          </a:p>
        </p:txBody>
      </p:sp>
      <p:graphicFrame>
        <p:nvGraphicFramePr>
          <p:cNvPr id="6" name="Object 2"/>
          <p:cNvGraphicFramePr>
            <a:graphicFrameLocks noChangeAspect="1"/>
          </p:cNvGraphicFramePr>
          <p:nvPr/>
        </p:nvGraphicFramePr>
        <p:xfrm>
          <a:off x="323850" y="3519488"/>
          <a:ext cx="2724150" cy="2914650"/>
        </p:xfrm>
        <a:graphic>
          <a:graphicData uri="http://schemas.openxmlformats.org/presentationml/2006/ole">
            <p:oleObj spid="_x0000_s1026" name="Image Document" r:id="rId3" imgW="4381560" imgH="5295960" progId="">
              <p:embed/>
            </p:oleObj>
          </a:graphicData>
        </a:graphic>
      </p:graphicFrame>
      <p:pic>
        <p:nvPicPr>
          <p:cNvPr id="7" name="Picture 12" descr="IMG_1460"/>
          <p:cNvPicPr>
            <a:picLocks noChangeAspect="1" noChangeArrowheads="1"/>
          </p:cNvPicPr>
          <p:nvPr/>
        </p:nvPicPr>
        <p:blipFill>
          <a:blip r:embed="rId4" cstate="print"/>
          <a:srcRect/>
          <a:stretch>
            <a:fillRect/>
          </a:stretch>
        </p:blipFill>
        <p:spPr bwMode="auto">
          <a:xfrm>
            <a:off x="323850" y="1143000"/>
            <a:ext cx="2724150" cy="2360613"/>
          </a:xfrm>
          <a:prstGeom prst="rect">
            <a:avLst/>
          </a:prstGeom>
          <a:noFill/>
          <a:ln w="9525">
            <a:noFill/>
            <a:miter lim="800000"/>
            <a:headEnd/>
            <a:tailEnd/>
          </a:ln>
        </p:spPr>
      </p:pic>
      <p:pic>
        <p:nvPicPr>
          <p:cNvPr id="8" name="Picture 3"/>
          <p:cNvPicPr>
            <a:picLocks noChangeAspect="1" noChangeArrowheads="1"/>
          </p:cNvPicPr>
          <p:nvPr/>
        </p:nvPicPr>
        <p:blipFill>
          <a:blip r:embed="rId5"/>
          <a:srcRect/>
          <a:stretch>
            <a:fillRect/>
          </a:stretch>
        </p:blipFill>
        <p:spPr bwMode="auto">
          <a:xfrm>
            <a:off x="250825" y="0"/>
            <a:ext cx="936625" cy="908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amond(in)">
                                      <p:cBhvr>
                                        <p:cTn id="10" dur="2000"/>
                                        <p:tgtEl>
                                          <p:spTgt spid="5"/>
                                        </p:tgtEl>
                                      </p:cBhvr>
                                    </p:animEffect>
                                  </p:childTnLst>
                                </p:cTn>
                              </p:par>
                              <p:par>
                                <p:cTn id="11" presetID="8"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amond(in)">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a:xfrm>
            <a:off x="539750" y="350837"/>
            <a:ext cx="8281988" cy="868363"/>
          </a:xfrm>
          <a:prstGeom prst="rect">
            <a:avLst/>
          </a:prstGeom>
        </p:spPr>
        <p:txBody>
          <a:bodyPr/>
          <a:lstStyle/>
          <a:p>
            <a:pPr algn="ctr" eaLnBrk="0" hangingPunct="0">
              <a:defRPr/>
            </a:pPr>
            <a:r>
              <a:rPr lang="es-MX" sz="4000" b="1" i="0" kern="0" dirty="0">
                <a:solidFill>
                  <a:srgbClr val="000066"/>
                </a:solidFill>
                <a:latin typeface="Calibri" pitchFamily="34" charset="0"/>
                <a:ea typeface="+mj-ea"/>
                <a:cs typeface="+mj-cs"/>
              </a:rPr>
              <a:t>Referentes teóricos</a:t>
            </a:r>
            <a:endParaRPr lang="en-US" sz="4000" b="1" i="0" kern="0" dirty="0">
              <a:solidFill>
                <a:srgbClr val="000066"/>
              </a:solidFill>
              <a:latin typeface="Calibri" pitchFamily="34" charset="0"/>
              <a:ea typeface="+mj-ea"/>
              <a:cs typeface="+mj-cs"/>
            </a:endParaRPr>
          </a:p>
        </p:txBody>
      </p:sp>
      <p:pic>
        <p:nvPicPr>
          <p:cNvPr id="5" name="Picture 3"/>
          <p:cNvPicPr>
            <a:picLocks noChangeAspect="1" noChangeArrowheads="1"/>
          </p:cNvPicPr>
          <p:nvPr/>
        </p:nvPicPr>
        <p:blipFill>
          <a:blip r:embed="rId2"/>
          <a:srcRect/>
          <a:stretch>
            <a:fillRect/>
          </a:stretch>
        </p:blipFill>
        <p:spPr bwMode="auto">
          <a:xfrm>
            <a:off x="250825" y="0"/>
            <a:ext cx="936625" cy="908050"/>
          </a:xfrm>
          <a:prstGeom prst="rect">
            <a:avLst/>
          </a:prstGeom>
          <a:noFill/>
          <a:ln w="9525">
            <a:noFill/>
            <a:miter lim="800000"/>
            <a:headEnd/>
            <a:tailEnd/>
          </a:ln>
        </p:spPr>
      </p:pic>
      <p:sp>
        <p:nvSpPr>
          <p:cNvPr id="6" name="Rectangle 5"/>
          <p:cNvSpPr>
            <a:spLocks noChangeArrowheads="1"/>
          </p:cNvSpPr>
          <p:nvPr/>
        </p:nvSpPr>
        <p:spPr bwMode="auto">
          <a:xfrm>
            <a:off x="755650" y="1323975"/>
            <a:ext cx="7505700" cy="3231654"/>
          </a:xfrm>
          <a:prstGeom prst="rect">
            <a:avLst/>
          </a:prstGeom>
          <a:noFill/>
          <a:ln w="9525">
            <a:noFill/>
            <a:miter lim="800000"/>
            <a:headEnd/>
            <a:tailEnd/>
          </a:ln>
        </p:spPr>
        <p:txBody>
          <a:bodyPr anchor="ctr">
            <a:spAutoFit/>
          </a:bodyPr>
          <a:lstStyle/>
          <a:p>
            <a:pPr algn="just" eaLnBrk="0" hangingPunct="0"/>
            <a:r>
              <a:rPr lang="es-AR" sz="2400" i="0" u="sng" dirty="0">
                <a:solidFill>
                  <a:srgbClr val="000066"/>
                </a:solidFill>
                <a:latin typeface="Calibri" pitchFamily="34" charset="0"/>
              </a:rPr>
              <a:t>Alfabetización:</a:t>
            </a:r>
            <a:r>
              <a:rPr lang="es-AR" sz="2400" i="0" dirty="0">
                <a:solidFill>
                  <a:srgbClr val="000066"/>
                </a:solidFill>
                <a:latin typeface="Calibri" pitchFamily="34" charset="0"/>
              </a:rPr>
              <a:t> Largo proceso que comprende todo el desarrollo humano. (Alfabetización para Todos, Naciones Unidas)</a:t>
            </a:r>
          </a:p>
          <a:p>
            <a:pPr algn="just" eaLnBrk="0" hangingPunct="0">
              <a:lnSpc>
                <a:spcPct val="150000"/>
              </a:lnSpc>
            </a:pPr>
            <a:endParaRPr lang="es-AR" sz="2400" i="0" dirty="0">
              <a:solidFill>
                <a:srgbClr val="000066"/>
              </a:solidFill>
              <a:latin typeface="Calibri" pitchFamily="34" charset="0"/>
            </a:endParaRPr>
          </a:p>
          <a:p>
            <a:pPr algn="just" eaLnBrk="0" hangingPunct="0"/>
            <a:r>
              <a:rPr lang="es-AR" sz="2400" i="0" dirty="0">
                <a:solidFill>
                  <a:srgbClr val="000066"/>
                </a:solidFill>
                <a:latin typeface="Calibri" pitchFamily="34" charset="0"/>
              </a:rPr>
              <a:t>Se define como </a:t>
            </a:r>
            <a:r>
              <a:rPr lang="en-US" sz="2400" i="0" dirty="0">
                <a:solidFill>
                  <a:srgbClr val="000066"/>
                </a:solidFill>
                <a:latin typeface="Calibri" pitchFamily="34" charset="0"/>
              </a:rPr>
              <a:t>“</a:t>
            </a:r>
            <a:r>
              <a:rPr lang="es-AR" sz="2400" i="0" dirty="0">
                <a:solidFill>
                  <a:srgbClr val="000066"/>
                </a:solidFill>
                <a:latin typeface="Calibri" pitchFamily="34" charset="0"/>
              </a:rPr>
              <a:t>la capacidad de utilizar materiales impresos e información escrita para funcionar en la sociedad, para lograr las propias metas y para desarrollar el propio conocimiento y potencial”. </a:t>
            </a:r>
          </a:p>
        </p:txBody>
      </p:sp>
      <p:sp>
        <p:nvSpPr>
          <p:cNvPr id="28674" name="AutoShape 2" descr="data:image/jpeg;base64,/9j/4AAQSkZJRgABAQAAAQABAAD/2wCEAAkGBxQTEhUUExQVFhUWFxgYGBgXFxcXHRwdFhgYHBwXHBkYHCggGBolHBcVITEhJSkrLi4uGh8zODMsNygtLisBCgoKDg0OGhAQGywkHyQsLCwsLDQsLCwsLCwsLCwsLCwsLCwsLCwsLCwsLCwsLCwsLCwsLCwsLCwtLCwsLCwsLP/AABEIAKAA8AMBIgACEQEDEQH/xAAcAAABBQEBAQAAAAAAAAAAAAADAQIEBQYHAAj/xABAEAABAgMFBAgEBQIFBQEAAAABAhEAAyEEEjFBUQVhcYEGIpGhscHR8BMy4fEHI0JSkhSCM1NictJDY3OiwiT/xAAaAQACAwEBAAAAAAAAAAAAAAABAgADBAUG/8QALhEAAgIBAwIDBwQDAAAAAAAAAAECEQMSITEEQRNRcSJhgaGx0fAUMpHBBULx/9oADAMBAAIRAxEAPwDApMFTAQYMiNCGYRAwgqFtAwzcIIgavFqEY5SnoIeFGEDcoaJgB9+2iyxQhLZPHlClIYpRd8PeELfx8IaxTyEsIcUl8OMImZWgwxgpVvHOCkiAwlvfh6wg19/aFJJrhk8JL3evbEoAgl4kCm/yhyU3W10yjxUQaY+ECW/1icE5CKVXGkInHz7+2GlXVYboQzHBzc/fygWGgomAVLkfTGNVZdglKApQdZDnQbhTLWKSzbOupE2YSHIUlIzAqLxyG6Og2gC7X28cL/J9c2ljxvzv7HZ/x/SU/EyL0+5zu2IKSe6GCUWwiw6QSUlKgdIxEjbM1DoHX8W1jn41LIrR1Mkowe5d7PW9rkI/7qSeAqe4Ru5MkGcuZS6jxjj6rctEwTAplDBso3HRK2zpib05RAVVAFDTBRcUBOGrQeoxuMVInSvxZuMV/wAOjbMCkI+Iq6jquHr8xdqcAI590w28J824hvhooSP1KH/yO8xN6d9I/hj+lSslSfnVQGuTJoDUgboyFiISxIc4gZDf5Rl6Xp5R9ue7f8fD0BKk2+7+hLUiYkXiSH1gki2JXjQ6iA2qUubVSzyFOyGybAEmii/KO1glkju2czPGEuESZhKeGG6GLm8aYDCCpLCAzkO901zEdOPUWtzmywtcDPiuYPIVjQ18IAgCoIeHFRi3WubKtL8iuTDkQ1MEc5RQi1jxDg+Xv0hrluEevUBoPpFiEYQ6gYeUKSMWxgKVGsKhWGsNYKJKRR98K1N2UR0zGU+O6HJnHJt+6HUkK0LfyAwxwbid+6Gpr6wMTnGANYetmYc+2FTsjCHO649j1j3xDkX5djxHzFYd8RmrB1EoIqeMCWO6Hs74afTfEMofmwh91oCk+5KDmXiOXZFrsTZoWu+ofloNdFH9g3YE9mcVdisXxFBIUwxJFWGZjWzbSm6mXLASlIYJGQ3745/X9X4UdMeX8kdDoOk8WWqXC+ZB2/b3B4GNhPnhMpBP7E1Z/wBIxjmvSKbcSSdDG3sy1Kkyncfly6f2Jxjz2SPsJnoKuWkyfSm1jCgeoY0jHzL0m7MSofmoUCGwBahOZIEa3pVLFaaxTdFdiKts0IJuyxdVMWz3UhwGejmsbencY47fHcy9Um5JL4Ez8POh6rYsz5iHkSyGBwmL/bvQMVdmsbrpHtaXZ0NLlpXalAlACQS5/UdEvnhFnbwZUpEqQFSUBISATUAaADqntxiotOxkpQbuKqqOJJ1JNTzjmz1Zs6yZXST2ivL3/V/wNgxShB0933OZI2NPUsrmqSCS6iVXieQi0lJRLq5UewBt0HtaFBRScQ/Ns4rZqSfekdXxNRQ4OGxZItDndDbcHHVLNAJCTBZimipt3ZYq00QpG0Q7Fwe6JvxAoOMYzduDKLR6TbCI3xlaOdNUy6nrfcddYiTJqhrAhboVVoSoYtDWKTGgiTlAhBwNY3xMbFYvnVzCoSSPOFGNTxiz6PbOFqnokldy9eYs9QKBnz1h3SVsTnYq0pJIZyXowqfpEtOzVEOSEjX5sdAMeRjT2ro/8Ct0soOB1SCaML2CwdFMdAYAZYd1khQDKUGGI+VV4OnQg8ISOWMuAuLXJmrRs9aalil/mSXHPTgYjLlUphG1Oz0JHUUJbBiVGh0etTu7jGb2mZADFQQsVZKSpzvQC6QdaRY1p2kJd8EFShQ4aZ4Q5OHKsDXi9DR6e6iClxiNKQ6ACWDTUvDAlqv7ESZJcOaVfvhJmelDAce4UBKnrnD5UhSiwDlVEjUksBurDxKqeXjGr6IbFv8A/wChT3Za2lj9yxirgmnE8IqzTWKDnPsWYsbyTUY9xRs0WaWJZ+bFR1PoMBGa2qtSesl7z0bF8gBm+karb80lddTEfo1s34034yx+XLLJ/wBS8zwThxJ0jzHiuUnKR6/wY4sarbYHsfYCi0y0AKmYhOKU/wDJT5xthZEhCTUkpJcxC2XaCbUZJHVWgmX/ALkYpHEF+UWu11BMtLYpGGlDjxhG2/aZTK1NQXJyvpPLXNmiVLDrWbqRvOu4Cp3COg9FNgf0dmSmgU94mjlRzVkSMtA0Umy9jovKtNpoFdSTiC6v+oGwNBd5mNrY9oypstM350nDIOmigeYffDQlqSj2/sHVP2tvT89e/oVe0bIqZK+IHJSX5YF/GIUwEj1i+mbUWvqJAKcCkCgHHWM3PCkApoAMzxhMqSew2LU09X4jMbbkgLB0PcYpVSwDuiz2vaSokIF7VVW+vKMftKSompJ3Gg7M40YY6tm6Ks8tO6Vlyu1S04rT/IRHtU9NAFpc4VGfhGeVZhWkRlWUjDCNccEfM50+omuxZWiakUBB3xEmLD0iM7Y0hXi9Qoyyy2SAuGFcCC4S9DUJqNZLESUqSOPfEdJhUrb1jfF0UtWGWoV998T9iW0SrRKmHBCgS2LYGmcVV6H/ABDlplvhtmnYnHB2OzW5Kw6FJWgkCjEUK0sRg7KFDFNt2zSUyFz2Cbktyk3jS6KJIqmr0qKYRyGwWiZZ137OsoVR2wU2Sk4GNhZunSJ0mbItKRKWuWpIUHKFG6rmgucKjhHJScXcTW/eZ7aG0ZyyxNwaJNea/wDi0VKpt0MkBPCJQtaLgch21EVNptQyaNCnJlLSNBsUky6mjlvPvMTEirv4RWbLnvLSNKRYojpQ/ajM+QxVDAHfhCvCNoG38ILCg6VcMa8o3PQvb8v+m+CopQtAIDkC8FEqvAnNyQRzzjA1bHyhJhF1jgIp6nAs8NLLsGTwpakbHaVoTOmfDlkKUXcioSM1GLtNm+ChCU/KAQKbsTq+MQ9g7GMizhSg02YAovS6P0o3aneYqrV0j+CsImB5bnByUE57xuyjy+bHCORwx7pd/N/nB6nBkyZYKU/48kTdvqULNLny+qtDTU/248jUcDGqM9E2WicuX8K8lKlJXRioD5gcMYyWxduy0IC5nWSk/lpSL5mEElwnQExS9LOkVtnlkSChFSxKVKUTmQ9G/bWFUHJaRc12q7Xv6kTpz0qvzEoS4UaVZ5aVHrAMSL6gKnQCJ6enaUyvhIQQkJCQAWwDCMLK6PWhaqoIJclSyBzOcXdl6NEkOty7skMKHUxplDFCKVlWOc5N3Hbt+eZrNr7ZlhCkpmKdCgAyixcCmNTD7JtSSqqkvQNR6tUxWo2UA1HL8a4kwEIZSh+0NzbyrGWk+DU5dg9unuoqAARxfmXjMbRmh2bDzi7mh3ORxDP7MVM6xhVS4cnDdF2NJFGW2Qk2ULjy7IAamnDOLCTZrlHqzfy+3fArandF8ZtMolhTiMTIQSRQuQxoRvLcw0RlbJkqqxS92gODvTfhjAEA58O36PE6UCa8W5/QRpeZIy/p9RCX0bQaCYocQk+kS9n7JkAgBBmGlV7/APSKQ5cxi4+Y+WmlXiy2Si66jgcKVIBAHaxirJ1DrYbH0sb3RVXoUvDXjwMdZHKY4GHnCGUhQYdCMgTpRG8RGmBxFyYizbKC7Rnn0/eJbHJ2ZnlyRHhKi2Vs46weRs0P1okcU2K5RPbEBD6RbpUIjolAYYcoImNkPZVFT33DKVCg+/CAD28SrBZJk4tJQub/AONJV2kUHOH1d2DSNKg+NBGk6BWKXNtBMytxF9CTmXqd7U5qGkEsP4eW2ZUoRKB/zFgdyQY2PRHoV/RrWqZOTNXMSEslBQEBJcgEqJUTStPlwjH1edeFKnuX4Y+2mwlslrnKuywCc7xYAa8Igr6DySq9O/OJywQP7RjzJ5RqbTY0hyEh+9obJDAcPWkebSa3O1+oemo7Iz20NmJQlkAJGDAMAOUQLXs9CSqmBjUbTs95BJ0OUQLXYSoFmypyHrEaZdjyppWZGdIBwiXKsgSOqN5fM5DhrE+bYiAHGmWrAP2xO2dYQUuqjVBOor3k90LTLJSilZlrdLVLD1KqgZV13RW2eUbpFTR3Oqse6nONftKxpVeLmjAnx5xW27Z/wgVEk5ADMkVA5wVsHUmZq0TAlzjj74QxUgFIbJJcHfoYv7XssYHIV4/SI0mxgAqL1oOWcMpCvcpRJcA5jwEJNkXjXBsYnLlsk6HwGcNsiTRxjUH6ZQ3vJZT2uxpAetagccIOmygMBqR4e+2J1rsxJ3EE8KR61SMCaUDc/uIa3RG0VsqyAl2yDefiIkSC6ik5Fh2nyEEFFYZ/bzhEB+32YnIuqjNvCvAgqHAx6BHnmEBhwgC5gGJA5xabO2Fap1ZVnmqH7ikoT/JbA8jDOairk6Eavgh+/tDo19i/DW1r+dcuV2zD2Bh3xo9nfhhJTWauYviQgcgiv/tFX6qF1G36J/XZfMPhs5aVgVJbjTxibYNmT5/+DJmLGRCSE/yLJ747fs/oxZZFUSZY33QTxc1i1EsDAQXnyPiKXq/6X3IoR8zkFh/Du2L+YypXFRWRyQPONJs78LJSazp0yYdEgSk+KlHtEdASdOUOUHEJqn3l/QaXkUVg6HWOU12QgnVQvntW8XyQBQAAaZDllDAqPCZCaVdjBDALSjA4Ee2h4XFFt8/EQUhRQQykKH6VCoV9NHEUdTljCG+5f0+Jzmlde8NK24iZdAdCiSllBmUnFL4ONM8ngpBDvHNp1+1H4k1ISgAJWE1E0pdlEftGWvCM9tifMlAmXMmIvhJF1RGtQAaRzL1M7cug0N0/hz8zscy10I98IrbdtkIHWWE5ByBhxMclsAtKpBmKnTlFTlN5ayAnKhLVrGX2jalE9cB8HbxiyOJybimU6IwjqaOv2/ppZEllTkuWoHOHB4LL6WyCGTMDAaEY8qmOMbNDrfIRKtUypunsMPLp0nVskMlq2tjstltYWAtwQ7hquf3MMWyEFuusLWaj5U4sf3q36J7Y45svb8+Q5lTCHqUmoPLXeI0+zum0pQ/OQUnUEqT2YjsMVSwSXG5askJc7G3tEsLrhLHar/bu1VFbaUvQ0T7YcIbK2pLmJvJWlQ1Bpw3QxSrxc4DLLnFaiF8EC1ovEJyNT/tHrhDviOphn1lbhoPLhD5yscyTrjEQYqAOhUa1OnAD3WHSK2iaoORwMR5i3CRnhjCSbVVRPARFmTXvC6dfYg0QS1LAYCASJtLozA7oaCRiIZOnNgRhllDJAtF5Yfwsnqb4s9KNQiWZh/kpSU+MaewfhhZEVX8WaR/mLYfxlgBt1Y24VCoV3R1tEv8AaT+n03+ZwrXkVtg6O2eQPypUtBGaEBJ/lU98WIkIxZzqanvhUsKdkLebgfGAsONO63JqY4GmDQ3HHnCKU1e31jxOmPukWgFSco8C1Oz0hii9eyPCo95RCUEBbn774dez7fWBA5HnHkLy9kQrDQ+br7O6GGoccoDNnBLAnGgxNdOMAXa7l5SkkJSCSTdDb8c4A6RNSAoF86bx9RFHO2YqZNurYyU/Mx+d8ENiE0dXZmYnybcVJSpaCgGl1wVVLBwPlfFsdWaEt9rupF0VyjF4TnPXP4L7mnFklD9v56FFtWS4JBqolxpWnvdGF6RWJ03MCaJOj0PICsbPaMzqukcoyNqs81arxDEUDZRkUPbWr4nbx5NOKl8Cz2vYwJYuhgAABuAjmO2bG14trHYCh7MgL+cJDjcQ47iIwHSJKUC8oUBBVwcOOyFxNxnQ7UcmJ2QlbEEmSlx1iHO46RRWhNe4x1LpPY/ywGqxGmBjmtslsSM4twzcnuU5ccY49ivDgsAYSXZlV35Rb2WwHPvixlWYDAfWNOujn6LJXQW1qkX0qFFAD6ERt5fwVj5Ryp4RjbMjMROlbnB7/rGTLHU7RqhKo0zSHZsnRT63lV74iWnZcpPyuH0L+Iiq/q5gwVyNe+AL2qsUKeYOPIxSoTGUo9yYqUhHyvjicYq50y7M44wyftjUHsint20nwCuxovhCTFnkgkXFpngUiBMnjKp3RTLnLViYkSlKbGNEcHvMcuoXkfSKlZ8jDuGXtoYgwqTl7b3SOicwJiKcoTEQ1JYtrh5j3vhqpoBxD4EOH7O6JQQiD2j28ImlOz05QK0TCkoAFSflzKf1Hczgvqwzgq6ih3g+cAIjsdx998MmzggFRICR8xJYAaknBoYmW5USpRCgBc6rJIdyCA7lxiTgGhESUZpCiM1dY8Rew5RCDpU8LUCggpAOYZT5DVsX9YLMwfmIEpINFAEHBwDyrpA0pCKJDAl2rQn1b28AI6aAoV15gjwIiIbKF0WQpjgUvX9wcljTFng6i1e315e8IIg56d+6FbGQkmXdxqR8pPfwMAKnJDU8N3CFtM8HMuaijmmbCBIWbvyvkesB60jNKy+JFtlmDuOfrFdNsdXH3i6St3SXCgAatUGjuDqN0RZyGpke7dFLiXxyUU9slkp6ugHEDBxqMIylu2UpcxKz+hSVBJwdJBD64dkbiYGrln6xHmSXy+o0hFjSdo0LqHVPgzu1beVv1TmcXx8eMY5NmJWSpLGOk2iwg1Ha0VszZwOX0iQhpDPPqVGXlSGoeR8jBhZiOEaFFiyID+O+PGyNTs9OPjDlWopkWZsIOJOkT/6duHh9IcqQ2HZr9YWg6iAZT+8IGqS9D73iLIyXqPe4whkvx8IFE1FLMsuRiJMsPvSNCqXkR9YAZTcNfX1h0I3ZnjYGwHvdHhZNIvV2dsMPeEMNnzENYjSOtzZt0o/1FjwAJvDVqPx4QZQ7R7aIYlyw5IYqoesq8Wyd7x4CJFlvXQFO41xZ+qS36mZ97x0Wc4dOQFpKXICgQ4LEPmNDA0SHDFmwKRLQB4Hygoodx8Yaule315RCA5FkQhwkFJLOQogkDB9WcwSU4JBLg/KcDV3SQKaEEakEUBKrPb7pCXwRx99rwGQcqle3yMMma5+6Qyz2i8knBipOr3VEPwLPApsq8LhdjgxIPBxACGJcUw10iHOtEpYuKUk3qFKVOrLAJLjJjlSHzLHLKgVISpgACsXm39ZxXM+sGmIAGAbMMGPLCIMJIK7iRN/xLoKsK76UfB2o5MDJamWXpDV2UN1OocQU4c04EZQ5Vcm1GnPzhGMiOqUQ5SWvEFTh8Azj0ffq6mSQKKPJg74h9ecOCjhmO/fEOdNIUUmgYXSQWJP6SoAs3nurXIdEpIDdXOr1JfCupyrAFl8RxHvKAqCCLxAriFBzxGvmI8iQxBQLuuQUNGzd8WpFLRYmJ7G/6wIpbhlu3cNIkqS/b2GGHQ/eFGTI0xLefrAVycxj47om3WocMj5H1hqkNXLMenpEDZCMsEe3BhhQ9COXmN0S1ozDP3GGXH91BiBsh/CbHkfI74YZLcNNOHpE4pyLeRhhS2OGunH1iEshLlZj7wwyn5e2icqS3p6QMoeo98YlEsgqlPQ+94hhlNj2+sWBQ/H3WBFOv33RKJZAVJbhppw9IYZGY+8T1obh4eogS0Zj7/WJQLN/LQEF0gB6Gld1cd0etswpQVJF5QBug/qJwRTXCG2JXxEBZcO4KR+kihSaOVAvpDZdnQMUuR+pSio4Y3lGlHw3x0jATFgF2NMj5wMK7RjALEv5g5KL3UJrlUPmHdjx4wSYc+3h9IBACkKvMPlajKunEu5Y0a6zNnjSGrshOK1BJoQhSs9VHyAiUpLjflCAuPEeUGyAzLUCLpcChSQB1dElIo2QII4QQhxTiD5wiDkfvDsDXA9x+vjAYRoL+fvSGpDUPL3ugkwVcffdxgFotCAElSgHPVO9n8POBQRxLHce4+hgU9x1gkkt8oZzuD0fR2hy1nC4Sc6pAHNRw4AwNSZmH5Y4lSjwe6A/EGFaCmIghSQpJoQ4LeRq+IINcoQ1d+Y94wssfDHyqu1KiDfqSSV0ANSSSwgqkOAUkFw4ORBriMQYRxGTIKpigWqSXbeM3OTUgUt8QoXavdrdIxcnvpSJ0ySlWoI0LEYU7geUCTKYl1KcsXpVgwyxhHAdSIs4KT1gb2RTQPoARnp7MFWgdhxzBgl0Jrl4cNBDZicxj47oRwDqAY0LevCGGnDI+R9YMWI90hmNDj4jWF0jagJBDtzHmN8eKHqDwPrBGamWvkfWEUGLjmPMb4mkmoCz4/b3rCbj9/SCkOxB4H3lDHeh5wdJNQNQbh4fTwga05j7wV8jyPvOAqUBhhuq30iaSWMNfdRAlKehb3pBJgOVOOe6kBWlxifCBpDYxamoTw9ICqmALdnZBnGjawIrah5eh3wKDZ//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8678" name="Picture 6" descr="http://www.dominicanomontreal.com/wp-content/uploads/2013/01/alfabetizacion.jpg"/>
          <p:cNvPicPr>
            <a:picLocks noChangeAspect="1" noChangeArrowheads="1"/>
          </p:cNvPicPr>
          <p:nvPr/>
        </p:nvPicPr>
        <p:blipFill>
          <a:blip r:embed="rId3"/>
          <a:srcRect/>
          <a:stretch>
            <a:fillRect/>
          </a:stretch>
        </p:blipFill>
        <p:spPr bwMode="auto">
          <a:xfrm>
            <a:off x="5943600" y="4665725"/>
            <a:ext cx="3200400" cy="2192275"/>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a:xfrm>
            <a:off x="539750" y="427037"/>
            <a:ext cx="8281988" cy="868363"/>
          </a:xfrm>
          <a:prstGeom prst="rect">
            <a:avLst/>
          </a:prstGeom>
        </p:spPr>
        <p:txBody>
          <a:bodyPr/>
          <a:lstStyle/>
          <a:p>
            <a:pPr algn="ctr" eaLnBrk="0" hangingPunct="0">
              <a:defRPr/>
            </a:pPr>
            <a:r>
              <a:rPr lang="es-MX" sz="4000" b="1" i="0" kern="0" dirty="0">
                <a:solidFill>
                  <a:srgbClr val="000066"/>
                </a:solidFill>
                <a:latin typeface="Calibri" pitchFamily="34" charset="0"/>
                <a:ea typeface="+mj-ea"/>
                <a:cs typeface="+mj-cs"/>
              </a:rPr>
              <a:t>Referentes teóricos</a:t>
            </a:r>
            <a:endParaRPr lang="en-US" sz="4000" b="1" i="0" kern="0" dirty="0">
              <a:solidFill>
                <a:srgbClr val="000066"/>
              </a:solidFill>
              <a:latin typeface="Calibri" pitchFamily="34" charset="0"/>
              <a:ea typeface="+mj-ea"/>
              <a:cs typeface="+mj-cs"/>
            </a:endParaRPr>
          </a:p>
        </p:txBody>
      </p:sp>
      <p:sp>
        <p:nvSpPr>
          <p:cNvPr id="5" name="Rectangle 9"/>
          <p:cNvSpPr>
            <a:spLocks noChangeArrowheads="1"/>
          </p:cNvSpPr>
          <p:nvPr/>
        </p:nvSpPr>
        <p:spPr bwMode="auto">
          <a:xfrm>
            <a:off x="817563" y="2058412"/>
            <a:ext cx="7488237" cy="3046988"/>
          </a:xfrm>
          <a:prstGeom prst="rect">
            <a:avLst/>
          </a:prstGeom>
          <a:ln>
            <a:headEnd/>
            <a:tailEnd/>
          </a:ln>
          <a:effectLst>
            <a:glow rad="63500">
              <a:schemeClr val="accent2">
                <a:satMod val="175000"/>
                <a:alpha val="40000"/>
              </a:schemeClr>
            </a:glow>
            <a:outerShdw blurRad="65500" dist="38100" dir="5400000" rotWithShape="0">
              <a:srgbClr val="000000">
                <a:alpha val="40000"/>
              </a:srgbClr>
            </a:outerShdw>
          </a:effectLst>
        </p:spPr>
        <p:style>
          <a:lnRef idx="1">
            <a:schemeClr val="accent2"/>
          </a:lnRef>
          <a:fillRef idx="2">
            <a:schemeClr val="accent2"/>
          </a:fillRef>
          <a:effectRef idx="1">
            <a:schemeClr val="accent2"/>
          </a:effectRef>
          <a:fontRef idx="minor">
            <a:schemeClr val="dk1"/>
          </a:fontRef>
        </p:style>
        <p:txBody>
          <a:bodyPr wrap="square" anchor="ctr">
            <a:spAutoFit/>
          </a:bodyPr>
          <a:lstStyle/>
          <a:p>
            <a:pPr algn="ctr">
              <a:defRPr/>
            </a:pPr>
            <a:r>
              <a:rPr lang="es-MX" sz="2400" i="0" dirty="0">
                <a:solidFill>
                  <a:schemeClr val="tx1"/>
                </a:solidFill>
              </a:rPr>
              <a:t>- </a:t>
            </a:r>
            <a:r>
              <a:rPr lang="es-MX" sz="2400" i="0" dirty="0">
                <a:solidFill>
                  <a:srgbClr val="000066"/>
                </a:solidFill>
              </a:rPr>
              <a:t>Enfoque por competencias</a:t>
            </a:r>
          </a:p>
          <a:p>
            <a:pPr algn="ctr">
              <a:defRPr/>
            </a:pPr>
            <a:endParaRPr lang="es-MX" sz="2400" i="0" dirty="0">
              <a:solidFill>
                <a:srgbClr val="000066"/>
              </a:solidFill>
            </a:endParaRPr>
          </a:p>
          <a:p>
            <a:pPr algn="ctr">
              <a:defRPr/>
            </a:pPr>
            <a:r>
              <a:rPr lang="es-MX" sz="2400" i="0" dirty="0">
                <a:solidFill>
                  <a:srgbClr val="000066"/>
                </a:solidFill>
              </a:rPr>
              <a:t>- Constructivismo</a:t>
            </a:r>
          </a:p>
          <a:p>
            <a:pPr algn="ctr">
              <a:defRPr/>
            </a:pPr>
            <a:endParaRPr lang="es-MX" sz="2400" i="0" dirty="0">
              <a:solidFill>
                <a:srgbClr val="000066"/>
              </a:solidFill>
            </a:endParaRPr>
          </a:p>
          <a:p>
            <a:pPr algn="ctr">
              <a:defRPr/>
            </a:pPr>
            <a:r>
              <a:rPr lang="es-MX" sz="2400" i="0" dirty="0">
                <a:solidFill>
                  <a:srgbClr val="000066"/>
                </a:solidFill>
              </a:rPr>
              <a:t>- Gerencia del conocimiento</a:t>
            </a:r>
          </a:p>
          <a:p>
            <a:pPr algn="ctr">
              <a:defRPr/>
            </a:pPr>
            <a:endParaRPr lang="es-MX" sz="2400" i="0" dirty="0">
              <a:solidFill>
                <a:srgbClr val="000066"/>
              </a:solidFill>
            </a:endParaRPr>
          </a:p>
          <a:p>
            <a:pPr algn="ctr">
              <a:buFontTx/>
              <a:buChar char="-"/>
              <a:defRPr/>
            </a:pPr>
            <a:r>
              <a:rPr lang="es-MX" sz="2400" i="0" dirty="0">
                <a:solidFill>
                  <a:srgbClr val="000066"/>
                </a:solidFill>
              </a:rPr>
              <a:t>Lectura y escritura como procesos de </a:t>
            </a:r>
          </a:p>
          <a:p>
            <a:pPr algn="ctr">
              <a:defRPr/>
            </a:pPr>
            <a:r>
              <a:rPr lang="es-MX" sz="2400" i="0" dirty="0">
                <a:solidFill>
                  <a:srgbClr val="000066"/>
                </a:solidFill>
              </a:rPr>
              <a:t>  construcción de </a:t>
            </a:r>
            <a:r>
              <a:rPr lang="es-MX" sz="2400" i="0" dirty="0" smtClean="0">
                <a:solidFill>
                  <a:srgbClr val="000066"/>
                </a:solidFill>
              </a:rPr>
              <a:t>sentidos</a:t>
            </a:r>
            <a:endParaRPr lang="en-US" sz="2400" b="0" i="0" dirty="0">
              <a:solidFill>
                <a:srgbClr val="000066"/>
              </a:solidFill>
              <a:latin typeface="Book Antiqua" pitchFamily="18" charset="0"/>
              <a:cs typeface="Times New Roman" pitchFamily="18" charset="0"/>
            </a:endParaRPr>
          </a:p>
        </p:txBody>
      </p:sp>
      <p:pic>
        <p:nvPicPr>
          <p:cNvPr id="6" name="Picture 3"/>
          <p:cNvPicPr>
            <a:picLocks noChangeAspect="1" noChangeArrowheads="1"/>
          </p:cNvPicPr>
          <p:nvPr/>
        </p:nvPicPr>
        <p:blipFill>
          <a:blip r:embed="rId2"/>
          <a:srcRect/>
          <a:stretch>
            <a:fillRect/>
          </a:stretch>
        </p:blipFill>
        <p:spPr bwMode="auto">
          <a:xfrm>
            <a:off x="250825" y="0"/>
            <a:ext cx="938213" cy="908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plus(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58974" y="5030997"/>
            <a:ext cx="970977" cy="307777"/>
          </a:xfrm>
          <a:prstGeom prst="rect">
            <a:avLst/>
          </a:prstGeom>
          <a:noFill/>
          <a:ln w="9525" algn="ctr">
            <a:noFill/>
            <a:miter lim="800000"/>
            <a:headEnd/>
            <a:tailEnd/>
          </a:ln>
        </p:spPr>
        <p:txBody>
          <a:bodyPr wrap="square">
            <a:spAutoFit/>
          </a:bodyPr>
          <a:lstStyle/>
          <a:p>
            <a:pPr algn="ctr">
              <a:spcBef>
                <a:spcPct val="50000"/>
              </a:spcBef>
            </a:pPr>
            <a:r>
              <a:rPr lang="es-MX" sz="1400" b="1" i="0"/>
              <a:t>Rutinas</a:t>
            </a:r>
            <a:endParaRPr lang="es-ES" sz="1400" b="1" i="0"/>
          </a:p>
        </p:txBody>
      </p:sp>
      <p:sp>
        <p:nvSpPr>
          <p:cNvPr id="5" name="Rectangle 3"/>
          <p:cNvSpPr>
            <a:spLocks noChangeArrowheads="1"/>
          </p:cNvSpPr>
          <p:nvPr/>
        </p:nvSpPr>
        <p:spPr bwMode="auto">
          <a:xfrm>
            <a:off x="3543300" y="5030997"/>
            <a:ext cx="969341" cy="307777"/>
          </a:xfrm>
          <a:prstGeom prst="rect">
            <a:avLst/>
          </a:prstGeom>
          <a:noFill/>
          <a:ln w="9525" algn="ctr">
            <a:noFill/>
            <a:miter lim="800000"/>
            <a:headEnd/>
            <a:tailEnd/>
          </a:ln>
        </p:spPr>
        <p:txBody>
          <a:bodyPr wrap="square">
            <a:spAutoFit/>
          </a:bodyPr>
          <a:lstStyle/>
          <a:p>
            <a:pPr algn="ctr"/>
            <a:r>
              <a:rPr lang="es-MX" sz="1400" b="1" i="0"/>
              <a:t>Espacio</a:t>
            </a:r>
            <a:endParaRPr lang="es-ES" sz="1400" b="1" i="0"/>
          </a:p>
        </p:txBody>
      </p:sp>
      <p:sp>
        <p:nvSpPr>
          <p:cNvPr id="6" name="Rectangle 4"/>
          <p:cNvSpPr>
            <a:spLocks noChangeArrowheads="1"/>
          </p:cNvSpPr>
          <p:nvPr/>
        </p:nvSpPr>
        <p:spPr bwMode="auto">
          <a:xfrm>
            <a:off x="5272088" y="5030997"/>
            <a:ext cx="1093741" cy="307777"/>
          </a:xfrm>
          <a:prstGeom prst="rect">
            <a:avLst/>
          </a:prstGeom>
          <a:noFill/>
          <a:ln w="9525" algn="ctr">
            <a:noFill/>
            <a:miter lim="800000"/>
            <a:headEnd/>
            <a:tailEnd/>
          </a:ln>
        </p:spPr>
        <p:txBody>
          <a:bodyPr wrap="square">
            <a:spAutoFit/>
          </a:bodyPr>
          <a:lstStyle/>
          <a:p>
            <a:pPr algn="ctr"/>
            <a:r>
              <a:rPr lang="es-MX" sz="1400" b="1" i="0"/>
              <a:t>Atención</a:t>
            </a:r>
            <a:endParaRPr lang="es-ES" sz="1400" b="1" i="0"/>
          </a:p>
        </p:txBody>
      </p:sp>
      <p:sp>
        <p:nvSpPr>
          <p:cNvPr id="7" name="Rectangle 5"/>
          <p:cNvSpPr>
            <a:spLocks noChangeArrowheads="1"/>
          </p:cNvSpPr>
          <p:nvPr/>
        </p:nvSpPr>
        <p:spPr bwMode="auto">
          <a:xfrm>
            <a:off x="5272088" y="5391359"/>
            <a:ext cx="944788" cy="307777"/>
          </a:xfrm>
          <a:prstGeom prst="rect">
            <a:avLst/>
          </a:prstGeom>
          <a:noFill/>
          <a:ln w="9525" algn="ctr">
            <a:noFill/>
            <a:miter lim="800000"/>
            <a:headEnd/>
            <a:tailEnd/>
          </a:ln>
        </p:spPr>
        <p:txBody>
          <a:bodyPr wrap="square">
            <a:spAutoFit/>
          </a:bodyPr>
          <a:lstStyle/>
          <a:p>
            <a:pPr algn="ctr"/>
            <a:r>
              <a:rPr lang="es-MX" sz="1400" b="1" i="0"/>
              <a:t>Tiempo</a:t>
            </a:r>
            <a:endParaRPr lang="es-ES" sz="1400" b="1" i="0"/>
          </a:p>
        </p:txBody>
      </p:sp>
      <p:sp>
        <p:nvSpPr>
          <p:cNvPr id="8" name="Rectangle 6"/>
          <p:cNvSpPr>
            <a:spLocks noChangeArrowheads="1"/>
          </p:cNvSpPr>
          <p:nvPr/>
        </p:nvSpPr>
        <p:spPr bwMode="auto">
          <a:xfrm>
            <a:off x="2030413" y="5888247"/>
            <a:ext cx="4105536" cy="307777"/>
          </a:xfrm>
          <a:prstGeom prst="rect">
            <a:avLst/>
          </a:prstGeom>
          <a:noFill/>
          <a:ln w="9525" algn="ctr">
            <a:noFill/>
            <a:miter lim="800000"/>
            <a:headEnd/>
            <a:tailEnd/>
          </a:ln>
        </p:spPr>
        <p:txBody>
          <a:bodyPr wrap="square">
            <a:spAutoFit/>
          </a:bodyPr>
          <a:lstStyle/>
          <a:p>
            <a:pPr algn="ctr"/>
            <a:r>
              <a:rPr lang="es-MX" sz="1400" b="1" i="0"/>
              <a:t>Enfoques y principios de la enseñanza</a:t>
            </a:r>
            <a:endParaRPr lang="es-ES" sz="1400" b="1" i="0"/>
          </a:p>
        </p:txBody>
      </p:sp>
      <p:sp>
        <p:nvSpPr>
          <p:cNvPr id="10" name="Freeform 9"/>
          <p:cNvSpPr>
            <a:spLocks/>
          </p:cNvSpPr>
          <p:nvPr/>
        </p:nvSpPr>
        <p:spPr bwMode="auto">
          <a:xfrm>
            <a:off x="1455738" y="5864543"/>
            <a:ext cx="5717320" cy="45719"/>
          </a:xfrm>
          <a:custGeom>
            <a:avLst/>
            <a:gdLst>
              <a:gd name="T0" fmla="*/ 0 w 3527"/>
              <a:gd name="T1" fmla="*/ 0 h 1"/>
              <a:gd name="T2" fmla="*/ 2147483647 w 3527"/>
              <a:gd name="T3" fmla="*/ 2518569 h 1"/>
              <a:gd name="T4" fmla="*/ 0 60000 65536"/>
              <a:gd name="T5" fmla="*/ 0 60000 65536"/>
              <a:gd name="T6" fmla="*/ 0 w 3527"/>
              <a:gd name="T7" fmla="*/ 0 h 1"/>
              <a:gd name="T8" fmla="*/ 3527 w 3527"/>
              <a:gd name="T9" fmla="*/ 1 h 1"/>
            </a:gdLst>
            <a:ahLst/>
            <a:cxnLst>
              <a:cxn ang="T4">
                <a:pos x="T0" y="T1"/>
              </a:cxn>
              <a:cxn ang="T5">
                <a:pos x="T2" y="T3"/>
              </a:cxn>
            </a:cxnLst>
            <a:rect l="T6" t="T7" r="T8" b="T9"/>
            <a:pathLst>
              <a:path w="3527" h="1">
                <a:moveTo>
                  <a:pt x="0" y="0"/>
                </a:moveTo>
                <a:lnTo>
                  <a:pt x="3527" y="1"/>
                </a:lnTo>
              </a:path>
            </a:pathLst>
          </a:custGeom>
          <a:noFill/>
          <a:ln w="9525" cap="flat" cmpd="sng">
            <a:solidFill>
              <a:schemeClr val="tx1"/>
            </a:solidFill>
            <a:prstDash val="solid"/>
            <a:round/>
            <a:headEnd type="none" w="med" len="med"/>
            <a:tailEnd type="none" w="med" len="med"/>
          </a:ln>
        </p:spPr>
        <p:txBody>
          <a:bodyPr rot="10800000" wrap="none" anchor="ctr"/>
          <a:lstStyle/>
          <a:p>
            <a:pPr algn="ctr"/>
            <a:endParaRPr lang="en-US" sz="1400" b="1"/>
          </a:p>
        </p:txBody>
      </p:sp>
      <p:sp>
        <p:nvSpPr>
          <p:cNvPr id="11" name="Rectangle 10"/>
          <p:cNvSpPr>
            <a:spLocks noChangeArrowheads="1"/>
          </p:cNvSpPr>
          <p:nvPr/>
        </p:nvSpPr>
        <p:spPr bwMode="auto">
          <a:xfrm>
            <a:off x="2390775" y="4013077"/>
            <a:ext cx="1818779" cy="523220"/>
          </a:xfrm>
          <a:prstGeom prst="rect">
            <a:avLst/>
          </a:prstGeom>
          <a:noFill/>
          <a:ln w="9525" algn="ctr">
            <a:noFill/>
            <a:miter lim="800000"/>
            <a:headEnd/>
            <a:tailEnd/>
          </a:ln>
        </p:spPr>
        <p:txBody>
          <a:bodyPr wrap="square">
            <a:spAutoFit/>
          </a:bodyPr>
          <a:lstStyle/>
          <a:p>
            <a:pPr algn="ctr"/>
            <a:r>
              <a:rPr lang="es-MX" sz="1400" b="1" i="0"/>
              <a:t>Relaciones</a:t>
            </a:r>
          </a:p>
          <a:p>
            <a:pPr algn="ctr"/>
            <a:r>
              <a:rPr lang="es-MX" sz="1400" b="1" i="0"/>
              <a:t>Interpersonales</a:t>
            </a:r>
            <a:endParaRPr lang="es-ES" sz="1400" b="1" i="0"/>
          </a:p>
        </p:txBody>
      </p:sp>
      <p:sp>
        <p:nvSpPr>
          <p:cNvPr id="12" name="Rectangle 11"/>
          <p:cNvSpPr>
            <a:spLocks noChangeArrowheads="1"/>
          </p:cNvSpPr>
          <p:nvPr/>
        </p:nvSpPr>
        <p:spPr bwMode="auto">
          <a:xfrm>
            <a:off x="4191000" y="4013077"/>
            <a:ext cx="1838231" cy="523220"/>
          </a:xfrm>
          <a:prstGeom prst="rect">
            <a:avLst/>
          </a:prstGeom>
          <a:noFill/>
          <a:ln w="9525" algn="ctr">
            <a:noFill/>
            <a:miter lim="800000"/>
            <a:headEnd/>
            <a:tailEnd/>
          </a:ln>
        </p:spPr>
        <p:txBody>
          <a:bodyPr wrap="square">
            <a:spAutoFit/>
          </a:bodyPr>
          <a:lstStyle/>
          <a:p>
            <a:pPr algn="ctr">
              <a:spcBef>
                <a:spcPct val="50000"/>
              </a:spcBef>
            </a:pPr>
            <a:r>
              <a:rPr lang="es-MX" sz="1400" b="1" i="0"/>
              <a:t>Clima afectivo del aula</a:t>
            </a:r>
            <a:endParaRPr lang="es-ES" sz="1400" b="1" i="0"/>
          </a:p>
        </p:txBody>
      </p:sp>
      <p:sp>
        <p:nvSpPr>
          <p:cNvPr id="13" name="Rectangle 12"/>
          <p:cNvSpPr>
            <a:spLocks noChangeArrowheads="1"/>
          </p:cNvSpPr>
          <p:nvPr/>
        </p:nvSpPr>
        <p:spPr bwMode="auto">
          <a:xfrm>
            <a:off x="3471862" y="4599197"/>
            <a:ext cx="1496405" cy="307777"/>
          </a:xfrm>
          <a:prstGeom prst="rect">
            <a:avLst/>
          </a:prstGeom>
          <a:noFill/>
          <a:ln w="9525" algn="ctr">
            <a:noFill/>
            <a:miter lim="800000"/>
            <a:headEnd/>
            <a:tailEnd/>
          </a:ln>
        </p:spPr>
        <p:txBody>
          <a:bodyPr wrap="square">
            <a:spAutoFit/>
          </a:bodyPr>
          <a:lstStyle/>
          <a:p>
            <a:pPr algn="ctr"/>
            <a:r>
              <a:rPr lang="es-MX" sz="1400" b="1" i="0"/>
              <a:t>Expectativas</a:t>
            </a:r>
            <a:endParaRPr lang="es-ES" sz="1400" b="1" i="0"/>
          </a:p>
        </p:txBody>
      </p:sp>
      <p:sp>
        <p:nvSpPr>
          <p:cNvPr id="14" name="Rectangle 13"/>
          <p:cNvSpPr>
            <a:spLocks noChangeArrowheads="1"/>
          </p:cNvSpPr>
          <p:nvPr/>
        </p:nvSpPr>
        <p:spPr bwMode="auto">
          <a:xfrm>
            <a:off x="3327400" y="3086309"/>
            <a:ext cx="2023469" cy="307777"/>
          </a:xfrm>
          <a:prstGeom prst="rect">
            <a:avLst/>
          </a:prstGeom>
          <a:noFill/>
          <a:ln w="9525" algn="ctr">
            <a:noFill/>
            <a:miter lim="800000"/>
            <a:headEnd/>
            <a:tailEnd/>
          </a:ln>
        </p:spPr>
        <p:txBody>
          <a:bodyPr wrap="square">
            <a:spAutoFit/>
          </a:bodyPr>
          <a:lstStyle/>
          <a:p>
            <a:pPr algn="ctr"/>
            <a:r>
              <a:rPr lang="es-MX" sz="1400" b="1" i="0"/>
              <a:t>Currículum oculto</a:t>
            </a:r>
            <a:endParaRPr lang="es-ES" sz="1400" b="1" i="0"/>
          </a:p>
        </p:txBody>
      </p:sp>
      <p:sp>
        <p:nvSpPr>
          <p:cNvPr id="15" name="Rectangle 14"/>
          <p:cNvSpPr>
            <a:spLocks noChangeArrowheads="1"/>
          </p:cNvSpPr>
          <p:nvPr/>
        </p:nvSpPr>
        <p:spPr bwMode="auto">
          <a:xfrm>
            <a:off x="3182938" y="3446672"/>
            <a:ext cx="2306644" cy="307777"/>
          </a:xfrm>
          <a:prstGeom prst="rect">
            <a:avLst/>
          </a:prstGeom>
          <a:noFill/>
          <a:ln w="9525" algn="ctr">
            <a:noFill/>
            <a:miter lim="800000"/>
            <a:headEnd/>
            <a:tailEnd/>
          </a:ln>
        </p:spPr>
        <p:txBody>
          <a:bodyPr wrap="square">
            <a:spAutoFit/>
          </a:bodyPr>
          <a:lstStyle/>
          <a:p>
            <a:pPr algn="ctr"/>
            <a:r>
              <a:rPr lang="es-MX" sz="1400" b="1" i="0"/>
              <a:t>Curriculum prescrito</a:t>
            </a:r>
            <a:endParaRPr lang="es-ES" sz="1400" b="1" i="0"/>
          </a:p>
        </p:txBody>
      </p:sp>
      <p:sp>
        <p:nvSpPr>
          <p:cNvPr id="20" name="Line 19"/>
          <p:cNvSpPr>
            <a:spLocks noChangeShapeType="1"/>
          </p:cNvSpPr>
          <p:nvPr/>
        </p:nvSpPr>
        <p:spPr bwMode="auto">
          <a:xfrm>
            <a:off x="4190999" y="3859580"/>
            <a:ext cx="45719" cy="753695"/>
          </a:xfrm>
          <a:prstGeom prst="line">
            <a:avLst/>
          </a:prstGeom>
          <a:noFill/>
          <a:ln w="9525">
            <a:solidFill>
              <a:schemeClr val="tx1"/>
            </a:solidFill>
            <a:round/>
            <a:headEnd/>
            <a:tailEnd/>
          </a:ln>
        </p:spPr>
        <p:txBody>
          <a:bodyPr rot="10800000" wrap="none" anchor="ctr"/>
          <a:lstStyle/>
          <a:p>
            <a:pPr algn="ctr"/>
            <a:endParaRPr lang="en-US" sz="1400" b="1"/>
          </a:p>
        </p:txBody>
      </p:sp>
      <p:sp>
        <p:nvSpPr>
          <p:cNvPr id="21" name="Line 20"/>
          <p:cNvSpPr>
            <a:spLocks noChangeShapeType="1"/>
          </p:cNvSpPr>
          <p:nvPr/>
        </p:nvSpPr>
        <p:spPr bwMode="auto">
          <a:xfrm>
            <a:off x="3254374" y="4953884"/>
            <a:ext cx="45719" cy="451553"/>
          </a:xfrm>
          <a:prstGeom prst="line">
            <a:avLst/>
          </a:prstGeom>
          <a:noFill/>
          <a:ln w="9525">
            <a:solidFill>
              <a:schemeClr val="tx1"/>
            </a:solidFill>
            <a:round/>
            <a:headEnd/>
            <a:tailEnd/>
          </a:ln>
        </p:spPr>
        <p:txBody>
          <a:bodyPr rot="10800000" wrap="none" anchor="ctr"/>
          <a:lstStyle/>
          <a:p>
            <a:pPr algn="ctr"/>
            <a:endParaRPr lang="en-US" sz="1400" b="1"/>
          </a:p>
        </p:txBody>
      </p:sp>
      <p:sp>
        <p:nvSpPr>
          <p:cNvPr id="22" name="Line 21"/>
          <p:cNvSpPr>
            <a:spLocks noChangeShapeType="1"/>
          </p:cNvSpPr>
          <p:nvPr/>
        </p:nvSpPr>
        <p:spPr bwMode="auto">
          <a:xfrm>
            <a:off x="4911724" y="4953884"/>
            <a:ext cx="45719" cy="451553"/>
          </a:xfrm>
          <a:prstGeom prst="line">
            <a:avLst/>
          </a:prstGeom>
          <a:noFill/>
          <a:ln w="9525">
            <a:solidFill>
              <a:schemeClr val="tx1"/>
            </a:solidFill>
            <a:round/>
            <a:headEnd/>
            <a:tailEnd/>
          </a:ln>
        </p:spPr>
        <p:txBody>
          <a:bodyPr rot="10800000" wrap="none" anchor="ctr"/>
          <a:lstStyle/>
          <a:p>
            <a:pPr algn="ctr"/>
            <a:endParaRPr lang="en-US" sz="1400" b="1"/>
          </a:p>
        </p:txBody>
      </p:sp>
      <p:sp>
        <p:nvSpPr>
          <p:cNvPr id="23" name="Line 22"/>
          <p:cNvSpPr>
            <a:spLocks noChangeShapeType="1"/>
          </p:cNvSpPr>
          <p:nvPr/>
        </p:nvSpPr>
        <p:spPr bwMode="auto">
          <a:xfrm>
            <a:off x="4838699" y="5382416"/>
            <a:ext cx="45719" cy="526259"/>
          </a:xfrm>
          <a:prstGeom prst="line">
            <a:avLst/>
          </a:prstGeom>
          <a:noFill/>
          <a:ln w="9525">
            <a:solidFill>
              <a:schemeClr val="tx1"/>
            </a:solidFill>
            <a:round/>
            <a:headEnd/>
            <a:tailEnd/>
          </a:ln>
        </p:spPr>
        <p:txBody>
          <a:bodyPr rot="10800000" wrap="none" anchor="ctr"/>
          <a:lstStyle/>
          <a:p>
            <a:pPr algn="ctr"/>
            <a:endParaRPr lang="en-US" sz="1400" b="1"/>
          </a:p>
        </p:txBody>
      </p:sp>
      <p:sp>
        <p:nvSpPr>
          <p:cNvPr id="24" name="Text Box 23"/>
          <p:cNvSpPr txBox="1">
            <a:spLocks noChangeArrowheads="1"/>
          </p:cNvSpPr>
          <p:nvPr/>
        </p:nvSpPr>
        <p:spPr bwMode="auto">
          <a:xfrm rot="12580518">
            <a:off x="2096556" y="1488677"/>
            <a:ext cx="400110" cy="4259871"/>
          </a:xfrm>
          <a:prstGeom prst="rect">
            <a:avLst/>
          </a:prstGeom>
          <a:noFill/>
          <a:ln w="9525" algn="ctr">
            <a:noFill/>
            <a:miter lim="800000"/>
            <a:headEnd/>
            <a:tailEnd/>
          </a:ln>
        </p:spPr>
        <p:txBody>
          <a:bodyPr vert="eaVert" wrap="square">
            <a:spAutoFit/>
          </a:bodyPr>
          <a:lstStyle/>
          <a:p>
            <a:pPr algn="ctr">
              <a:spcBef>
                <a:spcPct val="50000"/>
              </a:spcBef>
            </a:pPr>
            <a:r>
              <a:rPr lang="es-MX" sz="1400" b="1" i="0" dirty="0"/>
              <a:t>Materiales, tecnología y evaluación</a:t>
            </a:r>
            <a:endParaRPr lang="es-ES" sz="1400" b="1" i="0" dirty="0"/>
          </a:p>
        </p:txBody>
      </p:sp>
      <p:sp>
        <p:nvSpPr>
          <p:cNvPr id="27" name="Text Box 26"/>
          <p:cNvSpPr txBox="1">
            <a:spLocks noChangeArrowheads="1"/>
          </p:cNvSpPr>
          <p:nvPr/>
        </p:nvSpPr>
        <p:spPr bwMode="auto">
          <a:xfrm>
            <a:off x="5848366" y="2561937"/>
            <a:ext cx="2609834" cy="630942"/>
          </a:xfrm>
          <a:prstGeom prst="rect">
            <a:avLst/>
          </a:prstGeom>
          <a:noFill/>
          <a:ln w="9525" algn="ctr">
            <a:noFill/>
            <a:miter lim="800000"/>
            <a:headEnd/>
            <a:tailEnd/>
          </a:ln>
        </p:spPr>
        <p:txBody>
          <a:bodyPr wrap="square">
            <a:spAutoFit/>
          </a:bodyPr>
          <a:lstStyle/>
          <a:p>
            <a:pPr algn="ctr">
              <a:spcBef>
                <a:spcPct val="50000"/>
              </a:spcBef>
            </a:pPr>
            <a:r>
              <a:rPr lang="es-MX" sz="1400" b="1" i="0" dirty="0"/>
              <a:t>Gestión curricular</a:t>
            </a:r>
          </a:p>
          <a:p>
            <a:pPr algn="ctr">
              <a:spcBef>
                <a:spcPct val="50000"/>
              </a:spcBef>
            </a:pPr>
            <a:r>
              <a:rPr lang="es-MX" sz="1400" b="1" i="0" dirty="0"/>
              <a:t>para la lectoescritura</a:t>
            </a:r>
            <a:endParaRPr lang="es-ES" sz="1400" b="1" i="0" dirty="0"/>
          </a:p>
        </p:txBody>
      </p:sp>
      <p:sp>
        <p:nvSpPr>
          <p:cNvPr id="28" name="AutoShape 29"/>
          <p:cNvSpPr>
            <a:spLocks noChangeArrowheads="1"/>
          </p:cNvSpPr>
          <p:nvPr/>
        </p:nvSpPr>
        <p:spPr bwMode="auto">
          <a:xfrm>
            <a:off x="1166812" y="990600"/>
            <a:ext cx="6910387" cy="5443537"/>
          </a:xfrm>
          <a:prstGeom prst="triangle">
            <a:avLst>
              <a:gd name="adj" fmla="val 50000"/>
            </a:avLst>
          </a:prstGeom>
          <a:solidFill>
            <a:schemeClr val="accent1"/>
          </a:solidFill>
          <a:ln w="9525">
            <a:solidFill>
              <a:schemeClr val="tx1"/>
            </a:solidFill>
            <a:miter lim="800000"/>
            <a:headEnd/>
            <a:tailEnd/>
          </a:ln>
        </p:spPr>
        <p:txBody>
          <a:bodyPr wrap="none" anchor="ctr"/>
          <a:lstStyle/>
          <a:p>
            <a:pPr algn="ctr"/>
            <a:endParaRPr lang="en-US" sz="1400"/>
          </a:p>
        </p:txBody>
      </p:sp>
      <p:sp>
        <p:nvSpPr>
          <p:cNvPr id="29" name="AutoShape 30"/>
          <p:cNvSpPr>
            <a:spLocks noChangeArrowheads="1"/>
          </p:cNvSpPr>
          <p:nvPr/>
        </p:nvSpPr>
        <p:spPr bwMode="auto">
          <a:xfrm flipV="1">
            <a:off x="2057400" y="3886197"/>
            <a:ext cx="5105400" cy="1523999"/>
          </a:xfrm>
          <a:custGeom>
            <a:avLst/>
            <a:gdLst>
              <a:gd name="T0" fmla="*/ 2147483647 w 21600"/>
              <a:gd name="T1" fmla="*/ 1354081398 h 21600"/>
              <a:gd name="T2" fmla="*/ 2147483647 w 21600"/>
              <a:gd name="T3" fmla="*/ 2147483647 h 21600"/>
              <a:gd name="T4" fmla="*/ 2147483647 w 21600"/>
              <a:gd name="T5" fmla="*/ 1354081398 h 21600"/>
              <a:gd name="T6" fmla="*/ 2147483647 w 21600"/>
              <a:gd name="T7" fmla="*/ 0 h 21600"/>
              <a:gd name="T8" fmla="*/ 0 60000 65536"/>
              <a:gd name="T9" fmla="*/ 0 60000 65536"/>
              <a:gd name="T10" fmla="*/ 0 60000 65536"/>
              <a:gd name="T11" fmla="*/ 0 60000 65536"/>
              <a:gd name="T12" fmla="*/ 3255 w 21600"/>
              <a:gd name="T13" fmla="*/ 3255 h 21600"/>
              <a:gd name="T14" fmla="*/ 18345 w 21600"/>
              <a:gd name="T15" fmla="*/ 18345 h 21600"/>
            </a:gdLst>
            <a:ahLst/>
            <a:cxnLst>
              <a:cxn ang="T8">
                <a:pos x="T0" y="T1"/>
              </a:cxn>
              <a:cxn ang="T9">
                <a:pos x="T2" y="T3"/>
              </a:cxn>
              <a:cxn ang="T10">
                <a:pos x="T4" y="T5"/>
              </a:cxn>
              <a:cxn ang="T11">
                <a:pos x="T6" y="T7"/>
              </a:cxn>
            </a:cxnLst>
            <a:rect l="T12" t="T13" r="T14" b="T15"/>
            <a:pathLst>
              <a:path w="21600" h="21600">
                <a:moveTo>
                  <a:pt x="0" y="0"/>
                </a:moveTo>
                <a:lnTo>
                  <a:pt x="2909" y="21600"/>
                </a:lnTo>
                <a:lnTo>
                  <a:pt x="18691" y="21600"/>
                </a:lnTo>
                <a:lnTo>
                  <a:pt x="21600" y="0"/>
                </a:lnTo>
                <a:close/>
              </a:path>
            </a:pathLst>
          </a:custGeom>
          <a:solidFill>
            <a:srgbClr val="002060"/>
          </a:solidFill>
          <a:ln>
            <a:noFill/>
            <a:headEnd/>
            <a:tailEnd/>
          </a:ln>
        </p:spPr>
        <p:style>
          <a:lnRef idx="2">
            <a:schemeClr val="accent4"/>
          </a:lnRef>
          <a:fillRef idx="1">
            <a:schemeClr val="lt1"/>
          </a:fillRef>
          <a:effectRef idx="0">
            <a:schemeClr val="accent4"/>
          </a:effectRef>
          <a:fontRef idx="minor">
            <a:schemeClr val="dk1"/>
          </a:fontRef>
        </p:style>
        <p:txBody>
          <a:bodyPr rot="10800000" wrap="none" anchor="ctr"/>
          <a:lstStyle/>
          <a:p>
            <a:pPr algn="ctr"/>
            <a:endParaRPr lang="en-US" sz="1400" b="1"/>
          </a:p>
        </p:txBody>
      </p:sp>
      <p:sp>
        <p:nvSpPr>
          <p:cNvPr id="30" name="AutoShape 31"/>
          <p:cNvSpPr>
            <a:spLocks noChangeArrowheads="1"/>
          </p:cNvSpPr>
          <p:nvPr/>
        </p:nvSpPr>
        <p:spPr bwMode="auto">
          <a:xfrm flipV="1">
            <a:off x="1143000" y="5058838"/>
            <a:ext cx="6934200" cy="1354659"/>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174 w 21600"/>
              <a:gd name="T13" fmla="*/ 3174 h 21600"/>
              <a:gd name="T14" fmla="*/ 18426 w 21600"/>
              <a:gd name="T15" fmla="*/ 18426 h 21600"/>
            </a:gdLst>
            <a:ahLst/>
            <a:cxnLst>
              <a:cxn ang="T8">
                <a:pos x="T0" y="T1"/>
              </a:cxn>
              <a:cxn ang="T9">
                <a:pos x="T2" y="T3"/>
              </a:cxn>
              <a:cxn ang="T10">
                <a:pos x="T4" y="T5"/>
              </a:cxn>
              <a:cxn ang="T11">
                <a:pos x="T6" y="T7"/>
              </a:cxn>
            </a:cxnLst>
            <a:rect l="T12" t="T13" r="T14" b="T15"/>
            <a:pathLst>
              <a:path w="21600" h="21600">
                <a:moveTo>
                  <a:pt x="0" y="0"/>
                </a:moveTo>
                <a:lnTo>
                  <a:pt x="2748" y="21600"/>
                </a:lnTo>
                <a:lnTo>
                  <a:pt x="18852" y="21600"/>
                </a:lnTo>
                <a:lnTo>
                  <a:pt x="21600" y="0"/>
                </a:lnTo>
                <a:close/>
              </a:path>
            </a:pathLst>
          </a:custGeom>
          <a:solidFill>
            <a:schemeClr val="tx2">
              <a:lumMod val="20000"/>
              <a:lumOff val="80000"/>
            </a:schemeClr>
          </a:solidFill>
          <a:ln w="9525" algn="ctr">
            <a:solidFill>
              <a:schemeClr val="tx1"/>
            </a:solidFill>
            <a:miter lim="800000"/>
            <a:headEnd/>
            <a:tailEnd/>
          </a:ln>
        </p:spPr>
        <p:txBody>
          <a:bodyPr rot="10800000" wrap="none" anchor="ctr"/>
          <a:lstStyle/>
          <a:p>
            <a:pPr algn="ctr"/>
            <a:endParaRPr lang="en-US" sz="1400" b="1"/>
          </a:p>
        </p:txBody>
      </p:sp>
      <p:sp>
        <p:nvSpPr>
          <p:cNvPr id="31" name="Rectangle 32"/>
          <p:cNvSpPr>
            <a:spLocks noChangeArrowheads="1"/>
          </p:cNvSpPr>
          <p:nvPr/>
        </p:nvSpPr>
        <p:spPr bwMode="auto">
          <a:xfrm>
            <a:off x="2535237" y="5175459"/>
            <a:ext cx="970977" cy="307777"/>
          </a:xfrm>
          <a:prstGeom prst="rect">
            <a:avLst/>
          </a:prstGeom>
          <a:noFill/>
          <a:ln w="9525" algn="ctr">
            <a:noFill/>
            <a:miter lim="800000"/>
            <a:headEnd/>
            <a:tailEnd/>
          </a:ln>
        </p:spPr>
        <p:txBody>
          <a:bodyPr wrap="square">
            <a:spAutoFit/>
          </a:bodyPr>
          <a:lstStyle/>
          <a:p>
            <a:pPr algn="ctr">
              <a:spcBef>
                <a:spcPct val="50000"/>
              </a:spcBef>
            </a:pPr>
            <a:r>
              <a:rPr lang="es-MX" sz="1400" b="1" i="0"/>
              <a:t>Rutinas</a:t>
            </a:r>
            <a:endParaRPr lang="es-ES" sz="1400" b="1" i="0"/>
          </a:p>
        </p:txBody>
      </p:sp>
      <p:sp>
        <p:nvSpPr>
          <p:cNvPr id="32" name="Rectangle 33"/>
          <p:cNvSpPr>
            <a:spLocks noChangeArrowheads="1"/>
          </p:cNvSpPr>
          <p:nvPr/>
        </p:nvSpPr>
        <p:spPr bwMode="auto">
          <a:xfrm>
            <a:off x="3759200" y="5175459"/>
            <a:ext cx="969341" cy="307777"/>
          </a:xfrm>
          <a:prstGeom prst="rect">
            <a:avLst/>
          </a:prstGeom>
          <a:noFill/>
          <a:ln w="9525" algn="ctr">
            <a:noFill/>
            <a:miter lim="800000"/>
            <a:headEnd/>
            <a:tailEnd/>
          </a:ln>
        </p:spPr>
        <p:txBody>
          <a:bodyPr wrap="square">
            <a:spAutoFit/>
          </a:bodyPr>
          <a:lstStyle/>
          <a:p>
            <a:pPr algn="ctr"/>
            <a:r>
              <a:rPr lang="es-MX" sz="1400" b="1" i="0"/>
              <a:t>Espacio</a:t>
            </a:r>
            <a:endParaRPr lang="es-ES" sz="1400" b="1" i="0"/>
          </a:p>
        </p:txBody>
      </p:sp>
      <p:sp>
        <p:nvSpPr>
          <p:cNvPr id="33" name="Rectangle 34"/>
          <p:cNvSpPr>
            <a:spLocks noChangeArrowheads="1"/>
          </p:cNvSpPr>
          <p:nvPr/>
        </p:nvSpPr>
        <p:spPr bwMode="auto">
          <a:xfrm>
            <a:off x="5487988" y="5246897"/>
            <a:ext cx="1093741" cy="307777"/>
          </a:xfrm>
          <a:prstGeom prst="rect">
            <a:avLst/>
          </a:prstGeom>
          <a:noFill/>
          <a:ln w="9525" algn="ctr">
            <a:noFill/>
            <a:miter lim="800000"/>
            <a:headEnd/>
            <a:tailEnd/>
          </a:ln>
        </p:spPr>
        <p:txBody>
          <a:bodyPr wrap="square">
            <a:spAutoFit/>
          </a:bodyPr>
          <a:lstStyle/>
          <a:p>
            <a:pPr algn="ctr"/>
            <a:r>
              <a:rPr lang="es-MX" sz="1400" b="1" i="0"/>
              <a:t>Atención</a:t>
            </a:r>
            <a:endParaRPr lang="es-ES" sz="1400" b="1" i="0"/>
          </a:p>
        </p:txBody>
      </p:sp>
      <p:sp>
        <p:nvSpPr>
          <p:cNvPr id="34" name="Rectangle 35"/>
          <p:cNvSpPr>
            <a:spLocks noChangeArrowheads="1"/>
          </p:cNvSpPr>
          <p:nvPr/>
        </p:nvSpPr>
        <p:spPr bwMode="auto">
          <a:xfrm>
            <a:off x="2822575" y="5680284"/>
            <a:ext cx="1497818" cy="307777"/>
          </a:xfrm>
          <a:prstGeom prst="rect">
            <a:avLst/>
          </a:prstGeom>
          <a:noFill/>
          <a:ln w="9525" algn="ctr">
            <a:noFill/>
            <a:miter lim="800000"/>
            <a:headEnd/>
            <a:tailEnd/>
          </a:ln>
        </p:spPr>
        <p:txBody>
          <a:bodyPr wrap="square">
            <a:spAutoFit/>
          </a:bodyPr>
          <a:lstStyle/>
          <a:p>
            <a:pPr algn="ctr"/>
            <a:r>
              <a:rPr lang="es-MX" sz="1400" b="1" i="0"/>
              <a:t>Planificación</a:t>
            </a:r>
            <a:endParaRPr lang="es-ES" sz="1400" b="1" i="0"/>
          </a:p>
        </p:txBody>
      </p:sp>
      <p:sp>
        <p:nvSpPr>
          <p:cNvPr id="35" name="Rectangle 36"/>
          <p:cNvSpPr>
            <a:spLocks noChangeArrowheads="1"/>
          </p:cNvSpPr>
          <p:nvPr/>
        </p:nvSpPr>
        <p:spPr bwMode="auto">
          <a:xfrm>
            <a:off x="5487988" y="5607259"/>
            <a:ext cx="944788" cy="307777"/>
          </a:xfrm>
          <a:prstGeom prst="rect">
            <a:avLst/>
          </a:prstGeom>
          <a:noFill/>
          <a:ln w="9525" algn="ctr">
            <a:noFill/>
            <a:miter lim="800000"/>
            <a:headEnd/>
            <a:tailEnd/>
          </a:ln>
        </p:spPr>
        <p:txBody>
          <a:bodyPr wrap="square">
            <a:spAutoFit/>
          </a:bodyPr>
          <a:lstStyle/>
          <a:p>
            <a:pPr algn="ctr"/>
            <a:r>
              <a:rPr lang="es-MX" sz="1400" b="1" i="0" dirty="0"/>
              <a:t>Tiempo</a:t>
            </a:r>
            <a:endParaRPr lang="es-ES" sz="1400" b="1" i="0" dirty="0"/>
          </a:p>
        </p:txBody>
      </p:sp>
      <p:sp>
        <p:nvSpPr>
          <p:cNvPr id="36" name="Rectangle 37"/>
          <p:cNvSpPr>
            <a:spLocks noChangeArrowheads="1"/>
          </p:cNvSpPr>
          <p:nvPr/>
        </p:nvSpPr>
        <p:spPr bwMode="auto">
          <a:xfrm>
            <a:off x="2752464" y="6104147"/>
            <a:ext cx="4105536" cy="307777"/>
          </a:xfrm>
          <a:prstGeom prst="rect">
            <a:avLst/>
          </a:prstGeom>
          <a:noFill/>
          <a:ln w="9525" algn="ctr">
            <a:noFill/>
            <a:miter lim="800000"/>
            <a:headEnd/>
            <a:tailEnd/>
          </a:ln>
        </p:spPr>
        <p:txBody>
          <a:bodyPr wrap="square">
            <a:spAutoFit/>
          </a:bodyPr>
          <a:lstStyle/>
          <a:p>
            <a:pPr algn="ctr"/>
            <a:r>
              <a:rPr lang="es-MX" sz="1400" b="1" i="0" dirty="0"/>
              <a:t>Enfoques y principios de la enseñanza</a:t>
            </a:r>
            <a:endParaRPr lang="es-ES" sz="1400" b="1" i="0" dirty="0"/>
          </a:p>
        </p:txBody>
      </p:sp>
      <p:sp>
        <p:nvSpPr>
          <p:cNvPr id="39" name="Rectangle 40"/>
          <p:cNvSpPr>
            <a:spLocks noChangeArrowheads="1"/>
          </p:cNvSpPr>
          <p:nvPr/>
        </p:nvSpPr>
        <p:spPr bwMode="auto">
          <a:xfrm>
            <a:off x="2606675" y="4038600"/>
            <a:ext cx="1818779" cy="523220"/>
          </a:xfrm>
          <a:prstGeom prst="rect">
            <a:avLst/>
          </a:prstGeom>
          <a:noFill/>
          <a:ln w="9525" algn="ctr">
            <a:noFill/>
            <a:miter lim="800000"/>
            <a:headEnd/>
            <a:tailEnd/>
          </a:ln>
        </p:spPr>
        <p:txBody>
          <a:bodyPr wrap="square">
            <a:spAutoFit/>
          </a:bodyPr>
          <a:lstStyle/>
          <a:p>
            <a:pPr algn="ctr"/>
            <a:r>
              <a:rPr lang="es-MX" sz="1400" b="1" i="0" dirty="0">
                <a:solidFill>
                  <a:schemeClr val="bg2"/>
                </a:solidFill>
              </a:rPr>
              <a:t>Relaciones</a:t>
            </a:r>
          </a:p>
          <a:p>
            <a:pPr algn="ctr"/>
            <a:r>
              <a:rPr lang="es-MX" sz="1400" b="1" i="0" dirty="0">
                <a:solidFill>
                  <a:schemeClr val="bg2"/>
                </a:solidFill>
              </a:rPr>
              <a:t>Interpersonales</a:t>
            </a:r>
            <a:endParaRPr lang="es-ES" sz="1400" b="1" i="0" dirty="0">
              <a:solidFill>
                <a:schemeClr val="bg2"/>
              </a:solidFill>
            </a:endParaRPr>
          </a:p>
        </p:txBody>
      </p:sp>
      <p:sp>
        <p:nvSpPr>
          <p:cNvPr id="40" name="Rectangle 41"/>
          <p:cNvSpPr>
            <a:spLocks noChangeArrowheads="1"/>
          </p:cNvSpPr>
          <p:nvPr/>
        </p:nvSpPr>
        <p:spPr bwMode="auto">
          <a:xfrm>
            <a:off x="4562569" y="4038600"/>
            <a:ext cx="1838231" cy="523220"/>
          </a:xfrm>
          <a:prstGeom prst="rect">
            <a:avLst/>
          </a:prstGeom>
          <a:noFill/>
          <a:ln w="9525" algn="ctr">
            <a:noFill/>
            <a:miter lim="800000"/>
            <a:headEnd/>
            <a:tailEnd/>
          </a:ln>
        </p:spPr>
        <p:txBody>
          <a:bodyPr wrap="square">
            <a:spAutoFit/>
          </a:bodyPr>
          <a:lstStyle/>
          <a:p>
            <a:pPr algn="ctr">
              <a:spcBef>
                <a:spcPct val="50000"/>
              </a:spcBef>
            </a:pPr>
            <a:r>
              <a:rPr lang="es-MX" sz="1400" b="1" i="0" dirty="0">
                <a:solidFill>
                  <a:schemeClr val="bg2"/>
                </a:solidFill>
              </a:rPr>
              <a:t>Clima afectivo del aula</a:t>
            </a:r>
            <a:endParaRPr lang="es-ES" sz="1400" b="1" i="0" dirty="0">
              <a:solidFill>
                <a:schemeClr val="bg2"/>
              </a:solidFill>
            </a:endParaRPr>
          </a:p>
        </p:txBody>
      </p:sp>
      <p:sp>
        <p:nvSpPr>
          <p:cNvPr id="41" name="Rectangle 42"/>
          <p:cNvSpPr>
            <a:spLocks noChangeArrowheads="1"/>
          </p:cNvSpPr>
          <p:nvPr/>
        </p:nvSpPr>
        <p:spPr bwMode="auto">
          <a:xfrm>
            <a:off x="3747014" y="4724400"/>
            <a:ext cx="1510786" cy="307777"/>
          </a:xfrm>
          <a:prstGeom prst="rect">
            <a:avLst/>
          </a:prstGeom>
          <a:noFill/>
          <a:ln w="9525" algn="ctr">
            <a:noFill/>
            <a:miter lim="800000"/>
            <a:headEnd/>
            <a:tailEnd/>
          </a:ln>
        </p:spPr>
        <p:txBody>
          <a:bodyPr wrap="square">
            <a:spAutoFit/>
          </a:bodyPr>
          <a:lstStyle/>
          <a:p>
            <a:pPr algn="ctr"/>
            <a:r>
              <a:rPr lang="es-MX" sz="1400" b="1" i="0" dirty="0">
                <a:solidFill>
                  <a:schemeClr val="bg2"/>
                </a:solidFill>
              </a:rPr>
              <a:t>Expectativas</a:t>
            </a:r>
            <a:endParaRPr lang="es-ES" sz="1400" b="1" i="0" dirty="0">
              <a:solidFill>
                <a:schemeClr val="bg2"/>
              </a:solidFill>
            </a:endParaRPr>
          </a:p>
        </p:txBody>
      </p:sp>
      <p:sp>
        <p:nvSpPr>
          <p:cNvPr id="42" name="Rectangle 43"/>
          <p:cNvSpPr>
            <a:spLocks noChangeArrowheads="1"/>
          </p:cNvSpPr>
          <p:nvPr/>
        </p:nvSpPr>
        <p:spPr bwMode="auto">
          <a:xfrm>
            <a:off x="3761743" y="2057400"/>
            <a:ext cx="1800857" cy="307777"/>
          </a:xfrm>
          <a:prstGeom prst="rect">
            <a:avLst/>
          </a:prstGeom>
          <a:noFill/>
          <a:ln w="9525" algn="ctr">
            <a:noFill/>
            <a:miter lim="800000"/>
            <a:headEnd/>
            <a:tailEnd/>
          </a:ln>
        </p:spPr>
        <p:txBody>
          <a:bodyPr wrap="square">
            <a:spAutoFit/>
          </a:bodyPr>
          <a:lstStyle/>
          <a:p>
            <a:pPr algn="ctr"/>
            <a:r>
              <a:rPr lang="es-MX" sz="1400" b="1" i="0" dirty="0" err="1">
                <a:solidFill>
                  <a:schemeClr val="bg1"/>
                </a:solidFill>
              </a:rPr>
              <a:t>Metacurriculum</a:t>
            </a:r>
            <a:endParaRPr lang="es-ES" sz="1400" b="1" i="0" dirty="0">
              <a:solidFill>
                <a:schemeClr val="bg1"/>
              </a:solidFill>
            </a:endParaRPr>
          </a:p>
        </p:txBody>
      </p:sp>
      <p:sp>
        <p:nvSpPr>
          <p:cNvPr id="43" name="Rectangle 44"/>
          <p:cNvSpPr>
            <a:spLocks noChangeArrowheads="1"/>
          </p:cNvSpPr>
          <p:nvPr/>
        </p:nvSpPr>
        <p:spPr bwMode="auto">
          <a:xfrm>
            <a:off x="3436356" y="2667000"/>
            <a:ext cx="2431044" cy="307777"/>
          </a:xfrm>
          <a:prstGeom prst="rect">
            <a:avLst/>
          </a:prstGeom>
          <a:noFill/>
          <a:ln w="9525" algn="ctr">
            <a:noFill/>
            <a:miter lim="800000"/>
            <a:headEnd/>
            <a:tailEnd/>
          </a:ln>
        </p:spPr>
        <p:txBody>
          <a:bodyPr wrap="square">
            <a:spAutoFit/>
          </a:bodyPr>
          <a:lstStyle/>
          <a:p>
            <a:pPr algn="ctr">
              <a:spcBef>
                <a:spcPct val="50000"/>
              </a:spcBef>
            </a:pPr>
            <a:r>
              <a:rPr lang="es-MX" sz="1400" b="1" i="0" dirty="0">
                <a:solidFill>
                  <a:schemeClr val="bg1"/>
                </a:solidFill>
              </a:rPr>
              <a:t>Adecuación curricular</a:t>
            </a:r>
            <a:endParaRPr lang="es-ES" sz="1400" b="1" i="0" dirty="0">
              <a:solidFill>
                <a:schemeClr val="bg1"/>
              </a:solidFill>
            </a:endParaRPr>
          </a:p>
        </p:txBody>
      </p:sp>
      <p:sp>
        <p:nvSpPr>
          <p:cNvPr id="44" name="Rectangle 45"/>
          <p:cNvSpPr>
            <a:spLocks noChangeArrowheads="1"/>
          </p:cNvSpPr>
          <p:nvPr/>
        </p:nvSpPr>
        <p:spPr bwMode="auto">
          <a:xfrm>
            <a:off x="3549650" y="3124200"/>
            <a:ext cx="2023469" cy="307777"/>
          </a:xfrm>
          <a:prstGeom prst="rect">
            <a:avLst/>
          </a:prstGeom>
          <a:noFill/>
          <a:ln w="9525" algn="ctr">
            <a:noFill/>
            <a:miter lim="800000"/>
            <a:headEnd/>
            <a:tailEnd/>
          </a:ln>
        </p:spPr>
        <p:txBody>
          <a:bodyPr wrap="square">
            <a:spAutoFit/>
          </a:bodyPr>
          <a:lstStyle/>
          <a:p>
            <a:pPr algn="ctr"/>
            <a:r>
              <a:rPr lang="es-MX" sz="1400" b="1" i="0" dirty="0" err="1">
                <a:solidFill>
                  <a:schemeClr val="bg1"/>
                </a:solidFill>
              </a:rPr>
              <a:t>Curriculum</a:t>
            </a:r>
            <a:r>
              <a:rPr lang="es-MX" sz="1400" b="1" i="0" dirty="0">
                <a:solidFill>
                  <a:schemeClr val="bg1"/>
                </a:solidFill>
              </a:rPr>
              <a:t> oculto</a:t>
            </a:r>
            <a:endParaRPr lang="es-ES" sz="1400" b="1" i="0" dirty="0">
              <a:solidFill>
                <a:schemeClr val="bg1"/>
              </a:solidFill>
            </a:endParaRPr>
          </a:p>
        </p:txBody>
      </p:sp>
      <p:sp>
        <p:nvSpPr>
          <p:cNvPr id="45" name="Rectangle 46"/>
          <p:cNvSpPr>
            <a:spLocks noChangeArrowheads="1"/>
          </p:cNvSpPr>
          <p:nvPr/>
        </p:nvSpPr>
        <p:spPr bwMode="auto">
          <a:xfrm>
            <a:off x="3398838" y="3581400"/>
            <a:ext cx="2306644" cy="307777"/>
          </a:xfrm>
          <a:prstGeom prst="rect">
            <a:avLst/>
          </a:prstGeom>
          <a:noFill/>
          <a:ln w="9525" algn="ctr">
            <a:noFill/>
            <a:miter lim="800000"/>
            <a:headEnd/>
            <a:tailEnd/>
          </a:ln>
        </p:spPr>
        <p:txBody>
          <a:bodyPr wrap="square">
            <a:spAutoFit/>
          </a:bodyPr>
          <a:lstStyle/>
          <a:p>
            <a:pPr algn="ctr"/>
            <a:r>
              <a:rPr lang="es-MX" sz="1400" b="1" i="0" dirty="0" err="1">
                <a:solidFill>
                  <a:schemeClr val="bg1"/>
                </a:solidFill>
              </a:rPr>
              <a:t>Curriculum</a:t>
            </a:r>
            <a:r>
              <a:rPr lang="es-MX" sz="1400" b="1" i="0" dirty="0">
                <a:solidFill>
                  <a:schemeClr val="bg1"/>
                </a:solidFill>
              </a:rPr>
              <a:t> prescrito</a:t>
            </a:r>
            <a:endParaRPr lang="es-ES" sz="1400" b="1" i="0" dirty="0">
              <a:solidFill>
                <a:schemeClr val="bg1"/>
              </a:solidFill>
            </a:endParaRPr>
          </a:p>
        </p:txBody>
      </p:sp>
      <p:sp>
        <p:nvSpPr>
          <p:cNvPr id="62" name="Rectangle 4"/>
          <p:cNvSpPr txBox="1">
            <a:spLocks noChangeArrowheads="1"/>
          </p:cNvSpPr>
          <p:nvPr/>
        </p:nvSpPr>
        <p:spPr>
          <a:xfrm>
            <a:off x="862013" y="350837"/>
            <a:ext cx="8281987" cy="868363"/>
          </a:xfrm>
          <a:prstGeom prst="rect">
            <a:avLst/>
          </a:prstGeom>
        </p:spPr>
        <p:txBody>
          <a:bodyPr/>
          <a:lstStyle/>
          <a:p>
            <a:pPr algn="ctr" eaLnBrk="0" hangingPunct="0">
              <a:defRPr/>
            </a:pPr>
            <a:r>
              <a:rPr lang="es-MX" sz="4000" b="1" i="0" kern="0" dirty="0">
                <a:solidFill>
                  <a:srgbClr val="000066"/>
                </a:solidFill>
                <a:latin typeface="Calibri" pitchFamily="34" charset="0"/>
                <a:ea typeface="+mj-ea"/>
                <a:cs typeface="+mj-cs"/>
              </a:rPr>
              <a:t>Referentes teóricos</a:t>
            </a:r>
            <a:endParaRPr lang="en-US" sz="4000" b="1" i="0" kern="0" dirty="0">
              <a:solidFill>
                <a:srgbClr val="000066"/>
              </a:solidFill>
              <a:latin typeface="Calibri" pitchFamily="34" charset="0"/>
              <a:ea typeface="+mj-ea"/>
              <a:cs typeface="+mj-cs"/>
            </a:endParaRPr>
          </a:p>
        </p:txBody>
      </p:sp>
      <p:pic>
        <p:nvPicPr>
          <p:cNvPr id="63" name="Picture 3"/>
          <p:cNvPicPr>
            <a:picLocks noChangeAspect="1" noChangeArrowheads="1"/>
          </p:cNvPicPr>
          <p:nvPr/>
        </p:nvPicPr>
        <p:blipFill>
          <a:blip r:embed="rId2"/>
          <a:srcRect/>
          <a:stretch>
            <a:fillRect/>
          </a:stretch>
        </p:blipFill>
        <p:spPr bwMode="auto">
          <a:xfrm>
            <a:off x="250825" y="0"/>
            <a:ext cx="1008063" cy="908050"/>
          </a:xfrm>
          <a:prstGeom prst="rect">
            <a:avLst/>
          </a:prstGeom>
          <a:noFill/>
          <a:ln w="9525">
            <a:noFill/>
            <a:miter lim="800000"/>
            <a:headEnd/>
            <a:tailEnd/>
          </a:ln>
        </p:spPr>
      </p:pic>
      <p:cxnSp>
        <p:nvCxnSpPr>
          <p:cNvPr id="65" name="Straight Connector 64"/>
          <p:cNvCxnSpPr/>
          <p:nvPr/>
        </p:nvCxnSpPr>
        <p:spPr>
          <a:xfrm>
            <a:off x="3581400" y="2590800"/>
            <a:ext cx="2057400" cy="1588"/>
          </a:xfrm>
          <a:prstGeom prst="line">
            <a:avLst/>
          </a:prstGeom>
        </p:spPr>
        <p:style>
          <a:lnRef idx="2">
            <a:schemeClr val="dk1"/>
          </a:lnRef>
          <a:fillRef idx="0">
            <a:schemeClr val="dk1"/>
          </a:fillRef>
          <a:effectRef idx="1">
            <a:schemeClr val="dk1"/>
          </a:effectRef>
          <a:fontRef idx="minor">
            <a:schemeClr val="tx1"/>
          </a:fontRef>
        </p:style>
      </p:cxnSp>
      <p:cxnSp>
        <p:nvCxnSpPr>
          <p:cNvPr id="67" name="Straight Connector 66"/>
          <p:cNvCxnSpPr/>
          <p:nvPr/>
        </p:nvCxnSpPr>
        <p:spPr>
          <a:xfrm>
            <a:off x="3276600" y="3048000"/>
            <a:ext cx="2667000" cy="1588"/>
          </a:xfrm>
          <a:prstGeom prst="line">
            <a:avLst/>
          </a:prstGeom>
        </p:spPr>
        <p:style>
          <a:lnRef idx="2">
            <a:schemeClr val="dk1"/>
          </a:lnRef>
          <a:fillRef idx="0">
            <a:schemeClr val="dk1"/>
          </a:fillRef>
          <a:effectRef idx="1">
            <a:schemeClr val="dk1"/>
          </a:effectRef>
          <a:fontRef idx="minor">
            <a:schemeClr val="tx1"/>
          </a:fontRef>
        </p:style>
      </p:cxnSp>
      <p:cxnSp>
        <p:nvCxnSpPr>
          <p:cNvPr id="69" name="Straight Connector 68"/>
          <p:cNvCxnSpPr/>
          <p:nvPr/>
        </p:nvCxnSpPr>
        <p:spPr>
          <a:xfrm>
            <a:off x="3048000" y="3503612"/>
            <a:ext cx="3124200" cy="1588"/>
          </a:xfrm>
          <a:prstGeom prst="line">
            <a:avLst/>
          </a:prstGeom>
        </p:spPr>
        <p:style>
          <a:lnRef idx="2">
            <a:schemeClr val="dk1"/>
          </a:lnRef>
          <a:fillRef idx="0">
            <a:schemeClr val="dk1"/>
          </a:fillRef>
          <a:effectRef idx="1">
            <a:schemeClr val="dk1"/>
          </a:effectRef>
          <a:fontRef idx="minor">
            <a:schemeClr val="tx1"/>
          </a:fontRef>
        </p:style>
      </p:cxnSp>
      <p:cxnSp>
        <p:nvCxnSpPr>
          <p:cNvPr id="72" name="Straight Connector 71"/>
          <p:cNvCxnSpPr/>
          <p:nvPr/>
        </p:nvCxnSpPr>
        <p:spPr>
          <a:xfrm rot="5400000">
            <a:off x="4077494" y="4305300"/>
            <a:ext cx="837406" cy="794"/>
          </a:xfrm>
          <a:prstGeom prst="line">
            <a:avLst/>
          </a:prstGeom>
        </p:spPr>
        <p:style>
          <a:lnRef idx="2">
            <a:schemeClr val="accent2"/>
          </a:lnRef>
          <a:fillRef idx="0">
            <a:schemeClr val="accent2"/>
          </a:fillRef>
          <a:effectRef idx="1">
            <a:schemeClr val="accent2"/>
          </a:effectRef>
          <a:fontRef idx="minor">
            <a:schemeClr val="tx1"/>
          </a:fontRef>
        </p:style>
      </p:cxnSp>
      <p:cxnSp>
        <p:nvCxnSpPr>
          <p:cNvPr id="73" name="Straight Connector 72"/>
          <p:cNvCxnSpPr/>
          <p:nvPr/>
        </p:nvCxnSpPr>
        <p:spPr>
          <a:xfrm>
            <a:off x="2438400" y="4724400"/>
            <a:ext cx="44196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78" name="Straight Connector 77"/>
          <p:cNvCxnSpPr/>
          <p:nvPr/>
        </p:nvCxnSpPr>
        <p:spPr>
          <a:xfrm>
            <a:off x="1676400" y="5562600"/>
            <a:ext cx="5867400" cy="1588"/>
          </a:xfrm>
          <a:prstGeom prst="line">
            <a:avLst/>
          </a:prstGeom>
        </p:spPr>
        <p:style>
          <a:lnRef idx="2">
            <a:schemeClr val="dk1"/>
          </a:lnRef>
          <a:fillRef idx="0">
            <a:schemeClr val="dk1"/>
          </a:fillRef>
          <a:effectRef idx="1">
            <a:schemeClr val="dk1"/>
          </a:effectRef>
          <a:fontRef idx="minor">
            <a:schemeClr val="tx1"/>
          </a:fontRef>
        </p:style>
      </p:cxnSp>
      <p:cxnSp>
        <p:nvCxnSpPr>
          <p:cNvPr id="80" name="Straight Connector 79"/>
          <p:cNvCxnSpPr/>
          <p:nvPr/>
        </p:nvCxnSpPr>
        <p:spPr>
          <a:xfrm>
            <a:off x="1371600" y="6096000"/>
            <a:ext cx="6477000" cy="1588"/>
          </a:xfrm>
          <a:prstGeom prst="line">
            <a:avLst/>
          </a:prstGeom>
        </p:spPr>
        <p:style>
          <a:lnRef idx="2">
            <a:schemeClr val="dk1"/>
          </a:lnRef>
          <a:fillRef idx="0">
            <a:schemeClr val="dk1"/>
          </a:fillRef>
          <a:effectRef idx="1">
            <a:schemeClr val="dk1"/>
          </a:effectRef>
          <a:fontRef idx="minor">
            <a:schemeClr val="tx1"/>
          </a:fontRef>
        </p:style>
      </p:cxnSp>
      <p:cxnSp>
        <p:nvCxnSpPr>
          <p:cNvPr id="82" name="Straight Connector 81"/>
          <p:cNvCxnSpPr/>
          <p:nvPr/>
        </p:nvCxnSpPr>
        <p:spPr>
          <a:xfrm rot="5400000">
            <a:off x="3391297" y="5295503"/>
            <a:ext cx="533400" cy="794"/>
          </a:xfrm>
          <a:prstGeom prst="line">
            <a:avLst/>
          </a:prstGeom>
        </p:spPr>
        <p:style>
          <a:lnRef idx="2">
            <a:schemeClr val="dk1"/>
          </a:lnRef>
          <a:fillRef idx="0">
            <a:schemeClr val="dk1"/>
          </a:fillRef>
          <a:effectRef idx="1">
            <a:schemeClr val="dk1"/>
          </a:effectRef>
          <a:fontRef idx="minor">
            <a:schemeClr val="tx1"/>
          </a:fontRef>
        </p:style>
      </p:cxnSp>
      <p:cxnSp>
        <p:nvCxnSpPr>
          <p:cNvPr id="84" name="Straight Connector 83"/>
          <p:cNvCxnSpPr/>
          <p:nvPr/>
        </p:nvCxnSpPr>
        <p:spPr>
          <a:xfrm rot="5400000">
            <a:off x="4839097" y="5295503"/>
            <a:ext cx="533400" cy="794"/>
          </a:xfrm>
          <a:prstGeom prst="line">
            <a:avLst/>
          </a:prstGeom>
        </p:spPr>
        <p:style>
          <a:lnRef idx="2">
            <a:schemeClr val="dk1"/>
          </a:lnRef>
          <a:fillRef idx="0">
            <a:schemeClr val="dk1"/>
          </a:fillRef>
          <a:effectRef idx="1">
            <a:schemeClr val="dk1"/>
          </a:effectRef>
          <a:fontRef idx="minor">
            <a:schemeClr val="tx1"/>
          </a:fontRef>
        </p:style>
      </p:cxnSp>
      <p:cxnSp>
        <p:nvCxnSpPr>
          <p:cNvPr id="85" name="Straight Connector 84"/>
          <p:cNvCxnSpPr/>
          <p:nvPr/>
        </p:nvCxnSpPr>
        <p:spPr>
          <a:xfrm rot="5400000">
            <a:off x="4839097" y="5828903"/>
            <a:ext cx="533400" cy="794"/>
          </a:xfrm>
          <a:prstGeom prst="line">
            <a:avLst/>
          </a:prstGeom>
        </p:spPr>
        <p:style>
          <a:lnRef idx="2">
            <a:schemeClr val="dk1"/>
          </a:lnRef>
          <a:fillRef idx="0">
            <a:schemeClr val="dk1"/>
          </a:fillRef>
          <a:effectRef idx="1">
            <a:schemeClr val="dk1"/>
          </a:effectRef>
          <a:fontRef idx="minor">
            <a:schemeClr val="tx1"/>
          </a:fontRef>
        </p:style>
      </p:cxnSp>
      <p:sp>
        <p:nvSpPr>
          <p:cNvPr id="86" name="Text Box 59"/>
          <p:cNvSpPr txBox="1">
            <a:spLocks noChangeArrowheads="1"/>
          </p:cNvSpPr>
          <p:nvPr/>
        </p:nvSpPr>
        <p:spPr bwMode="auto">
          <a:xfrm>
            <a:off x="6324600" y="4038600"/>
            <a:ext cx="2555875" cy="630942"/>
          </a:xfrm>
          <a:prstGeom prst="rect">
            <a:avLst/>
          </a:prstGeom>
          <a:noFill/>
          <a:ln w="9525" algn="ctr">
            <a:noFill/>
            <a:miter lim="800000"/>
            <a:headEnd/>
            <a:tailEnd/>
          </a:ln>
        </p:spPr>
        <p:txBody>
          <a:bodyPr>
            <a:spAutoFit/>
          </a:bodyPr>
          <a:lstStyle/>
          <a:p>
            <a:pPr algn="ctr">
              <a:spcBef>
                <a:spcPct val="50000"/>
              </a:spcBef>
            </a:pPr>
            <a:r>
              <a:rPr lang="es-MX" sz="1400" b="1" i="0" dirty="0"/>
              <a:t>Gestión del</a:t>
            </a:r>
          </a:p>
          <a:p>
            <a:pPr algn="ctr">
              <a:spcBef>
                <a:spcPct val="50000"/>
              </a:spcBef>
            </a:pPr>
            <a:r>
              <a:rPr lang="es-MX" sz="1400" b="1" i="0" dirty="0"/>
              <a:t>área afectiva</a:t>
            </a:r>
            <a:endParaRPr lang="es-ES" sz="1400" b="1" i="0" dirty="0"/>
          </a:p>
        </p:txBody>
      </p:sp>
      <p:sp>
        <p:nvSpPr>
          <p:cNvPr id="87" name="Text Box 60"/>
          <p:cNvSpPr txBox="1">
            <a:spLocks noChangeArrowheads="1"/>
          </p:cNvSpPr>
          <p:nvPr/>
        </p:nvSpPr>
        <p:spPr bwMode="auto">
          <a:xfrm>
            <a:off x="6858000" y="5191125"/>
            <a:ext cx="2555875" cy="630942"/>
          </a:xfrm>
          <a:prstGeom prst="rect">
            <a:avLst/>
          </a:prstGeom>
          <a:noFill/>
          <a:ln w="9525" algn="ctr">
            <a:noFill/>
            <a:miter lim="800000"/>
            <a:headEnd/>
            <a:tailEnd/>
          </a:ln>
        </p:spPr>
        <p:txBody>
          <a:bodyPr>
            <a:spAutoFit/>
          </a:bodyPr>
          <a:lstStyle/>
          <a:p>
            <a:pPr algn="ctr">
              <a:spcBef>
                <a:spcPct val="50000"/>
              </a:spcBef>
            </a:pPr>
            <a:r>
              <a:rPr lang="es-MX" sz="1400" b="1" i="0" dirty="0"/>
              <a:t>Gestión</a:t>
            </a:r>
          </a:p>
          <a:p>
            <a:pPr algn="ctr">
              <a:spcBef>
                <a:spcPct val="50000"/>
              </a:spcBef>
            </a:pPr>
            <a:r>
              <a:rPr lang="es-MX" sz="1400" b="1" i="0" dirty="0"/>
              <a:t>pedagógica</a:t>
            </a:r>
            <a:endParaRPr lang="es-ES" sz="1400" b="1" i="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7"/>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7"/>
                                        </p:tgtEl>
                                        <p:attrNameLst>
                                          <p:attrName>ppt_y</p:attrName>
                                        </p:attrNameLst>
                                      </p:cBhvr>
                                      <p:tavLst>
                                        <p:tav tm="0">
                                          <p:val>
                                            <p:strVal val="#ppt_y"/>
                                          </p:val>
                                        </p:tav>
                                        <p:tav tm="100000">
                                          <p:val>
                                            <p:strVal val="#ppt_y"/>
                                          </p:val>
                                        </p:tav>
                                      </p:tavLst>
                                    </p:anim>
                                    <p:animEffect transition="in" filter="fade">
                                      <p:cBhvr>
                                        <p:cTn id="10" dur="1000"/>
                                        <p:tgtEl>
                                          <p:spTgt spid="27"/>
                                        </p:tgtEl>
                                      </p:cBhvr>
                                    </p:animEffect>
                                  </p:childTnLst>
                                </p:cTn>
                              </p:par>
                              <p:par>
                                <p:cTn id="11" presetID="48" presetClass="entr" presetSubtype="0" accel="50000" fill="hold" grpId="0" nodeType="withEffect">
                                  <p:stCondLst>
                                    <p:cond delay="0"/>
                                  </p:stCondLst>
                                  <p:childTnLst>
                                    <p:set>
                                      <p:cBhvr>
                                        <p:cTn id="12" dur="1" fill="hold">
                                          <p:stCondLst>
                                            <p:cond delay="0"/>
                                          </p:stCondLst>
                                        </p:cTn>
                                        <p:tgtEl>
                                          <p:spTgt spid="86"/>
                                        </p:tgtEl>
                                        <p:attrNameLst>
                                          <p:attrName>style.visibility</p:attrName>
                                        </p:attrNameLst>
                                      </p:cBhvr>
                                      <p:to>
                                        <p:strVal val="visible"/>
                                      </p:to>
                                    </p:set>
                                    <p:anim calcmode="lin" valueType="num">
                                      <p:cBhvr>
                                        <p:cTn id="13" dur="1000" fill="hold"/>
                                        <p:tgtEl>
                                          <p:spTgt spid="8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86"/>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86"/>
                                        </p:tgtEl>
                                        <p:attrNameLst>
                                          <p:attrName>ppt_y</p:attrName>
                                        </p:attrNameLst>
                                      </p:cBhvr>
                                      <p:tavLst>
                                        <p:tav tm="0">
                                          <p:val>
                                            <p:strVal val="#ppt_y"/>
                                          </p:val>
                                        </p:tav>
                                        <p:tav tm="100000">
                                          <p:val>
                                            <p:strVal val="#ppt_y"/>
                                          </p:val>
                                        </p:tav>
                                      </p:tavLst>
                                    </p:anim>
                                    <p:animEffect transition="in" filter="fade">
                                      <p:cBhvr>
                                        <p:cTn id="16" dur="1000"/>
                                        <p:tgtEl>
                                          <p:spTgt spid="86"/>
                                        </p:tgtEl>
                                      </p:cBhvr>
                                    </p:animEffect>
                                  </p:childTnLst>
                                </p:cTn>
                              </p:par>
                              <p:par>
                                <p:cTn id="17" presetID="48" presetClass="entr" presetSubtype="0" accel="50000" fill="hold" grpId="0" nodeType="with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1000" fill="hold"/>
                                        <p:tgtEl>
                                          <p:spTgt spid="8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 dur="1000" fill="hold"/>
                                        <p:tgtEl>
                                          <p:spTgt spid="87"/>
                                        </p:tgtEl>
                                        <p:attrNameLst>
                                          <p:attrName>ppt_x</p:attrName>
                                        </p:attrNameLst>
                                      </p:cBhvr>
                                      <p:tavLst>
                                        <p:tav tm="0">
                                          <p:val>
                                            <p:fltVal val="-1"/>
                                          </p:val>
                                        </p:tav>
                                        <p:tav tm="50000">
                                          <p:val>
                                            <p:fltVal val="0.95"/>
                                          </p:val>
                                        </p:tav>
                                        <p:tav tm="100000">
                                          <p:val>
                                            <p:strVal val="#ppt_x"/>
                                          </p:val>
                                        </p:tav>
                                      </p:tavLst>
                                    </p:anim>
                                    <p:anim calcmode="lin" valueType="num">
                                      <p:cBhvr>
                                        <p:cTn id="21" dur="1000" fill="hold"/>
                                        <p:tgtEl>
                                          <p:spTgt spid="87"/>
                                        </p:tgtEl>
                                        <p:attrNameLst>
                                          <p:attrName>ppt_y</p:attrName>
                                        </p:attrNameLst>
                                      </p:cBhvr>
                                      <p:tavLst>
                                        <p:tav tm="0">
                                          <p:val>
                                            <p:strVal val="#ppt_y"/>
                                          </p:val>
                                        </p:tav>
                                        <p:tav tm="100000">
                                          <p:val>
                                            <p:strVal val="#ppt_y"/>
                                          </p:val>
                                        </p:tav>
                                      </p:tavLst>
                                    </p:anim>
                                    <p:animEffect transition="in" filter="fade">
                                      <p:cBhvr>
                                        <p:cTn id="22" dur="1000"/>
                                        <p:tgtEl>
                                          <p:spTgt spid="87"/>
                                        </p:tgtEl>
                                      </p:cBhvr>
                                    </p:animEffect>
                                  </p:childTnLst>
                                </p:cTn>
                              </p:par>
                              <p:par>
                                <p:cTn id="23" presetID="48" presetClass="entr" presetSubtype="0" accel="5000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1000" fill="hold"/>
                                        <p:tgtEl>
                                          <p:spTgt spid="2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6" dur="1000" fill="hold"/>
                                        <p:tgtEl>
                                          <p:spTgt spid="24"/>
                                        </p:tgtEl>
                                        <p:attrNameLst>
                                          <p:attrName>ppt_x</p:attrName>
                                        </p:attrNameLst>
                                      </p:cBhvr>
                                      <p:tavLst>
                                        <p:tav tm="0">
                                          <p:val>
                                            <p:fltVal val="-1"/>
                                          </p:val>
                                        </p:tav>
                                        <p:tav tm="50000">
                                          <p:val>
                                            <p:fltVal val="0.95"/>
                                          </p:val>
                                        </p:tav>
                                        <p:tav tm="100000">
                                          <p:val>
                                            <p:strVal val="#ppt_x"/>
                                          </p:val>
                                        </p:tav>
                                      </p:tavLst>
                                    </p:anim>
                                    <p:anim calcmode="lin" valueType="num">
                                      <p:cBhvr>
                                        <p:cTn id="27" dur="1000" fill="hold"/>
                                        <p:tgtEl>
                                          <p:spTgt spid="24"/>
                                        </p:tgtEl>
                                        <p:attrNameLst>
                                          <p:attrName>ppt_y</p:attrName>
                                        </p:attrNameLst>
                                      </p:cBhvr>
                                      <p:tavLst>
                                        <p:tav tm="0">
                                          <p:val>
                                            <p:strVal val="#ppt_y"/>
                                          </p:val>
                                        </p:tav>
                                        <p:tav tm="100000">
                                          <p:val>
                                            <p:strVal val="#ppt_y"/>
                                          </p:val>
                                        </p:tav>
                                      </p:tavLst>
                                    </p:anim>
                                    <p:animEffect transition="in" filter="fade">
                                      <p:cBhvr>
                                        <p:cTn id="28"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p:bldP spid="86" grpId="0"/>
      <p:bldP spid="8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ChangeArrowheads="1"/>
          </p:cNvSpPr>
          <p:nvPr/>
        </p:nvSpPr>
        <p:spPr bwMode="auto">
          <a:xfrm>
            <a:off x="639763" y="341313"/>
            <a:ext cx="8382000" cy="954087"/>
          </a:xfrm>
          <a:prstGeom prst="rect">
            <a:avLst/>
          </a:prstGeom>
          <a:noFill/>
          <a:ln w="9525">
            <a:noFill/>
            <a:miter lim="800000"/>
            <a:headEnd/>
            <a:tailEnd/>
          </a:ln>
          <a:effectLst/>
        </p:spPr>
        <p:txBody>
          <a:bodyPr anchor="ctr">
            <a:spAutoFit/>
          </a:bodyPr>
          <a:lstStyle/>
          <a:p>
            <a:pPr algn="ctr" eaLnBrk="0" hangingPunct="0">
              <a:defRPr/>
            </a:pPr>
            <a:r>
              <a:rPr lang="es-DO" sz="2800" b="1" i="0" dirty="0">
                <a:solidFill>
                  <a:srgbClr val="000066"/>
                </a:solidFill>
                <a:latin typeface="Calibri" pitchFamily="34" charset="0"/>
              </a:rPr>
              <a:t>PROP</a:t>
            </a:r>
            <a:r>
              <a:rPr lang="es-AR" sz="2800" b="1" i="0" dirty="0">
                <a:solidFill>
                  <a:srgbClr val="000066"/>
                </a:solidFill>
                <a:latin typeface="Calibri" pitchFamily="34" charset="0"/>
              </a:rPr>
              <a:t>ÓSITOS DEL PROGRAMA ESCUELAS EFECTIVAS-</a:t>
            </a:r>
          </a:p>
          <a:p>
            <a:pPr algn="ctr" eaLnBrk="0" hangingPunct="0">
              <a:defRPr/>
            </a:pPr>
            <a:r>
              <a:rPr lang="es-AR" sz="2800" b="1" i="0" dirty="0">
                <a:solidFill>
                  <a:srgbClr val="000066"/>
                </a:solidFill>
                <a:latin typeface="Calibri" pitchFamily="34" charset="0"/>
              </a:rPr>
              <a:t>LENGUA ESPAÑOLA</a:t>
            </a:r>
            <a:endParaRPr lang="es-DO" sz="2800" b="1" i="0" dirty="0">
              <a:solidFill>
                <a:srgbClr val="000066"/>
              </a:solidFill>
              <a:latin typeface="Calibri" pitchFamily="34" charset="0"/>
            </a:endParaRPr>
          </a:p>
        </p:txBody>
      </p:sp>
      <p:pic>
        <p:nvPicPr>
          <p:cNvPr id="5" name="Picture 3"/>
          <p:cNvPicPr>
            <a:picLocks noChangeAspect="1" noChangeArrowheads="1"/>
          </p:cNvPicPr>
          <p:nvPr/>
        </p:nvPicPr>
        <p:blipFill>
          <a:blip r:embed="rId2"/>
          <a:srcRect/>
          <a:stretch>
            <a:fillRect/>
          </a:stretch>
        </p:blipFill>
        <p:spPr bwMode="auto">
          <a:xfrm>
            <a:off x="-152400" y="0"/>
            <a:ext cx="936625" cy="908050"/>
          </a:xfrm>
          <a:prstGeom prst="rect">
            <a:avLst/>
          </a:prstGeom>
          <a:noFill/>
          <a:ln w="9525">
            <a:noFill/>
            <a:miter lim="800000"/>
            <a:headEnd/>
            <a:tailEnd/>
          </a:ln>
        </p:spPr>
      </p:pic>
      <p:sp>
        <p:nvSpPr>
          <p:cNvPr id="6" name="AutoShape 5"/>
          <p:cNvSpPr>
            <a:spLocks noChangeArrowheads="1"/>
          </p:cNvSpPr>
          <p:nvPr/>
        </p:nvSpPr>
        <p:spPr bwMode="gray">
          <a:xfrm>
            <a:off x="5932488" y="1700213"/>
            <a:ext cx="2808287" cy="4247317"/>
          </a:xfrm>
          <a:prstGeom prst="chevron">
            <a:avLst>
              <a:gd name="adj" fmla="val 16468"/>
            </a:avLst>
          </a:prstGeom>
          <a:ln>
            <a:headEnd/>
            <a:tailEnd/>
          </a:ln>
        </p:spPr>
        <p:style>
          <a:lnRef idx="1">
            <a:schemeClr val="accent2"/>
          </a:lnRef>
          <a:fillRef idx="3">
            <a:schemeClr val="accent2"/>
          </a:fillRef>
          <a:effectRef idx="2">
            <a:schemeClr val="accent2"/>
          </a:effectRef>
          <a:fontRef idx="minor">
            <a:schemeClr val="lt1"/>
          </a:fontRef>
        </p:style>
        <p:txBody>
          <a:bodyPr anchor="ctr">
            <a:spAutoFit/>
          </a:bodyPr>
          <a:lstStyle/>
          <a:p>
            <a:pPr algn="r">
              <a:defRPr/>
            </a:pPr>
            <a:endParaRPr lang="es-DO" dirty="0">
              <a:latin typeface="Calibri" pitchFamily="34" charset="0"/>
            </a:endParaRPr>
          </a:p>
          <a:p>
            <a:pPr algn="r">
              <a:defRPr/>
            </a:pPr>
            <a:endParaRPr lang="es-MX" i="0" dirty="0">
              <a:solidFill>
                <a:srgbClr val="000066"/>
              </a:solidFill>
              <a:latin typeface="Calibri" pitchFamily="34" charset="0"/>
            </a:endParaRPr>
          </a:p>
          <a:p>
            <a:pPr algn="ctr">
              <a:defRPr/>
            </a:pPr>
            <a:endParaRPr lang="es-MX" sz="2000" i="0" dirty="0" smtClean="0">
              <a:latin typeface="Calibri" pitchFamily="34" charset="0"/>
            </a:endParaRPr>
          </a:p>
          <a:p>
            <a:pPr algn="ctr">
              <a:defRPr/>
            </a:pPr>
            <a:r>
              <a:rPr lang="es-MX" sz="2000" i="0" dirty="0" smtClean="0">
                <a:latin typeface="Calibri" pitchFamily="34" charset="0"/>
              </a:rPr>
              <a:t>Desarrollar </a:t>
            </a:r>
            <a:r>
              <a:rPr lang="es-MX" sz="2000" i="0" dirty="0">
                <a:latin typeface="Calibri" pitchFamily="34" charset="0"/>
              </a:rPr>
              <a:t>la comprensión y expresión críticas para formar ciudadanos autónomos.</a:t>
            </a:r>
          </a:p>
          <a:p>
            <a:pPr algn="ctr">
              <a:defRPr/>
            </a:pPr>
            <a:endParaRPr lang="es-MX" sz="2000" i="0" dirty="0">
              <a:latin typeface="Calibri" pitchFamily="34" charset="0"/>
            </a:endParaRPr>
          </a:p>
          <a:p>
            <a:pPr algn="ctr">
              <a:defRPr/>
            </a:pPr>
            <a:endParaRPr lang="es-MX" i="0" dirty="0">
              <a:latin typeface="Calibri" pitchFamily="34" charset="0"/>
            </a:endParaRPr>
          </a:p>
          <a:p>
            <a:pPr algn="r">
              <a:defRPr/>
            </a:pPr>
            <a:endParaRPr lang="es-MX" i="0" dirty="0">
              <a:latin typeface="Calibri" pitchFamily="34" charset="0"/>
            </a:endParaRPr>
          </a:p>
          <a:p>
            <a:pPr algn="r">
              <a:defRPr/>
            </a:pPr>
            <a:endParaRPr lang="en-US" dirty="0">
              <a:latin typeface="Calibri" pitchFamily="34" charset="0"/>
            </a:endParaRPr>
          </a:p>
        </p:txBody>
      </p:sp>
      <p:sp>
        <p:nvSpPr>
          <p:cNvPr id="7" name="AutoShape 6"/>
          <p:cNvSpPr>
            <a:spLocks noChangeArrowheads="1"/>
          </p:cNvSpPr>
          <p:nvPr/>
        </p:nvSpPr>
        <p:spPr bwMode="gray">
          <a:xfrm>
            <a:off x="3088655" y="1556792"/>
            <a:ext cx="2952328" cy="4339650"/>
          </a:xfrm>
          <a:prstGeom prst="chevron">
            <a:avLst>
              <a:gd name="adj" fmla="val 17842"/>
            </a:avLst>
          </a:prstGeom>
          <a:ln>
            <a:headEnd/>
            <a:tailEnd/>
          </a:ln>
        </p:spPr>
        <p:style>
          <a:lnRef idx="1">
            <a:schemeClr val="accent2"/>
          </a:lnRef>
          <a:fillRef idx="1003">
            <a:schemeClr val="lt1"/>
          </a:fillRef>
          <a:effectRef idx="1">
            <a:schemeClr val="accent2"/>
          </a:effectRef>
          <a:fontRef idx="minor">
            <a:schemeClr val="dk1"/>
          </a:fontRef>
        </p:style>
        <p:txBody>
          <a:bodyPr anchor="ctr">
            <a:spAutoFit/>
          </a:bodyPr>
          <a:lstStyle/>
          <a:p>
            <a:pPr algn="ctr">
              <a:defRPr/>
            </a:pPr>
            <a:endParaRPr lang="es-MX" sz="2000" i="0" dirty="0">
              <a:latin typeface="Calibri" pitchFamily="34" charset="0"/>
            </a:endParaRPr>
          </a:p>
          <a:p>
            <a:pPr algn="ctr">
              <a:defRPr/>
            </a:pPr>
            <a:endParaRPr lang="es-MX" sz="2000" i="0" dirty="0">
              <a:latin typeface="Calibri" pitchFamily="34" charset="0"/>
            </a:endParaRPr>
          </a:p>
          <a:p>
            <a:pPr algn="ctr">
              <a:defRPr/>
            </a:pPr>
            <a:r>
              <a:rPr lang="es-MX" sz="2000" i="0" dirty="0">
                <a:latin typeface="Calibri" pitchFamily="34" charset="0"/>
              </a:rPr>
              <a:t>M</a:t>
            </a:r>
            <a:r>
              <a:rPr lang="es-ES" sz="2000" i="0" dirty="0" err="1">
                <a:latin typeface="Calibri" pitchFamily="34" charset="0"/>
              </a:rPr>
              <a:t>ejorar</a:t>
            </a:r>
            <a:r>
              <a:rPr lang="es-ES" sz="2000" i="0" dirty="0">
                <a:latin typeface="Calibri" pitchFamily="34" charset="0"/>
              </a:rPr>
              <a:t> la calidad de la enseñanza de la lectura y escritura en el aula, en armonía con las exigencias del </a:t>
            </a:r>
            <a:r>
              <a:rPr lang="es-ES" sz="2000" i="0" dirty="0" err="1">
                <a:latin typeface="Calibri" pitchFamily="34" charset="0"/>
              </a:rPr>
              <a:t>curriculum</a:t>
            </a:r>
            <a:r>
              <a:rPr lang="es-ES" sz="2000" i="0" dirty="0">
                <a:latin typeface="Calibri" pitchFamily="34" charset="0"/>
              </a:rPr>
              <a:t> oficial del país</a:t>
            </a:r>
            <a:r>
              <a:rPr lang="es-MX" i="0" dirty="0">
                <a:latin typeface="Calibri" pitchFamily="34" charset="0"/>
              </a:rPr>
              <a:t>.</a:t>
            </a:r>
          </a:p>
          <a:p>
            <a:pPr algn="ctr">
              <a:defRPr/>
            </a:pPr>
            <a:endParaRPr lang="es-MX" i="0" dirty="0">
              <a:latin typeface="Calibri" pitchFamily="34" charset="0"/>
            </a:endParaRPr>
          </a:p>
          <a:p>
            <a:pPr algn="ctr">
              <a:defRPr/>
            </a:pPr>
            <a:endParaRPr lang="es-MX" i="0" dirty="0">
              <a:latin typeface="Calibri" pitchFamily="34" charset="0"/>
            </a:endParaRPr>
          </a:p>
        </p:txBody>
      </p:sp>
      <p:sp>
        <p:nvSpPr>
          <p:cNvPr id="8" name="AutoShape 7"/>
          <p:cNvSpPr>
            <a:spLocks noChangeArrowheads="1"/>
          </p:cNvSpPr>
          <p:nvPr/>
        </p:nvSpPr>
        <p:spPr bwMode="gray">
          <a:xfrm>
            <a:off x="424359" y="1556792"/>
            <a:ext cx="2916832" cy="4385816"/>
          </a:xfrm>
          <a:prstGeom prst="chevron">
            <a:avLst>
              <a:gd name="adj" fmla="val 17842"/>
            </a:avLst>
          </a:prstGeom>
          <a:solidFill>
            <a:schemeClr val="accent2">
              <a:lumMod val="75000"/>
            </a:schemeClr>
          </a:solidFill>
          <a:ln>
            <a:headEnd/>
            <a:tailEnd/>
          </a:ln>
        </p:spPr>
        <p:style>
          <a:lnRef idx="1">
            <a:schemeClr val="accent2"/>
          </a:lnRef>
          <a:fillRef idx="1002">
            <a:schemeClr val="dk2"/>
          </a:fillRef>
          <a:effectRef idx="2">
            <a:schemeClr val="accent2"/>
          </a:effectRef>
          <a:fontRef idx="minor">
            <a:schemeClr val="lt1"/>
          </a:fontRef>
        </p:style>
        <p:txBody>
          <a:bodyPr anchor="ctr">
            <a:spAutoFit/>
          </a:bodyPr>
          <a:lstStyle/>
          <a:p>
            <a:pPr algn="ctr">
              <a:defRPr/>
            </a:pPr>
            <a:r>
              <a:rPr lang="es-ES" sz="2000" i="0" dirty="0">
                <a:latin typeface="Calibri" pitchFamily="34" charset="0"/>
              </a:rPr>
              <a:t>Desarrollar un proceso de  capacitación y actualización docente permanente que permita impactar en la mejora de las competencias  de lectura y escritura de los estudiantes.</a:t>
            </a:r>
            <a:endParaRPr lang="es-DO" sz="1900" dirty="0">
              <a:latin typeface="Calibri" pitchFamily="34" charset="0"/>
            </a:endParaRPr>
          </a:p>
          <a:p>
            <a:pPr algn="r">
              <a:defRPr/>
            </a:pPr>
            <a:endParaRPr lang="es-DO" sz="19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lide(fromBottom)">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lide(fromBottom)">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400" y="1488729"/>
            <a:ext cx="2567399" cy="1298921"/>
          </a:xfrm>
          <a:prstGeom prst="roundRect">
            <a:avLst/>
          </a:prstGeom>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000" b="1" i="0" dirty="0" err="1">
                <a:solidFill>
                  <a:srgbClr val="000066"/>
                </a:solidFill>
                <a:latin typeface="Calibri" pitchFamily="34" charset="0"/>
              </a:rPr>
              <a:t>Capacitación</a:t>
            </a:r>
            <a:r>
              <a:rPr lang="en-US" sz="2000" b="1" i="0" dirty="0">
                <a:solidFill>
                  <a:srgbClr val="000066"/>
                </a:solidFill>
                <a:latin typeface="Calibri" pitchFamily="34" charset="0"/>
              </a:rPr>
              <a:t> </a:t>
            </a:r>
            <a:r>
              <a:rPr lang="en-US" sz="2000" b="1" i="0" dirty="0" err="1">
                <a:solidFill>
                  <a:srgbClr val="000066"/>
                </a:solidFill>
                <a:latin typeface="Calibri" pitchFamily="34" charset="0"/>
              </a:rPr>
              <a:t>Presencial</a:t>
            </a:r>
            <a:endParaRPr lang="en-US" sz="2000" b="1" i="0" dirty="0">
              <a:solidFill>
                <a:srgbClr val="000066"/>
              </a:solidFill>
              <a:latin typeface="Calibri" pitchFamily="34" charset="0"/>
            </a:endParaRPr>
          </a:p>
          <a:p>
            <a:pPr algn="ctr">
              <a:defRPr/>
            </a:pPr>
            <a:endParaRPr lang="en-US" sz="2000" b="1" i="0" dirty="0">
              <a:solidFill>
                <a:srgbClr val="000066"/>
              </a:solidFill>
              <a:latin typeface="Calibri" pitchFamily="34" charset="0"/>
            </a:endParaRPr>
          </a:p>
          <a:p>
            <a:pPr algn="ctr">
              <a:defRPr/>
            </a:pPr>
            <a:r>
              <a:rPr lang="en-US" b="1" i="0" dirty="0">
                <a:solidFill>
                  <a:srgbClr val="000066"/>
                </a:solidFill>
                <a:latin typeface="Calibri" pitchFamily="34" charset="0"/>
              </a:rPr>
              <a:t>24 </a:t>
            </a:r>
            <a:r>
              <a:rPr lang="en-US" b="1" i="0" dirty="0" err="1">
                <a:solidFill>
                  <a:srgbClr val="000066"/>
                </a:solidFill>
                <a:latin typeface="Calibri" pitchFamily="34" charset="0"/>
              </a:rPr>
              <a:t>horas</a:t>
            </a:r>
            <a:endParaRPr lang="en-US" b="1" i="0" dirty="0">
              <a:solidFill>
                <a:srgbClr val="000066"/>
              </a:solidFill>
              <a:latin typeface="Calibri" pitchFamily="34" charset="0"/>
            </a:endParaRPr>
          </a:p>
        </p:txBody>
      </p:sp>
      <p:sp>
        <p:nvSpPr>
          <p:cNvPr id="5" name="Rounded Rectangle 4"/>
          <p:cNvSpPr/>
          <p:nvPr/>
        </p:nvSpPr>
        <p:spPr>
          <a:xfrm>
            <a:off x="6172200" y="4155729"/>
            <a:ext cx="2567399" cy="1298921"/>
          </a:xfrm>
          <a:prstGeom prst="roundRect">
            <a:avLst/>
          </a:prstGeom>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000" b="1" i="0" dirty="0" err="1">
                <a:solidFill>
                  <a:srgbClr val="000066"/>
                </a:solidFill>
                <a:latin typeface="Calibri" pitchFamily="34" charset="0"/>
              </a:rPr>
              <a:t>Estudio</a:t>
            </a:r>
            <a:r>
              <a:rPr lang="en-US" sz="2000" b="1" i="0" dirty="0">
                <a:solidFill>
                  <a:srgbClr val="000066"/>
                </a:solidFill>
                <a:latin typeface="Calibri" pitchFamily="34" charset="0"/>
              </a:rPr>
              <a:t> </a:t>
            </a:r>
            <a:r>
              <a:rPr lang="en-US" sz="2000" b="1" i="0" dirty="0" err="1">
                <a:solidFill>
                  <a:srgbClr val="000066"/>
                </a:solidFill>
                <a:latin typeface="Calibri" pitchFamily="34" charset="0"/>
              </a:rPr>
              <a:t>Independiente</a:t>
            </a:r>
            <a:endParaRPr lang="en-US" sz="2000" b="1" i="0" dirty="0">
              <a:solidFill>
                <a:srgbClr val="000066"/>
              </a:solidFill>
              <a:latin typeface="Calibri" pitchFamily="34" charset="0"/>
            </a:endParaRPr>
          </a:p>
          <a:p>
            <a:pPr algn="ctr">
              <a:defRPr/>
            </a:pPr>
            <a:endParaRPr lang="en-US" b="1" i="0" dirty="0">
              <a:solidFill>
                <a:srgbClr val="000066"/>
              </a:solidFill>
              <a:latin typeface="Calibri" pitchFamily="34" charset="0"/>
            </a:endParaRPr>
          </a:p>
          <a:p>
            <a:pPr algn="ctr">
              <a:defRPr/>
            </a:pPr>
            <a:r>
              <a:rPr lang="en-US" b="1" i="0" dirty="0">
                <a:solidFill>
                  <a:srgbClr val="000066"/>
                </a:solidFill>
                <a:latin typeface="Calibri" pitchFamily="34" charset="0"/>
              </a:rPr>
              <a:t>40 </a:t>
            </a:r>
            <a:r>
              <a:rPr lang="en-US" b="1" i="0" dirty="0" err="1">
                <a:solidFill>
                  <a:srgbClr val="000066"/>
                </a:solidFill>
                <a:latin typeface="Calibri" pitchFamily="34" charset="0"/>
              </a:rPr>
              <a:t>horas</a:t>
            </a:r>
            <a:endParaRPr lang="en-US" b="1" i="0" dirty="0">
              <a:solidFill>
                <a:srgbClr val="000066"/>
              </a:solidFill>
              <a:latin typeface="Calibri" pitchFamily="34" charset="0"/>
            </a:endParaRPr>
          </a:p>
        </p:txBody>
      </p:sp>
      <p:sp>
        <p:nvSpPr>
          <p:cNvPr id="6" name="Oval 5"/>
          <p:cNvSpPr/>
          <p:nvPr/>
        </p:nvSpPr>
        <p:spPr>
          <a:xfrm>
            <a:off x="3276601" y="2514600"/>
            <a:ext cx="2438400" cy="1639888"/>
          </a:xfrm>
          <a:prstGeom prst="ellipse">
            <a:avLst/>
          </a:prstGeom>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000" b="1" i="0" dirty="0" err="1">
                <a:solidFill>
                  <a:srgbClr val="000066"/>
                </a:solidFill>
                <a:latin typeface="Calibri" pitchFamily="34" charset="0"/>
              </a:rPr>
              <a:t>Círculos</a:t>
            </a:r>
            <a:r>
              <a:rPr lang="en-US" sz="2000" b="1" i="0" dirty="0">
                <a:solidFill>
                  <a:srgbClr val="000066"/>
                </a:solidFill>
                <a:latin typeface="Calibri" pitchFamily="34" charset="0"/>
              </a:rPr>
              <a:t> de </a:t>
            </a:r>
            <a:r>
              <a:rPr lang="en-US" sz="2000" b="1" i="0" dirty="0" err="1">
                <a:solidFill>
                  <a:srgbClr val="000066"/>
                </a:solidFill>
                <a:latin typeface="Calibri" pitchFamily="34" charset="0"/>
              </a:rPr>
              <a:t>Innovación</a:t>
            </a:r>
            <a:r>
              <a:rPr lang="en-US" sz="2000" b="1" i="0" dirty="0">
                <a:solidFill>
                  <a:srgbClr val="000066"/>
                </a:solidFill>
                <a:latin typeface="Calibri" pitchFamily="34" charset="0"/>
              </a:rPr>
              <a:t> </a:t>
            </a:r>
            <a:r>
              <a:rPr lang="en-US" sz="2000" b="1" i="0" dirty="0" err="1">
                <a:solidFill>
                  <a:srgbClr val="000066"/>
                </a:solidFill>
                <a:latin typeface="Calibri" pitchFamily="34" charset="0"/>
              </a:rPr>
              <a:t>Docente</a:t>
            </a:r>
            <a:endParaRPr lang="en-US" sz="2000" b="1" i="0" dirty="0">
              <a:solidFill>
                <a:srgbClr val="000066"/>
              </a:solidFill>
              <a:latin typeface="Calibri" pitchFamily="34" charset="0"/>
            </a:endParaRPr>
          </a:p>
          <a:p>
            <a:pPr algn="ctr">
              <a:defRPr/>
            </a:pPr>
            <a:endParaRPr lang="en-US" sz="2000" b="1" i="0" dirty="0">
              <a:solidFill>
                <a:srgbClr val="000066"/>
              </a:solidFill>
              <a:latin typeface="Calibri" pitchFamily="34" charset="0"/>
            </a:endParaRPr>
          </a:p>
          <a:p>
            <a:pPr algn="ctr">
              <a:defRPr/>
            </a:pPr>
            <a:r>
              <a:rPr lang="en-US" b="1" i="0" dirty="0">
                <a:solidFill>
                  <a:srgbClr val="000066"/>
                </a:solidFill>
                <a:latin typeface="Calibri" pitchFamily="34" charset="0"/>
              </a:rPr>
              <a:t>24 </a:t>
            </a:r>
            <a:r>
              <a:rPr lang="en-US" b="1" i="0" dirty="0" err="1">
                <a:solidFill>
                  <a:srgbClr val="000066"/>
                </a:solidFill>
                <a:latin typeface="Calibri" pitchFamily="34" charset="0"/>
              </a:rPr>
              <a:t>horas</a:t>
            </a:r>
            <a:endParaRPr lang="en-US" b="1" i="0" dirty="0">
              <a:solidFill>
                <a:srgbClr val="000066"/>
              </a:solidFill>
              <a:latin typeface="Calibri" pitchFamily="34" charset="0"/>
            </a:endParaRPr>
          </a:p>
        </p:txBody>
      </p:sp>
      <p:sp>
        <p:nvSpPr>
          <p:cNvPr id="7" name="Rectangle 6"/>
          <p:cNvSpPr/>
          <p:nvPr/>
        </p:nvSpPr>
        <p:spPr>
          <a:xfrm>
            <a:off x="1219200" y="5619988"/>
            <a:ext cx="6547497" cy="1161812"/>
          </a:xfrm>
          <a:prstGeom prst="rect">
            <a:avLst/>
          </a:prstGeom>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000" b="1" i="0" dirty="0" err="1">
                <a:solidFill>
                  <a:srgbClr val="000066"/>
                </a:solidFill>
                <a:latin typeface="Trebuchet MS" pitchFamily="34" charset="0"/>
              </a:rPr>
              <a:t>Acompañamiento</a:t>
            </a:r>
            <a:r>
              <a:rPr lang="en-US" sz="2000" b="1" i="0" dirty="0">
                <a:solidFill>
                  <a:srgbClr val="000066"/>
                </a:solidFill>
                <a:latin typeface="Trebuchet MS" pitchFamily="34" charset="0"/>
              </a:rPr>
              <a:t> en el Aula</a:t>
            </a:r>
          </a:p>
          <a:p>
            <a:pPr algn="ctr">
              <a:defRPr/>
            </a:pPr>
            <a:endParaRPr lang="en-US" sz="2000" b="1" i="0" dirty="0">
              <a:solidFill>
                <a:srgbClr val="000066"/>
              </a:solidFill>
              <a:latin typeface="Trebuchet MS" pitchFamily="34" charset="0"/>
            </a:endParaRPr>
          </a:p>
          <a:p>
            <a:pPr algn="ctr">
              <a:defRPr/>
            </a:pPr>
            <a:r>
              <a:rPr lang="en-US" b="1" i="0" dirty="0" err="1">
                <a:solidFill>
                  <a:srgbClr val="000066"/>
                </a:solidFill>
                <a:latin typeface="Calibri" pitchFamily="34" charset="0"/>
              </a:rPr>
              <a:t>Visitas</a:t>
            </a:r>
            <a:r>
              <a:rPr lang="en-US" b="1" i="0" dirty="0">
                <a:solidFill>
                  <a:srgbClr val="000066"/>
                </a:solidFill>
                <a:latin typeface="Calibri" pitchFamily="34" charset="0"/>
              </a:rPr>
              <a:t> </a:t>
            </a:r>
            <a:r>
              <a:rPr lang="en-US" b="1" i="0" dirty="0" err="1">
                <a:solidFill>
                  <a:srgbClr val="000066"/>
                </a:solidFill>
                <a:latin typeface="Calibri" pitchFamily="34" charset="0"/>
              </a:rPr>
              <a:t>mensuales</a:t>
            </a:r>
            <a:r>
              <a:rPr lang="en-US" b="1" i="0" dirty="0">
                <a:solidFill>
                  <a:srgbClr val="000066"/>
                </a:solidFill>
                <a:latin typeface="Calibri" pitchFamily="34" charset="0"/>
              </a:rPr>
              <a:t> a </a:t>
            </a:r>
            <a:r>
              <a:rPr lang="en-US" b="1" i="0" dirty="0" err="1">
                <a:solidFill>
                  <a:srgbClr val="000066"/>
                </a:solidFill>
                <a:latin typeface="Calibri" pitchFamily="34" charset="0"/>
              </a:rPr>
              <a:t>cada</a:t>
            </a:r>
            <a:r>
              <a:rPr lang="en-US" b="1" i="0" dirty="0">
                <a:solidFill>
                  <a:srgbClr val="000066"/>
                </a:solidFill>
                <a:latin typeface="Calibri" pitchFamily="34" charset="0"/>
              </a:rPr>
              <a:t> </a:t>
            </a:r>
            <a:r>
              <a:rPr lang="en-US" b="1" i="0" dirty="0" err="1">
                <a:solidFill>
                  <a:srgbClr val="000066"/>
                </a:solidFill>
                <a:latin typeface="Calibri" pitchFamily="34" charset="0"/>
              </a:rPr>
              <a:t>docente</a:t>
            </a:r>
            <a:r>
              <a:rPr lang="en-US" b="1" i="0" dirty="0">
                <a:solidFill>
                  <a:srgbClr val="000066"/>
                </a:solidFill>
                <a:latin typeface="Calibri" pitchFamily="34" charset="0"/>
              </a:rPr>
              <a:t> (20 </a:t>
            </a:r>
            <a:r>
              <a:rPr lang="en-US" b="1" i="0" dirty="0" err="1">
                <a:solidFill>
                  <a:srgbClr val="000066"/>
                </a:solidFill>
                <a:latin typeface="Calibri" pitchFamily="34" charset="0"/>
              </a:rPr>
              <a:t>horas</a:t>
            </a:r>
            <a:r>
              <a:rPr lang="en-US" b="1" i="0" dirty="0">
                <a:solidFill>
                  <a:srgbClr val="000066"/>
                </a:solidFill>
                <a:latin typeface="Calibri" pitchFamily="34" charset="0"/>
              </a:rPr>
              <a:t>)</a:t>
            </a:r>
          </a:p>
        </p:txBody>
      </p:sp>
      <p:sp>
        <p:nvSpPr>
          <p:cNvPr id="8" name="Bent-Up Arrow 7"/>
          <p:cNvSpPr/>
          <p:nvPr/>
        </p:nvSpPr>
        <p:spPr>
          <a:xfrm rot="5400000">
            <a:off x="1943100" y="2597150"/>
            <a:ext cx="952500" cy="1485900"/>
          </a:xfrm>
          <a:prstGeom prst="bentUpArrow">
            <a:avLst>
              <a:gd name="adj1" fmla="val 25000"/>
              <a:gd name="adj2" fmla="val 25000"/>
              <a:gd name="adj3" fmla="val 25000"/>
            </a:avLst>
          </a:prstGeom>
          <a:ln/>
        </p:spPr>
        <p:style>
          <a:lnRef idx="1">
            <a:schemeClr val="dk1"/>
          </a:lnRef>
          <a:fillRef idx="3">
            <a:schemeClr val="dk1"/>
          </a:fillRef>
          <a:effectRef idx="2">
            <a:schemeClr val="dk1"/>
          </a:effectRef>
          <a:fontRef idx="minor">
            <a:schemeClr val="lt1"/>
          </a:fontRef>
        </p:style>
        <p:txBody>
          <a:bodyPr anchor="ctr"/>
          <a:lstStyle/>
          <a:p>
            <a:pPr algn="ctr" fontAlgn="auto">
              <a:spcBef>
                <a:spcPts val="0"/>
              </a:spcBef>
              <a:spcAft>
                <a:spcPts val="0"/>
              </a:spcAft>
              <a:defRPr/>
            </a:pPr>
            <a:endParaRPr lang="en-US" b="0" i="0"/>
          </a:p>
        </p:txBody>
      </p:sp>
      <p:sp>
        <p:nvSpPr>
          <p:cNvPr id="9" name="Bent-Up Arrow 8"/>
          <p:cNvSpPr/>
          <p:nvPr/>
        </p:nvSpPr>
        <p:spPr>
          <a:xfrm flipV="1">
            <a:off x="5867400" y="3244850"/>
            <a:ext cx="2171700" cy="990600"/>
          </a:xfrm>
          <a:prstGeom prst="bentUpArrow">
            <a:avLst>
              <a:gd name="adj1" fmla="val 25000"/>
              <a:gd name="adj2" fmla="val 25000"/>
              <a:gd name="adj3" fmla="val 25000"/>
            </a:avLst>
          </a:prstGeom>
          <a:ln/>
        </p:spPr>
        <p:style>
          <a:lnRef idx="1">
            <a:schemeClr val="dk1"/>
          </a:lnRef>
          <a:fillRef idx="3">
            <a:schemeClr val="dk1"/>
          </a:fillRef>
          <a:effectRef idx="2">
            <a:schemeClr val="dk1"/>
          </a:effectRef>
          <a:fontRef idx="minor">
            <a:schemeClr val="lt1"/>
          </a:fontRef>
        </p:style>
        <p:txBody>
          <a:bodyPr anchor="ctr"/>
          <a:lstStyle/>
          <a:p>
            <a:pPr algn="ctr" fontAlgn="auto">
              <a:spcBef>
                <a:spcPts val="0"/>
              </a:spcBef>
              <a:spcAft>
                <a:spcPts val="0"/>
              </a:spcAft>
              <a:defRPr/>
            </a:pPr>
            <a:endParaRPr lang="en-US" b="0" i="0"/>
          </a:p>
        </p:txBody>
      </p:sp>
      <p:sp>
        <p:nvSpPr>
          <p:cNvPr id="10" name="Down Arrow 9"/>
          <p:cNvSpPr/>
          <p:nvPr/>
        </p:nvSpPr>
        <p:spPr>
          <a:xfrm>
            <a:off x="4191000" y="4235450"/>
            <a:ext cx="533400" cy="1371600"/>
          </a:xfrm>
          <a:prstGeom prst="downArrow">
            <a:avLst/>
          </a:prstGeom>
          <a:ln/>
        </p:spPr>
        <p:style>
          <a:lnRef idx="1">
            <a:schemeClr val="dk1"/>
          </a:lnRef>
          <a:fillRef idx="3">
            <a:schemeClr val="dk1"/>
          </a:fillRef>
          <a:effectRef idx="2">
            <a:schemeClr val="dk1"/>
          </a:effectRef>
          <a:fontRef idx="minor">
            <a:schemeClr val="lt1"/>
          </a:fontRef>
        </p:style>
        <p:txBody>
          <a:bodyPr anchor="ctr"/>
          <a:lstStyle/>
          <a:p>
            <a:pPr algn="ctr" fontAlgn="auto">
              <a:spcBef>
                <a:spcPts val="0"/>
              </a:spcBef>
              <a:spcAft>
                <a:spcPts val="0"/>
              </a:spcAft>
              <a:defRPr/>
            </a:pPr>
            <a:endParaRPr lang="en-US" b="0" i="0"/>
          </a:p>
        </p:txBody>
      </p:sp>
      <p:sp>
        <p:nvSpPr>
          <p:cNvPr id="11" name="Rectangle 4"/>
          <p:cNvSpPr txBox="1">
            <a:spLocks noChangeArrowheads="1"/>
          </p:cNvSpPr>
          <p:nvPr/>
        </p:nvSpPr>
        <p:spPr>
          <a:xfrm>
            <a:off x="1219200" y="427037"/>
            <a:ext cx="8281987" cy="868363"/>
          </a:xfrm>
          <a:prstGeom prst="rect">
            <a:avLst/>
          </a:prstGeom>
        </p:spPr>
        <p:txBody>
          <a:bodyPr/>
          <a:lstStyle/>
          <a:p>
            <a:pPr eaLnBrk="0" hangingPunct="0">
              <a:lnSpc>
                <a:spcPct val="85000"/>
              </a:lnSpc>
              <a:defRPr/>
            </a:pPr>
            <a:r>
              <a:rPr lang="es-MX" sz="3600" b="1" i="0" dirty="0">
                <a:solidFill>
                  <a:srgbClr val="000066"/>
                </a:solidFill>
                <a:latin typeface="Calibri" pitchFamily="34" charset="0"/>
              </a:rPr>
              <a:t>El modelo de desarrollo profesional de </a:t>
            </a:r>
            <a:endParaRPr lang="es-MX" sz="3600" b="1" i="0" dirty="0" smtClean="0">
              <a:solidFill>
                <a:srgbClr val="000066"/>
              </a:solidFill>
              <a:latin typeface="Calibri" pitchFamily="34" charset="0"/>
            </a:endParaRPr>
          </a:p>
          <a:p>
            <a:pPr eaLnBrk="0" hangingPunct="0">
              <a:lnSpc>
                <a:spcPct val="85000"/>
              </a:lnSpc>
              <a:defRPr/>
            </a:pPr>
            <a:r>
              <a:rPr lang="es-MX" sz="3600" b="1" i="0" dirty="0" smtClean="0">
                <a:solidFill>
                  <a:srgbClr val="000066"/>
                </a:solidFill>
                <a:latin typeface="Calibri" pitchFamily="34" charset="0"/>
              </a:rPr>
              <a:t>Docentes del </a:t>
            </a:r>
            <a:r>
              <a:rPr lang="es-MX" sz="3600" b="1" i="0" dirty="0">
                <a:solidFill>
                  <a:srgbClr val="000066"/>
                </a:solidFill>
                <a:latin typeface="Calibri" pitchFamily="34" charset="0"/>
              </a:rPr>
              <a:t>programa</a:t>
            </a:r>
            <a:endParaRPr lang="en-US" sz="3600" b="1" i="0" dirty="0">
              <a:solidFill>
                <a:srgbClr val="000066"/>
              </a:solidFill>
              <a:latin typeface="Calibri" pitchFamily="34" charset="0"/>
            </a:endParaRPr>
          </a:p>
        </p:txBody>
      </p:sp>
      <p:pic>
        <p:nvPicPr>
          <p:cNvPr id="12" name="Picture 3"/>
          <p:cNvPicPr>
            <a:picLocks noChangeAspect="1" noChangeArrowheads="1"/>
          </p:cNvPicPr>
          <p:nvPr/>
        </p:nvPicPr>
        <p:blipFill>
          <a:blip r:embed="rId2"/>
          <a:srcRect/>
          <a:stretch>
            <a:fillRect/>
          </a:stretch>
        </p:blipFill>
        <p:spPr bwMode="auto">
          <a:xfrm>
            <a:off x="250825" y="0"/>
            <a:ext cx="936625" cy="908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heckerboard(across)">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amond(in)">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heckerboard(across)">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diamond(in)">
                                      <p:cBhvr>
                                        <p:cTn id="3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0"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0E8A11ED9A9056468EB06BF2DDD8132B" ma:contentTypeVersion="2" ma:contentTypeDescription="Crear nuevo documento." ma:contentTypeScope="" ma:versionID="ea1ea9747d5e1c16d79f9e84215e0dd6">
  <xsd:schema xmlns:xsd="http://www.w3.org/2001/XMLSchema" xmlns:xs="http://www.w3.org/2001/XMLSchema" xmlns:p="http://schemas.microsoft.com/office/2006/metadata/properties" xmlns:ns1="http://schemas.microsoft.com/sharepoint/v3" targetNamespace="http://schemas.microsoft.com/office/2006/metadata/properties" ma:root="true" ma:fieldsID="cd6bce56cd35acad97fd37550ee15fe3"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description="Fecha de inicio programada es una columna del sitio que crea la característica Publicación. Se usa para especificar la fecha y la hora a la que esta página se presentará por primera vez a los visitantes del sitio." ma:internalName="PublishingStartDate">
      <xsd:simpleType>
        <xsd:restriction base="dms:Unknown"/>
      </xsd:simpleType>
    </xsd:element>
    <xsd:element name="PublishingExpirationDate" ma:index="9" nillable="true" ma:displayName="Fecha de finalización programada" ma:description="Fecha de finalización programada es una columna del sitio que crea la característica Publicación. Se usa para especificar la fecha y la hora a la que esta página dejará de presentarse a los visitantes del sitio."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365A1E1-585A-4983-82F8-290DD25D7485}"/>
</file>

<file path=customXml/itemProps2.xml><?xml version="1.0" encoding="utf-8"?>
<ds:datastoreItem xmlns:ds="http://schemas.openxmlformats.org/officeDocument/2006/customXml" ds:itemID="{1ECE35A7-6F91-4027-B9B1-9BE678B13048}"/>
</file>

<file path=customXml/itemProps3.xml><?xml version="1.0" encoding="utf-8"?>
<ds:datastoreItem xmlns:ds="http://schemas.openxmlformats.org/officeDocument/2006/customXml" ds:itemID="{C697C7A4-BB16-426B-8789-39D4896807BC}"/>
</file>

<file path=docProps/app.xml><?xml version="1.0" encoding="utf-8"?>
<Properties xmlns="http://schemas.openxmlformats.org/officeDocument/2006/extended-properties" xmlns:vt="http://schemas.openxmlformats.org/officeDocument/2006/docPropsVTypes">
  <Template>Aspect</Template>
  <TotalTime>180</TotalTime>
  <Words>1880</Words>
  <Application>Microsoft Office PowerPoint</Application>
  <PresentationFormat>On-screen Show (4:3)</PresentationFormat>
  <Paragraphs>332</Paragraphs>
  <Slides>31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Aspect</vt:lpstr>
      <vt:lpstr>Image Document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mvelazquez</dc:creator>
  <cp:keywords/>
  <dc:description/>
  <cp:lastModifiedBy>mvelazquez</cp:lastModifiedBy>
  <cp:revision>72</cp:revision>
  <dcterms:created xsi:type="dcterms:W3CDTF">2013-09-09T12:44:07Z</dcterms:created>
  <dcterms:modified xsi:type="dcterms:W3CDTF">2013-09-09T16:21:10Z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0x0101000E8A11ED9A9056468EB06BF2DDD8132B</vt:lpwstr>
  </property>
</Properties>
</file>