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4" r:id="rId3"/>
    <p:sldId id="257" r:id="rId4"/>
    <p:sldId id="262" r:id="rId5"/>
    <p:sldId id="265" r:id="rId6"/>
    <p:sldId id="261" r:id="rId7"/>
    <p:sldId id="269" r:id="rId8"/>
    <p:sldId id="258" r:id="rId9"/>
    <p:sldId id="273" r:id="rId10"/>
    <p:sldId id="268" r:id="rId11"/>
    <p:sldId id="267" r:id="rId12"/>
    <p:sldId id="275" r:id="rId13"/>
    <p:sldId id="276" r:id="rId14"/>
    <p:sldId id="271" r:id="rId15"/>
    <p:sldId id="272" r:id="rId16"/>
    <p:sldId id="260" r:id="rId17"/>
    <p:sldId id="259" r:id="rId18"/>
    <p:sldId id="270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22" autoAdjust="0"/>
  </p:normalViewPr>
  <p:slideViewPr>
    <p:cSldViewPr>
      <p:cViewPr>
        <p:scale>
          <a:sx n="68" d="100"/>
          <a:sy n="68" d="100"/>
        </p:scale>
        <p:origin x="-163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DO"/>
  <c:chart>
    <c:title>
      <c:tx>
        <c:rich>
          <a:bodyPr/>
          <a:lstStyle/>
          <a:p>
            <a:pPr>
              <a:defRPr lang="es-ES"/>
            </a:pPr>
            <a:r>
              <a:rPr lang="en-US" sz="1400"/>
              <a:t>COMPARACION EJERCICIOS 1 Y 2</a:t>
            </a:r>
          </a:p>
        </c:rich>
      </c:tx>
      <c:layout/>
    </c:title>
    <c:view3D>
      <c:perspective val="30"/>
    </c:view3D>
    <c:sideWall>
      <c:spPr>
        <a:solidFill>
          <a:schemeClr val="bg2">
            <a:lumMod val="90000"/>
          </a:schemeClr>
        </a:solidFill>
      </c:spPr>
    </c:sideWall>
    <c:backWall>
      <c:spPr>
        <a:solidFill>
          <a:schemeClr val="bg2">
            <a:lumMod val="90000"/>
          </a:schemeClr>
        </a:solidFill>
      </c:spPr>
    </c:backWall>
    <c:plotArea>
      <c:layout>
        <c:manualLayout>
          <c:layoutTarget val="inner"/>
          <c:xMode val="edge"/>
          <c:yMode val="edge"/>
          <c:x val="0.1199798425506549"/>
          <c:y val="9.2100418502333511E-2"/>
          <c:w val="0.70755259066243037"/>
          <c:h val="0.74745954746094723"/>
        </c:manualLayout>
      </c:layout>
      <c:area3DChart>
        <c:grouping val="standard"/>
        <c:ser>
          <c:idx val="0"/>
          <c:order val="0"/>
          <c:tx>
            <c:strRef>
              <c:f>Hoja1!$B$2</c:f>
              <c:strCache>
                <c:ptCount val="1"/>
                <c:pt idx="0">
                  <c:v>     OPTIMO</c:v>
                </c:pt>
              </c:strCache>
            </c:strRef>
          </c:tx>
          <c:cat>
            <c:strRef>
              <c:f>Hoja1!$A$3:$A$5</c:f>
              <c:strCache>
                <c:ptCount val="3"/>
                <c:pt idx="0">
                  <c:v>EJERCICIO 1</c:v>
                </c:pt>
                <c:pt idx="2">
                  <c:v>EJERCICIO 2</c:v>
                </c:pt>
              </c:strCache>
            </c:strRef>
          </c:cat>
          <c:val>
            <c:numRef>
              <c:f>Hoja1!$B$3:$B$5</c:f>
              <c:numCache>
                <c:formatCode>General</c:formatCode>
                <c:ptCount val="3"/>
                <c:pt idx="0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   ADECUADO</c:v>
                </c:pt>
              </c:strCache>
            </c:strRef>
          </c:tx>
          <c:cat>
            <c:strRef>
              <c:f>Hoja1!$A$3:$A$5</c:f>
              <c:strCache>
                <c:ptCount val="3"/>
                <c:pt idx="0">
                  <c:v>EJERCICIO 1</c:v>
                </c:pt>
                <c:pt idx="2">
                  <c:v>EJERCICIO 2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0</c:v>
                </c:pt>
                <c:pt idx="2">
                  <c:v>2</c:v>
                </c:pt>
              </c:numCache>
            </c:numRef>
          </c:val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 INSUFICIENTE</c:v>
                </c:pt>
              </c:strCache>
            </c:strRef>
          </c:tx>
          <c:cat>
            <c:strRef>
              <c:f>Hoja1!$A$3:$A$5</c:f>
              <c:strCache>
                <c:ptCount val="3"/>
                <c:pt idx="0">
                  <c:v>EJERCICIO 1</c:v>
                </c:pt>
                <c:pt idx="2">
                  <c:v>EJERCICIO 2</c:v>
                </c:pt>
              </c:strCache>
            </c:strRef>
          </c:cat>
          <c:val>
            <c:numRef>
              <c:f>Hoja1!$D$3:$D$5</c:f>
              <c:numCache>
                <c:formatCode>General</c:formatCode>
                <c:ptCount val="3"/>
                <c:pt idx="0">
                  <c:v>0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 DEFICIENTE</c:v>
                </c:pt>
              </c:strCache>
            </c:strRef>
          </c:tx>
          <c:cat>
            <c:strRef>
              <c:f>Hoja1!$A$3:$A$5</c:f>
              <c:strCache>
                <c:ptCount val="3"/>
                <c:pt idx="0">
                  <c:v>EJERCICIO 1</c:v>
                </c:pt>
                <c:pt idx="2">
                  <c:v>EJERCICIO 2</c:v>
                </c:pt>
              </c:strCache>
            </c:strRef>
          </c:cat>
          <c:val>
            <c:numRef>
              <c:f>Hoja1!$E$3:$E$5</c:f>
              <c:numCache>
                <c:formatCode>General</c:formatCode>
                <c:ptCount val="3"/>
                <c:pt idx="0">
                  <c:v>1</c:v>
                </c:pt>
                <c:pt idx="2">
                  <c:v>1</c:v>
                </c:pt>
              </c:numCache>
            </c:numRef>
          </c:val>
        </c:ser>
        <c:axId val="48251648"/>
        <c:axId val="48253184"/>
        <c:axId val="47298304"/>
      </c:area3DChart>
      <c:catAx>
        <c:axId val="482516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S" b="1" i="0" baseline="0"/>
            </a:pPr>
            <a:endParaRPr lang="es-DO"/>
          </a:p>
        </c:txPr>
        <c:crossAx val="48253184"/>
        <c:crosses val="autoZero"/>
        <c:auto val="1"/>
        <c:lblAlgn val="ctr"/>
        <c:lblOffset val="100"/>
      </c:catAx>
      <c:valAx>
        <c:axId val="48253184"/>
        <c:scaling>
          <c:orientation val="minMax"/>
        </c:scaling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lang="es-ES"/>
                </a:pPr>
                <a:r>
                  <a:rPr lang="en-US" sz="1100"/>
                  <a:t>resultados  equipos</a:t>
                </a:r>
              </a:p>
            </c:rich>
          </c:tx>
          <c:layout>
            <c:manualLayout>
              <c:xMode val="edge"/>
              <c:yMode val="edge"/>
              <c:x val="0.10836504811898558"/>
              <c:y val="0.23237277631962608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S"/>
            </a:pPr>
            <a:endParaRPr lang="es-DO"/>
          </a:p>
        </c:txPr>
        <c:crossAx val="48251648"/>
        <c:crosses val="autoZero"/>
        <c:crossBetween val="midCat"/>
      </c:valAx>
      <c:serAx>
        <c:axId val="47298304"/>
        <c:scaling>
          <c:orientation val="minMax"/>
        </c:scaling>
        <c:axPos val="b"/>
        <c:tickLblPos val="nextTo"/>
        <c:txPr>
          <a:bodyPr/>
          <a:lstStyle/>
          <a:p>
            <a:pPr>
              <a:defRPr lang="es-ES" b="1" i="0" baseline="0"/>
            </a:pPr>
            <a:endParaRPr lang="es-DO"/>
          </a:p>
        </c:txPr>
        <c:crossAx val="48253184"/>
        <c:crosses val="autoZero"/>
      </c:serAx>
    </c:plotArea>
    <c:legend>
      <c:legendPos val="b"/>
      <c:layout/>
      <c:txPr>
        <a:bodyPr/>
        <a:lstStyle/>
        <a:p>
          <a:pPr>
            <a:defRPr lang="es-ES"/>
          </a:pPr>
          <a:endParaRPr lang="es-DO"/>
        </a:p>
      </c:txPr>
    </c:legend>
    <c:plotVisOnly val="1"/>
    <c:dispBlanksAs val="zero"/>
  </c:chart>
  <c:spPr>
    <a:solidFill>
      <a:srgbClr val="92D050"/>
    </a:solidFill>
    <a:ln w="15875">
      <a:solidFill>
        <a:schemeClr val="accent1"/>
      </a:solidFill>
      <a:beve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A13F0-C227-4F14-AB62-4EC43F8998F7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53DFA-A7D4-4FCA-BFC3-CC5B41643587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565520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02175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F4C9-EAD0-4286-908F-14F4FBD306C6}" type="slidenum">
              <a:rPr lang="es-DO" smtClean="0"/>
              <a:pPr/>
              <a:t>12</a:t>
            </a:fld>
            <a:endParaRPr lang="es-D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F4C9-EAD0-4286-908F-14F4FBD306C6}" type="slidenum">
              <a:rPr lang="es-DO" smtClean="0"/>
              <a:pPr/>
              <a:t>13</a:t>
            </a:fld>
            <a:endParaRPr lang="es-D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15</a:t>
            </a:fld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16</a:t>
            </a:fld>
            <a:endParaRPr lang="es-E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18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53DFA-A7D4-4FCA-BFC3-CC5B41643587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3B17-4F71-4850-B311-5EA5F5A4EF65}" type="datetimeFigureOut">
              <a:rPr lang="es-ES" smtClean="0"/>
              <a:pPr/>
              <a:t>20/04/2015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126B-C417-4C0E-81FB-2BE9E70C6CA5}" type="slidenum">
              <a:rPr lang="es-ES" smtClean="0"/>
              <a:pPr/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hart" Target="../charts/chart1.xml"/><Relationship Id="rId4" Type="http://schemas.openxmlformats.org/officeDocument/2006/relationships/package" Target="../embeddings/Microsoft_Office_Word_Document2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4.docx"/><Relationship Id="rId5" Type="http://schemas.openxmlformats.org/officeDocument/2006/relationships/package" Target="../embeddings/Microsoft_Office_Word_Document3.docx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Microsoft_Office_Word_Document5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5.xml"/><Relationship Id="rId7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Word_Document7.docx"/><Relationship Id="rId5" Type="http://schemas.openxmlformats.org/officeDocument/2006/relationships/image" Target="../media/image18.jpeg"/><Relationship Id="rId4" Type="http://schemas.openxmlformats.org/officeDocument/2006/relationships/package" Target="../embeddings/Microsoft_Office_Word_Document6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Word_Document9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Mostrando IMG_294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10000"/>
          </a:blip>
          <a:srcRect l="12104" t="3125"/>
          <a:stretch>
            <a:fillRect/>
          </a:stretch>
        </p:blipFill>
        <p:spPr bwMode="auto">
          <a:xfrm>
            <a:off x="-183889" y="24"/>
            <a:ext cx="9327889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-142876" y="4980563"/>
            <a:ext cx="9286876" cy="1877437"/>
          </a:xfrm>
          <a:prstGeom prst="rect">
            <a:avLst/>
          </a:prstGeom>
          <a:solidFill>
            <a:schemeClr val="bg1">
              <a:lumMod val="50000"/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PONTIFICIA UNIVERSIDAD CATÓLICA MADRE Y MAESTRA</a:t>
            </a:r>
            <a:endParaRPr kumimoji="0" lang="es-ES" sz="1400" b="1" i="0" u="none" cap="none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FACULTAD DE CIENCIAS Y HUMANIDADES</a:t>
            </a:r>
            <a:endParaRPr kumimoji="0" lang="es-ES" sz="1400" b="1" i="0" u="none" cap="none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none" cap="none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CENTRO DE EXCELENCIA PARA LA INVESTIGACIÓN Y DIFUSIÓN DE LA LECTURA Y ESCRITURA (CEDILE)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PROGRAMA DE ALFABETIZACIÓN ACADÉMICA</a:t>
            </a:r>
            <a:endParaRPr kumimoji="0" lang="es-ES" sz="2000" b="1" i="0" u="none" cap="none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DIPLOMADO EN LECTURA Y ESCRITURA A TRAVÉS DEL CURRÍCULO                                   EN EL NIVEL SUPERIOR</a:t>
            </a:r>
            <a:endParaRPr kumimoji="0" lang="es-ES" sz="2000" b="1" i="0" u="none" cap="none" normalizeH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142908" y="357166"/>
            <a:ext cx="9286908" cy="1200329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PRODUCCIÓN DE TEXTOS  ESCRITOS SOBRE ARTE Y ARQUITECTURA CONTEMPORÁNEA: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ARGUMENTACIÓN COMO HERRAMIENTA  DE REFLEXIÓN   </a:t>
            </a: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71470" y="4857760"/>
            <a:ext cx="9215470" cy="1015663"/>
          </a:xfrm>
          <a:prstGeom prst="rect">
            <a:avLst/>
          </a:prstGeom>
          <a:solidFill>
            <a:schemeClr val="accent6">
              <a:lumMod val="75000"/>
              <a:alpha val="8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sz="1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Batang"/>
                <a:cs typeface="Times New Roman" pitchFamily="18" charset="0"/>
              </a:rPr>
              <a:t> </a:t>
            </a:r>
            <a:r>
              <a:rPr kumimoji="0" lang="es-DO" sz="20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Profesora </a:t>
            </a:r>
            <a:r>
              <a:rPr kumimoji="0" lang="es-DO" sz="20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Titular: </a:t>
            </a:r>
            <a:r>
              <a:rPr kumimoji="0" lang="es-DO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Liliana </a:t>
            </a:r>
            <a:r>
              <a:rPr kumimoji="0" lang="es-DO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Ruth de Olloqui de Montenegro	</a:t>
            </a:r>
            <a:r>
              <a:rPr kumimoji="0" lang="es-DO" sz="20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	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D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Profesora </a:t>
            </a:r>
            <a:r>
              <a:rPr lang="es-D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Acompañante: </a:t>
            </a:r>
            <a:r>
              <a:rPr lang="es-DO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Ydeana</a:t>
            </a:r>
            <a:r>
              <a:rPr lang="es-DO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Ramírez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sz="20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					</a:t>
            </a:r>
            <a:r>
              <a:rPr lang="es-D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es-DO" sz="2000" b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Participante </a:t>
            </a:r>
            <a:r>
              <a:rPr kumimoji="0" lang="es-DO" sz="2000" b="1" i="1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Elvia Ojeda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86282" y="1643050"/>
            <a:ext cx="4357718" cy="400110"/>
          </a:xfrm>
          <a:prstGeom prst="rect">
            <a:avLst/>
          </a:prstGeom>
          <a:solidFill>
            <a:schemeClr val="accent6">
              <a:lumMod val="75000"/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buNone/>
            </a:pP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 DE ARQUITECTURA-PUCMM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7500958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Metodología / Desarrollo / Resultados</a:t>
            </a:r>
            <a:r>
              <a:rPr kumimoji="0" lang="es-DO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86348" y="642918"/>
            <a:ext cx="3857652" cy="40011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Fases</a:t>
            </a: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 o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etapas</a:t>
            </a: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 de la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experiencia</a:t>
            </a:r>
            <a:endParaRPr lang="es-ES" sz="2000" dirty="0" smtClean="0"/>
          </a:p>
        </p:txBody>
      </p:sp>
      <p:cxnSp>
        <p:nvCxnSpPr>
          <p:cNvPr id="7" name="6 Conector angular"/>
          <p:cNvCxnSpPr/>
          <p:nvPr/>
        </p:nvCxnSpPr>
        <p:spPr>
          <a:xfrm>
            <a:off x="2214546" y="571480"/>
            <a:ext cx="3000396" cy="357190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0" y="1054318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DO" sz="2000" b="1" u="sng" dirty="0" smtClean="0"/>
              <a:t>Fase 2. Diseño </a:t>
            </a:r>
            <a:r>
              <a:rPr lang="es-DO" sz="2000" b="1" u="sng" dirty="0"/>
              <a:t>e implementación experimental de estrategias de lectura-escritura, </a:t>
            </a:r>
            <a:r>
              <a:rPr lang="es-DO" sz="2000" dirty="0"/>
              <a:t>ejecución en el contexto del proceso docente de la asignatura, en uno de los grupos seleccionado</a:t>
            </a:r>
            <a:r>
              <a:rPr lang="es-DO" sz="2000" dirty="0" smtClean="0"/>
              <a:t>.</a:t>
            </a:r>
          </a:p>
          <a:p>
            <a:pPr lvl="0"/>
            <a:r>
              <a:rPr lang="es-DO" b="1" dirty="0" smtClean="0"/>
              <a:t>	</a:t>
            </a:r>
            <a:r>
              <a:rPr lang="es-DO" b="1" u="sng" dirty="0" smtClean="0"/>
              <a:t>EJERCICIO </a:t>
            </a:r>
            <a:r>
              <a:rPr lang="es-DO" b="1" u="sng" dirty="0"/>
              <a:t>2</a:t>
            </a:r>
            <a:r>
              <a:rPr lang="es-DO" b="1" dirty="0"/>
              <a:t>. REFLEXIONES COLECTIVAS. </a:t>
            </a:r>
            <a:endParaRPr lang="es-ES" dirty="0"/>
          </a:p>
          <a:p>
            <a:r>
              <a:rPr lang="es-DO" b="1" dirty="0" smtClean="0"/>
              <a:t>	</a:t>
            </a:r>
            <a:r>
              <a:rPr lang="es-DO" b="1" u="sng" dirty="0" smtClean="0"/>
              <a:t>OBJETIVO</a:t>
            </a:r>
            <a:r>
              <a:rPr lang="es-DO" dirty="0"/>
              <a:t>: Promover el análisis reflexivo </a:t>
            </a:r>
            <a:r>
              <a:rPr lang="es-DO" u="sng" dirty="0"/>
              <a:t>guiado</a:t>
            </a:r>
            <a:r>
              <a:rPr lang="es-DO" dirty="0"/>
              <a:t> del texto </a:t>
            </a:r>
            <a:r>
              <a:rPr lang="es-DO" i="1" dirty="0" smtClean="0"/>
              <a:t>La Topología del Arte 	Contemporánea, de Boris </a:t>
            </a:r>
            <a:r>
              <a:rPr lang="es-DO" i="1" dirty="0" err="1" smtClean="0"/>
              <a:t>Groys</a:t>
            </a:r>
            <a:r>
              <a:rPr lang="es-DO" i="1" dirty="0" smtClean="0"/>
              <a:t>, de forma colectiva</a:t>
            </a:r>
            <a:r>
              <a:rPr lang="es-DO" dirty="0" smtClean="0"/>
              <a:t>.</a:t>
            </a:r>
            <a:endParaRPr lang="es-ES" dirty="0"/>
          </a:p>
          <a:p>
            <a:r>
              <a:rPr lang="es-DO" b="1" dirty="0" smtClean="0"/>
              <a:t>	</a:t>
            </a:r>
          </a:p>
          <a:p>
            <a:r>
              <a:rPr lang="es-DO" b="1" dirty="0"/>
              <a:t>	</a:t>
            </a:r>
            <a:r>
              <a:rPr lang="es-DO" b="1" u="sng" dirty="0" smtClean="0"/>
              <a:t>INDICACI</a:t>
            </a:r>
            <a:r>
              <a:rPr lang="es-DO" dirty="0" smtClean="0"/>
              <a:t>Ó</a:t>
            </a:r>
            <a:r>
              <a:rPr lang="es-DO" b="1" u="sng" dirty="0" smtClean="0"/>
              <a:t>N</a:t>
            </a:r>
            <a:r>
              <a:rPr lang="es-DO" b="1" u="sng" dirty="0"/>
              <a:t>: </a:t>
            </a:r>
            <a:r>
              <a:rPr lang="es-DO" b="1" u="sng" dirty="0" smtClean="0"/>
              <a:t> </a:t>
            </a:r>
            <a:r>
              <a:rPr lang="es-DO" dirty="0" smtClean="0"/>
              <a:t>EL </a:t>
            </a:r>
            <a:r>
              <a:rPr lang="es-DO" dirty="0"/>
              <a:t>AUTOR REFIERE LA INFLUENCIA QUE EL ENSAYO </a:t>
            </a:r>
            <a:r>
              <a:rPr lang="es-DO" i="1" dirty="0"/>
              <a:t>LA OBRA DE ARTE EN </a:t>
            </a:r>
            <a:r>
              <a:rPr lang="es-DO" i="1" dirty="0" smtClean="0"/>
              <a:t>	LA </a:t>
            </a:r>
            <a:r>
              <a:rPr lang="es-DO" i="1" dirty="0"/>
              <a:t>ERA </a:t>
            </a:r>
            <a:r>
              <a:rPr lang="es-DO" i="1" dirty="0" smtClean="0"/>
              <a:t>DE </a:t>
            </a:r>
            <a:r>
              <a:rPr lang="es-DO" i="1" dirty="0"/>
              <a:t>LA REPRODUCTIVIDAD </a:t>
            </a:r>
            <a:r>
              <a:rPr lang="es-DO" i="1" dirty="0" smtClean="0"/>
              <a:t>MECÁNICA</a:t>
            </a:r>
            <a:r>
              <a:rPr lang="es-DO" dirty="0"/>
              <a:t>, DE WALTER BENJAMIN, TUVO SOBRE EL </a:t>
            </a:r>
            <a:r>
              <a:rPr lang="es-DO" dirty="0" smtClean="0"/>
              <a:t>	POSMODERNISMO</a:t>
            </a:r>
            <a:r>
              <a:rPr lang="es-DO" dirty="0"/>
              <a:t>, EXPLIQUE</a:t>
            </a:r>
            <a:r>
              <a:rPr lang="es-DO" dirty="0" smtClean="0"/>
              <a:t>:</a:t>
            </a:r>
          </a:p>
          <a:p>
            <a:endParaRPr lang="es-ES" sz="1600" dirty="0"/>
          </a:p>
          <a:p>
            <a:pPr lvl="0">
              <a:buFont typeface="Arial" pitchFamily="34" charset="0"/>
              <a:buChar char="•"/>
            </a:pPr>
            <a:r>
              <a:rPr lang="es-DO" sz="1600" dirty="0"/>
              <a:t>EL CONCEPTO DE </a:t>
            </a:r>
            <a:r>
              <a:rPr lang="es-DO" sz="1600" i="1" dirty="0"/>
              <a:t>AURA </a:t>
            </a:r>
            <a:r>
              <a:rPr lang="es-DO" sz="1600" dirty="0"/>
              <a:t>SEGÚN BENJAMIN Y LA </a:t>
            </a:r>
            <a:r>
              <a:rPr lang="es-DO" sz="1600" dirty="0" smtClean="0"/>
              <a:t>RELACIÓN </a:t>
            </a:r>
            <a:r>
              <a:rPr lang="es-DO" sz="1600" dirty="0"/>
              <a:t>QUE SE ESTABLECE CON EL ARTE DE LA </a:t>
            </a:r>
            <a:r>
              <a:rPr lang="es-DO" sz="1600" dirty="0" smtClean="0"/>
              <a:t>INSTALACIÓN</a:t>
            </a:r>
            <a:endParaRPr lang="es-ES" sz="1600" dirty="0"/>
          </a:p>
          <a:p>
            <a:pPr lvl="0">
              <a:buFont typeface="Arial" pitchFamily="34" charset="0"/>
              <a:buChar char="•"/>
            </a:pPr>
            <a:r>
              <a:rPr lang="es-DO" sz="1600" dirty="0"/>
              <a:t>¿</a:t>
            </a:r>
            <a:r>
              <a:rPr lang="es-DO" sz="1600" dirty="0" smtClean="0"/>
              <a:t>CUÁL </a:t>
            </a:r>
            <a:r>
              <a:rPr lang="es-DO" sz="1600" dirty="0"/>
              <a:t>ES LA PRINCIPAL </a:t>
            </a:r>
            <a:r>
              <a:rPr lang="es-DO" sz="1600" dirty="0" smtClean="0"/>
              <a:t>CRÍTICA </a:t>
            </a:r>
            <a:r>
              <a:rPr lang="es-DO" sz="1600" dirty="0"/>
              <a:t>QUE, AL RESPECTO DEL TEMA, HACE GROYS A LAS IDEAS DE BENJAMIN? </a:t>
            </a:r>
            <a:endParaRPr lang="es-ES" sz="1600" dirty="0"/>
          </a:p>
          <a:p>
            <a:pPr lvl="0">
              <a:buFont typeface="Arial" pitchFamily="34" charset="0"/>
              <a:buChar char="•"/>
            </a:pPr>
            <a:r>
              <a:rPr lang="es-DO" sz="1600" dirty="0"/>
              <a:t>¿COMO  SE CARACTERIZA EL ARTE DE LA </a:t>
            </a:r>
            <a:r>
              <a:rPr lang="es-DO" sz="1600" dirty="0" smtClean="0"/>
              <a:t>INSTALACIÓN </a:t>
            </a:r>
            <a:r>
              <a:rPr lang="es-DO" sz="1600" dirty="0"/>
              <a:t>Y SU </a:t>
            </a:r>
            <a:r>
              <a:rPr lang="es-DO" sz="1600" dirty="0" smtClean="0"/>
              <a:t>POSICIÓN </a:t>
            </a:r>
            <a:r>
              <a:rPr lang="es-DO" sz="1600" dirty="0"/>
              <a:t>EN EL ARTE ACTUAL?, Y, ¿CUAL ES EL ROL DEL ESPECTADOR ANTE ESTE TIPO DE </a:t>
            </a:r>
            <a:r>
              <a:rPr lang="es-DO" sz="1600" dirty="0" smtClean="0"/>
              <a:t>CREACIÓN ARTÍSTICA</a:t>
            </a:r>
            <a:r>
              <a:rPr lang="es-DO" sz="1600" dirty="0"/>
              <a:t>? </a:t>
            </a:r>
            <a:endParaRPr lang="es-ES" sz="1600" dirty="0"/>
          </a:p>
          <a:p>
            <a:pPr lvl="0">
              <a:buFont typeface="Arial" pitchFamily="34" charset="0"/>
              <a:buChar char="•"/>
            </a:pPr>
            <a:r>
              <a:rPr lang="es-DO" sz="1600" dirty="0"/>
              <a:t>¿QUE </a:t>
            </a:r>
            <a:r>
              <a:rPr lang="es-DO" sz="1600" dirty="0" smtClean="0"/>
              <a:t>RELACIÓN </a:t>
            </a:r>
            <a:r>
              <a:rPr lang="es-DO" sz="1600" dirty="0"/>
              <a:t>ESTABLECE EL AUTOR ENTRE EL ARTE DE LA </a:t>
            </a:r>
            <a:r>
              <a:rPr lang="es-DO" sz="1600" dirty="0" smtClean="0"/>
              <a:t>INSTALACIÓN</a:t>
            </a:r>
            <a:r>
              <a:rPr lang="es-DO" sz="1600" dirty="0"/>
              <a:t>, LA ERA CONTEMPORANEA Y LA </a:t>
            </a:r>
            <a:r>
              <a:rPr lang="es-DO" sz="1600" dirty="0" smtClean="0"/>
              <a:t>POLÍTICA</a:t>
            </a:r>
            <a:r>
              <a:rPr lang="es-DO" sz="1600" dirty="0"/>
              <a:t>?, CONCUERDAN CON ESTE ENFOQUE?, </a:t>
            </a:r>
            <a:r>
              <a:rPr lang="es-DO" sz="1600" u="sng" dirty="0"/>
              <a:t>ARGUMENTEN</a:t>
            </a:r>
            <a:r>
              <a:rPr lang="es-DO" sz="1600" dirty="0"/>
              <a:t> LA </a:t>
            </a:r>
            <a:r>
              <a:rPr lang="es-DO" sz="1600" dirty="0" smtClean="0"/>
              <a:t>RESPUESTA</a:t>
            </a:r>
            <a:endParaRPr lang="es-ES" sz="1600" dirty="0"/>
          </a:p>
          <a:p>
            <a:pPr lvl="0"/>
            <a:endParaRPr lang="es-ES" sz="2000" dirty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0" y="592166"/>
          <a:ext cx="6530975" cy="6837362"/>
        </p:xfrm>
        <a:graphic>
          <a:graphicData uri="http://schemas.openxmlformats.org/presentationml/2006/ole">
            <p:oleObj spid="_x0000_s23567" name="Documento" r:id="rId4" imgW="6168897" imgH="6305626" progId="Word.Document.12">
              <p:embed/>
            </p:oleObj>
          </a:graphicData>
        </a:graphic>
      </p:graphicFrame>
      <p:graphicFrame>
        <p:nvGraphicFramePr>
          <p:cNvPr id="9" name="8 Gráfico"/>
          <p:cNvGraphicFramePr/>
          <p:nvPr/>
        </p:nvGraphicFramePr>
        <p:xfrm>
          <a:off x="0" y="1571612"/>
          <a:ext cx="585788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5857884" y="1318022"/>
            <a:ext cx="3286116" cy="5539978"/>
          </a:xfrm>
          <a:prstGeom prst="rect">
            <a:avLst/>
          </a:prstGeom>
          <a:solidFill>
            <a:schemeClr val="accent3">
              <a:lumMod val="60000"/>
              <a:lumOff val="40000"/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es-DO" sz="1600" b="1" dirty="0"/>
              <a:t>Se observa una interesante diversificación de los resultados si se compara con los del ejercicio preliminar: </a:t>
            </a:r>
            <a:endParaRPr lang="es-ES" sz="1600" b="1" dirty="0"/>
          </a:p>
          <a:p>
            <a:pPr lvl="0"/>
            <a:r>
              <a:rPr lang="es-DO" sz="1600" b="1" dirty="0"/>
              <a:t>Dos equipos, el 2 y el 6, obtuvieron evaluaciones proporcionalmente compartidas entre los estados óptimo-adecuado, </a:t>
            </a:r>
            <a:endParaRPr lang="es-ES" sz="1600" b="1" dirty="0"/>
          </a:p>
          <a:p>
            <a:pPr lvl="0"/>
            <a:r>
              <a:rPr lang="es-DO" sz="1600" b="1" dirty="0"/>
              <a:t>Dos equipos, el 4 y el 5, obtuvieron evaluaciones proporcionalmente compartidas entre los estados adecuado-deficiente, destacándose la presencia de la categoría relativa a la ausencia de argumentación.  </a:t>
            </a:r>
            <a:endParaRPr lang="es-ES" sz="1600" b="1" dirty="0"/>
          </a:p>
          <a:p>
            <a:pPr lvl="0"/>
            <a:r>
              <a:rPr lang="es-DO" sz="1600" b="1" dirty="0"/>
              <a:t>Dos equipos, el 1 y el 3, obtuvieron evaluaciones compartidas entre los estados adecuado-insuficiente en inversa proporción, ya que la evaluación del equipo 1 fue mayoritariamente insuficiente y la del equipo 3, mayoritariamente adecuada</a:t>
            </a:r>
            <a:r>
              <a:rPr lang="es-DO" dirty="0"/>
              <a:t>.</a:t>
            </a:r>
            <a:r>
              <a:rPr lang="es-DO" b="1" dirty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6" grpId="1" animBg="1"/>
      <p:bldP spid="8" grpId="0" autoUpdateAnimBg="0"/>
      <p:bldP spid="8" grpId="1"/>
      <p:bldGraphic spid="9" grpId="0">
        <p:bldAsOne/>
      </p:bldGraphic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Mostrando IMG_3008.JP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20000" contrast="10000"/>
          </a:blip>
          <a:srcRect/>
          <a:stretch>
            <a:fillRect/>
          </a:stretch>
        </p:blipFill>
        <p:spPr bwMode="auto">
          <a:xfrm>
            <a:off x="5000628" y="708819"/>
            <a:ext cx="4143371" cy="6220643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D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Metodología / Desarrollo </a:t>
            </a:r>
            <a:r>
              <a:rPr kumimoji="0" lang="es-D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y resultados de la experiencia</a:t>
            </a:r>
            <a:endParaRPr lang="es-E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264681"/>
            <a:ext cx="5643570" cy="2062103"/>
          </a:xfrm>
          <a:prstGeom prst="rect">
            <a:avLst/>
          </a:prstGeo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DO" sz="2000" b="1" u="sng" dirty="0" smtClean="0"/>
              <a:t>EJERCICIO 3</a:t>
            </a:r>
            <a:r>
              <a:rPr lang="es-DO" sz="2000" b="1" dirty="0" smtClean="0"/>
              <a:t>.  REFLEXIONES COLECTIVAS. </a:t>
            </a:r>
            <a:endParaRPr lang="es-ES" sz="2000" dirty="0" smtClean="0"/>
          </a:p>
          <a:p>
            <a:r>
              <a:rPr lang="es-DO" sz="2000" b="1" dirty="0" smtClean="0"/>
              <a:t>     </a:t>
            </a:r>
            <a:r>
              <a:rPr lang="es-DO" b="1" u="sng" dirty="0" smtClean="0"/>
              <a:t>OBJETIVO</a:t>
            </a:r>
            <a:r>
              <a:rPr lang="es-DO" dirty="0" smtClean="0"/>
              <a:t>: Promover la </a:t>
            </a:r>
            <a:r>
              <a:rPr lang="es-DO" b="1" dirty="0" smtClean="0"/>
              <a:t>observación reflexiva guia</a:t>
            </a:r>
            <a:r>
              <a:rPr lang="es-DO" dirty="0" smtClean="0"/>
              <a:t>da sobre la exposición </a:t>
            </a:r>
            <a:r>
              <a:rPr lang="es-DO" i="1" u="sng" dirty="0" smtClean="0"/>
              <a:t>ENTRE LO PÚBLICO,  LO PRIVADO Y LO SECRETO</a:t>
            </a:r>
            <a:r>
              <a:rPr lang="es-DO" dirty="0" smtClean="0"/>
              <a:t>, de </a:t>
            </a:r>
            <a:r>
              <a:rPr lang="es-DO" b="1" dirty="0" smtClean="0"/>
              <a:t>forma colectiva</a:t>
            </a:r>
            <a:r>
              <a:rPr lang="es-DO" dirty="0" smtClean="0"/>
              <a:t>.</a:t>
            </a:r>
            <a:endParaRPr lang="es-ES" dirty="0" smtClean="0"/>
          </a:p>
          <a:p>
            <a:r>
              <a:rPr lang="es-DO" sz="2000" b="1" dirty="0" smtClean="0"/>
              <a:t>     </a:t>
            </a:r>
            <a:r>
              <a:rPr lang="es-DO" sz="2000" b="1" u="sng" dirty="0" smtClean="0"/>
              <a:t>Indicación</a:t>
            </a:r>
            <a:r>
              <a:rPr lang="es-DO" b="1" u="sng" dirty="0" smtClean="0"/>
              <a:t>:</a:t>
            </a:r>
            <a:r>
              <a:rPr lang="es-DO" dirty="0" smtClean="0"/>
              <a:t> </a:t>
            </a:r>
            <a:r>
              <a:rPr lang="es-DO" sz="1600" dirty="0" smtClean="0"/>
              <a:t>Luego del recorrido de observación general de la exposición en sus dos ámbitos, </a:t>
            </a:r>
            <a:r>
              <a:rPr lang="es-DO" sz="1600" b="1" dirty="0" smtClean="0"/>
              <a:t>proceda a la etapa del análisis y reflexión, atendiendo a la siguiente guía</a:t>
            </a:r>
            <a:r>
              <a:rPr lang="es-DO" sz="1600" dirty="0" smtClean="0"/>
              <a:t>: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0" y="599998"/>
            <a:ext cx="6357950" cy="400110"/>
          </a:xfrm>
          <a:prstGeom prst="rect">
            <a:avLst/>
          </a:prstGeom>
          <a:solidFill>
            <a:schemeClr val="accent3">
              <a:lumMod val="20000"/>
              <a:lumOff val="80000"/>
              <a:alpha val="47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DO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Prácticas de observación de objetos de arte y arquitectura</a:t>
            </a:r>
            <a:r>
              <a:rPr lang="es-DO" sz="2000" b="1" dirty="0" smtClean="0"/>
              <a:t>.</a:t>
            </a:r>
            <a:endParaRPr lang="es-ES" sz="2000" dirty="0" smtClean="0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1214414" y="3286148"/>
          <a:ext cx="7929586" cy="3786190"/>
        </p:xfrm>
        <a:graphic>
          <a:graphicData uri="http://schemas.openxmlformats.org/presentationml/2006/ole">
            <p:oleObj spid="_x0000_s34842" name="Documento" r:id="rId5" imgW="8500564" imgH="5665871" progId="Word.Document.12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74613" y="3717925"/>
          <a:ext cx="8934450" cy="2112963"/>
        </p:xfrm>
        <a:graphic>
          <a:graphicData uri="http://schemas.openxmlformats.org/presentationml/2006/ole">
            <p:oleObj spid="_x0000_s34843" name="Documento" r:id="rId6" imgW="5737464" imgH="136094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136"/>
            <a:ext cx="91440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DO" sz="2200" b="1" u="sng" dirty="0" smtClean="0"/>
              <a:t>EJERCICIO 5 </a:t>
            </a:r>
            <a:r>
              <a:rPr lang="es-DO" sz="2000" b="1" u="sng" dirty="0" smtClean="0"/>
              <a:t>REFLEXIONES COLECTIVAS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DO" sz="1800" b="1" dirty="0" smtClean="0"/>
              <a:t>FORMULE UNA OPINION –TESIS- SOBRE UNA DE LAS OBRAS, OBJETOS </a:t>
            </a:r>
            <a:r>
              <a:rPr lang="es-DO" sz="1800" b="1" dirty="0"/>
              <a:t>DE </a:t>
            </a:r>
            <a:r>
              <a:rPr lang="es-DO" sz="1800" b="1" dirty="0" smtClean="0"/>
              <a:t>ANALISIS,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s-DO" sz="1800" b="1" dirty="0" smtClean="0"/>
              <a:t>      MOSTRADAS, TOMANDO EN CUENTA QUE SU OPINION DEBERA SER DEMOSTRADA O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s-DO" sz="1800" b="1" dirty="0" smtClean="0"/>
              <a:t>     PROBADA</a:t>
            </a:r>
            <a:endParaRPr lang="es-DO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57298"/>
            <a:ext cx="2643174" cy="4429156"/>
          </a:xfrm>
          <a:solidFill>
            <a:schemeClr val="accent4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es-DO" sz="2000" b="1" u="sng" dirty="0" smtClean="0">
              <a:solidFill>
                <a:schemeClr val="bg1"/>
              </a:solidFill>
            </a:endParaRPr>
          </a:p>
          <a:p>
            <a:r>
              <a:rPr lang="es-DO" sz="2400" b="1" u="sng" dirty="0" smtClean="0">
                <a:solidFill>
                  <a:schemeClr val="bg1"/>
                </a:solidFill>
              </a:rPr>
              <a:t>TESIS</a:t>
            </a:r>
          </a:p>
          <a:p>
            <a:r>
              <a:rPr lang="es-DO" sz="2400" b="1" dirty="0" smtClean="0">
                <a:solidFill>
                  <a:schemeClr val="bg1"/>
                </a:solidFill>
              </a:rPr>
              <a:t>Es </a:t>
            </a:r>
            <a:r>
              <a:rPr lang="es-DO" sz="2400" b="1" dirty="0">
                <a:solidFill>
                  <a:schemeClr val="bg1"/>
                </a:solidFill>
              </a:rPr>
              <a:t>el desarrollo de una idea directriz, alrededor de la cual giran las demás, bien para explicarlas, </a:t>
            </a:r>
            <a:r>
              <a:rPr lang="es-DO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justificarlas, </a:t>
            </a:r>
            <a:r>
              <a:rPr lang="es-DO" sz="2400" b="1" dirty="0">
                <a:solidFill>
                  <a:schemeClr val="bg1"/>
                </a:solidFill>
              </a:rPr>
              <a:t>examinarla o </a:t>
            </a:r>
            <a:r>
              <a:rPr lang="es-DO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demostrarla</a:t>
            </a:r>
          </a:p>
          <a:p>
            <a:endParaRPr lang="es-DO" sz="2400" b="1" dirty="0" smtClean="0">
              <a:solidFill>
                <a:schemeClr val="bg1"/>
              </a:solidFill>
            </a:endParaRPr>
          </a:p>
          <a:p>
            <a:r>
              <a:rPr lang="es-DO" sz="2400" b="1" dirty="0" smtClean="0">
                <a:solidFill>
                  <a:schemeClr val="bg1"/>
                </a:solidFill>
              </a:rPr>
              <a:t>Es una afirmación </a:t>
            </a:r>
            <a:r>
              <a:rPr lang="es-DO" sz="2400" b="1" dirty="0">
                <a:solidFill>
                  <a:schemeClr val="bg1"/>
                </a:solidFill>
              </a:rPr>
              <a:t>que se </a:t>
            </a:r>
            <a:r>
              <a:rPr lang="es-DO" sz="2400" b="1" dirty="0" smtClean="0">
                <a:solidFill>
                  <a:schemeClr val="bg1"/>
                </a:solidFill>
              </a:rPr>
              <a:t>debe </a:t>
            </a:r>
            <a:r>
              <a:rPr lang="es-DO" sz="2400" b="1" dirty="0">
                <a:solidFill>
                  <a:schemeClr val="bg1"/>
                </a:solidFill>
              </a:rPr>
              <a:t>probar. </a:t>
            </a:r>
            <a:endParaRPr lang="es-DO" sz="2400" b="1" dirty="0" smtClean="0">
              <a:solidFill>
                <a:schemeClr val="bg1"/>
              </a:solidFill>
            </a:endParaRPr>
          </a:p>
          <a:p>
            <a:r>
              <a:rPr lang="es-DO" sz="2400" b="1" dirty="0" smtClean="0">
                <a:solidFill>
                  <a:schemeClr val="bg1"/>
                </a:solidFill>
              </a:rPr>
              <a:t>Sin </a:t>
            </a:r>
            <a:r>
              <a:rPr lang="es-DO" sz="2400" b="1" dirty="0">
                <a:solidFill>
                  <a:schemeClr val="bg1"/>
                </a:solidFill>
              </a:rPr>
              <a:t>ella no </a:t>
            </a:r>
            <a:r>
              <a:rPr lang="es-DO" sz="2400" b="1" dirty="0" smtClean="0">
                <a:solidFill>
                  <a:schemeClr val="bg1"/>
                </a:solidFill>
              </a:rPr>
              <a:t>hay argumento</a:t>
            </a:r>
            <a:r>
              <a:rPr lang="es-DO" sz="2400" b="1" dirty="0">
                <a:solidFill>
                  <a:schemeClr val="bg1"/>
                </a:solidFill>
              </a:rPr>
              <a:t>, puesto que éste se define sólo en su relación con la </a:t>
            </a:r>
            <a:r>
              <a:rPr lang="es-DO" sz="2400" b="1" dirty="0" smtClean="0">
                <a:solidFill>
                  <a:schemeClr val="bg1"/>
                </a:solidFill>
              </a:rPr>
              <a:t>tesis.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74" y="1714488"/>
            <a:ext cx="5091626" cy="44701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1428736"/>
            <a:ext cx="5619751" cy="474119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0" y="6211693"/>
            <a:ext cx="9144000" cy="646331"/>
          </a:xfrm>
          <a:prstGeom prst="rect">
            <a:avLst/>
          </a:prstGeom>
          <a:solidFill>
            <a:schemeClr val="accent6">
              <a:lumMod val="75000"/>
              <a:alpha val="85000"/>
            </a:schemeClr>
          </a:solidFill>
        </p:spPr>
        <p:txBody>
          <a:bodyPr wrap="square">
            <a:spAutoFit/>
          </a:bodyPr>
          <a:lstStyle/>
          <a:p>
            <a:r>
              <a:rPr lang="es-DO" b="1" dirty="0" smtClean="0">
                <a:latin typeface="Trebuchet"/>
              </a:rPr>
              <a:t>Importancia del </a:t>
            </a:r>
            <a:r>
              <a:rPr lang="es-DO" b="1" dirty="0">
                <a:latin typeface="Trebuchet"/>
              </a:rPr>
              <a:t>material en su obra (como Le </a:t>
            </a:r>
            <a:r>
              <a:rPr lang="es-DO" b="1" dirty="0" err="1">
                <a:latin typeface="Trebuchet"/>
              </a:rPr>
              <a:t>Corbu</a:t>
            </a:r>
            <a:r>
              <a:rPr lang="es-DO" b="1" dirty="0">
                <a:latin typeface="Trebuchet"/>
              </a:rPr>
              <a:t> en los 20). </a:t>
            </a:r>
            <a:r>
              <a:rPr lang="es-DO" b="1" dirty="0" err="1" smtClean="0">
                <a:latin typeface="Trebuchet"/>
              </a:rPr>
              <a:t>Variaciónes</a:t>
            </a:r>
            <a:r>
              <a:rPr lang="es-DO" b="1" dirty="0" smtClean="0">
                <a:latin typeface="Trebuchet"/>
              </a:rPr>
              <a:t> cromáticas. Importancia </a:t>
            </a:r>
            <a:r>
              <a:rPr lang="es-DO" b="1" dirty="0">
                <a:latin typeface="Trebuchet"/>
              </a:rPr>
              <a:t>de carpinterías y líneas de imposta</a:t>
            </a:r>
            <a:r>
              <a:rPr lang="es-DO" b="1" dirty="0" smtClean="0">
                <a:latin typeface="Trebuchet"/>
              </a:rPr>
              <a:t>.</a:t>
            </a:r>
            <a:endParaRPr lang="es-DO" b="1" dirty="0">
              <a:latin typeface="Trebuche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79949" y="1071546"/>
            <a:ext cx="58640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1600" b="1" dirty="0" smtClean="0"/>
              <a:t>OBRA 1-</a:t>
            </a:r>
          </a:p>
          <a:p>
            <a:pPr algn="r" eaLnBrk="1" hangingPunct="1"/>
            <a:r>
              <a:rPr lang="en-US" sz="1600" b="1" dirty="0" smtClean="0"/>
              <a:t>Aldo Rossi. </a:t>
            </a:r>
            <a:r>
              <a:rPr lang="es-DO" sz="1600" b="1" dirty="0" smtClean="0"/>
              <a:t>Edificio Oficina Postal y viviendas, Paris</a:t>
            </a:r>
            <a:r>
              <a:rPr lang="es-ES" sz="1600" b="1" dirty="0" smtClean="0"/>
              <a:t>, 1991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27113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989" y="428629"/>
            <a:ext cx="6096011" cy="4572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27338"/>
            <a:ext cx="2981325" cy="673100"/>
          </a:xfrm>
        </p:spPr>
        <p:txBody>
          <a:bodyPr>
            <a:normAutofit/>
          </a:bodyPr>
          <a:lstStyle/>
          <a:p>
            <a:r>
              <a:rPr lang="es-DO" sz="1800" b="1" dirty="0" smtClean="0"/>
              <a:t>TIPOS DE ARGUMENTOS</a:t>
            </a:r>
            <a:endParaRPr lang="es-DO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500438"/>
            <a:ext cx="3057525" cy="3286148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DO" sz="1800" b="1" u="sng" dirty="0">
                <a:solidFill>
                  <a:schemeClr val="bg1"/>
                </a:solidFill>
              </a:rPr>
              <a:t>Argumentos de </a:t>
            </a:r>
            <a:r>
              <a:rPr lang="es-DO" sz="1800" b="1" u="sng" dirty="0" smtClean="0">
                <a:solidFill>
                  <a:schemeClr val="bg1"/>
                </a:solidFill>
              </a:rPr>
              <a:t>causa-efecto:</a:t>
            </a:r>
            <a:r>
              <a:rPr lang="es-DO" sz="1800" dirty="0"/>
              <a:t> </a:t>
            </a:r>
            <a:r>
              <a:rPr lang="es-DO" sz="1800" dirty="0">
                <a:solidFill>
                  <a:schemeClr val="bg1"/>
                </a:solidFill>
              </a:rPr>
              <a:t>C</a:t>
            </a:r>
            <a:r>
              <a:rPr lang="es-DO" sz="1800" b="1" dirty="0" smtClean="0">
                <a:solidFill>
                  <a:schemeClr val="bg1"/>
                </a:solidFill>
              </a:rPr>
              <a:t>onexión </a:t>
            </a:r>
            <a:r>
              <a:rPr lang="es-DO" sz="1800" b="1" dirty="0">
                <a:solidFill>
                  <a:schemeClr val="bg1"/>
                </a:solidFill>
              </a:rPr>
              <a:t>causal entre dos hechos que fundamentan la </a:t>
            </a:r>
            <a:r>
              <a:rPr lang="es-DO" sz="1800" b="1" dirty="0" smtClean="0">
                <a:solidFill>
                  <a:schemeClr val="bg1"/>
                </a:solidFill>
              </a:rPr>
              <a:t>tesis.</a:t>
            </a:r>
            <a:endParaRPr lang="es-DO" sz="1800" b="1" dirty="0">
              <a:solidFill>
                <a:schemeClr val="bg1"/>
              </a:solidFill>
            </a:endParaRPr>
          </a:p>
          <a:p>
            <a:r>
              <a:rPr lang="es-DO" sz="1800" b="1" u="sng" dirty="0" smtClean="0">
                <a:solidFill>
                  <a:schemeClr val="bg1"/>
                </a:solidFill>
              </a:rPr>
              <a:t>Argumentos </a:t>
            </a:r>
            <a:r>
              <a:rPr lang="es-DO" sz="1800" b="1" u="sng" dirty="0">
                <a:solidFill>
                  <a:schemeClr val="bg1"/>
                </a:solidFill>
              </a:rPr>
              <a:t>de hecho: </a:t>
            </a:r>
            <a:r>
              <a:rPr lang="es-DO" sz="1800" b="1" dirty="0">
                <a:solidFill>
                  <a:schemeClr val="bg1"/>
                </a:solidFill>
              </a:rPr>
              <a:t>Se basan en pruebas comprobables.</a:t>
            </a:r>
          </a:p>
          <a:p>
            <a:r>
              <a:rPr lang="es-DO" sz="1800" b="1" u="sng" dirty="0">
                <a:solidFill>
                  <a:schemeClr val="bg1"/>
                </a:solidFill>
              </a:rPr>
              <a:t>Argumentos de ejemplificación:</a:t>
            </a:r>
            <a:r>
              <a:rPr lang="es-DO" sz="1800" b="1" dirty="0">
                <a:solidFill>
                  <a:schemeClr val="bg1"/>
                </a:solidFill>
              </a:rPr>
              <a:t> Se basan en ejemplos concretos.</a:t>
            </a:r>
          </a:p>
          <a:p>
            <a:r>
              <a:rPr lang="es-DO" sz="1800" b="1" u="sng" dirty="0">
                <a:solidFill>
                  <a:schemeClr val="bg1"/>
                </a:solidFill>
              </a:rPr>
              <a:t>Argumentos de autoridad:</a:t>
            </a:r>
            <a:r>
              <a:rPr lang="es-DO" sz="1800" b="1" dirty="0">
                <a:solidFill>
                  <a:schemeClr val="bg1"/>
                </a:solidFill>
              </a:rPr>
              <a:t> Se basan en la opinión de una persona de reconocido </a:t>
            </a:r>
            <a:r>
              <a:rPr lang="es-DO" sz="1800" b="1" dirty="0" smtClean="0">
                <a:solidFill>
                  <a:schemeClr val="bg1"/>
                </a:solidFill>
              </a:rPr>
              <a:t>prestigio o de expertos</a:t>
            </a:r>
            <a:endParaRPr lang="es-DO" sz="1800" b="1" dirty="0">
              <a:solidFill>
                <a:schemeClr val="bg1"/>
              </a:solidFill>
            </a:endParaRPr>
          </a:p>
          <a:p>
            <a:endParaRPr lang="es-DO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71802" y="3643290"/>
            <a:ext cx="6000760" cy="3143296"/>
          </a:xfrm>
          <a:solidFill>
            <a:schemeClr val="accent4">
              <a:lumMod val="20000"/>
              <a:lumOff val="80000"/>
              <a:alpha val="75000"/>
            </a:schemeClr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DO" sz="1800" b="1" dirty="0" smtClean="0"/>
              <a:t>FORMULE LOS ARGUMENTOS (RAZONES) QUE FUNDAMENTAN SU OPINIÓN O POSICIÓN (TESIS) ANTE EL OBJETO DE ANÁLISIS: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DO" sz="1800" b="1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DO" sz="1800" b="1" dirty="0" smtClean="0"/>
              <a:t>    </a:t>
            </a:r>
          </a:p>
          <a:p>
            <a:pPr lvl="1">
              <a:buNone/>
            </a:pPr>
            <a:r>
              <a:rPr lang="es-DO" sz="1800" b="1" dirty="0" smtClean="0"/>
              <a:t>LOS ARGUMENTOS QUE EXPONGA SE APOYARÁN</a:t>
            </a:r>
          </a:p>
          <a:p>
            <a:pPr lvl="1">
              <a:buNone/>
            </a:pPr>
            <a:r>
              <a:rPr lang="es-DO" sz="1800" b="1" dirty="0" smtClean="0"/>
              <a:t>EN: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DO" sz="1600" b="1" dirty="0" smtClean="0"/>
              <a:t>LAS LECTURAS REALIZADAS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DO" sz="1600" b="1" dirty="0" smtClean="0"/>
              <a:t>LA OBSERVACIÓN PROPIA DE LAS OBRAS MOSTRADAS Y SELECCIONADAS  </a:t>
            </a:r>
            <a:r>
              <a:rPr lang="es-DO" sz="2000" b="1" dirty="0" smtClean="0"/>
              <a:t>	</a:t>
            </a:r>
          </a:p>
        </p:txBody>
      </p:sp>
      <p:sp>
        <p:nvSpPr>
          <p:cNvPr id="6" name="Rectangle 13"/>
          <p:cNvSpPr/>
          <p:nvPr/>
        </p:nvSpPr>
        <p:spPr>
          <a:xfrm>
            <a:off x="0" y="784381"/>
            <a:ext cx="2928926" cy="221599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D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TEXTO ARGUMENTATIVO:</a:t>
            </a:r>
          </a:p>
          <a:p>
            <a:r>
              <a:rPr lang="es-DO" b="1" dirty="0" smtClean="0">
                <a:solidFill>
                  <a:schemeClr val="bg1"/>
                </a:solidFill>
                <a:latin typeface="Calibri" pitchFamily="34" charset="0"/>
              </a:rPr>
              <a:t/>
            </a:r>
            <a:br>
              <a:rPr lang="es-DO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s-DO" sz="2000" b="1" dirty="0" smtClean="0">
                <a:solidFill>
                  <a:schemeClr val="bg1"/>
                </a:solidFill>
                <a:latin typeface="Calibri" pitchFamily="34" charset="0"/>
              </a:rPr>
              <a:t>Mientras </a:t>
            </a:r>
            <a:r>
              <a:rPr lang="es-DO" sz="2000" b="1" dirty="0">
                <a:solidFill>
                  <a:schemeClr val="bg1"/>
                </a:solidFill>
                <a:latin typeface="Calibri" pitchFamily="34" charset="0"/>
              </a:rPr>
              <a:t>la exposición se limita a mostrar, </a:t>
            </a:r>
            <a:r>
              <a:rPr lang="es-D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 argumentación </a:t>
            </a:r>
            <a:r>
              <a:rPr lang="es-D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intenta demostrar</a:t>
            </a:r>
            <a:r>
              <a:rPr lang="es-D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convencer o cambiar </a:t>
            </a:r>
            <a:r>
              <a:rPr lang="es-D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ideas.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85786" y="0"/>
            <a:ext cx="4251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DO" sz="2000" b="1" u="sng" dirty="0" smtClean="0"/>
              <a:t>EJERCICIO 5 REFLEXIONES COLECTIVAS</a:t>
            </a:r>
          </a:p>
        </p:txBody>
      </p:sp>
      <p:sp>
        <p:nvSpPr>
          <p:cNvPr id="9" name="8 Rectángulo"/>
          <p:cNvSpPr/>
          <p:nvPr/>
        </p:nvSpPr>
        <p:spPr>
          <a:xfrm rot="20390083">
            <a:off x="2596134" y="1185044"/>
            <a:ext cx="48577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DO" altLang="es-D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s-DO" altLang="es-DO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Meier</a:t>
            </a:r>
            <a:r>
              <a:rPr lang="es-DO" altLang="es-D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Museo </a:t>
            </a:r>
            <a:r>
              <a:rPr lang="es-DO" altLang="es-DO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Dell’ara</a:t>
            </a:r>
            <a:r>
              <a:rPr lang="es-DO" altLang="es-D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altLang="es-DO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Pacis</a:t>
            </a:r>
            <a:r>
              <a:rPr lang="es-DO" altLang="es-DO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Roma, 1995-96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2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Llamada de flecha a la derecha"/>
          <p:cNvSpPr/>
          <p:nvPr/>
        </p:nvSpPr>
        <p:spPr>
          <a:xfrm>
            <a:off x="-32" y="2214554"/>
            <a:ext cx="2286016" cy="3857652"/>
          </a:xfrm>
          <a:prstGeom prst="rightArrowCallout">
            <a:avLst>
              <a:gd name="adj1" fmla="val 13350"/>
              <a:gd name="adj2" fmla="val 22245"/>
              <a:gd name="adj3" fmla="val 8407"/>
              <a:gd name="adj4" fmla="val 9159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ES_tradnl" sz="20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es-ES_tradnl" sz="2000" b="1" u="sng" dirty="0" smtClean="0">
                <a:solidFill>
                  <a:schemeClr val="tx2">
                    <a:lumMod val="50000"/>
                  </a:schemeClr>
                </a:solidFill>
              </a:rPr>
              <a:t>O</a:t>
            </a:r>
            <a:r>
              <a:rPr lang="es-ES_tradnl" sz="2000" b="1" u="sng" dirty="0" smtClean="0">
                <a:solidFill>
                  <a:schemeClr val="tx1"/>
                </a:solidFill>
              </a:rPr>
              <a:t>bjetivo 4:</a:t>
            </a:r>
            <a:endParaRPr lang="es-DO" sz="1400" b="1" dirty="0" smtClean="0">
              <a:solidFill>
                <a:schemeClr val="tx1"/>
              </a:solidFill>
            </a:endParaRPr>
          </a:p>
          <a:p>
            <a:pPr lvl="0"/>
            <a:r>
              <a:rPr lang="es-DO" sz="2000" b="1" dirty="0" smtClean="0">
                <a:solidFill>
                  <a:schemeClr val="tx1"/>
                </a:solidFill>
              </a:rPr>
              <a:t>Experimentar nuevos métodos evaluativos como la coevaluación y autoevaluación, así como la heteroevaluación través de </a:t>
            </a:r>
            <a:r>
              <a:rPr lang="es-DO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rúbricas</a:t>
            </a:r>
          </a:p>
          <a:p>
            <a:pPr lvl="0"/>
            <a:endParaRPr lang="es-DO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71414"/>
            <a:ext cx="8572528" cy="3571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s-DO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Metodología / Desarrollo </a:t>
            </a:r>
            <a:r>
              <a:rPr kumimoji="0" lang="es-DO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y resultados de la experiencia</a:t>
            </a:r>
            <a:endParaRPr lang="es-ES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85918" y="428604"/>
            <a:ext cx="7358082" cy="12311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DO" sz="2000" b="1" u="sng" dirty="0" smtClean="0"/>
              <a:t>Fase 3. Seguimiento evaluativo </a:t>
            </a:r>
            <a:r>
              <a:rPr lang="es-DO" dirty="0" smtClean="0"/>
              <a:t>del proceso de implementación de las estrategias, que faciliten el registro de los niveles de progreso; </a:t>
            </a:r>
            <a:r>
              <a:rPr lang="es-DO" b="1" dirty="0" smtClean="0"/>
              <a:t>diseño de rúbrica de evaluación para uso del estudiante y el docente en las variantes de hetero, auto y coevaluación</a:t>
            </a:r>
            <a:r>
              <a:rPr lang="es-DO" dirty="0" smtClean="0"/>
              <a:t>.</a:t>
            </a:r>
            <a:endParaRPr lang="es-ES" dirty="0"/>
          </a:p>
        </p:txBody>
      </p:sp>
      <p:cxnSp>
        <p:nvCxnSpPr>
          <p:cNvPr id="20" name="19 Conector angular"/>
          <p:cNvCxnSpPr/>
          <p:nvPr/>
        </p:nvCxnSpPr>
        <p:spPr>
          <a:xfrm>
            <a:off x="714348" y="500042"/>
            <a:ext cx="1214446" cy="285752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2071670" y="714356"/>
          <a:ext cx="7000875" cy="6000768"/>
        </p:xfrm>
        <a:graphic>
          <a:graphicData uri="http://schemas.openxmlformats.org/presentationml/2006/ole">
            <p:oleObj spid="_x0000_s42002" name="Documento" r:id="rId4" imgW="7009390" imgH="950722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8" grpId="0" animBg="1" autoUpdateAnimBg="0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81780" y="928670"/>
          <a:ext cx="8962220" cy="4857784"/>
        </p:xfrm>
        <a:graphic>
          <a:graphicData uri="http://schemas.openxmlformats.org/presentationml/2006/ole">
            <p:oleObj spid="_x0000_s43059" name="Documento" r:id="rId4" imgW="7025888" imgH="3934313" progId="Word.Document.12">
              <p:embed/>
            </p:oleObj>
          </a:graphicData>
        </a:graphic>
      </p:graphicFrame>
      <p:sp>
        <p:nvSpPr>
          <p:cNvPr id="43015" name="Text Box 1"/>
          <p:cNvSpPr txBox="1">
            <a:spLocks/>
          </p:cNvSpPr>
          <p:nvPr/>
        </p:nvSpPr>
        <p:spPr bwMode="auto">
          <a:xfrm>
            <a:off x="357158" y="0"/>
            <a:ext cx="85011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es-ES" b="1" i="0" u="sng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</a:rPr>
              <a:t>RÚBRICA DE EVALUACI</a:t>
            </a:r>
            <a:r>
              <a:rPr lang="es-DO" dirty="0" smtClean="0"/>
              <a:t>Ó</a:t>
            </a:r>
            <a:r>
              <a:rPr kumimoji="0" lang="es-ES" b="1" i="0" u="sng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</a:rPr>
              <a:t>N DE TEXTOS ARGUMENTATIVOS PRODUCIDOS DESDE LECTURAS Y OBSERVACIONES REFLEXIVAS EN LA ASIGNATURA DE HISTORIA DE LA ARQUITECTURA Y EL ARTE IV/ CARRERA ARQUITECTURA-PUCMM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1785926"/>
            <a:ext cx="911383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30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62751596"/>
              </p:ext>
            </p:extLst>
          </p:nvPr>
        </p:nvGraphicFramePr>
        <p:xfrm>
          <a:off x="266823" y="904652"/>
          <a:ext cx="9129713" cy="4900612"/>
        </p:xfrm>
        <a:graphic>
          <a:graphicData uri="http://schemas.openxmlformats.org/presentationml/2006/ole">
            <p:oleObj spid="_x0000_s43060" name="Documento" r:id="rId6" imgW="9073614" imgH="4878865" progId="Word.Document.12">
              <p:embed/>
            </p:oleObj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40828741"/>
              </p:ext>
            </p:extLst>
          </p:nvPr>
        </p:nvGraphicFramePr>
        <p:xfrm>
          <a:off x="181779" y="2083040"/>
          <a:ext cx="8590875" cy="3703414"/>
        </p:xfrm>
        <a:graphic>
          <a:graphicData uri="http://schemas.openxmlformats.org/presentationml/2006/ole">
            <p:oleObj spid="_x0000_s43061" name="Documento" r:id="rId7" imgW="7009390" imgH="2709817" progId="Word.Document.12">
              <p:embed/>
            </p:oleObj>
          </a:graphicData>
        </a:graphic>
      </p:graphicFrame>
      <p:pic>
        <p:nvPicPr>
          <p:cNvPr id="8" name="Picture 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00"/>
          <a:stretch/>
        </p:blipFill>
        <p:spPr bwMode="auto">
          <a:xfrm>
            <a:off x="214282" y="2086113"/>
            <a:ext cx="8590875" cy="34860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:\diplomado\SKMBT_C45015040707330_0010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1" t="7008" r="1681"/>
          <a:stretch/>
        </p:blipFill>
        <p:spPr bwMode="auto">
          <a:xfrm>
            <a:off x="35496" y="643488"/>
            <a:ext cx="9036496" cy="60978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Rectángulo"/>
          <p:cNvSpPr/>
          <p:nvPr/>
        </p:nvSpPr>
        <p:spPr>
          <a:xfrm>
            <a:off x="2912264" y="0"/>
            <a:ext cx="6231736" cy="2071702"/>
          </a:xfrm>
          <a:prstGeom prst="rect">
            <a:avLst/>
          </a:prstGeom>
          <a:solidFill>
            <a:schemeClr val="accent6">
              <a:lumMod val="60000"/>
              <a:lumOff val="40000"/>
              <a:alpha val="93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DO" dirty="0" smtClean="0"/>
              <a:t>El proceso de </a:t>
            </a:r>
            <a:r>
              <a:rPr lang="es-DO" b="1" dirty="0" smtClean="0"/>
              <a:t>implementación de nuevas estrategias didácticas, </a:t>
            </a:r>
            <a:r>
              <a:rPr lang="es-DO" dirty="0" smtClean="0"/>
              <a:t>en el contexto de la asignatura Historia de la Arquitectura y el Arte IV de la carrera de Arquitectura de la PUCMM, </a:t>
            </a:r>
            <a:r>
              <a:rPr lang="es-DO" b="1" dirty="0" smtClean="0"/>
              <a:t>se ha desarrollado satisfactoriamente</a:t>
            </a:r>
            <a:r>
              <a:rPr lang="es-DO" dirty="0" smtClean="0"/>
              <a:t>, </a:t>
            </a:r>
            <a:r>
              <a:rPr lang="es-DO" b="1" dirty="0" smtClean="0"/>
              <a:t>a pesar de que</a:t>
            </a:r>
            <a:r>
              <a:rPr lang="es-DO" dirty="0" smtClean="0"/>
              <a:t> se convirtió en un proyecto de trabajo docente que </a:t>
            </a:r>
            <a:r>
              <a:rPr lang="es-DO" b="1" dirty="0" smtClean="0"/>
              <a:t>se excedía en su alcance: un semestre de duración,</a:t>
            </a:r>
            <a:r>
              <a:rPr lang="es-DO" dirty="0" smtClean="0"/>
              <a:t> el segundo del Diplomado.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5270857"/>
            <a:ext cx="9144000" cy="1015663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DO" sz="2000" dirty="0" smtClean="0"/>
              <a:t>Ciertas </a:t>
            </a:r>
            <a:r>
              <a:rPr lang="es-DO" sz="2000" b="1" dirty="0" smtClean="0"/>
              <a:t>características académicas </a:t>
            </a:r>
            <a:r>
              <a:rPr lang="es-DO" sz="2000" dirty="0" smtClean="0"/>
              <a:t>de la experiencia </a:t>
            </a:r>
            <a:r>
              <a:rPr lang="es-DO" sz="2000" b="1" dirty="0" smtClean="0"/>
              <a:t>contribuyeron a facilitar el proceso</a:t>
            </a:r>
            <a:r>
              <a:rPr lang="es-DO" sz="2000" dirty="0" smtClean="0"/>
              <a:t>, principalmente el hecho de </a:t>
            </a:r>
            <a:r>
              <a:rPr lang="es-DO" sz="2000" b="1" dirty="0" smtClean="0"/>
              <a:t>integrarse plenamente a los objetivos y contenidos del programa, y a las actividades de evaluación de la asignatura</a:t>
            </a:r>
            <a:r>
              <a:rPr lang="es-DO" sz="2000" dirty="0" smtClean="0"/>
              <a:t>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10160"/>
            <a:ext cx="4643438" cy="6247864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 w="158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DO" sz="2000" b="1" dirty="0" smtClean="0"/>
              <a:t>Los ejercicios fueron concebidos de forma concatenada, no solo con la ruta de contenidos del programa, sino también entre ellos mismos, de modo que</a:t>
            </a:r>
            <a:r>
              <a:rPr lang="es-ES" sz="2000" b="1" dirty="0" smtClean="0"/>
              <a:t>:</a:t>
            </a:r>
          </a:p>
          <a:p>
            <a:pPr lvl="0">
              <a:buFont typeface="Wingdings" pitchFamily="2" charset="2"/>
              <a:buChar char="ü"/>
            </a:pPr>
            <a:r>
              <a:rPr lang="es-DO" sz="2000" dirty="0" smtClean="0"/>
              <a:t> Fueron </a:t>
            </a:r>
            <a:r>
              <a:rPr lang="es-DO" sz="2000" b="1" dirty="0" smtClean="0"/>
              <a:t>graduados secuencialmente los niveles de complejidad de los cinco ejercicios</a:t>
            </a:r>
            <a:r>
              <a:rPr lang="es-DO" sz="2000" dirty="0" smtClean="0"/>
              <a:t> que componen el proyecto </a:t>
            </a:r>
            <a:r>
              <a:rPr lang="es-DO" sz="2000" i="1" dirty="0" smtClean="0"/>
              <a:t>Reflexiones Colectivas</a:t>
            </a:r>
            <a:r>
              <a:rPr lang="es-DO" sz="2000" dirty="0" smtClean="0"/>
              <a:t>, de modo que los estudiantes </a:t>
            </a:r>
            <a:r>
              <a:rPr lang="es-DO" sz="2000" b="1" dirty="0" smtClean="0"/>
              <a:t>no fueran afectados por saltos en el proceso de apropiación de las competencias de lectura de textos especializados, y la escritura de textos reflexivos y argumentativos</a:t>
            </a:r>
            <a:r>
              <a:rPr lang="es-DO" sz="2000" dirty="0" smtClean="0"/>
              <a:t>, en base a las lecturas y  observaciones directas de objetos de arte y arquitectura.</a:t>
            </a:r>
            <a:endParaRPr lang="es-ES" sz="2000" dirty="0" smtClean="0"/>
          </a:p>
          <a:p>
            <a:pPr lvl="0" algn="just">
              <a:buFont typeface="Wingdings" pitchFamily="2" charset="2"/>
              <a:buChar char="ü"/>
            </a:pPr>
            <a:r>
              <a:rPr lang="es-DO" sz="2000" dirty="0" smtClean="0"/>
              <a:t> Se </a:t>
            </a:r>
            <a:r>
              <a:rPr lang="es-DO" sz="2000" b="1" dirty="0" smtClean="0"/>
              <a:t>promovió el aprendizaje colaborativo</a:t>
            </a:r>
            <a:r>
              <a:rPr lang="es-DO" sz="2000" dirty="0" smtClean="0"/>
              <a:t>, a través de la </a:t>
            </a:r>
            <a:r>
              <a:rPr lang="es-DO" sz="2000" b="1" dirty="0" smtClean="0"/>
              <a:t>formación de equipos de tres y dos estudiantes</a:t>
            </a:r>
            <a:r>
              <a:rPr lang="es-DO" sz="2000" dirty="0" smtClean="0"/>
              <a:t>, constituidos desde el primer ejercicio</a:t>
            </a:r>
            <a:endParaRPr lang="es-ES" sz="2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714876" y="357166"/>
            <a:ext cx="4357718" cy="6370975"/>
          </a:xfrm>
          <a:prstGeom prst="rect">
            <a:avLst/>
          </a:prstGeom>
          <a:solidFill>
            <a:schemeClr val="accent6">
              <a:lumMod val="60000"/>
              <a:lumOff val="40000"/>
              <a:alpha val="99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/>
            <a:endParaRPr lang="es-ES" sz="800" dirty="0" smtClean="0"/>
          </a:p>
          <a:p>
            <a:pPr lvl="0">
              <a:buFont typeface="Wingdings" pitchFamily="2" charset="2"/>
              <a:buChar char="ü"/>
            </a:pPr>
            <a:r>
              <a:rPr lang="es-DO" sz="2000" b="1" dirty="0" smtClean="0"/>
              <a:t>Al realizar un ejercicio se sentaban las bases para acometer la realización del siguiente</a:t>
            </a:r>
            <a:r>
              <a:rPr lang="es-DO" sz="2000" dirty="0" smtClean="0"/>
              <a:t>, </a:t>
            </a:r>
            <a:r>
              <a:rPr lang="es-DO" sz="2000" b="1" dirty="0" smtClean="0"/>
              <a:t>facilitado</a:t>
            </a:r>
            <a:r>
              <a:rPr lang="es-DO" sz="2000" dirty="0" smtClean="0"/>
              <a:t> </a:t>
            </a:r>
            <a:r>
              <a:rPr lang="es-DO" sz="2000" b="1" dirty="0" smtClean="0"/>
              <a:t>por guías para la producción del análisis, reflexión y argumentación </a:t>
            </a:r>
            <a:r>
              <a:rPr lang="es-DO" sz="2000" dirty="0" smtClean="0"/>
              <a:t>de los estudiantes sobre los temas de interés docente.   </a:t>
            </a:r>
            <a:endParaRPr lang="es-ES" sz="2000" dirty="0" smtClean="0"/>
          </a:p>
          <a:p>
            <a:pPr lvl="0">
              <a:buFont typeface="Wingdings" pitchFamily="2" charset="2"/>
              <a:buChar char="ü"/>
            </a:pPr>
            <a:r>
              <a:rPr lang="es-ES" sz="2000" dirty="0" smtClean="0"/>
              <a:t> </a:t>
            </a:r>
            <a:r>
              <a:rPr lang="es-DO" sz="2000" dirty="0" smtClean="0"/>
              <a:t>Se observa en los resultados de los ejercicios un </a:t>
            </a:r>
            <a:r>
              <a:rPr lang="es-DO" sz="2000" b="1" dirty="0" smtClean="0"/>
              <a:t>progreso del aprendizaje de los recursos para el análisis, la reflexión y la argumentación</a:t>
            </a:r>
            <a:r>
              <a:rPr lang="es-DO" sz="2000" dirty="0" smtClean="0"/>
              <a:t>, tomando en consideración la novedad que representaba introducirlos intencionalmente en el proceso docente de la asignatura contexto de la experiencia. </a:t>
            </a:r>
            <a:endParaRPr lang="es-ES" sz="2000" dirty="0" smtClean="0"/>
          </a:p>
          <a:p>
            <a:pPr lvl="0" algn="just">
              <a:buFont typeface="Wingdings" pitchFamily="2" charset="2"/>
              <a:buChar char="ü"/>
            </a:pPr>
            <a:r>
              <a:rPr lang="es-DO" sz="2000" dirty="0" smtClean="0"/>
              <a:t> Se evidencia un </a:t>
            </a:r>
            <a:r>
              <a:rPr lang="es-DO" sz="2000" b="1" dirty="0" smtClean="0"/>
              <a:t>contraste en los resultados finales -en estado adecuado- con respecto a la situación inicial, mayoritariamente en estado insuficiente</a:t>
            </a:r>
            <a:r>
              <a:rPr lang="es-DO" sz="2000" dirty="0" smtClean="0"/>
              <a:t>.</a:t>
            </a:r>
            <a:endParaRPr lang="es-ES" sz="2000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5496" y="49208"/>
            <a:ext cx="2808312" cy="571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Conclusiones</a:t>
            </a:r>
            <a:r>
              <a:rPr kumimoji="0" lang="es-DO" sz="8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DO" sz="8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s-D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000364" cy="642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Conclusiones</a:t>
            </a:r>
            <a:b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s-DO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es-E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3448050" y="357215"/>
          <a:ext cx="5710238" cy="7000875"/>
        </p:xfrm>
        <a:graphic>
          <a:graphicData uri="http://schemas.openxmlformats.org/presentationml/2006/ole">
            <p:oleObj spid="_x0000_s31756" name="Documento" r:id="rId4" imgW="6312486" imgH="7565791" progId="Word.Document.12">
              <p:embed/>
            </p:oleObj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0" y="1285860"/>
            <a:ext cx="3500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dirty="0" smtClean="0"/>
              <a:t>La </a:t>
            </a:r>
            <a:r>
              <a:rPr lang="es-DO" b="1" dirty="0" smtClean="0"/>
              <a:t>mayoría de los equipos (5 de 6), el 83%, </a:t>
            </a:r>
            <a:r>
              <a:rPr lang="es-DO" dirty="0" smtClean="0"/>
              <a:t>presenta un </a:t>
            </a:r>
            <a:r>
              <a:rPr lang="es-DO" b="1" dirty="0" smtClean="0"/>
              <a:t>progreso evidente sostenido en los resultados de los ejercicios del primero al quinto</a:t>
            </a:r>
            <a:r>
              <a:rPr lang="es-DO" dirty="0" smtClean="0"/>
              <a:t>; el equipo 1 presenta  progreso con oscilaciones  en los resultados.</a:t>
            </a:r>
          </a:p>
          <a:p>
            <a:r>
              <a:rPr lang="es-DO" dirty="0" smtClean="0"/>
              <a:t>EL </a:t>
            </a:r>
            <a:r>
              <a:rPr lang="es-DO" b="1" dirty="0" smtClean="0"/>
              <a:t>Ejercicio 1 </a:t>
            </a:r>
            <a:r>
              <a:rPr lang="es-DO" dirty="0" smtClean="0"/>
              <a:t>facilitó un </a:t>
            </a:r>
            <a:r>
              <a:rPr lang="es-DO" b="1" dirty="0" smtClean="0"/>
              <a:t>diagnóstico del estado de situación</a:t>
            </a:r>
            <a:r>
              <a:rPr lang="es-DO" dirty="0" smtClean="0"/>
              <a:t> mayoritariamente </a:t>
            </a:r>
            <a:r>
              <a:rPr lang="es-DO" b="1" dirty="0" smtClean="0"/>
              <a:t>insuficiente,</a:t>
            </a:r>
            <a:r>
              <a:rPr lang="es-DO" dirty="0" smtClean="0"/>
              <a:t> en el que los estudiantes inician la experiencia; al concluir el </a:t>
            </a:r>
            <a:r>
              <a:rPr lang="es-DO" b="1" dirty="0" smtClean="0"/>
              <a:t>Ejercicio 5, el 95% logró </a:t>
            </a:r>
            <a:r>
              <a:rPr lang="es-DO" dirty="0" smtClean="0"/>
              <a:t>alcanzar un </a:t>
            </a:r>
            <a:r>
              <a:rPr lang="es-DO" b="1" dirty="0" smtClean="0"/>
              <a:t>estado</a:t>
            </a:r>
            <a:r>
              <a:rPr lang="es-DO" dirty="0" smtClean="0"/>
              <a:t> </a:t>
            </a:r>
            <a:r>
              <a:rPr lang="es-DO" b="1" dirty="0" smtClean="0"/>
              <a:t>adecuado. </a:t>
            </a:r>
            <a:r>
              <a:rPr lang="es-DO" dirty="0" smtClean="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1071546"/>
            <a:ext cx="342899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DO" sz="2000" b="1" dirty="0" smtClean="0"/>
              <a:t>Aunque el alcance y resultados</a:t>
            </a:r>
            <a:r>
              <a:rPr lang="es-DO" sz="2000" dirty="0" smtClean="0"/>
              <a:t> de la experiencia </a:t>
            </a:r>
            <a:r>
              <a:rPr lang="es-DO" sz="2000" b="1" dirty="0" smtClean="0"/>
              <a:t>se estiman satisfactorios</a:t>
            </a:r>
            <a:r>
              <a:rPr lang="es-DO" sz="2000" dirty="0" smtClean="0"/>
              <a:t>, se considera que </a:t>
            </a:r>
            <a:r>
              <a:rPr lang="es-DO" sz="2000" b="1" dirty="0" smtClean="0"/>
              <a:t>las  problemáticas</a:t>
            </a:r>
            <a:r>
              <a:rPr lang="es-DO" sz="2000" dirty="0" smtClean="0"/>
              <a:t> declaradas en el presente proyecto </a:t>
            </a:r>
            <a:r>
              <a:rPr lang="es-DO" sz="2000" b="1" dirty="0" smtClean="0"/>
              <a:t>están latentes, en general, en el estudiantado</a:t>
            </a:r>
            <a:r>
              <a:rPr lang="es-DO" sz="2000" dirty="0" smtClean="0"/>
              <a:t>, probablemente debido a la </a:t>
            </a:r>
            <a:r>
              <a:rPr lang="es-DO" sz="2000" b="1" dirty="0" smtClean="0"/>
              <a:t>insuficiente orientación de los docentes </a:t>
            </a:r>
            <a:r>
              <a:rPr lang="es-DO" sz="2000" dirty="0" smtClean="0"/>
              <a:t>respecto de los </a:t>
            </a:r>
            <a:r>
              <a:rPr lang="es-DO" sz="2000" b="1" dirty="0" smtClean="0"/>
              <a:t>potenciales cambios que se generarían al introducir innovaciones de este tipo</a:t>
            </a:r>
            <a:r>
              <a:rPr lang="es-DO" sz="2000" dirty="0" smtClean="0"/>
              <a:t>  las que, vistas de cerca, parecen ser tan lógicas que se aprecian como obvias en los contextos educativos contemporáneos.  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ostrando IMG_2940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l="12089"/>
          <a:stretch>
            <a:fillRect/>
          </a:stretch>
        </p:blipFill>
        <p:spPr bwMode="auto">
          <a:xfrm>
            <a:off x="106060" y="0"/>
            <a:ext cx="9037972" cy="6858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6">
              <a:lumMod val="60000"/>
              <a:lumOff val="40000"/>
              <a:alpha val="94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LOS QUE NOS ESTIMULAN CON INICIATIVAS RETADORAS</a:t>
            </a:r>
          </a:p>
          <a:p>
            <a:pPr lvl="0" algn="ctr"/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QUIENES ACEPTAN EL RETO Y NOS ACOMPAÑAN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3071802" cy="857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s-DO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29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Contextualización</a:t>
            </a:r>
            <a:endParaRPr kumimoji="0" lang="es-E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14942" y="571480"/>
            <a:ext cx="266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8 Conector angular"/>
          <p:cNvCxnSpPr/>
          <p:nvPr/>
        </p:nvCxnSpPr>
        <p:spPr>
          <a:xfrm rot="16200000" flipH="1">
            <a:off x="2643174" y="1000108"/>
            <a:ext cx="928694" cy="500066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0" y="1630341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400" dirty="0"/>
              <a:t>El </a:t>
            </a:r>
            <a:r>
              <a:rPr lang="es-DO" sz="2400" b="1" dirty="0"/>
              <a:t>contexto académico de aplicación de la experiencia </a:t>
            </a:r>
            <a:r>
              <a:rPr lang="es-DO" sz="2400" dirty="0"/>
              <a:t>con estrategias de lectura-escritura tiene las </a:t>
            </a:r>
            <a:r>
              <a:rPr lang="es-DO" sz="2400" b="1" dirty="0"/>
              <a:t>siguientes características</a:t>
            </a:r>
            <a:r>
              <a:rPr lang="es-DO" sz="2400" dirty="0" smtClean="0"/>
              <a:t>:</a:t>
            </a:r>
          </a:p>
          <a:p>
            <a:endParaRPr lang="es-ES" sz="1400" dirty="0"/>
          </a:p>
          <a:p>
            <a:pPr lvl="0">
              <a:buFont typeface="Calibri" pitchFamily="34" charset="0"/>
              <a:buChar char="→"/>
            </a:pPr>
            <a:r>
              <a:rPr lang="es-DO" sz="2400" dirty="0" smtClean="0"/>
              <a:t> </a:t>
            </a:r>
            <a:r>
              <a:rPr lang="es-DO" sz="2400" b="1" dirty="0" smtClean="0"/>
              <a:t>Grupo </a:t>
            </a:r>
            <a:r>
              <a:rPr lang="es-DO" sz="2400" b="1" dirty="0"/>
              <a:t>de 20 estudiantes </a:t>
            </a:r>
            <a:r>
              <a:rPr lang="es-DO" sz="2400" dirty="0"/>
              <a:t>de la asignatura Historia de la Arquitectura y el Arte IV (Grupo: </a:t>
            </a:r>
            <a:r>
              <a:rPr lang="es-DO" sz="2400" dirty="0" smtClean="0"/>
              <a:t>ST-ARQ571-T-002), </a:t>
            </a:r>
            <a:r>
              <a:rPr lang="es-DO" sz="2400" dirty="0"/>
              <a:t>2 de los cuales no participaron al tomar la asignatura con otro profesor, y, </a:t>
            </a:r>
            <a:r>
              <a:rPr lang="es-DO" sz="2400" dirty="0" smtClean="0"/>
              <a:t>1 </a:t>
            </a:r>
            <a:r>
              <a:rPr lang="es-DO" sz="2400" dirty="0"/>
              <a:t>cursó la asignatura con el grupo 001 impartido por la propia docente, pero que no se integró a la experiencia. </a:t>
            </a:r>
            <a:endParaRPr lang="es-ES" sz="2400" dirty="0"/>
          </a:p>
          <a:p>
            <a:pPr lvl="0">
              <a:buFont typeface="Calibri" pitchFamily="34" charset="0"/>
              <a:buChar char="→"/>
            </a:pPr>
            <a:r>
              <a:rPr lang="es-DO" sz="2400" dirty="0" smtClean="0"/>
              <a:t> Se </a:t>
            </a:r>
            <a:r>
              <a:rPr lang="es-DO" sz="2400" dirty="0"/>
              <a:t>trabajó con </a:t>
            </a:r>
            <a:r>
              <a:rPr lang="es-DO" sz="2400" b="1" dirty="0"/>
              <a:t>17 </a:t>
            </a:r>
            <a:r>
              <a:rPr lang="es-DO" sz="2400" b="1" dirty="0" smtClean="0"/>
              <a:t>estudiantes</a:t>
            </a:r>
            <a:r>
              <a:rPr lang="es-DO" sz="2400" dirty="0"/>
              <a:t>:</a:t>
            </a:r>
            <a:r>
              <a:rPr lang="es-DO" sz="2400" dirty="0" smtClean="0"/>
              <a:t> </a:t>
            </a:r>
            <a:r>
              <a:rPr lang="es-DO" sz="2400" b="1" dirty="0" smtClean="0"/>
              <a:t>4 </a:t>
            </a:r>
            <a:r>
              <a:rPr lang="es-DO" sz="2400" b="1" dirty="0"/>
              <a:t>hombres y </a:t>
            </a:r>
            <a:r>
              <a:rPr lang="es-DO" sz="2400" b="1" dirty="0" smtClean="0"/>
              <a:t>13 </a:t>
            </a:r>
            <a:r>
              <a:rPr lang="es-DO" sz="2400" b="1" dirty="0"/>
              <a:t>mujeres</a:t>
            </a:r>
            <a:r>
              <a:rPr lang="es-DO" sz="2400" dirty="0" smtClean="0"/>
              <a:t>.</a:t>
            </a:r>
          </a:p>
          <a:p>
            <a:pPr lvl="0">
              <a:buFont typeface="Calibri" pitchFamily="34" charset="0"/>
              <a:buChar char="→"/>
            </a:pPr>
            <a:r>
              <a:rPr lang="es-DO" sz="2400" dirty="0" smtClean="0"/>
              <a:t> 6 </a:t>
            </a:r>
            <a:r>
              <a:rPr lang="es-DO" sz="2400" dirty="0"/>
              <a:t>estudiantes son matrícula 2010 y 11 son matrícula 2011</a:t>
            </a:r>
            <a:r>
              <a:rPr lang="es-DO" sz="2400" dirty="0" smtClean="0"/>
              <a:t>.</a:t>
            </a:r>
          </a:p>
          <a:p>
            <a:pPr lvl="0">
              <a:buFont typeface="Calibri" pitchFamily="34" charset="0"/>
              <a:buChar char="→"/>
            </a:pPr>
            <a:r>
              <a:rPr lang="es-DO" sz="2400" dirty="0" smtClean="0"/>
              <a:t> La </a:t>
            </a:r>
            <a:r>
              <a:rPr lang="es-DO" sz="2400" dirty="0"/>
              <a:t>mayoría, </a:t>
            </a:r>
            <a:r>
              <a:rPr lang="es-DO" sz="2400" b="1" dirty="0"/>
              <a:t>16 estudiantes</a:t>
            </a:r>
            <a:r>
              <a:rPr lang="es-DO" sz="2400" dirty="0"/>
              <a:t>, había </a:t>
            </a:r>
            <a:r>
              <a:rPr lang="es-DO" sz="2400" b="1" dirty="0"/>
              <a:t>anteriormente tomado clases </a:t>
            </a:r>
            <a:r>
              <a:rPr lang="es-DO" sz="2400" dirty="0"/>
              <a:t>de las asignaturas de Historia </a:t>
            </a:r>
            <a:r>
              <a:rPr lang="es-DO" sz="2400" b="1" dirty="0"/>
              <a:t>con la docente </a:t>
            </a:r>
            <a:r>
              <a:rPr lang="es-DO" sz="2400" dirty="0"/>
              <a:t>que facilita la experiencia.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3328982" cy="6429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kumimoji="0" lang="es-DO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es-DO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" sz="2800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ES" sz="2800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s-ES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571612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2400" b="1" dirty="0"/>
              <a:t>En </a:t>
            </a:r>
            <a:r>
              <a:rPr lang="es-DO" sz="2400" b="1" dirty="0" smtClean="0"/>
              <a:t>las </a:t>
            </a:r>
            <a:r>
              <a:rPr lang="es-DO" sz="2400" b="1" dirty="0"/>
              <a:t>asignaturas de </a:t>
            </a:r>
            <a:r>
              <a:rPr lang="es-DO" sz="2400" b="1" u="sng" dirty="0"/>
              <a:t>Historia de la Arquitectura y el Arte </a:t>
            </a:r>
            <a:r>
              <a:rPr lang="es-DO" sz="2400" b="1" dirty="0"/>
              <a:t>de la carrera de Arquitectura (PUCMM) se observa </a:t>
            </a:r>
            <a:r>
              <a:rPr lang="es-DO" sz="2400" b="1" dirty="0" smtClean="0"/>
              <a:t>una </a:t>
            </a:r>
            <a:r>
              <a:rPr lang="es-DO" sz="2400" b="1" dirty="0"/>
              <a:t>situación generalizada entre los </a:t>
            </a:r>
            <a:r>
              <a:rPr lang="es-DO" sz="2400" b="1" dirty="0" smtClean="0"/>
              <a:t>estudiantes, resumible en:</a:t>
            </a:r>
          </a:p>
          <a:p>
            <a:pPr algn="just"/>
            <a:endParaRPr lang="es-DO" b="1" dirty="0" smtClean="0"/>
          </a:p>
          <a:p>
            <a:pPr algn="just">
              <a:buFont typeface="Wingdings" pitchFamily="2" charset="2"/>
              <a:buChar char="Ø"/>
            </a:pPr>
            <a:r>
              <a:rPr lang="es-DO" b="1" dirty="0" smtClean="0"/>
              <a:t> </a:t>
            </a:r>
            <a:r>
              <a:rPr lang="es-DO" sz="2000" b="1" u="sng" dirty="0" smtClean="0"/>
              <a:t>L</a:t>
            </a:r>
            <a:r>
              <a:rPr lang="es-DO" sz="2000" b="1" u="sng" dirty="0" smtClean="0"/>
              <a:t>imitada </a:t>
            </a:r>
            <a:r>
              <a:rPr lang="es-DO" sz="2000" dirty="0"/>
              <a:t>activación de los </a:t>
            </a:r>
            <a:r>
              <a:rPr lang="es-DO" sz="2000" b="1" dirty="0"/>
              <a:t>conocimientos previos </a:t>
            </a:r>
            <a:r>
              <a:rPr lang="es-DO" sz="2000" dirty="0"/>
              <a:t>y </a:t>
            </a:r>
            <a:r>
              <a:rPr lang="es-DO" sz="2000" b="1" u="sng" dirty="0" smtClean="0"/>
              <a:t>débil </a:t>
            </a:r>
            <a:r>
              <a:rPr lang="es-DO" sz="2000" dirty="0"/>
              <a:t>disposición y capacidad de </a:t>
            </a:r>
            <a:r>
              <a:rPr lang="es-DO" sz="2000" b="1" dirty="0"/>
              <a:t>reflexión </a:t>
            </a:r>
            <a:r>
              <a:rPr lang="es-DO" sz="2000" b="1" dirty="0" smtClean="0"/>
              <a:t>y criticidad</a:t>
            </a:r>
            <a:r>
              <a:rPr lang="es-DO" sz="2000" dirty="0" smtClean="0"/>
              <a:t> en </a:t>
            </a:r>
            <a:r>
              <a:rPr lang="es-DO" sz="2000" dirty="0"/>
              <a:t>el proceso de </a:t>
            </a:r>
            <a:r>
              <a:rPr lang="es-DO" sz="2000" dirty="0" smtClean="0"/>
              <a:t>aprendizaje,</a:t>
            </a:r>
          </a:p>
          <a:p>
            <a:pPr algn="just"/>
            <a:r>
              <a:rPr lang="es-DO" dirty="0" smtClean="0"/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s-DO" b="1" dirty="0" smtClean="0"/>
              <a:t> </a:t>
            </a:r>
            <a:r>
              <a:rPr lang="es-DO" sz="2000" b="1" u="sng" dirty="0" smtClean="0"/>
              <a:t>D</a:t>
            </a:r>
            <a:r>
              <a:rPr lang="es-DO" sz="2000" b="1" u="sng" dirty="0" smtClean="0"/>
              <a:t>ificultad</a:t>
            </a:r>
            <a:r>
              <a:rPr lang="es-DO" sz="2000" b="1" dirty="0" smtClean="0"/>
              <a:t> </a:t>
            </a:r>
            <a:r>
              <a:rPr lang="es-DO" sz="2000" dirty="0"/>
              <a:t>para la construcción de textos que reflejen una verdadera </a:t>
            </a:r>
            <a:r>
              <a:rPr lang="es-DO" sz="2000" b="1" dirty="0"/>
              <a:t>apropiación de los conocimientos</a:t>
            </a:r>
            <a:r>
              <a:rPr lang="es-DO" sz="2000" dirty="0"/>
              <a:t> y, sobre todo, que evidencien la </a:t>
            </a:r>
            <a:r>
              <a:rPr lang="es-DO" sz="2000" b="1" dirty="0"/>
              <a:t>expresión de criterios propios</a:t>
            </a:r>
            <a:r>
              <a:rPr lang="es-DO" sz="2000" dirty="0"/>
              <a:t>, así como la toma de </a:t>
            </a:r>
            <a:r>
              <a:rPr lang="es-DO" sz="2000" b="1" dirty="0"/>
              <a:t>posición ante los temas de </a:t>
            </a:r>
            <a:r>
              <a:rPr lang="es-DO" sz="2000" b="1" dirty="0" smtClean="0"/>
              <a:t>estudio,</a:t>
            </a:r>
          </a:p>
          <a:p>
            <a:pPr algn="just"/>
            <a:endParaRPr lang="es-DO" b="1" dirty="0" smtClean="0"/>
          </a:p>
          <a:p>
            <a:pPr algn="just">
              <a:buFont typeface="Wingdings" pitchFamily="2" charset="2"/>
              <a:buChar char="Ø"/>
            </a:pPr>
            <a:r>
              <a:rPr lang="es-DO" sz="2000" dirty="0"/>
              <a:t> </a:t>
            </a:r>
            <a:r>
              <a:rPr lang="es-DO" sz="2000" dirty="0" smtClean="0"/>
              <a:t>E</a:t>
            </a:r>
            <a:r>
              <a:rPr lang="es-DO" sz="2000" dirty="0" smtClean="0"/>
              <a:t>s </a:t>
            </a:r>
            <a:r>
              <a:rPr lang="es-DO" sz="2000" b="1" dirty="0" smtClean="0"/>
              <a:t>frecuente</a:t>
            </a:r>
            <a:r>
              <a:rPr lang="es-DO" sz="2000" dirty="0" smtClean="0"/>
              <a:t> que los estudiantes, ante </a:t>
            </a:r>
            <a:r>
              <a:rPr lang="es-DO" sz="2000" dirty="0"/>
              <a:t>la lectura de textos informativos </a:t>
            </a:r>
            <a:r>
              <a:rPr lang="es-DO" sz="2000" dirty="0" smtClean="0"/>
              <a:t>básicos </a:t>
            </a:r>
            <a:r>
              <a:rPr lang="es-DO" sz="2000" dirty="0"/>
              <a:t>y otros especializados, </a:t>
            </a:r>
            <a:r>
              <a:rPr lang="es-DO" sz="2000" dirty="0" smtClean="0"/>
              <a:t>tiendan </a:t>
            </a:r>
            <a:r>
              <a:rPr lang="es-DO" sz="2000" dirty="0"/>
              <a:t>a </a:t>
            </a:r>
            <a:r>
              <a:rPr lang="es-DO" sz="2000" b="1" dirty="0"/>
              <a:t>mantenerse apegados a las ideas de los autores reproduciéndolas</a:t>
            </a:r>
            <a:r>
              <a:rPr lang="es-DO" sz="2000" dirty="0"/>
              <a:t>, aunque se les solicite la elaboración de opiniones propias.</a:t>
            </a:r>
            <a:endParaRPr lang="es-ES" sz="2000" dirty="0"/>
          </a:p>
          <a:p>
            <a:pPr algn="just">
              <a:buFont typeface="Wingdings" pitchFamily="2" charset="2"/>
              <a:buChar char="Ø"/>
            </a:pP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4643438" y="57148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s-ES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8 Conector angular"/>
          <p:cNvCxnSpPr/>
          <p:nvPr/>
        </p:nvCxnSpPr>
        <p:spPr>
          <a:xfrm rot="16200000" flipH="1">
            <a:off x="2893207" y="1035827"/>
            <a:ext cx="1143008" cy="21431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2285984" cy="50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s-D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_tradnl" sz="31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Justificación</a:t>
            </a:r>
            <a:endParaRPr kumimoji="0" lang="es-ES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572000" y="214290"/>
            <a:ext cx="26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8 Conector angular"/>
          <p:cNvCxnSpPr/>
          <p:nvPr/>
        </p:nvCxnSpPr>
        <p:spPr>
          <a:xfrm>
            <a:off x="2285984" y="71414"/>
            <a:ext cx="357190" cy="678649"/>
          </a:xfrm>
          <a:prstGeom prst="bentConnector2">
            <a:avLst/>
          </a:prstGeom>
          <a:ln w="31750">
            <a:solidFill>
              <a:srgbClr val="FF0000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0" y="864288"/>
            <a:ext cx="464343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2200" b="1" dirty="0"/>
              <a:t>La participación en el </a:t>
            </a:r>
            <a:r>
              <a:rPr lang="es-DO" sz="2200" b="1" i="1" dirty="0"/>
              <a:t>Diplomado en Lectura y Escritura a través del Currículo en el Nivel Superior</a:t>
            </a:r>
            <a:r>
              <a:rPr lang="es-DO" sz="2200" b="1" dirty="0"/>
              <a:t> ha constituido un estímulo para acometer la revisión de las estrategias didácticas </a:t>
            </a:r>
            <a:r>
              <a:rPr lang="es-DO" sz="2200" dirty="0"/>
              <a:t>que se implementan en las asignaturas de Historia de la Arquitectura y el Arte de la carrera de Arquitectura, </a:t>
            </a:r>
            <a:r>
              <a:rPr lang="es-DO" sz="2200" b="1" dirty="0"/>
              <a:t>intentando acercar al estudiante a un nivel de protagonismo en el proceso docente</a:t>
            </a:r>
            <a:r>
              <a:rPr lang="es-DO" sz="2200" dirty="0"/>
              <a:t>, aquel que generalmente se reserva para el profesor.</a:t>
            </a:r>
            <a:endParaRPr lang="es-ES" sz="2200" dirty="0"/>
          </a:p>
        </p:txBody>
      </p:sp>
      <p:sp>
        <p:nvSpPr>
          <p:cNvPr id="8" name="7 Rectángulo"/>
          <p:cNvSpPr/>
          <p:nvPr/>
        </p:nvSpPr>
        <p:spPr>
          <a:xfrm>
            <a:off x="4714876" y="1308447"/>
            <a:ext cx="44291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2200" dirty="0"/>
              <a:t>Si </a:t>
            </a:r>
            <a:r>
              <a:rPr lang="es-DO" sz="2200" b="1" dirty="0"/>
              <a:t>en lugar de mantener al estudiante en un rol del </a:t>
            </a:r>
            <a:r>
              <a:rPr lang="es-DO" sz="2200" b="1" i="1" dirty="0"/>
              <a:t>enunciatario-escucha</a:t>
            </a:r>
            <a:r>
              <a:rPr lang="es-DO" sz="2200" dirty="0"/>
              <a:t>, se le propicia </a:t>
            </a:r>
            <a:r>
              <a:rPr lang="es-DO" sz="2200" b="1" dirty="0"/>
              <a:t>desarrollar un rol productivo donde actúe también como </a:t>
            </a:r>
            <a:r>
              <a:rPr lang="es-D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enunciador</a:t>
            </a:r>
            <a:r>
              <a:rPr lang="es-DO" sz="2200" dirty="0"/>
              <a:t>, se estarán creando nuevas condiciones de aprendizaje que redunden en la </a:t>
            </a:r>
            <a:r>
              <a:rPr lang="es-DO" sz="2200" b="1" dirty="0"/>
              <a:t>formación de competencias asociadas al pensamiento reflexivo y crítico</a:t>
            </a:r>
            <a:r>
              <a:rPr lang="es-DO" sz="2200" dirty="0"/>
              <a:t>.</a:t>
            </a:r>
            <a:endParaRPr lang="es-ES" sz="2200" dirty="0"/>
          </a:p>
        </p:txBody>
      </p:sp>
      <p:sp>
        <p:nvSpPr>
          <p:cNvPr id="11" name="10 Rectángulo"/>
          <p:cNvSpPr/>
          <p:nvPr/>
        </p:nvSpPr>
        <p:spPr>
          <a:xfrm>
            <a:off x="0" y="5268598"/>
            <a:ext cx="9144000" cy="1569660"/>
          </a:xfrm>
          <a:prstGeom prst="rect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DO" sz="2400" dirty="0" smtClean="0"/>
              <a:t>Se </a:t>
            </a:r>
            <a:r>
              <a:rPr lang="es-DO" sz="2400" dirty="0"/>
              <a:t>consideró </a:t>
            </a:r>
            <a:r>
              <a:rPr lang="es-DO" sz="2400" b="1" dirty="0"/>
              <a:t>apropiado incluir, en las experiencias del proyecto de investigación-acción, </a:t>
            </a:r>
            <a:r>
              <a:rPr lang="es-DO" sz="2400" b="1" dirty="0" smtClean="0"/>
              <a:t>estrategias didácticas vinculadas a la lectura y la escritura</a:t>
            </a:r>
            <a:r>
              <a:rPr lang="es-DO" sz="2400" dirty="0" smtClean="0"/>
              <a:t>, </a:t>
            </a:r>
            <a:r>
              <a:rPr lang="es-DO" sz="2400" dirty="0"/>
              <a:t>como </a:t>
            </a:r>
            <a:r>
              <a:rPr lang="es-DO" sz="2400" b="1" dirty="0" smtClean="0"/>
              <a:t>recursos para </a:t>
            </a:r>
            <a:r>
              <a:rPr lang="es-DO" sz="2400" b="1" dirty="0"/>
              <a:t>la apropiación de cualidades y competencias de consolidación de los procesos de aprendizaje.</a:t>
            </a:r>
            <a:endParaRPr lang="es-E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5607E-6 L 0 -0.4571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/>
      <p:bldP spid="10" grpId="1"/>
      <p:bldP spid="8" grpId="0"/>
      <p:bldP spid="8" grpId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10644"/>
          <a:stretch>
            <a:fillRect/>
          </a:stretch>
        </p:blipFill>
        <p:spPr bwMode="auto">
          <a:xfrm>
            <a:off x="-72799" y="-21839"/>
            <a:ext cx="9216799" cy="687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214290"/>
            <a:ext cx="2071670" cy="642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kumimoji="0" lang="es-D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s-ES_tradnl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r>
              <a:rPr lang="es-ES_tradnl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_tradnl" sz="3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214942" y="57148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es-ES_tradnl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8 Conector angular"/>
          <p:cNvCxnSpPr/>
          <p:nvPr/>
        </p:nvCxnSpPr>
        <p:spPr>
          <a:xfrm rot="16200000" flipH="1">
            <a:off x="1893075" y="678637"/>
            <a:ext cx="1285884" cy="928694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-71470" y="1357298"/>
            <a:ext cx="9215470" cy="1938992"/>
          </a:xfrm>
          <a:prstGeom prst="rect">
            <a:avLst/>
          </a:prstGeom>
          <a:solidFill>
            <a:schemeClr val="accent6">
              <a:lumMod val="60000"/>
              <a:lumOff val="40000"/>
              <a:alpha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DO" sz="2400" b="1" u="sng" dirty="0" smtClean="0"/>
              <a:t>GENERAL:</a:t>
            </a:r>
            <a:endParaRPr lang="es-ES" sz="2400" b="1" dirty="0" smtClean="0"/>
          </a:p>
          <a:p>
            <a:pPr algn="just"/>
            <a:r>
              <a:rPr lang="es-DO" sz="2400" dirty="0" smtClean="0"/>
              <a:t>	</a:t>
            </a:r>
            <a:r>
              <a:rPr lang="es-DO" sz="2400" b="1" dirty="0" smtClean="0"/>
              <a:t>Construir textos argumentativos como herramienta de 	reflexión </a:t>
            </a:r>
            <a:r>
              <a:rPr lang="es-DO" sz="2400" dirty="0" smtClean="0"/>
              <a:t>en la asignatura Historia de la Arquitectura y el Arte 	</a:t>
            </a:r>
            <a:r>
              <a:rPr lang="es-DO" sz="2400" b="1" dirty="0" smtClean="0"/>
              <a:t>para</a:t>
            </a:r>
            <a:r>
              <a:rPr lang="es-DO" sz="2400" dirty="0" smtClean="0"/>
              <a:t> </a:t>
            </a:r>
            <a:r>
              <a:rPr lang="es-DO" sz="2400" b="1" dirty="0" smtClean="0"/>
              <a:t>modificar tendencias reproductivas </a:t>
            </a:r>
            <a:r>
              <a:rPr lang="es-DO" sz="2400" dirty="0" smtClean="0"/>
              <a:t>y </a:t>
            </a:r>
            <a:r>
              <a:rPr lang="es-DO" sz="2400" b="1" dirty="0" smtClean="0"/>
              <a:t>mejorar el 	aprendizaje. 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-71470" y="1357298"/>
            <a:ext cx="9215470" cy="3847207"/>
          </a:xfrm>
          <a:prstGeom prst="rect">
            <a:avLst/>
          </a:prstGeom>
          <a:solidFill>
            <a:schemeClr val="accent6">
              <a:lumMod val="60000"/>
              <a:lumOff val="40000"/>
              <a:alpha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endParaRPr lang="es-DO" sz="2400" b="1" dirty="0"/>
          </a:p>
          <a:p>
            <a:pPr marL="457200" indent="-457200">
              <a:buFont typeface="+mj-lt"/>
              <a:buAutoNum type="arabicPeriod"/>
            </a:pPr>
            <a:r>
              <a:rPr lang="es-DO" sz="2000" b="1" u="sng" dirty="0"/>
              <a:t>ESPECIFICOS:</a:t>
            </a:r>
            <a:endParaRPr lang="es-ES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s-DO" sz="2000" b="1" dirty="0" smtClean="0"/>
              <a:t>Aplicar </a:t>
            </a:r>
            <a:r>
              <a:rPr lang="es-DO" sz="2000" b="1" dirty="0"/>
              <a:t>progresivamente los componentes fundamentales y características del texto argumentativo</a:t>
            </a:r>
            <a:r>
              <a:rPr lang="es-DO" sz="2000" dirty="0"/>
              <a:t> para producir un pensamiento crítico y reflexivo.</a:t>
            </a:r>
            <a:endParaRPr lang="es-ES" sz="2000" dirty="0"/>
          </a:p>
          <a:p>
            <a:pPr marL="457200" lvl="0" indent="-457200" algn="just">
              <a:buFont typeface="+mj-lt"/>
              <a:buAutoNum type="arabicPeriod"/>
            </a:pPr>
            <a:r>
              <a:rPr lang="es-DO" sz="2000" b="1" dirty="0" smtClean="0"/>
              <a:t>Aplicar </a:t>
            </a:r>
            <a:r>
              <a:rPr lang="es-DO" sz="2000" b="1" dirty="0"/>
              <a:t>estrategias para la elaboración de textos</a:t>
            </a:r>
            <a:r>
              <a:rPr lang="es-DO" sz="2000" dirty="0"/>
              <a:t>, sobre la base de lecturas </a:t>
            </a:r>
            <a:r>
              <a:rPr lang="es-DO" sz="2000" dirty="0" smtClean="0"/>
              <a:t>indicadas y </a:t>
            </a:r>
            <a:r>
              <a:rPr lang="es-DO" sz="2000" b="1" dirty="0"/>
              <a:t>realizar prácticas de observación directa de objetos de arte y arquitectura.</a:t>
            </a:r>
            <a:endParaRPr lang="es-ES" sz="2000" b="1" dirty="0"/>
          </a:p>
          <a:p>
            <a:pPr marL="457200" lvl="0" indent="-457200">
              <a:buFont typeface="+mj-lt"/>
              <a:buAutoNum type="arabicPeriod"/>
            </a:pPr>
            <a:r>
              <a:rPr lang="es-DO" sz="2000" b="1" dirty="0" smtClean="0"/>
              <a:t>Experimentar </a:t>
            </a:r>
            <a:r>
              <a:rPr lang="es-DO" sz="2000" b="1" dirty="0"/>
              <a:t>nuevos métodos evaluativos </a:t>
            </a:r>
            <a:r>
              <a:rPr lang="es-DO" sz="2000" dirty="0"/>
              <a:t>como la coevaluación y </a:t>
            </a:r>
            <a:r>
              <a:rPr lang="es-DO" sz="2000" dirty="0" smtClean="0"/>
              <a:t>autoevaluación</a:t>
            </a:r>
            <a:r>
              <a:rPr lang="es-DO" sz="2000" dirty="0"/>
              <a:t>, así como la heteroevaluación, </a:t>
            </a:r>
            <a:r>
              <a:rPr lang="es-DO" sz="2000" b="1" dirty="0"/>
              <a:t>a través de </a:t>
            </a:r>
            <a:r>
              <a:rPr lang="es-DO" sz="2000" b="1" dirty="0" smtClean="0"/>
              <a:t>rúbricas</a:t>
            </a:r>
            <a:r>
              <a:rPr lang="es-DO" sz="2000" dirty="0"/>
              <a:t>.  </a:t>
            </a:r>
            <a:endParaRPr lang="es-ES" sz="2000" dirty="0"/>
          </a:p>
          <a:p>
            <a:pPr marL="457200" lvl="0" indent="-457200">
              <a:buFont typeface="+mj-lt"/>
              <a:buAutoNum type="arabicPeriod"/>
            </a:pPr>
            <a:r>
              <a:rPr lang="es-DO" sz="2000" b="1" dirty="0" smtClean="0"/>
              <a:t>Promover </a:t>
            </a:r>
            <a:r>
              <a:rPr lang="es-DO" sz="2000" b="1" dirty="0"/>
              <a:t>el aprendizaje colaborativo </a:t>
            </a:r>
            <a:r>
              <a:rPr lang="es-DO" sz="2000" dirty="0"/>
              <a:t>mediante la </a:t>
            </a:r>
            <a:r>
              <a:rPr lang="es-DO" sz="2000" b="1" dirty="0"/>
              <a:t>formación de equipos para la elaboración de resúmenes y análisis de lecturas</a:t>
            </a:r>
            <a:r>
              <a:rPr lang="es-DO" sz="2000" dirty="0"/>
              <a:t>.</a:t>
            </a:r>
            <a:endParaRPr lang="es-ES" sz="2000" dirty="0"/>
          </a:p>
          <a:p>
            <a:endParaRPr lang="es-ES" sz="2000" b="1" dirty="0"/>
          </a:p>
        </p:txBody>
      </p:sp>
      <p:sp>
        <p:nvSpPr>
          <p:cNvPr id="9218" name="AutoShape 2" descr="Mostrando IMG_2799 (1024x68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20" name="AutoShape 4" descr="Mostrando IMG_2799 (1024x68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222" name="AutoShape 6" descr="Mostrando IMG_2799 (1024x683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2857488" cy="857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</a:t>
            </a:r>
            <a:r>
              <a:rPr lang="es-ES_tradnl" sz="2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teórico</a:t>
            </a:r>
            <a:endParaRPr lang="es-ES_tradnl" sz="26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200024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2200" b="1" dirty="0" smtClean="0"/>
              <a:t> 			      </a:t>
            </a:r>
            <a:r>
              <a:rPr lang="es-DO" sz="2000" b="1" dirty="0" smtClean="0"/>
              <a:t>Paula </a:t>
            </a:r>
            <a:r>
              <a:rPr lang="es-DO" sz="2000" b="1" dirty="0" err="1"/>
              <a:t>Pogré</a:t>
            </a:r>
            <a:r>
              <a:rPr lang="es-DO" sz="2000" b="1" dirty="0"/>
              <a:t> enumera las </a:t>
            </a:r>
            <a:r>
              <a:rPr lang="es-DO" sz="2000" b="1" u="sng" dirty="0"/>
              <a:t>implicaciones de la comprensión de un objeto disciplinar</a:t>
            </a:r>
            <a:r>
              <a:rPr lang="es-DO" sz="2000" b="1" dirty="0"/>
              <a:t>, subrayando que el logro está condicionado por el dominio de  </a:t>
            </a:r>
            <a:r>
              <a:rPr lang="es-DO" sz="2000" b="1" i="1" dirty="0"/>
              <a:t>las formas de comunicación propias de cada área de conocimiento, ya que son las que nos permiten apropiarnos de los códigos y lenguajes propios de cada campo y entonces también comunicarnos con otros</a:t>
            </a:r>
            <a:r>
              <a:rPr lang="es-DO" sz="2000" b="1" i="1" dirty="0" smtClean="0"/>
              <a:t>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0" y="1214422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2200" b="1" dirty="0">
                <a:solidFill>
                  <a:prstClr val="black"/>
                </a:solidFill>
              </a:rPr>
              <a:t>En el Prólogo al libro </a:t>
            </a:r>
            <a:r>
              <a:rPr lang="es-DO" sz="2200" b="1" i="1" dirty="0">
                <a:solidFill>
                  <a:prstClr val="black"/>
                </a:solidFill>
              </a:rPr>
              <a:t>El semillero de la escritura: las tareas escritas a lo largo de tres carreras de la </a:t>
            </a:r>
            <a:r>
              <a:rPr lang="es-DO" sz="2200" b="1" i="1" dirty="0" smtClean="0">
                <a:solidFill>
                  <a:prstClr val="black"/>
                </a:solidFill>
              </a:rPr>
              <a:t>UNGS,</a:t>
            </a:r>
            <a:endParaRPr lang="es-ES" sz="2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214546" y="139463"/>
            <a:ext cx="6929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DO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menudo </a:t>
            </a:r>
            <a:r>
              <a:rPr lang="es-D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(los estudiantes)</a:t>
            </a:r>
            <a:r>
              <a:rPr lang="es-DO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incapaces de explicar qué es lo que está realmente mal, o de presentar un argumento propio.</a:t>
            </a:r>
            <a:r>
              <a:rPr lang="es-DO" sz="1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D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Anthony Weston</a:t>
            </a:r>
            <a:endParaRPr lang="es-DO" sz="1600" b="1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357158" y="3995678"/>
            <a:ext cx="8786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2000" b="1" dirty="0" smtClean="0"/>
              <a:t>La lectura y escritura en el contexto académico </a:t>
            </a:r>
            <a:r>
              <a:rPr lang="es-DO" sz="2000" dirty="0" smtClean="0"/>
              <a:t>se consideran por Carlino (PUCMM, 2013)</a:t>
            </a:r>
            <a:r>
              <a:rPr lang="es-DO" sz="2000" b="1" dirty="0" smtClean="0"/>
              <a:t> actividades centrales para pensar y aprender. </a:t>
            </a:r>
            <a:r>
              <a:rPr lang="es-DO" sz="2000" dirty="0" smtClean="0"/>
              <a:t>Esta idea es fundamentada en el hecho de que</a:t>
            </a:r>
            <a:r>
              <a:rPr lang="es-DO" sz="2000" b="1" dirty="0" smtClean="0"/>
              <a:t> ambas son acciones que implican en su transcurso otras varias, entre las que se destacan acciones de: búsqueda, organización, selección, interrelación y creación.  </a:t>
            </a:r>
          </a:p>
          <a:p>
            <a:pPr algn="just"/>
            <a:r>
              <a:rPr lang="es-DO" sz="2000" dirty="0" smtClean="0"/>
              <a:t>Todas</a:t>
            </a:r>
            <a:r>
              <a:rPr lang="es-DO" sz="2000" b="1" dirty="0" smtClean="0"/>
              <a:t> estas acciones están también presentes en el ejercicio de cualquier profesión. </a:t>
            </a:r>
            <a:r>
              <a:rPr lang="es-DO" sz="2000" dirty="0" smtClean="0"/>
              <a:t>Es decir, que </a:t>
            </a:r>
            <a:r>
              <a:rPr lang="es-DO" sz="2000" b="1" dirty="0" smtClean="0"/>
              <a:t>lo que se aprende en situaciones académicas, que involucran procesos de lectura y escritura no son meras técnicas, sino prácticas sociales en las que se participa y, por eso, se aprende. </a:t>
            </a:r>
            <a:endParaRPr lang="es-DO" sz="2000" b="1" i="1" dirty="0" smtClean="0"/>
          </a:p>
        </p:txBody>
      </p:sp>
      <p:sp>
        <p:nvSpPr>
          <p:cNvPr id="17" name="16 Rectángulo redondeado"/>
          <p:cNvSpPr/>
          <p:nvPr/>
        </p:nvSpPr>
        <p:spPr>
          <a:xfrm>
            <a:off x="-32" y="928670"/>
            <a:ext cx="9144000" cy="59293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15 Grupo"/>
          <p:cNvGrpSpPr/>
          <p:nvPr/>
        </p:nvGrpSpPr>
        <p:grpSpPr>
          <a:xfrm>
            <a:off x="0" y="928670"/>
            <a:ext cx="9144000" cy="5500726"/>
            <a:chOff x="0" y="714356"/>
            <a:chExt cx="9144000" cy="5500726"/>
          </a:xfrm>
        </p:grpSpPr>
        <p:grpSp>
          <p:nvGrpSpPr>
            <p:cNvPr id="12290" name="Group 2"/>
            <p:cNvGrpSpPr>
              <a:grpSpLocks/>
            </p:cNvGrpSpPr>
            <p:nvPr/>
          </p:nvGrpSpPr>
          <p:grpSpPr bwMode="auto">
            <a:xfrm>
              <a:off x="6858338" y="714358"/>
              <a:ext cx="2285662" cy="4244814"/>
              <a:chOff x="6191" y="10949"/>
              <a:chExt cx="2927" cy="1955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>
                <a:off x="7197" y="11410"/>
                <a:ext cx="1921" cy="11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5400">
                <a:solidFill>
                  <a:srgbClr val="17365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lang="es-DO" sz="1600" b="1" dirty="0" smtClean="0">
                  <a:solidFill>
                    <a:srgbClr val="0070C0"/>
                  </a:solidFill>
                  <a:latin typeface="Calibri" pitchFamily="34" charset="0"/>
                </a:endParaRP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DO" sz="1400" b="1" i="0" u="none" strike="noStrike" cap="none" normalizeH="0" baseline="0" dirty="0" smtClean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rPr>
                  <a:t>VINCULADOS A CAMPOS DEL PERFIL PROFESIONAL Y A COMPONENTES ACADEMICOS CURRICULARES </a:t>
                </a:r>
                <a:endParaRPr kumimoji="0" lang="es-ES" sz="1400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sp>
            <p:nvSpPr>
              <p:cNvPr id="4" name="AutoShape 6"/>
              <p:cNvSpPr>
                <a:spLocks/>
              </p:cNvSpPr>
              <p:nvPr/>
            </p:nvSpPr>
            <p:spPr bwMode="auto">
              <a:xfrm>
                <a:off x="6191" y="10949"/>
                <a:ext cx="913" cy="1955"/>
              </a:xfrm>
              <a:prstGeom prst="rightBrace">
                <a:avLst>
                  <a:gd name="adj1" fmla="val 8863"/>
                  <a:gd name="adj2" fmla="val 44727"/>
                </a:avLst>
              </a:prstGeom>
              <a:noFill/>
              <a:ln w="38100">
                <a:solidFill>
                  <a:srgbClr val="17365D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</p:grpSp>
        <p:pic>
          <p:nvPicPr>
            <p:cNvPr id="12" name="Picture 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14356"/>
              <a:ext cx="7643834" cy="55007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2357422" y="928670"/>
              <a:ext cx="2428892" cy="50006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>
              <a:solidFill>
                <a:srgbClr val="17365D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DO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</a:rPr>
                <a:t>ARQUITECTURA</a:t>
              </a:r>
              <a:endPara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14 Cerrar llave"/>
            <p:cNvSpPr/>
            <p:nvPr/>
          </p:nvSpPr>
          <p:spPr>
            <a:xfrm>
              <a:off x="7286644" y="928670"/>
              <a:ext cx="571504" cy="4643470"/>
            </a:xfrm>
            <a:prstGeom prst="rightBrace">
              <a:avLst>
                <a:gd name="adj1" fmla="val 92267"/>
                <a:gd name="adj2" fmla="val 47669"/>
              </a:avLst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8" name="17 CuadroTexto"/>
          <p:cNvSpPr txBox="1"/>
          <p:nvPr/>
        </p:nvSpPr>
        <p:spPr>
          <a:xfrm>
            <a:off x="0" y="607220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600" b="1" i="1" dirty="0" smtClean="0"/>
              <a:t>…los géneros académicos y profesionales se operacionalizan a través de un conjunto de textos que se organizan a través de un continuum en el que se van concatenando desde los textos escolares generales hacia los académicos universitarios y los profesionales… </a:t>
            </a:r>
            <a:r>
              <a:rPr lang="es-DO" sz="1600" b="1" dirty="0" smtClean="0"/>
              <a:t>Parodi (2008) </a:t>
            </a:r>
            <a:endParaRPr lang="es-ES" sz="1600" b="1" dirty="0" smtClean="0"/>
          </a:p>
        </p:txBody>
      </p:sp>
      <p:sp>
        <p:nvSpPr>
          <p:cNvPr id="19" name="18 CuadroTexto"/>
          <p:cNvSpPr txBox="1"/>
          <p:nvPr/>
        </p:nvSpPr>
        <p:spPr>
          <a:xfrm>
            <a:off x="0" y="5286388"/>
            <a:ext cx="142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Fuente: adaptado de Parodi</a:t>
            </a:r>
            <a:endParaRPr lang="es-E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9.82659E-7 L -0.00364 -0.2698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3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142852"/>
            <a:ext cx="7000892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Metodología / Desarrollo / Resultados</a:t>
            </a:r>
            <a:r>
              <a:rPr kumimoji="0" lang="es-DO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210466"/>
            <a:ext cx="4499992" cy="4647426"/>
          </a:xfrm>
          <a:prstGeom prst="rect">
            <a:avLst/>
          </a:prstGeom>
          <a:solidFill>
            <a:schemeClr val="accent6">
              <a:lumMod val="40000"/>
              <a:lumOff val="60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experiencia de aplicación de las estrategias de escritura de textos argumentativos, desde la lectura y la observación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 organizó siguiendo el proceso docente del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semestre 1 del curso académico 2014-2015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PUCMM;  se planificaron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cinco (5) ejercicios cuyos objetivos formaron parte de la mayoría de los momentos evaluativos del semestre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tanto para el I y II Parciales, como para otras actividades evaluativas en clases o como tareas. </a:t>
            </a:r>
          </a:p>
          <a:p>
            <a:pPr algn="just"/>
            <a:endParaRPr lang="es-E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conjunto de ejercicios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 identificado con </a:t>
            </a: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nombre 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Reflexiones Colectivas</a:t>
            </a:r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42868" y="1124744"/>
            <a:ext cx="4501132" cy="4752528"/>
          </a:xfrm>
          <a:prstGeom prst="rect">
            <a:avLst/>
          </a:prstGeom>
          <a:solidFill>
            <a:schemeClr val="accent6">
              <a:lumMod val="40000"/>
              <a:lumOff val="60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Para la realización de </a:t>
            </a:r>
            <a:r>
              <a:rPr lang="es-ES" sz="2000" b="1" dirty="0" smtClean="0"/>
              <a:t>cuatro de los cinco ejercicios de Reflexiones Colectivas se constituyeron equipos de tres y dos estudiantes</a:t>
            </a:r>
            <a:r>
              <a:rPr lang="es-ES" sz="2000" dirty="0" smtClean="0"/>
              <a:t>; solo el ejercicio 4 se realizó de forma individual. 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En </a:t>
            </a:r>
            <a:r>
              <a:rPr lang="es-ES" sz="2000" b="1" dirty="0" smtClean="0"/>
              <a:t>cada ejercicio se aplicaron las estrategias de lectura-escritura </a:t>
            </a:r>
            <a:r>
              <a:rPr lang="es-ES" sz="2000" dirty="0" smtClean="0"/>
              <a:t>seleccionadas para la experiencia, según requiriera el tipo, perfil y contenido de cada uno. 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En general, los </a:t>
            </a:r>
            <a:r>
              <a:rPr lang="es-ES" sz="2000" b="1" dirty="0" smtClean="0"/>
              <a:t>ejercicios se orientaron a la producción de textos de carácter reflexivo y/o argumentativo</a:t>
            </a:r>
            <a:r>
              <a:rPr lang="es-E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42852"/>
            <a:ext cx="7500958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Metodología / Desarrollo / Resultados</a:t>
            </a:r>
            <a:r>
              <a:rPr kumimoji="0" lang="es-DO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6 Conector angular"/>
          <p:cNvCxnSpPr/>
          <p:nvPr/>
        </p:nvCxnSpPr>
        <p:spPr>
          <a:xfrm>
            <a:off x="3643306" y="642918"/>
            <a:ext cx="1571636" cy="285752"/>
          </a:xfrm>
          <a:prstGeom prst="bentConnector3">
            <a:avLst>
              <a:gd name="adj1" fmla="val 50000"/>
            </a:avLst>
          </a:prstGeom>
          <a:ln w="19050">
            <a:solidFill>
              <a:schemeClr val="tx2">
                <a:lumMod val="75000"/>
              </a:schemeClr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11 Grupo"/>
          <p:cNvGrpSpPr/>
          <p:nvPr/>
        </p:nvGrpSpPr>
        <p:grpSpPr>
          <a:xfrm>
            <a:off x="0" y="476672"/>
            <a:ext cx="6663684" cy="6200150"/>
            <a:chOff x="428596" y="646545"/>
            <a:chExt cx="6819100" cy="6200150"/>
          </a:xfrm>
        </p:grpSpPr>
        <p:grpSp>
          <p:nvGrpSpPr>
            <p:cNvPr id="45057" name="Group 5"/>
            <p:cNvGrpSpPr>
              <a:grpSpLocks/>
            </p:cNvGrpSpPr>
            <p:nvPr/>
          </p:nvGrpSpPr>
          <p:grpSpPr bwMode="auto">
            <a:xfrm>
              <a:off x="428596" y="646545"/>
              <a:ext cx="5611812" cy="5993968"/>
              <a:chOff x="0" y="1444"/>
              <a:chExt cx="56108" cy="55520"/>
            </a:xfrm>
          </p:grpSpPr>
          <p:pic>
            <p:nvPicPr>
              <p:cNvPr id="2" name="Picture 1" descr="SKMBT_C45015040707330_0003"/>
              <p:cNvPicPr>
                <a:picLocks noChangeAspect="1"/>
              </p:cNvPicPr>
              <p:nvPr/>
            </p:nvPicPr>
            <p:blipFill>
              <a:blip r:embed="rId3" cstate="print"/>
              <a:srcRect t="18985" b="4329"/>
              <a:stretch>
                <a:fillRect/>
              </a:stretch>
            </p:blipFill>
            <p:spPr bwMode="auto">
              <a:xfrm>
                <a:off x="0" y="2989"/>
                <a:ext cx="56108" cy="53975"/>
              </a:xfrm>
              <a:prstGeom prst="rect">
                <a:avLst/>
              </a:prstGeom>
              <a:noFill/>
            </p:spPr>
          </p:pic>
          <p:sp>
            <p:nvSpPr>
              <p:cNvPr id="217" name="Text Box 2"/>
              <p:cNvSpPr txBox="1">
                <a:spLocks noChangeArrowheads="1"/>
              </p:cNvSpPr>
              <p:nvPr/>
            </p:nvSpPr>
            <p:spPr bwMode="auto">
              <a:xfrm>
                <a:off x="794" y="1444"/>
                <a:ext cx="44926" cy="39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EJERCICIO 1 REFLEXIONES COLECTIVAS</a:t>
                </a:r>
                <a:endParaRPr kumimoji="0" lang="es-E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pic>
          <p:nvPicPr>
            <p:cNvPr id="15" name="Picture 14" descr="E:\diplomado\0111000D.jpg"/>
            <p:cNvPicPr/>
            <p:nvPr/>
          </p:nvPicPr>
          <p:blipFill rotWithShape="1"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60" t="12121" r="5765" b="54960"/>
            <a:stretch/>
          </p:blipFill>
          <p:spPr bwMode="auto">
            <a:xfrm>
              <a:off x="428596" y="4509120"/>
              <a:ext cx="6819100" cy="23375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  <p:sp>
        <p:nvSpPr>
          <p:cNvPr id="6" name="5 Rectángulo"/>
          <p:cNvSpPr/>
          <p:nvPr/>
        </p:nvSpPr>
        <p:spPr>
          <a:xfrm>
            <a:off x="5286348" y="642918"/>
            <a:ext cx="3857652" cy="400110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Fases</a:t>
            </a: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 o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etapas</a:t>
            </a:r>
            <a:r>
              <a:rPr lang="en-US" sz="2000" b="1" u="sng" dirty="0" smtClean="0">
                <a:solidFill>
                  <a:schemeClr val="tx2">
                    <a:lumMod val="50000"/>
                  </a:schemeClr>
                </a:solidFill>
              </a:rPr>
              <a:t> de la </a:t>
            </a:r>
            <a:r>
              <a:rPr lang="en-US" sz="2000" b="1" u="sng" dirty="0" err="1" smtClean="0">
                <a:solidFill>
                  <a:schemeClr val="tx2">
                    <a:lumMod val="50000"/>
                  </a:schemeClr>
                </a:solidFill>
              </a:rPr>
              <a:t>experiencia</a:t>
            </a:r>
            <a:endParaRPr lang="es-ES" sz="20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6084168" y="1124744"/>
            <a:ext cx="302433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es-DO" sz="1600" b="1" u="sng" dirty="0" smtClean="0"/>
              <a:t>Fase 1  Diagnóstico </a:t>
            </a:r>
            <a:r>
              <a:rPr lang="es-DO" sz="1600" b="1" u="sng" dirty="0"/>
              <a:t>situacional preliminar</a:t>
            </a:r>
            <a:r>
              <a:rPr lang="es-DO" sz="1600" b="1" dirty="0"/>
              <a:t>, </a:t>
            </a:r>
            <a:r>
              <a:rPr lang="es-DO" sz="1600" dirty="0"/>
              <a:t>para establecer un punto de partida del estado de situación del problema preliminarmente identificado y las características académicas contextuales</a:t>
            </a:r>
            <a:r>
              <a:rPr lang="es-DO" sz="1600" dirty="0" smtClean="0"/>
              <a:t>.</a:t>
            </a:r>
          </a:p>
          <a:p>
            <a:pPr marL="457200" lvl="0" indent="-457200"/>
            <a:endParaRPr lang="es-DO" sz="1600" dirty="0" smtClean="0"/>
          </a:p>
          <a:p>
            <a:pPr lvl="0"/>
            <a:r>
              <a:rPr lang="es-DO" sz="1600" b="1" dirty="0"/>
              <a:t> </a:t>
            </a:r>
            <a:r>
              <a:rPr lang="es-DO" sz="1600" b="1" dirty="0" smtClean="0"/>
              <a:t>     </a:t>
            </a:r>
            <a:r>
              <a:rPr lang="es-DO" sz="1600" b="1" u="sng" dirty="0" smtClean="0"/>
              <a:t>EJERCICIO </a:t>
            </a:r>
            <a:r>
              <a:rPr lang="es-DO" sz="1600" b="1" u="sng" dirty="0"/>
              <a:t>1</a:t>
            </a:r>
            <a:r>
              <a:rPr lang="es-DO" sz="1600" b="1" dirty="0"/>
              <a:t>. REFLEXIONES </a:t>
            </a:r>
            <a:r>
              <a:rPr lang="es-DO" sz="1600" b="1" dirty="0" smtClean="0"/>
              <a:t>COLECTIVAS. </a:t>
            </a:r>
            <a:r>
              <a:rPr lang="es-DO" sz="1600" b="1" dirty="0"/>
              <a:t>EVALUACION DE INICIO. </a:t>
            </a:r>
            <a:endParaRPr lang="es-ES" sz="1600" dirty="0"/>
          </a:p>
          <a:p>
            <a:r>
              <a:rPr lang="es-DO" sz="1600" b="1" dirty="0"/>
              <a:t>	</a:t>
            </a:r>
            <a:r>
              <a:rPr lang="es-DO" sz="1600" b="1" dirty="0" smtClean="0"/>
              <a:t>OBJETIVO</a:t>
            </a:r>
            <a:r>
              <a:rPr lang="es-DO" sz="1600" dirty="0"/>
              <a:t>: Conocer el estado de situación de la comprensión lectura y la expresión </a:t>
            </a:r>
            <a:r>
              <a:rPr lang="es-DO" sz="1600" dirty="0" smtClean="0"/>
              <a:t>	  escrita </a:t>
            </a:r>
            <a:r>
              <a:rPr lang="es-DO" sz="1600" dirty="0"/>
              <a:t>del grupo de estudiantes</a:t>
            </a:r>
            <a:r>
              <a:rPr lang="es-DO" sz="1600" b="1" dirty="0"/>
              <a:t>. </a:t>
            </a:r>
            <a:endParaRPr lang="es-ES" sz="1600" dirty="0" smtClean="0"/>
          </a:p>
          <a:p>
            <a:r>
              <a:rPr lang="es-DO" sz="1600" b="1" dirty="0" smtClean="0"/>
              <a:t>	 INDICACION: </a:t>
            </a:r>
            <a:r>
              <a:rPr lang="es-DO" sz="1600" dirty="0" smtClean="0"/>
              <a:t>Elaborar un comentario reflexivo sobre la lectura de los tres primeros 	  párrafos del texto </a:t>
            </a:r>
            <a:r>
              <a:rPr lang="es-DO" sz="1600" b="1" i="1" dirty="0" smtClean="0"/>
              <a:t>LA TOPOLOGIA DEL ARTE CONTEMPORANEO DE BORIS GROYS</a:t>
            </a: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 animBg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42852"/>
            <a:ext cx="7500958" cy="4286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s-DO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Metodología / Desarrollo / Resultados</a:t>
            </a:r>
            <a:r>
              <a:rPr kumimoji="0" lang="es-DO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52906639"/>
              </p:ext>
            </p:extLst>
          </p:nvPr>
        </p:nvGraphicFramePr>
        <p:xfrm>
          <a:off x="0" y="816692"/>
          <a:ext cx="7251700" cy="6038850"/>
        </p:xfrm>
        <a:graphic>
          <a:graphicData uri="http://schemas.openxmlformats.org/presentationml/2006/ole">
            <p:oleObj spid="_x0000_s44045" name="Documento" r:id="rId4" imgW="6413785" imgH="5227123" progId="Word.Document.12">
              <p:embed/>
            </p:oleObj>
          </a:graphicData>
        </a:graphic>
      </p:graphicFrame>
      <p:sp>
        <p:nvSpPr>
          <p:cNvPr id="57" name="56 CuadroTexto"/>
          <p:cNvSpPr txBox="1"/>
          <p:nvPr/>
        </p:nvSpPr>
        <p:spPr>
          <a:xfrm>
            <a:off x="5643570" y="1587421"/>
            <a:ext cx="3357586" cy="4770537"/>
          </a:xfrm>
          <a:prstGeom prst="rect">
            <a:avLst/>
          </a:prstGeom>
          <a:solidFill>
            <a:schemeClr val="accent3">
              <a:lumMod val="40000"/>
              <a:lumOff val="60000"/>
              <a:alpha val="73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b="1" dirty="0"/>
              <a:t>Los resultados de la mayoría de los equipos de estudiantes, 5 de 6, se mantuvieron como promedio entre las categorías evaluativas de los estados adecuado-insuficiente, </a:t>
            </a:r>
            <a:r>
              <a:rPr lang="es-ES" sz="1600" b="1" dirty="0" smtClean="0"/>
              <a:t> más </a:t>
            </a:r>
            <a:r>
              <a:rPr lang="es-ES" sz="1600" b="1" dirty="0"/>
              <a:t>del 80% de los estudiantes en dicha situación; solo el equipo 5 obtuvo evaluación parcial en las categorías de estado deficiente. </a:t>
            </a:r>
            <a:endParaRPr lang="es-ES" sz="1600" b="1" dirty="0" smtClean="0"/>
          </a:p>
          <a:p>
            <a:r>
              <a:rPr lang="es-ES" sz="1600" b="1" dirty="0" smtClean="0"/>
              <a:t>Las </a:t>
            </a:r>
            <a:r>
              <a:rPr lang="es-ES" sz="1600" b="1" dirty="0"/>
              <a:t>categorías establecidas para cada uno de los cuatro estados </a:t>
            </a:r>
            <a:r>
              <a:rPr lang="es-ES" sz="1600" b="1" dirty="0" smtClean="0"/>
              <a:t>posibles en este ejercicio (</a:t>
            </a:r>
            <a:r>
              <a:rPr lang="es-ES" sz="1600" b="1" dirty="0"/>
              <a:t>ver </a:t>
            </a:r>
            <a:r>
              <a:rPr lang="es-ES" sz="1600" b="1" dirty="0" smtClean="0"/>
              <a:t>rúbrica) indican </a:t>
            </a:r>
            <a:r>
              <a:rPr lang="es-ES" sz="1600" b="1" dirty="0"/>
              <a:t>que la mayoría presentó dificultades de redacción, de escasa comprensión del texto y de </a:t>
            </a:r>
            <a:r>
              <a:rPr lang="es-ES" sz="1600" b="1" dirty="0" smtClean="0"/>
              <a:t>reflexión propia, </a:t>
            </a:r>
          </a:p>
          <a:p>
            <a:r>
              <a:rPr lang="es-ES" sz="1600" b="1" dirty="0" smtClean="0"/>
              <a:t>teniendo </a:t>
            </a:r>
            <a:r>
              <a:rPr lang="es-ES" sz="1600" b="1" dirty="0"/>
              <a:t>en cuenta que se intentaba evaluar preliminarmente la comprensión lectora y su expresión escrita. </a:t>
            </a:r>
          </a:p>
        </p:txBody>
      </p:sp>
    </p:spTree>
    <p:extLst>
      <p:ext uri="{BB962C8B-B14F-4D97-AF65-F5344CB8AC3E}">
        <p14:creationId xmlns="" xmlns:p14="http://schemas.microsoft.com/office/powerpoint/2010/main" val="9361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A198AE-7A37-4B01-99EE-83F1A4794FE0}"/>
</file>

<file path=customXml/itemProps2.xml><?xml version="1.0" encoding="utf-8"?>
<ds:datastoreItem xmlns:ds="http://schemas.openxmlformats.org/officeDocument/2006/customXml" ds:itemID="{672D052C-BD38-49ED-A2B9-67EC201CB57E}"/>
</file>

<file path=customXml/itemProps3.xml><?xml version="1.0" encoding="utf-8"?>
<ds:datastoreItem xmlns:ds="http://schemas.openxmlformats.org/officeDocument/2006/customXml" ds:itemID="{8CE2C412-AF17-450B-9041-21461D2E80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</TotalTime>
  <Words>2211</Words>
  <Application>Microsoft Office PowerPoint</Application>
  <PresentationFormat>On-screen Show (4:3)</PresentationFormat>
  <Paragraphs>168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Tema de Office</vt:lpstr>
      <vt:lpstr>Documento</vt:lpstr>
      <vt:lpstr>Slide 1</vt:lpstr>
      <vt:lpstr>Slide 2</vt:lpstr>
      <vt:lpstr>  Problema  </vt:lpstr>
      <vt:lpstr>Slide 4</vt:lpstr>
      <vt:lpstr>Slide 5</vt:lpstr>
      <vt:lpstr>Slide 6</vt:lpstr>
      <vt:lpstr> Metodología / Desarrollo / Resultados  </vt:lpstr>
      <vt:lpstr> Metodología / Desarrollo / Resultados  </vt:lpstr>
      <vt:lpstr> Metodología / Desarrollo / Resultados  </vt:lpstr>
      <vt:lpstr> Metodología / Desarrollo / Resultados  </vt:lpstr>
      <vt:lpstr>Metodología / Desarrollo y resultados de la experiencia</vt:lpstr>
      <vt:lpstr>Slide 12</vt:lpstr>
      <vt:lpstr>TIPOS DE ARGUMENTOS</vt:lpstr>
      <vt:lpstr>Metodología / Desarrollo y resultados de la experiencia</vt:lpstr>
      <vt:lpstr>Slide 15</vt:lpstr>
      <vt:lpstr>Slide 16</vt:lpstr>
      <vt:lpstr> Conclusiones   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>mvelazquez</cp:lastModifiedBy>
  <cp:revision>149</cp:revision>
  <dcterms:created xsi:type="dcterms:W3CDTF">2015-03-29T14:02:59Z</dcterms:created>
  <dcterms:modified xsi:type="dcterms:W3CDTF">2015-04-20T14:11:54Z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0x0101000E8A11ED9A9056468EB06BF2DDD8132B</vt:lpwstr>
  </property>
</Properties>
</file>