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4"/>
  </p:notesMasterIdLst>
  <p:sldIdLst>
    <p:sldId id="278" r:id="rId2"/>
    <p:sldId id="287" r:id="rId3"/>
    <p:sldId id="280" r:id="rId4"/>
    <p:sldId id="281" r:id="rId5"/>
    <p:sldId id="282" r:id="rId6"/>
    <p:sldId id="288" r:id="rId7"/>
    <p:sldId id="289" r:id="rId8"/>
    <p:sldId id="294" r:id="rId9"/>
    <p:sldId id="302" r:id="rId10"/>
    <p:sldId id="290" r:id="rId11"/>
    <p:sldId id="291" r:id="rId12"/>
    <p:sldId id="292" r:id="rId13"/>
    <p:sldId id="284" r:id="rId14"/>
    <p:sldId id="297" r:id="rId15"/>
    <p:sldId id="298" r:id="rId16"/>
    <p:sldId id="285" r:id="rId17"/>
    <p:sldId id="300" r:id="rId18"/>
    <p:sldId id="286" r:id="rId19"/>
    <p:sldId id="301" r:id="rId20"/>
    <p:sldId id="304" r:id="rId21"/>
    <p:sldId id="295" r:id="rId22"/>
    <p:sldId id="303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2832" autoAdjust="0"/>
  </p:normalViewPr>
  <p:slideViewPr>
    <p:cSldViewPr>
      <p:cViewPr varScale="1">
        <p:scale>
          <a:sx n="85" d="100"/>
          <a:sy n="85" d="100"/>
        </p:scale>
        <p:origin x="-9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Texto 1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Aspecto Formal</c:v>
                </c:pt>
                <c:pt idx="1">
                  <c:v>Redacción Coherente</c:v>
                </c:pt>
                <c:pt idx="2">
                  <c:v>Normativa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85</c:v>
                </c:pt>
                <c:pt idx="1">
                  <c:v>95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Aspecto Formal</c:v>
                </c:pt>
                <c:pt idx="1">
                  <c:v>Redacción Coherente</c:v>
                </c:pt>
                <c:pt idx="2">
                  <c:v>Normativa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Aspecto Formal</c:v>
                </c:pt>
                <c:pt idx="1">
                  <c:v>Redacción Coherente</c:v>
                </c:pt>
                <c:pt idx="2">
                  <c:v>Normativa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overlap val="100"/>
        <c:axId val="77694464"/>
        <c:axId val="77696000"/>
      </c:barChart>
      <c:catAx>
        <c:axId val="77694464"/>
        <c:scaling>
          <c:orientation val="minMax"/>
        </c:scaling>
        <c:axPos val="b"/>
        <c:tickLblPos val="nextTo"/>
        <c:crossAx val="77696000"/>
        <c:crosses val="autoZero"/>
        <c:auto val="1"/>
        <c:lblAlgn val="ctr"/>
        <c:lblOffset val="100"/>
      </c:catAx>
      <c:valAx>
        <c:axId val="776960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769446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es-D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Texto 2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Aspecto Formal</c:v>
                </c:pt>
                <c:pt idx="1">
                  <c:v>Redacción Coherente</c:v>
                </c:pt>
                <c:pt idx="2">
                  <c:v>Normativa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Aspecto Formal</c:v>
                </c:pt>
                <c:pt idx="1">
                  <c:v>Redacción Coherente</c:v>
                </c:pt>
                <c:pt idx="2">
                  <c:v>Normativa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Aspecto Formal</c:v>
                </c:pt>
                <c:pt idx="1">
                  <c:v>Redacción Coherente</c:v>
                </c:pt>
                <c:pt idx="2">
                  <c:v>Normativa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overlap val="100"/>
        <c:axId val="108405504"/>
        <c:axId val="108407040"/>
      </c:barChart>
      <c:catAx>
        <c:axId val="108405504"/>
        <c:scaling>
          <c:orientation val="minMax"/>
        </c:scaling>
        <c:axPos val="b"/>
        <c:tickLblPos val="nextTo"/>
        <c:crossAx val="108407040"/>
        <c:crosses val="autoZero"/>
        <c:auto val="1"/>
        <c:lblAlgn val="ctr"/>
        <c:lblOffset val="100"/>
      </c:catAx>
      <c:valAx>
        <c:axId val="1084070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840550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es-DO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88BD8C-A670-4DA8-8306-217F56B5BF40}" type="datetimeFigureOut">
              <a:rPr lang="es-ES"/>
              <a:pPr>
                <a:defRPr/>
              </a:pPr>
              <a:t>20/04/2015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E7BEEC-0B2A-44E3-9F1D-8F928EB606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DO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713588-F1F6-46F7-AA89-FB03A986F5EC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DO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438C71-42A8-4D3E-887A-83661D8CB5CB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s-E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s-E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639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B227449-1028-4F6E-82C9-1991DEE0FC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F15-640A-4CBD-B3B1-1DCB6C7CAF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3182-DFEF-4719-BDB1-23CEFA92E5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C32A-97AD-4F8D-88AF-522B011927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AA749-D899-4619-B360-378A1D3BA8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6225-FE96-4FD2-900E-D77D7413A4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EE11-8D00-40AF-8CBD-E0DAA147BC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3547-819C-48A5-A28C-77DCC149FD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9E01-70B5-42A3-8F9B-4246716A98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4057-FB9A-4232-8ECD-989FD1E891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5DC3-F31A-4EFB-B1D7-A955FB73DF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536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36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536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36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D66D02-86F7-49FE-8442-48F6DA1F59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Subtítulo"/>
          <p:cNvSpPr>
            <a:spLocks noGrp="1"/>
          </p:cNvSpPr>
          <p:nvPr>
            <p:ph type="subTitle" idx="1"/>
          </p:nvPr>
        </p:nvSpPr>
        <p:spPr>
          <a:xfrm>
            <a:off x="4643438" y="2928938"/>
            <a:ext cx="4013200" cy="1822450"/>
          </a:xfrm>
        </p:spPr>
        <p:txBody>
          <a:bodyPr/>
          <a:lstStyle/>
          <a:p>
            <a:r>
              <a:rPr lang="es-DO" sz="1800" smtClean="0">
                <a:solidFill>
                  <a:schemeClr val="tx1"/>
                </a:solidFill>
              </a:rPr>
              <a:t>Los estilos de aprendizaje y la producción escrita  de textos expositivos </a:t>
            </a:r>
          </a:p>
          <a:p>
            <a:r>
              <a:rPr lang="es-DO" sz="1800" b="1" smtClean="0">
                <a:solidFill>
                  <a:schemeClr val="tx1"/>
                </a:solidFill>
              </a:rPr>
              <a:t> María Rosario</a:t>
            </a:r>
            <a:r>
              <a:rPr lang="es-ES" sz="1800" smtClean="0"/>
              <a:t/>
            </a:r>
            <a:br>
              <a:rPr lang="es-ES" sz="1800" smtClean="0"/>
            </a:br>
            <a:endParaRPr lang="es-ES" sz="1800" smtClean="0"/>
          </a:p>
        </p:txBody>
      </p:sp>
      <p:sp>
        <p:nvSpPr>
          <p:cNvPr id="3075" name="2 Título"/>
          <p:cNvSpPr>
            <a:spLocks noGrp="1"/>
          </p:cNvSpPr>
          <p:nvPr>
            <p:ph type="ctrTitle" sz="quarter"/>
          </p:nvPr>
        </p:nvSpPr>
        <p:spPr>
          <a:xfrm>
            <a:off x="914400" y="285750"/>
            <a:ext cx="7943850" cy="2547938"/>
          </a:xfrm>
        </p:spPr>
        <p:txBody>
          <a:bodyPr/>
          <a:lstStyle/>
          <a:p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/>
            </a:r>
            <a:br>
              <a:rPr lang="es-DO" sz="1200" smtClean="0"/>
            </a:br>
            <a:r>
              <a:rPr lang="es-DO" sz="1200" smtClean="0"/>
              <a:t>PONTIFICIA UNIVERSIDAD CATÓLICA MADRE Y MAESTRA </a:t>
            </a:r>
            <a:r>
              <a:rPr lang="es-ES" sz="1200" smtClean="0"/>
              <a:t/>
            </a:r>
            <a:br>
              <a:rPr lang="es-ES" sz="1200" smtClean="0"/>
            </a:br>
            <a:r>
              <a:rPr lang="es-ES" sz="1200" smtClean="0"/>
              <a:t/>
            </a:r>
            <a:br>
              <a:rPr lang="es-ES" sz="1200" smtClean="0"/>
            </a:br>
            <a:r>
              <a:rPr lang="es-ES" sz="1200" smtClean="0"/>
              <a:t>                   </a:t>
            </a:r>
            <a:r>
              <a:rPr lang="es-MX" sz="1200" smtClean="0"/>
              <a:t>CENTRO DE EXCELENCIA PARA LA INVESTIGACIÓN Y DIFUSIÓN DE LA LECTURA Y ESCRITURA (CEDILE)</a:t>
            </a:r>
            <a:r>
              <a:rPr lang="es-MX" sz="1200" i="1" smtClean="0"/>
              <a:t> </a:t>
            </a:r>
            <a:br>
              <a:rPr lang="es-MX" sz="1200" i="1" smtClean="0"/>
            </a:br>
            <a:r>
              <a:rPr lang="es-MX" sz="1200" i="1" smtClean="0"/>
              <a:t>PROGRAMA DE ALFABETIZACIÓN ACADÉMICA</a:t>
            </a:r>
            <a:r>
              <a:rPr lang="es-ES" sz="1200" smtClean="0"/>
              <a:t/>
            </a:r>
            <a:br>
              <a:rPr lang="es-ES" sz="1200" smtClean="0"/>
            </a:br>
            <a:r>
              <a:rPr lang="es-ES" sz="1200" smtClean="0"/>
              <a:t/>
            </a:r>
            <a:br>
              <a:rPr lang="es-ES" sz="1200" smtClean="0"/>
            </a:br>
            <a:r>
              <a:rPr lang="es-MX" sz="1200" smtClean="0"/>
              <a:t> </a:t>
            </a:r>
            <a:r>
              <a:rPr lang="es-ES" sz="1200" smtClean="0"/>
              <a:t/>
            </a:r>
            <a:br>
              <a:rPr lang="es-ES" sz="1200" smtClean="0"/>
            </a:br>
            <a:endParaRPr lang="es-ES" sz="1200" smtClean="0"/>
          </a:p>
        </p:txBody>
      </p:sp>
      <p:pic>
        <p:nvPicPr>
          <p:cNvPr id="3076" name="6 Imagen" descr="C:\Users\MARIA ROSARIO\Desktop\Logo PUCMM (Color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214313"/>
            <a:ext cx="1625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smtClean="0">
                <a:solidFill>
                  <a:schemeClr val="tx1"/>
                </a:solidFill>
              </a:rPr>
              <a:t>PROCESOS BÁSICOS</a:t>
            </a:r>
            <a:br>
              <a:rPr lang="es-ES" sz="2000" smtClean="0">
                <a:solidFill>
                  <a:schemeClr val="tx1"/>
                </a:solidFill>
              </a:rPr>
            </a:br>
            <a:r>
              <a:rPr lang="es-DO" sz="2000" smtClean="0"/>
              <a:t> (Flower y Hayes, 1981 en Tusón y Calsamiglia (1999)</a:t>
            </a:r>
            <a:endParaRPr lang="es-ES" sz="2000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1800" smtClean="0"/>
          </a:p>
          <a:p>
            <a:r>
              <a:rPr lang="es-DO" sz="3600" smtClean="0"/>
              <a:t>Planificación</a:t>
            </a:r>
          </a:p>
          <a:p>
            <a:endParaRPr lang="es-ES" sz="3600" smtClean="0"/>
          </a:p>
          <a:p>
            <a:r>
              <a:rPr lang="es-DO" sz="3600" smtClean="0"/>
              <a:t>Traducción</a:t>
            </a:r>
          </a:p>
          <a:p>
            <a:endParaRPr lang="es-ES" sz="3600" smtClean="0"/>
          </a:p>
          <a:p>
            <a:r>
              <a:rPr lang="es-DO" sz="3600" smtClean="0"/>
              <a:t>Revisión </a:t>
            </a:r>
            <a:endParaRPr lang="es-E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TEXTO EXPOSITIVO(Padilla, Douglas y López, 2014 ) 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6717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" sz="2000" smtClean="0"/>
              <a:t>Tiene como función  explicar las relaciones entre los diferentes conceptos, hechos o datos que se exponen desde una posición determinada y permite distinguir dos grandes tipos: divulgativos y especializados.</a:t>
            </a:r>
          </a:p>
          <a:p>
            <a:pPr algn="just">
              <a:buFont typeface="Wingdings" pitchFamily="2" charset="2"/>
              <a:buChar char="q"/>
            </a:pPr>
            <a:endParaRPr lang="es-ES" sz="2000" smtClean="0"/>
          </a:p>
          <a:p>
            <a:pPr algn="just">
              <a:buFont typeface="Wingdings" pitchFamily="2" charset="2"/>
              <a:buChar char="q"/>
            </a:pPr>
            <a:r>
              <a:rPr lang="es-ES" sz="2000" smtClean="0"/>
              <a:t>No se ajusta a una única estructura global, Bonnie Meyer (1985) plantea la siguiente propuesta : descripción, seriación, comparación, organización causal y problema solución.</a:t>
            </a:r>
          </a:p>
          <a:p>
            <a:pPr algn="just">
              <a:buFont typeface="Wingdings" pitchFamily="2" charset="2"/>
              <a:buChar char="q"/>
            </a:pPr>
            <a:endParaRPr lang="es-ES" sz="2000" smtClean="0"/>
          </a:p>
          <a:p>
            <a:pPr algn="just">
              <a:buFont typeface="Wingdings" pitchFamily="2" charset="2"/>
              <a:buChar char="q"/>
            </a:pPr>
            <a:r>
              <a:rPr lang="es-ES" sz="2000" smtClean="0"/>
              <a:t>Se  vale de diferentes estrategias: 1. impersonalidad; se impersonal  y voz pasiva.  2. atemporalidad: se prefieren tiempos verbales del indicativo.</a:t>
            </a:r>
          </a:p>
          <a:p>
            <a:pPr>
              <a:buFont typeface="Wingdings" pitchFamily="2" charset="2"/>
              <a:buNone/>
            </a:pPr>
            <a:endParaRPr lang="es-ES" sz="1600" smtClean="0"/>
          </a:p>
          <a:p>
            <a:pPr>
              <a:buFont typeface="Wingdings" pitchFamily="2" charset="2"/>
              <a:buChar char="q"/>
            </a:pPr>
            <a:endParaRPr lang="es-ES" sz="1800" smtClean="0"/>
          </a:p>
          <a:p>
            <a:pPr>
              <a:buFont typeface="Wingdings" pitchFamily="2" charset="2"/>
              <a:buNone/>
            </a:pPr>
            <a:endParaRPr lang="es-ES" sz="1800" smtClean="0"/>
          </a:p>
          <a:p>
            <a:endParaRPr lang="es-E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b="0" smtClean="0">
                <a:solidFill>
                  <a:srgbClr val="0070C0"/>
                </a:solidFill>
                <a:cs typeface="Times New Roman" pitchFamily="18" charset="0"/>
              </a:rPr>
              <a:t> CONDICIONES PARA QUE UN ESCRITO PUEDA SER CONSIDERADO POSITIVAMENTE (Sánchez ,2006:58)</a:t>
            </a:r>
            <a:r>
              <a:rPr lang="es-E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s-ES" sz="2000" b="0" smtClean="0">
                <a:solidFill>
                  <a:schemeClr val="tx1"/>
                </a:solidFill>
                <a:cs typeface="Times New Roman" pitchFamily="18" charset="0"/>
              </a:rPr>
            </a:br>
            <a:endParaRPr lang="es-ES" sz="20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s-ES" sz="2000" dirty="0" smtClean="0">
                <a:solidFill>
                  <a:srgbClr val="000000"/>
                </a:solidFill>
                <a:ea typeface="Times New Roman" pitchFamily="18" charset="0"/>
              </a:rPr>
              <a:t>Ser adecuado con relación al contenido que se pretende transmitir y para el destinatario al que se dirige (adecuado a sus conocimientos previos, capacidades, expectativas e intereses).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endParaRPr lang="es-ES" sz="2000" dirty="0" smtClean="0">
              <a:ea typeface="Times New Roman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s-ES" sz="2000" dirty="0" smtClean="0">
                <a:solidFill>
                  <a:srgbClr val="000000"/>
                </a:solidFill>
                <a:ea typeface="Times New Roman" pitchFamily="18" charset="0"/>
              </a:rPr>
              <a:t>Ser efectivo: tiene que lograr conseguir el objetivo por el que fue escrito.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endParaRPr lang="es-ES" sz="2000" dirty="0" smtClean="0">
              <a:ea typeface="Times New Roman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s-ES" sz="2000" dirty="0" smtClean="0">
                <a:solidFill>
                  <a:srgbClr val="000000"/>
                </a:solidFill>
                <a:ea typeface="Times New Roman" pitchFamily="18" charset="0"/>
              </a:rPr>
              <a:t>Ser coherente: debe transmitir el contenido con claridad, de forma organizada y sin contradicciones.</a:t>
            </a: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endParaRPr lang="es-ES" sz="2000" dirty="0" smtClean="0">
              <a:ea typeface="Times New Roman" pitchFamily="18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s-ES" sz="2000" dirty="0" smtClean="0">
                <a:solidFill>
                  <a:srgbClr val="000000"/>
                </a:solidFill>
                <a:ea typeface="Times New Roman" pitchFamily="18" charset="0"/>
              </a:rPr>
              <a:t>Ser correcto: presupone no presentar errores de expresión (erratas, faltas ortográficas, faltas de construcción, y de concordancia) y estar bien presentado.</a:t>
            </a:r>
            <a:endParaRPr lang="es-ES" sz="2000" dirty="0" smtClean="0"/>
          </a:p>
          <a:p>
            <a:pPr>
              <a:buFont typeface="Arial" pitchFamily="34" charset="0"/>
              <a:buChar char="•"/>
              <a:defRPr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METODOLOGÍA </a:t>
            </a:r>
            <a:br>
              <a:rPr lang="es-DO" smtClean="0"/>
            </a:br>
            <a:r>
              <a:rPr lang="es-DO" smtClean="0"/>
              <a:t>PASOS CONSIGNA 1</a:t>
            </a:r>
            <a:endParaRPr lang="es-ES" smtClean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03104"/>
          </a:xfrm>
        </p:spPr>
        <p:txBody>
          <a:bodyPr/>
          <a:lstStyle/>
          <a:p>
            <a:r>
              <a:rPr lang="es-ES" sz="2000" dirty="0" smtClean="0"/>
              <a:t>1°-Se diagnosticó el estilo de aprendizaje de cada estudiante mediante la aplicación de un extracto del test CHAEA,  luego se formaron  parejas al azar    y  se entregó la guía para la realización de su primer escrito.</a:t>
            </a:r>
          </a:p>
          <a:p>
            <a:r>
              <a:rPr lang="es-ES" sz="2000" dirty="0" smtClean="0"/>
              <a:t>2°-Se dedicó espacio para la revisión de los esquemas y borradores tanto de forma individual como colectiva. </a:t>
            </a:r>
          </a:p>
          <a:p>
            <a:r>
              <a:rPr lang="es-ES" sz="2000" dirty="0" smtClean="0"/>
              <a:t>3°-Se enfatizó el trabajo en equipo como apoyo al desarrollo de su competencia  escritural: los participantes presentaron inquietudes, debatieron temas, realizaron lecturas de textos modelos, analizaron sus propias producciones y aportaron sugerencias e ideas a los escritos elaborados por sus compañeros.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PASOS PARA LA REALIZACIÓN DE LA CONSIGNA 2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smtClean="0"/>
              <a:t>1°- Se les ofreció una lista de temas para que seleccionaran al azar el compañero con el que realizarían su segundo escrito .</a:t>
            </a:r>
          </a:p>
          <a:p>
            <a:pPr>
              <a:buFont typeface="Wingdings" pitchFamily="2" charset="2"/>
              <a:buNone/>
            </a:pPr>
            <a:endParaRPr lang="es-ES" sz="2400" smtClean="0"/>
          </a:p>
          <a:p>
            <a:r>
              <a:rPr lang="es-ES" sz="2400" smtClean="0"/>
              <a:t>2°- Se dedicó espacio para la revisión de los esquemas y borradores del escrito , tanto de forma individual como colectiva.</a:t>
            </a:r>
          </a:p>
          <a:p>
            <a:pPr>
              <a:buFont typeface="Wingdings" pitchFamily="2" charset="2"/>
              <a:buNone/>
            </a:pPr>
            <a:endParaRPr lang="es-ES" sz="2400" smtClean="0"/>
          </a:p>
          <a:p>
            <a:r>
              <a:rPr lang="es-ES" sz="2400" smtClean="0"/>
              <a:t>3°- Se realizó una exposición oral de cada tema del segundo escrito y uno de cada tipología trabajada en la tarea 1.</a:t>
            </a:r>
          </a:p>
          <a:p>
            <a:pPr>
              <a:buFont typeface="Wingdings" pitchFamily="2" charset="2"/>
              <a:buNone/>
            </a:pPr>
            <a:endParaRPr lang="es-ES" sz="2000" smtClean="0"/>
          </a:p>
          <a:p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ESCALA PARA EVALUAR CADA TEXTO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422525" y="2932113"/>
          <a:ext cx="4935875" cy="2210828"/>
        </p:xfrm>
        <a:graphic>
          <a:graphicData uri="http://schemas.openxmlformats.org/drawingml/2006/table">
            <a:tbl>
              <a:tblPr/>
              <a:tblGrid>
                <a:gridCol w="2352395"/>
                <a:gridCol w="2583480"/>
              </a:tblGrid>
              <a:tr h="546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Categoría    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Times New Roman"/>
                          <a:ea typeface="Calibri"/>
                          <a:cs typeface="Times New Roman"/>
                        </a:rPr>
                        <a:t>Rango 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546484"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Alta calidad                                                     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(12-15 puntos)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76">
                <a:tc>
                  <a:txBody>
                    <a:bodyPr/>
                    <a:lstStyle/>
                    <a:p>
                      <a:pPr algn="just"/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Mediana calidad                                                                                               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(9-11puntos)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Baja calidad 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(8 puntos o menos)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RESULTADOS(1)</a:t>
            </a:r>
            <a:endParaRPr lang="es-ES" smtClean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838200" y="3382963"/>
          <a:ext cx="7693027" cy="1682496"/>
        </p:xfrm>
        <a:graphic>
          <a:graphicData uri="http://schemas.openxmlformats.org/drawingml/2006/table">
            <a:tbl>
              <a:tblPr/>
              <a:tblGrid>
                <a:gridCol w="1129087"/>
                <a:gridCol w="1360726"/>
                <a:gridCol w="1360726"/>
                <a:gridCol w="1049190"/>
                <a:gridCol w="1049190"/>
                <a:gridCol w="872054"/>
                <a:gridCol w="872054"/>
              </a:tblGrid>
              <a:tr h="20513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 dirty="0">
                          <a:latin typeface="Times New Roman"/>
                          <a:ea typeface="Calibri"/>
                          <a:cs typeface="Times New Roman"/>
                        </a:rPr>
                        <a:t>Estilos de aprendizaje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Estructuras expositivas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Enumeración de ideas o de hechos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Problema –solución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Tesis-demostración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1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Frecuencia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Frecuencia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Frecuencia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05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Pragmáticos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37.5%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DO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DO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Activos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Reflexivos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75%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Teóricos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12.5%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DO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DO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Totales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DO" sz="1200" dirty="0"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99" name="Rectangle 4"/>
          <p:cNvSpPr>
            <a:spLocks noChangeArrowheads="1"/>
          </p:cNvSpPr>
          <p:nvPr/>
        </p:nvSpPr>
        <p:spPr bwMode="auto">
          <a:xfrm>
            <a:off x="642938" y="2357438"/>
            <a:ext cx="78581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 eaLnBrk="0" hangingPunct="0"/>
            <a:r>
              <a:rPr lang="es-DO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Relaci</a:t>
            </a:r>
            <a:r>
              <a:rPr lang="es-DO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DO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porcentual de las estructuras expositivas trabajadas por los estudiantes con los estilos de aprendizaje.</a:t>
            </a:r>
            <a:endParaRPr lang="es-ES" sz="10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DO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Fuente: Textos elaborados por los estudiantes para la consigna 1 noviembre </a:t>
            </a:r>
            <a:r>
              <a:rPr lang="es-DO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s-DO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diciembre 2014.</a:t>
            </a:r>
            <a:endParaRPr lang="es-DO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762000" y="714375"/>
            <a:ext cx="7924800" cy="1143000"/>
          </a:xfrm>
        </p:spPr>
        <p:txBody>
          <a:bodyPr/>
          <a:lstStyle/>
          <a:p>
            <a:r>
              <a:rPr lang="es-DO" smtClean="0"/>
              <a:t>RESULTADOS(2)</a:t>
            </a:r>
            <a:endParaRPr lang="es-ES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203450" y="3405188"/>
          <a:ext cx="5583260" cy="2208276"/>
        </p:xfrm>
        <a:graphic>
          <a:graphicData uri="http://schemas.openxmlformats.org/drawingml/2006/table">
            <a:tbl>
              <a:tblPr/>
              <a:tblGrid>
                <a:gridCol w="1116652"/>
                <a:gridCol w="1394774"/>
                <a:gridCol w="838530"/>
                <a:gridCol w="1518924"/>
                <a:gridCol w="714380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Calidad de los textos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Texto de acuerdo al estilo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Texto de estrategia libre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Alta 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Times New Roman"/>
                          <a:ea typeface="Times New Roman"/>
                          <a:cs typeface="Times New Roman"/>
                        </a:rPr>
                        <a:t>Mediana 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latin typeface="Calibri"/>
                          <a:ea typeface="Times New Roman"/>
                          <a:cs typeface="Times New Roman"/>
                        </a:rPr>
                        <a:t>Baja </a:t>
                      </a:r>
                      <a:endParaRPr lang="es-E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00" name="Rectangle 4"/>
          <p:cNvSpPr>
            <a:spLocks noChangeArrowheads="1"/>
          </p:cNvSpPr>
          <p:nvPr/>
        </p:nvSpPr>
        <p:spPr bwMode="auto">
          <a:xfrm>
            <a:off x="785813" y="2357438"/>
            <a:ext cx="72866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 eaLnBrk="0" hangingPunct="0"/>
            <a:r>
              <a:rPr lang="es-ES">
                <a:latin typeface="Calibri" pitchFamily="34" charset="0"/>
                <a:cs typeface="Times New Roman" pitchFamily="18" charset="0"/>
              </a:rPr>
              <a:t>Relación porcentual de la calidad de los textos escritos por cada pareja.</a:t>
            </a:r>
            <a:endParaRPr lang="es-ES">
              <a:cs typeface="Times New Roman" pitchFamily="18" charset="0"/>
            </a:endParaRPr>
          </a:p>
          <a:p>
            <a:pPr algn="just" eaLnBrk="0" hangingPunct="0"/>
            <a:r>
              <a:rPr lang="es-ES">
                <a:latin typeface="Calibri" pitchFamily="34" charset="0"/>
                <a:cs typeface="Times New Roman" pitchFamily="18" charset="0"/>
              </a:rPr>
              <a:t>Fuente: Rúbrica aplicada a los textos elaborados por los estudiantes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CONCLUSIONES(1)</a:t>
            </a:r>
            <a:endParaRPr lang="es-ES" smtClean="0"/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10050"/>
          </a:xfrm>
        </p:spPr>
        <p:txBody>
          <a:bodyPr/>
          <a:lstStyle/>
          <a:p>
            <a:r>
              <a:rPr lang="es-ES" sz="1800" smtClean="0"/>
              <a:t>En esta investigación se llega a las siguientes conclusiones:</a:t>
            </a:r>
          </a:p>
          <a:p>
            <a:pPr algn="just"/>
            <a:r>
              <a:rPr lang="es-ES" sz="1800" smtClean="0"/>
              <a:t>La aplicación de estrategias de acuerdo a  los estilos de aprendizaje aumenta  la  calidad en las producciones textuales.</a:t>
            </a:r>
          </a:p>
          <a:p>
            <a:pPr algn="just">
              <a:buFont typeface="Wingdings" pitchFamily="2" charset="2"/>
              <a:buNone/>
            </a:pPr>
            <a:endParaRPr lang="es-ES" sz="1800" smtClean="0"/>
          </a:p>
          <a:p>
            <a:pPr algn="just"/>
            <a:r>
              <a:rPr lang="es-ES" sz="1800" smtClean="0"/>
              <a:t> La mayoría de los estudiantes de esta investigación se inscriben en alumnos  reflexivos (35.89%) y pragmáticos (30.76%), en cuanto a la manera de procesar la información.</a:t>
            </a:r>
          </a:p>
          <a:p>
            <a:pPr algn="just">
              <a:buFont typeface="Wingdings" pitchFamily="2" charset="2"/>
              <a:buNone/>
            </a:pPr>
            <a:endParaRPr lang="es-ES" sz="1800" smtClean="0"/>
          </a:p>
          <a:p>
            <a:pPr algn="just"/>
            <a:r>
              <a:rPr lang="es-ES" sz="1800" smtClean="0"/>
              <a:t>La secuencia expositiva preferida por los participantes de este estudio es problema solución (80%). Los estudiantes reflexivos fueron los que más prefirieron la estructura tesis-demostración, en cambio los educandos con estilos de aprendizaje pragmático y activo no produjeron  este tipo de estructura.</a:t>
            </a:r>
          </a:p>
          <a:p>
            <a:endParaRPr lang="es-E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762000" y="773832"/>
            <a:ext cx="7924800" cy="1143000"/>
          </a:xfrm>
        </p:spPr>
        <p:txBody>
          <a:bodyPr/>
          <a:lstStyle/>
          <a:p>
            <a:r>
              <a:rPr lang="es-DO" dirty="0" smtClean="0"/>
              <a:t>CONCLUSIONES(2)</a:t>
            </a:r>
            <a:endParaRPr lang="es-ES" dirty="0" smtClean="0"/>
          </a:p>
        </p:txBody>
      </p:sp>
      <p:graphicFrame>
        <p:nvGraphicFramePr>
          <p:cNvPr id="5" name="4 Gráfico"/>
          <p:cNvGraphicFramePr/>
          <p:nvPr/>
        </p:nvGraphicFramePr>
        <p:xfrm>
          <a:off x="1043608" y="2204864"/>
          <a:ext cx="77048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1043608" y="4481736"/>
          <a:ext cx="77048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CONTEXTO 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95738"/>
          </a:xfrm>
        </p:spPr>
        <p:txBody>
          <a:bodyPr/>
          <a:lstStyle/>
          <a:p>
            <a:endParaRPr lang="es-DO" sz="2000" smtClean="0"/>
          </a:p>
          <a:p>
            <a:pPr>
              <a:buFont typeface="Wingdings" pitchFamily="2" charset="2"/>
              <a:buChar char="q"/>
            </a:pPr>
            <a:r>
              <a:rPr lang="es-DO" sz="2400" smtClean="0"/>
              <a:t> Grupo 014, Español (101) que se ofreció lunes y miércoles de 8:00 a 10:00 A.M.  (I-2014-2015). </a:t>
            </a:r>
          </a:p>
          <a:p>
            <a:pPr>
              <a:buFont typeface="Wingdings" pitchFamily="2" charset="2"/>
              <a:buChar char="q"/>
            </a:pPr>
            <a:r>
              <a:rPr lang="es-DO" sz="2400" smtClean="0"/>
              <a:t>La  mayoría de  los participantes  pertenecen a la carrera de Economía y son de nuevo ingreso a la universidad.</a:t>
            </a:r>
          </a:p>
          <a:p>
            <a:pPr>
              <a:buFont typeface="Wingdings" pitchFamily="2" charset="2"/>
              <a:buChar char="q"/>
            </a:pPr>
            <a:r>
              <a:rPr lang="es-DO" sz="2400" smtClean="0"/>
              <a:t>La mayoría son de sexo  masculino (29) y el restante, femenino (10) para un total de 39 estudiantes.</a:t>
            </a:r>
          </a:p>
          <a:p>
            <a:pPr>
              <a:buFont typeface="Wingdings" pitchFamily="2" charset="2"/>
              <a:buChar char="q"/>
            </a:pPr>
            <a:r>
              <a:rPr lang="es-DO" sz="2400" smtClean="0"/>
              <a:t> Sus edades oscilan entre 17 y 19 años.</a:t>
            </a:r>
            <a:endParaRPr lang="es-ES" sz="2400" smtClean="0"/>
          </a:p>
          <a:p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CONCLUSIONES(3)</a:t>
            </a:r>
            <a:endParaRPr lang="es-ES" dirty="0" smtClean="0"/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838201" y="3140968"/>
            <a:ext cx="7622232" cy="3456384"/>
          </a:xfrm>
        </p:spPr>
        <p:txBody>
          <a:bodyPr/>
          <a:lstStyle/>
          <a:p>
            <a:r>
              <a:rPr lang="es-ES" dirty="0" smtClean="0"/>
              <a:t>Para finalizar, se concluye que la mayoría de los textos expositivos escritos por cada pareja en la consigna 1, son de alta calidad (60%) y que la teoría de los estilos de aprendizaje incide en la calidad de las producciones escritas.</a:t>
            </a:r>
          </a:p>
          <a:p>
            <a:endParaRPr lang="es-E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FRASES FINALES</a:t>
            </a:r>
            <a:endParaRPr lang="es-ES" smtClean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smtClean="0"/>
              <a:t>“</a:t>
            </a:r>
            <a:r>
              <a:rPr lang="es-ES" smtClean="0"/>
              <a:t> El tema de los estilos de aprendizaje constituye un asunto de interés para quienes buscan nuevas propuestas educativas que den respuesta a las demanda de una nueva sociedad del conocimiento y que atiendan a la diversidad y a la enseñanza individualizada” (Hervás, 2003p.16). </a:t>
            </a:r>
          </a:p>
          <a:p>
            <a:pPr>
              <a:buFont typeface="Wingdings" pitchFamily="2" charset="2"/>
              <a:buNone/>
            </a:pPr>
            <a:endParaRPr lang="es-ES" sz="2400" smtClean="0"/>
          </a:p>
          <a:p>
            <a:pPr>
              <a:buFont typeface="Wingdings" pitchFamily="2" charset="2"/>
              <a:buNone/>
            </a:pPr>
            <a:endParaRPr lang="es-ES" sz="2400" smtClean="0"/>
          </a:p>
          <a:p>
            <a:endParaRPr lang="es-ES" sz="2000" smtClean="0"/>
          </a:p>
          <a:p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smtClean="0"/>
              <a:t>“Dime y lo olvido, enséñame y lo recuerdo, involúcrame y lo aprendo” </a:t>
            </a:r>
            <a:r>
              <a:rPr lang="es-ES" smtClean="0"/>
              <a:t>(Benjamin Franklin)</a:t>
            </a:r>
            <a:endParaRPr lang="es-ES" sz="3600" smtClean="0"/>
          </a:p>
          <a:p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 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es-ES" sz="2000" dirty="0" smtClean="0"/>
          </a:p>
          <a:p>
            <a:pPr algn="just"/>
            <a:r>
              <a:rPr lang="es-ES" sz="2400" dirty="0" smtClean="0"/>
              <a:t>En el proceso de enseñanza se enfatiza  y respeta los rasgos de índole </a:t>
            </a:r>
            <a:r>
              <a:rPr lang="es-ES" sz="2400" dirty="0" smtClean="0"/>
              <a:t>cognitivos</a:t>
            </a:r>
            <a:r>
              <a:rPr lang="es-ES" sz="2400" dirty="0" smtClean="0"/>
              <a:t>, afectivos y fisiológicos que </a:t>
            </a:r>
            <a:r>
              <a:rPr lang="es-ES" sz="2400" dirty="0" smtClean="0"/>
              <a:t>el </a:t>
            </a:r>
            <a:r>
              <a:rPr lang="es-ES" sz="2400" dirty="0" smtClean="0"/>
              <a:t>aprendiz pone en evidencia al momento de percibir interacciones y dar respuesta  a las demandas de aprendizaje.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 Favorece una aptitud y una actitud más positiva ante la elaboración de textos expositivos escritos.</a:t>
            </a:r>
          </a:p>
          <a:p>
            <a:pPr algn="just"/>
            <a:endParaRPr lang="es-ES" sz="2400" dirty="0" smtClean="0"/>
          </a:p>
          <a:p>
            <a:pPr algn="just">
              <a:buFont typeface="Wingdings" pitchFamily="2" charset="2"/>
              <a:buNone/>
            </a:pPr>
            <a:endParaRPr lang="es-ES" sz="2000" dirty="0" smtClean="0"/>
          </a:p>
          <a:p>
            <a:pPr algn="just">
              <a:buFont typeface="Wingdings" pitchFamily="2" charset="2"/>
              <a:buNone/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PREGUNTA DE INVESTIGACIÓN</a:t>
            </a:r>
            <a:endParaRPr lang="es-ES" smtClean="0"/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 smtClean="0"/>
          </a:p>
          <a:p>
            <a:endParaRPr lang="es-DO" smtClean="0"/>
          </a:p>
          <a:p>
            <a:r>
              <a:rPr lang="es-DO" smtClean="0"/>
              <a:t>¿Cuáles estrategias favorecen  los estilos de aprendizaje  y pueden  aplicarse para elevar la calidad de la producción escrita?</a:t>
            </a:r>
            <a:endParaRPr lang="es-ES" smtClean="0"/>
          </a:p>
          <a:p>
            <a:pPr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/>
            </a:r>
            <a:br>
              <a:rPr lang="es-ES" smtClean="0"/>
            </a:br>
            <a:r>
              <a:rPr lang="es-DO" sz="4400" smtClean="0">
                <a:solidFill>
                  <a:schemeClr val="tx1"/>
                </a:solidFill>
              </a:rPr>
              <a:t> OBJETIVO GENERAL</a:t>
            </a:r>
            <a:endParaRPr lang="es-ES" smtClean="0"/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algn="just"/>
            <a:r>
              <a:rPr lang="es-DO" dirty="0" smtClean="0"/>
              <a:t>Aplicar la teoría de los estilos de aprendizaje (estrategias) a la producción escrita de  textos </a:t>
            </a:r>
            <a:r>
              <a:rPr lang="es-DO" dirty="0" smtClean="0"/>
              <a:t>expositivos para </a:t>
            </a:r>
            <a:r>
              <a:rPr lang="es-DO" dirty="0" smtClean="0"/>
              <a:t>aumentar las habilidades, motivación y fluidez escritural de los estudiantes para alcanzar una mayor calidad en sus  producciones textuales.</a:t>
            </a: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z="4400" smtClean="0">
                <a:solidFill>
                  <a:schemeClr val="tx1"/>
                </a:solidFill>
              </a:rPr>
              <a:t>OBJETIVOS ESPECÍFICOS</a:t>
            </a:r>
            <a:endParaRPr lang="es-ES" smtClean="0"/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838200" y="2419350"/>
            <a:ext cx="7693025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mtClean="0"/>
          </a:p>
          <a:p>
            <a:r>
              <a:rPr lang="es-DO" sz="2000" smtClean="0"/>
              <a:t>Emplear instrumentos para descubrir la forma  predominante  de los estudiantes  de cómo  procesan  la información de acuerdo a sus estilos de aprendizaje.</a:t>
            </a:r>
            <a:endParaRPr lang="es-ES" sz="2000" smtClean="0"/>
          </a:p>
          <a:p>
            <a:r>
              <a:rPr lang="es-DO" sz="2000" smtClean="0"/>
              <a:t>Aplicar el  proceso de producción escrita  en  textos expositivos.</a:t>
            </a:r>
            <a:endParaRPr lang="es-ES" sz="2000" smtClean="0"/>
          </a:p>
          <a:p>
            <a:r>
              <a:rPr lang="es-DO" sz="2000" smtClean="0"/>
              <a:t>Caracterizar la secuencia de los textos expositivos y las estrategias para su producción.</a:t>
            </a:r>
            <a:endParaRPr lang="es-ES" sz="2000" smtClean="0"/>
          </a:p>
          <a:p>
            <a:r>
              <a:rPr lang="es-DO" sz="2000" smtClean="0"/>
              <a:t>Establecer  criterios de calidad del texto expositivo.</a:t>
            </a:r>
            <a:endParaRPr lang="es-ES" sz="2000" smtClean="0"/>
          </a:p>
          <a:p>
            <a:pPr>
              <a:spcBef>
                <a:spcPct val="0"/>
              </a:spcBef>
            </a:pPr>
            <a:r>
              <a:rPr lang="es-DO" sz="2000" smtClean="0"/>
              <a:t>Evaluar la incidencia de los estilos de aprendizaje en la calidad de las producciones escritas. </a:t>
            </a:r>
            <a:endParaRPr lang="es-ES" sz="2000" smtClean="0"/>
          </a:p>
          <a:p>
            <a:pPr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MARCO TEÓRICO </a:t>
            </a:r>
            <a:endParaRPr lang="es-ES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857250" y="2214563"/>
            <a:ext cx="7693025" cy="372427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" sz="2000" dirty="0" smtClean="0"/>
              <a:t> Los estilos de aprendizaje son formas características en que el individuo se enfrenta al aprendizaje y al estudio, que generalmente incluye procesamiento de información profunda y no superficial (Paredes, 2008).</a:t>
            </a:r>
          </a:p>
          <a:p>
            <a:pPr algn="just">
              <a:buFont typeface="Wingdings" pitchFamily="2" charset="2"/>
              <a:buNone/>
            </a:pPr>
            <a:endParaRPr lang="es-E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s-DO" sz="2000" dirty="0" smtClean="0"/>
              <a:t>“Parece suficientemente probado que los estudiantes aprenden con más efectividad cuando se les enseña  acorde con sus Estilos de Aprendizaje predominantes” (C. Alonso, D. Gallego y P. </a:t>
            </a:r>
            <a:r>
              <a:rPr lang="es-DO" sz="2000" dirty="0" err="1" smtClean="0"/>
              <a:t>Honey</a:t>
            </a:r>
            <a:r>
              <a:rPr lang="es-DO" sz="2000" dirty="0" smtClean="0"/>
              <a:t> s/a p. 62).</a:t>
            </a:r>
            <a:endParaRPr lang="es-ES" sz="1800" dirty="0" smtClean="0"/>
          </a:p>
          <a:p>
            <a:pPr>
              <a:buFont typeface="Wingdings" pitchFamily="2" charset="2"/>
              <a:buChar char="q"/>
            </a:pPr>
            <a:endParaRPr lang="es-E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19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762000" y="428625"/>
            <a:ext cx="7924800" cy="1476375"/>
          </a:xfrm>
        </p:spPr>
        <p:txBody>
          <a:bodyPr/>
          <a:lstStyle/>
          <a:p>
            <a:r>
              <a:rPr lang="es-ES" sz="2400" smtClean="0">
                <a:solidFill>
                  <a:schemeClr val="tx1"/>
                </a:solidFill>
              </a:rPr>
              <a:t>ESTRATEGIAS PREFERIDAS POR CADA ESTILO A LA HORA DE PRODUCIR UN TEXTO</a:t>
            </a:r>
            <a:endParaRPr lang="es-ES" sz="2400" smtClean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838200" y="2433638"/>
            <a:ext cx="7877175" cy="3995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 smtClean="0"/>
          </a:p>
          <a:p>
            <a:r>
              <a:rPr lang="es-ES" sz="1800" b="1" smtClean="0"/>
              <a:t>a) Teóricos:</a:t>
            </a:r>
            <a:r>
              <a:rPr lang="es-ES" sz="1800" smtClean="0"/>
              <a:t> prefieren la elaboración análisis, resúmenes y síntesis, contraste de autores o teorías, representación en mapas conceptuales, entre otras actividades de razonamiento lógico.</a:t>
            </a:r>
          </a:p>
          <a:p>
            <a:r>
              <a:rPr lang="es-ES" sz="1800" b="1" smtClean="0"/>
              <a:t>b) Activos: </a:t>
            </a:r>
            <a:r>
              <a:rPr lang="es-ES" sz="1800" smtClean="0"/>
              <a:t>realización de debates, elaboración de encuestas y entrevistas a personas relevantes, presentación activa de recogida de datos.</a:t>
            </a:r>
          </a:p>
          <a:p>
            <a:r>
              <a:rPr lang="es-ES" sz="1800" b="1" smtClean="0"/>
              <a:t>c) Reflexivos: </a:t>
            </a:r>
            <a:r>
              <a:rPr lang="es-ES" sz="1800" smtClean="0"/>
              <a:t>elaboración de diarios, búsqueda en periódicos y revistas, observación de videos y toma de apuntes, representación por medio de gráficos.</a:t>
            </a:r>
          </a:p>
          <a:p>
            <a:r>
              <a:rPr lang="es-ES" sz="1800" b="1" smtClean="0"/>
              <a:t>d) Pragmáticos</a:t>
            </a:r>
            <a:r>
              <a:rPr lang="es-ES" sz="1800" smtClean="0"/>
              <a:t>: aportes de soluciones a problemas, presentación de aplicaciones funcionales, investigación de casos reales y su documentación.</a:t>
            </a:r>
          </a:p>
          <a:p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mtClean="0"/>
              <a:t>LA PRODUCCIÓN ESCRITA</a:t>
            </a:r>
            <a:endParaRPr lang="es-ES" smtClean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sz="2400" dirty="0" smtClean="0"/>
              <a:t>La producción escrita se concibe como un proceso cognitivo complejo(</a:t>
            </a:r>
            <a:r>
              <a:rPr lang="es-DO" sz="2400" dirty="0" err="1" smtClean="0"/>
              <a:t>Cassany</a:t>
            </a:r>
            <a:r>
              <a:rPr lang="es-DO" sz="2400" dirty="0" smtClean="0"/>
              <a:t>, 1999). </a:t>
            </a:r>
          </a:p>
          <a:p>
            <a:pPr>
              <a:buFont typeface="Wingdings" pitchFamily="2" charset="2"/>
              <a:buNone/>
            </a:pPr>
            <a:endParaRPr lang="es-DO" sz="2400" dirty="0" smtClean="0"/>
          </a:p>
          <a:p>
            <a:r>
              <a:rPr lang="es-DO" sz="2400" dirty="0" smtClean="0"/>
              <a:t>El aprendizaje de la producción escrita requiere  de  la práctica constante, de instrucciones adecuadas y de reacciones sobre los productos creados. Asimismo de que sea una tarea situada y que parta de experiencias repletas de sentido (Colomer y Camps, 1990).</a:t>
            </a:r>
            <a:endParaRPr lang="es-ES" sz="2400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Cápsulas">
  <a:themeElements>
    <a:clrScheme name="Cápsula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F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F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AEDDC5-CC42-4621-9AD3-390B8DDF6009}"/>
</file>

<file path=customXml/itemProps2.xml><?xml version="1.0" encoding="utf-8"?>
<ds:datastoreItem xmlns:ds="http://schemas.openxmlformats.org/officeDocument/2006/customXml" ds:itemID="{D9CA8A8B-92DB-4343-BD5B-4801E2DB5E7F}"/>
</file>

<file path=customXml/itemProps3.xml><?xml version="1.0" encoding="utf-8"?>
<ds:datastoreItem xmlns:ds="http://schemas.openxmlformats.org/officeDocument/2006/customXml" ds:itemID="{AC8E22CA-6667-4A3D-B726-51F52DF620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1247</Words>
  <Application>Microsoft Office PowerPoint</Application>
  <PresentationFormat>On-screen Show (4:3)</PresentationFormat>
  <Paragraphs>177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Cápsulas</vt:lpstr>
      <vt:lpstr>          PONTIFICIA UNIVERSIDAD CATÓLICA MADRE Y MAESTRA                      CENTRO DE EXCELENCIA PARA LA INVESTIGACIÓN Y DIFUSIÓN DE LA LECTURA Y ESCRITURA (CEDILE)  PROGRAMA DE ALFABETIZACIÓN ACADÉMICA    </vt:lpstr>
      <vt:lpstr>CONTEXTO </vt:lpstr>
      <vt:lpstr>JUSTIFICACIÓN </vt:lpstr>
      <vt:lpstr>PREGUNTA DE INVESTIGACIÓN</vt:lpstr>
      <vt:lpstr>  OBJETIVO GENERAL</vt:lpstr>
      <vt:lpstr>OBJETIVOS ESPECÍFICOS</vt:lpstr>
      <vt:lpstr>MARCO TEÓRICO </vt:lpstr>
      <vt:lpstr>ESTRATEGIAS PREFERIDAS POR CADA ESTILO A LA HORA DE PRODUCIR UN TEXTO</vt:lpstr>
      <vt:lpstr>LA PRODUCCIÓN ESCRITA</vt:lpstr>
      <vt:lpstr>PROCESOS BÁSICOS  (Flower y Hayes, 1981 en Tusón y Calsamiglia (1999)</vt:lpstr>
      <vt:lpstr>TEXTO EXPOSITIVO(Padilla, Douglas y López, 2014 ) </vt:lpstr>
      <vt:lpstr> CONDICIONES PARA QUE UN ESCRITO PUEDA SER CONSIDERADO POSITIVAMENTE (Sánchez ,2006:58) </vt:lpstr>
      <vt:lpstr>METODOLOGÍA  PASOS CONSIGNA 1</vt:lpstr>
      <vt:lpstr>PASOS PARA LA REALIZACIÓN DE LA CONSIGNA 2 </vt:lpstr>
      <vt:lpstr>ESCALA PARA EVALUAR CADA TEXTO </vt:lpstr>
      <vt:lpstr>RESULTADOS(1)</vt:lpstr>
      <vt:lpstr>RESULTADOS(2)</vt:lpstr>
      <vt:lpstr>CONCLUSIONES(1)</vt:lpstr>
      <vt:lpstr>CONCLUSIONES(2)</vt:lpstr>
      <vt:lpstr>CONCLUSIONES(3)</vt:lpstr>
      <vt:lpstr>FRASES FINALES</vt:lpstr>
      <vt:lpstr>Slide 22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>mvelazquez</cp:lastModifiedBy>
  <cp:revision>61</cp:revision>
  <dcterms:created xsi:type="dcterms:W3CDTF">2009-06-04T13:10:59Z</dcterms:created>
  <dcterms:modified xsi:type="dcterms:W3CDTF">2015-04-20T13:26:36Z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