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xlsx" ContentType="application/vnd.openxmlformats-officedocument.spreadsheetml.sheet"/>
  <Override PartName="/ppt/diagrams/data1.xml" ContentType="application/vnd.openxmlformats-officedocument.drawingml.diagramData+xml"/>
  <Override PartName="/ppt/presentation.xml" ContentType="application/vnd.openxmlformats-officedocument.presentationml.presentation.main+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 id="2147484069" r:id="rId2"/>
  </p:sldMasterIdLst>
  <p:sldIdLst>
    <p:sldId id="256" r:id="rId3"/>
    <p:sldId id="259" r:id="rId4"/>
    <p:sldId id="260" r:id="rId5"/>
    <p:sldId id="262" r:id="rId6"/>
    <p:sldId id="261" r:id="rId7"/>
    <p:sldId id="265" r:id="rId8"/>
    <p:sldId id="264" r:id="rId9"/>
    <p:sldId id="266" r:id="rId10"/>
    <p:sldId id="263"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2" d="100"/>
          <a:sy n="82" d="100"/>
        </p:scale>
        <p:origin x="-408" y="-1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s-DO"/>
  <c:chart>
    <c:title>
      <c:layout/>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DO"/>
        </a:p>
      </c:txPr>
    </c:title>
    <c:plotArea>
      <c:layout/>
      <c:barChart>
        <c:barDir val="col"/>
        <c:grouping val="clustered"/>
        <c:ser>
          <c:idx val="0"/>
          <c:order val="0"/>
          <c:tx>
            <c:strRef>
              <c:f>Sheet1!$B$1</c:f>
              <c:strCache>
                <c:ptCount val="1"/>
                <c:pt idx="0">
                  <c:v>Diagnóstico</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DO"/>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Coincidieron en que el periodismo y el texto escrito guardan relación cercana</c:v>
                </c:pt>
                <c:pt idx="1">
                  <c:v>Considera que las competencias escritas son necesarias para el desarrollo profesional. </c:v>
                </c:pt>
                <c:pt idx="2">
                  <c:v>Lee los periódicos locales de circulación nacional</c:v>
                </c:pt>
                <c:pt idx="3">
                  <c:v>Revela que no leen los medios impresos</c:v>
                </c:pt>
                <c:pt idx="4">
                  <c:v>Considera que la lectura de los periódicos no se vincula con la carrera profesional seleccionada. </c:v>
                </c:pt>
                <c:pt idx="5">
                  <c:v>Leía una obra literaria al comienzo de la clase.</c:v>
                </c:pt>
              </c:strCache>
            </c:strRef>
          </c:cat>
          <c:val>
            <c:numRef>
              <c:f>Sheet1!$B$2:$B$7</c:f>
              <c:numCache>
                <c:formatCode>General</c:formatCode>
                <c:ptCount val="6"/>
                <c:pt idx="0">
                  <c:v>42</c:v>
                </c:pt>
                <c:pt idx="1">
                  <c:v>43</c:v>
                </c:pt>
                <c:pt idx="2">
                  <c:v>29</c:v>
                </c:pt>
                <c:pt idx="3">
                  <c:v>38</c:v>
                </c:pt>
                <c:pt idx="4">
                  <c:v>33</c:v>
                </c:pt>
                <c:pt idx="5">
                  <c:v>14</c:v>
                </c:pt>
              </c:numCache>
            </c:numRef>
          </c:val>
        </c:ser>
        <c:gapWidth val="219"/>
        <c:overlap val="-27"/>
        <c:axId val="98774400"/>
        <c:axId val="98780288"/>
      </c:barChart>
      <c:catAx>
        <c:axId val="987744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DO"/>
          </a:p>
        </c:txPr>
        <c:crossAx val="98780288"/>
        <c:crosses val="autoZero"/>
        <c:auto val="1"/>
        <c:lblAlgn val="ctr"/>
        <c:lblOffset val="100"/>
      </c:catAx>
      <c:valAx>
        <c:axId val="9878028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DO"/>
          </a:p>
        </c:txPr>
        <c:crossAx val="9877440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DO"/>
        </a:p>
      </c:txPr>
    </c:legend>
    <c:plotVisOnly val="1"/>
    <c:dispBlanksAs val="gap"/>
  </c:chart>
  <c:spPr>
    <a:noFill/>
    <a:ln>
      <a:solidFill>
        <a:schemeClr val="bg1"/>
      </a:solidFill>
    </a:ln>
    <a:effectLst/>
  </c:spPr>
  <c:txPr>
    <a:bodyPr/>
    <a:lstStyle/>
    <a:p>
      <a:pPr>
        <a:defRPr/>
      </a:pPr>
      <a:endParaRPr lang="es-DO"/>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CEDD8-D5C5-4540-BC12-5C04B3DD0B34}" type="doc">
      <dgm:prSet loTypeId="urn:microsoft.com/office/officeart/2005/8/layout/cycle1" loCatId="cycle" qsTypeId="urn:microsoft.com/office/officeart/2005/8/quickstyle/simple1" qsCatId="simple" csTypeId="urn:microsoft.com/office/officeart/2005/8/colors/accent1_2" csCatId="accent1" phldr="1"/>
      <dgm:spPr/>
    </dgm:pt>
    <dgm:pt modelId="{2E804C00-918B-43BD-86E8-5EC1C0AEB7E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Método</a:t>
          </a:r>
          <a:r>
            <a:rPr kumimoji="0" lang="en-US"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arcoíris</a:t>
          </a:r>
          <a:endParaRPr kumimoji="0" lang="en-US"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23%</a:t>
          </a:r>
          <a:endParaRPr kumimoji="0" lang="en-US" b="0" i="0" u="none" strike="noStrike" cap="none" normalizeH="0" baseline="0" dirty="0" smtClean="0">
            <a:ln>
              <a:noFill/>
            </a:ln>
            <a:solidFill>
              <a:schemeClr val="tx1"/>
            </a:solidFill>
            <a:effectLst/>
            <a:latin typeface="Arial" panose="020B0604020202020204" pitchFamily="34" charset="0"/>
          </a:endParaRPr>
        </a:p>
      </dgm:t>
    </dgm:pt>
    <dgm:pt modelId="{B7E28395-A618-4F26-9724-10E98ABA77E1}" type="parTrans" cxnId="{9BDA8022-44FE-4055-AEFA-C353931D590D}">
      <dgm:prSet/>
      <dgm:spPr/>
      <dgm:t>
        <a:bodyPr/>
        <a:lstStyle/>
        <a:p>
          <a:endParaRPr lang="en-US"/>
        </a:p>
      </dgm:t>
    </dgm:pt>
    <dgm:pt modelId="{BBA02E34-6772-48AD-B222-37EF44CF5CCA}" type="sibTrans" cxnId="{9BDA8022-44FE-4055-AEFA-C353931D590D}">
      <dgm:prSet/>
      <dgm:spPr/>
      <dgm:t>
        <a:bodyPr/>
        <a:lstStyle/>
        <a:p>
          <a:endParaRPr lang="en-US"/>
        </a:p>
      </dgm:t>
    </dgm:pt>
    <dgm:pt modelId="{A4D28C70-A56E-4503-B191-B7149AE9EA2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La golosina </a:t>
          </a:r>
          <a:endParaRPr kumimoji="0" lang="en-US"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33%</a:t>
          </a:r>
          <a:endParaRPr kumimoji="0" lang="en-US" b="0" i="0" u="none" strike="noStrike" cap="none" normalizeH="0" baseline="0" smtClean="0">
            <a:ln>
              <a:noFill/>
            </a:ln>
            <a:solidFill>
              <a:schemeClr val="tx1"/>
            </a:solidFill>
            <a:effectLst/>
            <a:latin typeface="Arial" panose="020B0604020202020204" pitchFamily="34" charset="0"/>
          </a:endParaRPr>
        </a:p>
      </dgm:t>
    </dgm:pt>
    <dgm:pt modelId="{B2F31267-D47C-43C0-B924-CDA5C337E0BD}" type="parTrans" cxnId="{02C5204B-8498-4335-8B73-88E75801DA1B}">
      <dgm:prSet/>
      <dgm:spPr/>
      <dgm:t>
        <a:bodyPr/>
        <a:lstStyle/>
        <a:p>
          <a:endParaRPr lang="en-US"/>
        </a:p>
      </dgm:t>
    </dgm:pt>
    <dgm:pt modelId="{28ED8BF8-A84A-498D-BC0C-B8FF1AFCF631}" type="sibTrans" cxnId="{02C5204B-8498-4335-8B73-88E75801DA1B}">
      <dgm:prSet/>
      <dgm:spPr/>
      <dgm:t>
        <a:bodyPr/>
        <a:lstStyle/>
        <a:p>
          <a:endParaRPr lang="en-US"/>
        </a:p>
      </dgm:t>
    </dgm:pt>
    <dgm:pt modelId="{CB5E9567-34DB-4280-A03A-F040271879B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Rúbrica de la idea </a:t>
          </a:r>
          <a:endParaRPr kumimoji="0" lang="es-ES"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80%</a:t>
          </a:r>
          <a:endParaRPr kumimoji="0" lang="es-ES" b="0" i="0" u="none" strike="noStrike" cap="none" normalizeH="0" baseline="0" smtClean="0">
            <a:ln>
              <a:noFill/>
            </a:ln>
            <a:solidFill>
              <a:schemeClr val="tx1"/>
            </a:solidFill>
            <a:effectLst/>
            <a:latin typeface="Arial" panose="020B0604020202020204" pitchFamily="34" charset="0"/>
          </a:endParaRPr>
        </a:p>
      </dgm:t>
    </dgm:pt>
    <dgm:pt modelId="{137E0CA8-9CFB-4B3E-9531-2B198B45B042}" type="parTrans" cxnId="{42F050BA-E6C9-4650-A42A-7CA6C380B88E}">
      <dgm:prSet/>
      <dgm:spPr/>
      <dgm:t>
        <a:bodyPr/>
        <a:lstStyle/>
        <a:p>
          <a:endParaRPr lang="en-US"/>
        </a:p>
      </dgm:t>
    </dgm:pt>
    <dgm:pt modelId="{D2202ACB-C0BE-4220-B745-BB4DC166F09D}" type="sibTrans" cxnId="{42F050BA-E6C9-4650-A42A-7CA6C380B88E}">
      <dgm:prSet/>
      <dgm:spPr/>
      <dgm:t>
        <a:bodyPr/>
        <a:lstStyle/>
        <a:p>
          <a:endParaRPr lang="en-US"/>
        </a:p>
      </dgm:t>
    </dgm:pt>
    <dgm:pt modelId="{D9DB9B82-2BAD-4FC3-B36C-FC0EDC57E75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Rúbrica de las 16 características del lenguaje periodístico </a:t>
          </a:r>
          <a:r>
            <a:rPr kumimoji="0" lang="es-E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s-E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kumimoji="0" lang="es-ES"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a:t>
          </a:r>
          <a:endParaRPr kumimoji="0" lang="es-ES" b="0" i="0" u="none" strike="noStrike" cap="none" normalizeH="0" baseline="0" dirty="0" smtClean="0">
            <a:ln>
              <a:noFill/>
            </a:ln>
            <a:solidFill>
              <a:schemeClr val="tx1"/>
            </a:solidFill>
            <a:effectLst/>
            <a:latin typeface="Arial" panose="020B0604020202020204" pitchFamily="34" charset="0"/>
          </a:endParaRPr>
        </a:p>
      </dgm:t>
    </dgm:pt>
    <dgm:pt modelId="{463936A8-F68A-4347-8B46-7AF10B20397D}" type="parTrans" cxnId="{F76E2C77-698C-4057-A211-D16095F29DC4}">
      <dgm:prSet/>
      <dgm:spPr/>
      <dgm:t>
        <a:bodyPr/>
        <a:lstStyle/>
        <a:p>
          <a:endParaRPr lang="en-US"/>
        </a:p>
      </dgm:t>
    </dgm:pt>
    <dgm:pt modelId="{923E84CD-E54D-456D-BF8F-8E853A67292D}" type="sibTrans" cxnId="{F76E2C77-698C-4057-A211-D16095F29DC4}">
      <dgm:prSet/>
      <dgm:spPr/>
      <dgm:t>
        <a:bodyPr/>
        <a:lstStyle/>
        <a:p>
          <a:endParaRPr lang="en-US"/>
        </a:p>
      </dgm:t>
    </dgm:pt>
    <dgm:pt modelId="{F1C2B0EC-F901-4EE4-A3CE-41AE6CE96B2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 ficción a partir de ficción</a:t>
          </a:r>
          <a:r>
            <a:rPr kumimoji="0" lang="es-E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s-E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kumimoji="0" lang="es-ES"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90%</a:t>
          </a:r>
          <a:endParaRPr kumimoji="0" lang="es-ES" b="0" i="0" u="none" strike="noStrike" cap="none" normalizeH="0" baseline="0" dirty="0" smtClean="0">
            <a:ln>
              <a:noFill/>
            </a:ln>
            <a:solidFill>
              <a:schemeClr val="tx1"/>
            </a:solidFill>
            <a:effectLst/>
            <a:latin typeface="Arial" panose="020B0604020202020204" pitchFamily="34" charset="0"/>
          </a:endParaRPr>
        </a:p>
      </dgm:t>
    </dgm:pt>
    <dgm:pt modelId="{668E24CC-09D6-4A50-B0FC-66FD43F514C9}" type="parTrans" cxnId="{D5F9D8AA-A2DF-454E-8680-EAFE0E9328F7}">
      <dgm:prSet/>
      <dgm:spPr/>
      <dgm:t>
        <a:bodyPr/>
        <a:lstStyle/>
        <a:p>
          <a:endParaRPr lang="en-US"/>
        </a:p>
      </dgm:t>
    </dgm:pt>
    <dgm:pt modelId="{F65D5CBE-AF53-49E7-AC19-9DD1270C7A85}" type="sibTrans" cxnId="{D5F9D8AA-A2DF-454E-8680-EAFE0E9328F7}">
      <dgm:prSet/>
      <dgm:spPr/>
      <dgm:t>
        <a:bodyPr/>
        <a:lstStyle/>
        <a:p>
          <a:endParaRPr lang="en-US"/>
        </a:p>
      </dgm:t>
    </dgm:pt>
    <dgm:pt modelId="{F22C7C8C-34A0-4734-A9F9-84E22777AAEA}">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Panoramizar</a:t>
          </a:r>
          <a:endParaRPr kumimoji="0" lang="en-US"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14%</a:t>
          </a:r>
          <a:endParaRPr kumimoji="0" lang="en-US" b="0" i="0" u="none" strike="noStrike" cap="none" normalizeH="0" baseline="0" dirty="0" smtClean="0">
            <a:ln>
              <a:noFill/>
            </a:ln>
            <a:solidFill>
              <a:schemeClr val="tx1"/>
            </a:solidFill>
            <a:effectLst/>
            <a:latin typeface="Arial" panose="020B0604020202020204" pitchFamily="34" charset="0"/>
          </a:endParaRPr>
        </a:p>
      </dgm:t>
    </dgm:pt>
    <dgm:pt modelId="{534B21FC-F7A2-4677-8E3E-237005946C22}" type="parTrans" cxnId="{24D22F04-E874-4AD7-873A-CB215D72A248}">
      <dgm:prSet/>
      <dgm:spPr/>
      <dgm:t>
        <a:bodyPr/>
        <a:lstStyle/>
        <a:p>
          <a:endParaRPr lang="en-US"/>
        </a:p>
      </dgm:t>
    </dgm:pt>
    <dgm:pt modelId="{C064D854-1AC4-47AF-9BF1-2B9D26C69A1A}" type="sibTrans" cxnId="{24D22F04-E874-4AD7-873A-CB215D72A248}">
      <dgm:prSet/>
      <dgm:spPr/>
      <dgm:t>
        <a:bodyPr/>
        <a:lstStyle/>
        <a:p>
          <a:endParaRPr lang="en-US"/>
        </a:p>
      </dgm:t>
    </dgm:pt>
    <dgm:pt modelId="{5CF311C8-B846-40F4-B808-C5E3FB512CD8}" type="pres">
      <dgm:prSet presAssocID="{4ADCEDD8-D5C5-4540-BC12-5C04B3DD0B34}" presName="cycle" presStyleCnt="0">
        <dgm:presLayoutVars>
          <dgm:dir/>
          <dgm:resizeHandles val="exact"/>
        </dgm:presLayoutVars>
      </dgm:prSet>
      <dgm:spPr/>
    </dgm:pt>
    <dgm:pt modelId="{34CB4C2C-42CF-4D6F-B563-E94F0523FC5D}" type="pres">
      <dgm:prSet presAssocID="{2E804C00-918B-43BD-86E8-5EC1C0AEB7EE}" presName="dummy" presStyleCnt="0"/>
      <dgm:spPr/>
    </dgm:pt>
    <dgm:pt modelId="{DC9E447A-BC71-41F9-9447-F93EF905BF2E}" type="pres">
      <dgm:prSet presAssocID="{2E804C00-918B-43BD-86E8-5EC1C0AEB7EE}" presName="node" presStyleLbl="revTx" presStyleIdx="0" presStyleCnt="6">
        <dgm:presLayoutVars>
          <dgm:bulletEnabled val="1"/>
        </dgm:presLayoutVars>
      </dgm:prSet>
      <dgm:spPr/>
      <dgm:t>
        <a:bodyPr/>
        <a:lstStyle/>
        <a:p>
          <a:endParaRPr lang="en-US"/>
        </a:p>
      </dgm:t>
    </dgm:pt>
    <dgm:pt modelId="{769B3475-0704-4BB2-9764-0D4054F97C58}" type="pres">
      <dgm:prSet presAssocID="{BBA02E34-6772-48AD-B222-37EF44CF5CCA}" presName="sibTrans" presStyleLbl="node1" presStyleIdx="0" presStyleCnt="6"/>
      <dgm:spPr/>
      <dgm:t>
        <a:bodyPr/>
        <a:lstStyle/>
        <a:p>
          <a:endParaRPr lang="es-DO"/>
        </a:p>
      </dgm:t>
    </dgm:pt>
    <dgm:pt modelId="{B79C0453-BF7A-4D08-A8B6-8A34233E233A}" type="pres">
      <dgm:prSet presAssocID="{A4D28C70-A56E-4503-B191-B7149AE9EA2B}" presName="dummy" presStyleCnt="0"/>
      <dgm:spPr/>
    </dgm:pt>
    <dgm:pt modelId="{DCB2EF47-A6DE-4F12-81B6-96AAA6970887}" type="pres">
      <dgm:prSet presAssocID="{A4D28C70-A56E-4503-B191-B7149AE9EA2B}" presName="node" presStyleLbl="revTx" presStyleIdx="1" presStyleCnt="6">
        <dgm:presLayoutVars>
          <dgm:bulletEnabled val="1"/>
        </dgm:presLayoutVars>
      </dgm:prSet>
      <dgm:spPr/>
      <dgm:t>
        <a:bodyPr/>
        <a:lstStyle/>
        <a:p>
          <a:endParaRPr lang="es-DO"/>
        </a:p>
      </dgm:t>
    </dgm:pt>
    <dgm:pt modelId="{734DCA85-A21F-4709-B345-444BB500652A}" type="pres">
      <dgm:prSet presAssocID="{28ED8BF8-A84A-498D-BC0C-B8FF1AFCF631}" presName="sibTrans" presStyleLbl="node1" presStyleIdx="1" presStyleCnt="6"/>
      <dgm:spPr/>
      <dgm:t>
        <a:bodyPr/>
        <a:lstStyle/>
        <a:p>
          <a:endParaRPr lang="es-DO"/>
        </a:p>
      </dgm:t>
    </dgm:pt>
    <dgm:pt modelId="{E53478FA-C662-4F11-98CB-455AE8CEFE41}" type="pres">
      <dgm:prSet presAssocID="{CB5E9567-34DB-4280-A03A-F040271879B4}" presName="dummy" presStyleCnt="0"/>
      <dgm:spPr/>
    </dgm:pt>
    <dgm:pt modelId="{9567687F-B855-42CD-8AD1-4BC5B9147C4F}" type="pres">
      <dgm:prSet presAssocID="{CB5E9567-34DB-4280-A03A-F040271879B4}" presName="node" presStyleLbl="revTx" presStyleIdx="2" presStyleCnt="6">
        <dgm:presLayoutVars>
          <dgm:bulletEnabled val="1"/>
        </dgm:presLayoutVars>
      </dgm:prSet>
      <dgm:spPr/>
      <dgm:t>
        <a:bodyPr/>
        <a:lstStyle/>
        <a:p>
          <a:endParaRPr lang="es-DO"/>
        </a:p>
      </dgm:t>
    </dgm:pt>
    <dgm:pt modelId="{BB7C57EE-F3D5-42DF-BD46-DCFAF698A45B}" type="pres">
      <dgm:prSet presAssocID="{D2202ACB-C0BE-4220-B745-BB4DC166F09D}" presName="sibTrans" presStyleLbl="node1" presStyleIdx="2" presStyleCnt="6"/>
      <dgm:spPr/>
      <dgm:t>
        <a:bodyPr/>
        <a:lstStyle/>
        <a:p>
          <a:endParaRPr lang="es-DO"/>
        </a:p>
      </dgm:t>
    </dgm:pt>
    <dgm:pt modelId="{2A635250-19D3-4729-A92F-F15C05127702}" type="pres">
      <dgm:prSet presAssocID="{D9DB9B82-2BAD-4FC3-B36C-FC0EDC57E750}" presName="dummy" presStyleCnt="0"/>
      <dgm:spPr/>
    </dgm:pt>
    <dgm:pt modelId="{4AB3E750-9439-4FBF-81DA-46A03CF8350B}" type="pres">
      <dgm:prSet presAssocID="{D9DB9B82-2BAD-4FC3-B36C-FC0EDC57E750}" presName="node" presStyleLbl="revTx" presStyleIdx="3" presStyleCnt="6">
        <dgm:presLayoutVars>
          <dgm:bulletEnabled val="1"/>
        </dgm:presLayoutVars>
      </dgm:prSet>
      <dgm:spPr/>
      <dgm:t>
        <a:bodyPr/>
        <a:lstStyle/>
        <a:p>
          <a:endParaRPr lang="en-US"/>
        </a:p>
      </dgm:t>
    </dgm:pt>
    <dgm:pt modelId="{23AF4223-74F8-4705-BC37-2E5130D0F1CD}" type="pres">
      <dgm:prSet presAssocID="{923E84CD-E54D-456D-BF8F-8E853A67292D}" presName="sibTrans" presStyleLbl="node1" presStyleIdx="3" presStyleCnt="6"/>
      <dgm:spPr/>
      <dgm:t>
        <a:bodyPr/>
        <a:lstStyle/>
        <a:p>
          <a:endParaRPr lang="es-DO"/>
        </a:p>
      </dgm:t>
    </dgm:pt>
    <dgm:pt modelId="{1DC8A90C-8CB8-4CF0-974D-0C5AA4C207E6}" type="pres">
      <dgm:prSet presAssocID="{F1C2B0EC-F901-4EE4-A3CE-41AE6CE96B28}" presName="dummy" presStyleCnt="0"/>
      <dgm:spPr/>
    </dgm:pt>
    <dgm:pt modelId="{5B070F1B-1439-4FE6-85B6-BF1873F02C50}" type="pres">
      <dgm:prSet presAssocID="{F1C2B0EC-F901-4EE4-A3CE-41AE6CE96B28}" presName="node" presStyleLbl="revTx" presStyleIdx="4" presStyleCnt="6">
        <dgm:presLayoutVars>
          <dgm:bulletEnabled val="1"/>
        </dgm:presLayoutVars>
      </dgm:prSet>
      <dgm:spPr/>
      <dgm:t>
        <a:bodyPr/>
        <a:lstStyle/>
        <a:p>
          <a:endParaRPr lang="en-US"/>
        </a:p>
      </dgm:t>
    </dgm:pt>
    <dgm:pt modelId="{0D59FA40-A7C7-4BC8-A1BE-2CD7A54EDCDD}" type="pres">
      <dgm:prSet presAssocID="{F65D5CBE-AF53-49E7-AC19-9DD1270C7A85}" presName="sibTrans" presStyleLbl="node1" presStyleIdx="4" presStyleCnt="6"/>
      <dgm:spPr/>
      <dgm:t>
        <a:bodyPr/>
        <a:lstStyle/>
        <a:p>
          <a:endParaRPr lang="es-DO"/>
        </a:p>
      </dgm:t>
    </dgm:pt>
    <dgm:pt modelId="{AF710614-0A67-4A00-ABE4-62FBB87E5710}" type="pres">
      <dgm:prSet presAssocID="{F22C7C8C-34A0-4734-A9F9-84E22777AAEA}" presName="dummy" presStyleCnt="0"/>
      <dgm:spPr/>
    </dgm:pt>
    <dgm:pt modelId="{C8E46E04-2FBE-45E6-9705-0FA480B07973}" type="pres">
      <dgm:prSet presAssocID="{F22C7C8C-34A0-4734-A9F9-84E22777AAEA}" presName="node" presStyleLbl="revTx" presStyleIdx="5" presStyleCnt="6">
        <dgm:presLayoutVars>
          <dgm:bulletEnabled val="1"/>
        </dgm:presLayoutVars>
      </dgm:prSet>
      <dgm:spPr/>
      <dgm:t>
        <a:bodyPr/>
        <a:lstStyle/>
        <a:p>
          <a:endParaRPr lang="es-DO"/>
        </a:p>
      </dgm:t>
    </dgm:pt>
    <dgm:pt modelId="{0C8F8581-7C61-4190-9324-61058F3F5D48}" type="pres">
      <dgm:prSet presAssocID="{C064D854-1AC4-47AF-9BF1-2B9D26C69A1A}" presName="sibTrans" presStyleLbl="node1" presStyleIdx="5" presStyleCnt="6"/>
      <dgm:spPr/>
      <dgm:t>
        <a:bodyPr/>
        <a:lstStyle/>
        <a:p>
          <a:endParaRPr lang="es-DO"/>
        </a:p>
      </dgm:t>
    </dgm:pt>
  </dgm:ptLst>
  <dgm:cxnLst>
    <dgm:cxn modelId="{54DCFA45-ACA8-409D-82E5-9F354A9238AD}" type="presOf" srcId="{2E804C00-918B-43BD-86E8-5EC1C0AEB7EE}" destId="{DC9E447A-BC71-41F9-9447-F93EF905BF2E}" srcOrd="0" destOrd="0" presId="urn:microsoft.com/office/officeart/2005/8/layout/cycle1"/>
    <dgm:cxn modelId="{DF1CE0A8-1A51-427D-9439-0D71750D42A0}" type="presOf" srcId="{BBA02E34-6772-48AD-B222-37EF44CF5CCA}" destId="{769B3475-0704-4BB2-9764-0D4054F97C58}" srcOrd="0" destOrd="0" presId="urn:microsoft.com/office/officeart/2005/8/layout/cycle1"/>
    <dgm:cxn modelId="{CD39C00A-9EB5-4CF0-8CAE-61D33B69FAA4}" type="presOf" srcId="{C064D854-1AC4-47AF-9BF1-2B9D26C69A1A}" destId="{0C8F8581-7C61-4190-9324-61058F3F5D48}" srcOrd="0" destOrd="0" presId="urn:microsoft.com/office/officeart/2005/8/layout/cycle1"/>
    <dgm:cxn modelId="{BF154B03-5B28-4220-8130-99EBDEF27169}" type="presOf" srcId="{923E84CD-E54D-456D-BF8F-8E853A67292D}" destId="{23AF4223-74F8-4705-BC37-2E5130D0F1CD}" srcOrd="0" destOrd="0" presId="urn:microsoft.com/office/officeart/2005/8/layout/cycle1"/>
    <dgm:cxn modelId="{42F050BA-E6C9-4650-A42A-7CA6C380B88E}" srcId="{4ADCEDD8-D5C5-4540-BC12-5C04B3DD0B34}" destId="{CB5E9567-34DB-4280-A03A-F040271879B4}" srcOrd="2" destOrd="0" parTransId="{137E0CA8-9CFB-4B3E-9531-2B198B45B042}" sibTransId="{D2202ACB-C0BE-4220-B745-BB4DC166F09D}"/>
    <dgm:cxn modelId="{7A102BD0-BAB7-4B2A-B108-A6D2821A531F}" type="presOf" srcId="{F22C7C8C-34A0-4734-A9F9-84E22777AAEA}" destId="{C8E46E04-2FBE-45E6-9705-0FA480B07973}" srcOrd="0" destOrd="0" presId="urn:microsoft.com/office/officeart/2005/8/layout/cycle1"/>
    <dgm:cxn modelId="{9BDA8022-44FE-4055-AEFA-C353931D590D}" srcId="{4ADCEDD8-D5C5-4540-BC12-5C04B3DD0B34}" destId="{2E804C00-918B-43BD-86E8-5EC1C0AEB7EE}" srcOrd="0" destOrd="0" parTransId="{B7E28395-A618-4F26-9724-10E98ABA77E1}" sibTransId="{BBA02E34-6772-48AD-B222-37EF44CF5CCA}"/>
    <dgm:cxn modelId="{D5F9D8AA-A2DF-454E-8680-EAFE0E9328F7}" srcId="{4ADCEDD8-D5C5-4540-BC12-5C04B3DD0B34}" destId="{F1C2B0EC-F901-4EE4-A3CE-41AE6CE96B28}" srcOrd="4" destOrd="0" parTransId="{668E24CC-09D6-4A50-B0FC-66FD43F514C9}" sibTransId="{F65D5CBE-AF53-49E7-AC19-9DD1270C7A85}"/>
    <dgm:cxn modelId="{F76E2C77-698C-4057-A211-D16095F29DC4}" srcId="{4ADCEDD8-D5C5-4540-BC12-5C04B3DD0B34}" destId="{D9DB9B82-2BAD-4FC3-B36C-FC0EDC57E750}" srcOrd="3" destOrd="0" parTransId="{463936A8-F68A-4347-8B46-7AF10B20397D}" sibTransId="{923E84CD-E54D-456D-BF8F-8E853A67292D}"/>
    <dgm:cxn modelId="{539BF4B8-BBDD-4D16-BFA6-6033F8D07A34}" type="presOf" srcId="{D2202ACB-C0BE-4220-B745-BB4DC166F09D}" destId="{BB7C57EE-F3D5-42DF-BD46-DCFAF698A45B}" srcOrd="0" destOrd="0" presId="urn:microsoft.com/office/officeart/2005/8/layout/cycle1"/>
    <dgm:cxn modelId="{580294FE-622F-4417-8A5C-6BDAD85F9C08}" type="presOf" srcId="{CB5E9567-34DB-4280-A03A-F040271879B4}" destId="{9567687F-B855-42CD-8AD1-4BC5B9147C4F}" srcOrd="0" destOrd="0" presId="urn:microsoft.com/office/officeart/2005/8/layout/cycle1"/>
    <dgm:cxn modelId="{26F6A8ED-FB1A-407D-8B2A-0E59A99B9343}" type="presOf" srcId="{F1C2B0EC-F901-4EE4-A3CE-41AE6CE96B28}" destId="{5B070F1B-1439-4FE6-85B6-BF1873F02C50}" srcOrd="0" destOrd="0" presId="urn:microsoft.com/office/officeart/2005/8/layout/cycle1"/>
    <dgm:cxn modelId="{9A3B9CBA-7168-49EB-9FF7-BFB389A5C439}" type="presOf" srcId="{4ADCEDD8-D5C5-4540-BC12-5C04B3DD0B34}" destId="{5CF311C8-B846-40F4-B808-C5E3FB512CD8}" srcOrd="0" destOrd="0" presId="urn:microsoft.com/office/officeart/2005/8/layout/cycle1"/>
    <dgm:cxn modelId="{72DCD288-561C-4BB1-B8B0-E2DFCE7F86D3}" type="presOf" srcId="{F65D5CBE-AF53-49E7-AC19-9DD1270C7A85}" destId="{0D59FA40-A7C7-4BC8-A1BE-2CD7A54EDCDD}" srcOrd="0" destOrd="0" presId="urn:microsoft.com/office/officeart/2005/8/layout/cycle1"/>
    <dgm:cxn modelId="{A5E73791-4CE1-4898-B60B-993E2D667FA5}" type="presOf" srcId="{A4D28C70-A56E-4503-B191-B7149AE9EA2B}" destId="{DCB2EF47-A6DE-4F12-81B6-96AAA6970887}" srcOrd="0" destOrd="0" presId="urn:microsoft.com/office/officeart/2005/8/layout/cycle1"/>
    <dgm:cxn modelId="{24D22F04-E874-4AD7-873A-CB215D72A248}" srcId="{4ADCEDD8-D5C5-4540-BC12-5C04B3DD0B34}" destId="{F22C7C8C-34A0-4734-A9F9-84E22777AAEA}" srcOrd="5" destOrd="0" parTransId="{534B21FC-F7A2-4677-8E3E-237005946C22}" sibTransId="{C064D854-1AC4-47AF-9BF1-2B9D26C69A1A}"/>
    <dgm:cxn modelId="{02C5204B-8498-4335-8B73-88E75801DA1B}" srcId="{4ADCEDD8-D5C5-4540-BC12-5C04B3DD0B34}" destId="{A4D28C70-A56E-4503-B191-B7149AE9EA2B}" srcOrd="1" destOrd="0" parTransId="{B2F31267-D47C-43C0-B924-CDA5C337E0BD}" sibTransId="{28ED8BF8-A84A-498D-BC0C-B8FF1AFCF631}"/>
    <dgm:cxn modelId="{F7CB1936-9608-4CBB-83A3-6DEBB1B1C548}" type="presOf" srcId="{D9DB9B82-2BAD-4FC3-B36C-FC0EDC57E750}" destId="{4AB3E750-9439-4FBF-81DA-46A03CF8350B}" srcOrd="0" destOrd="0" presId="urn:microsoft.com/office/officeart/2005/8/layout/cycle1"/>
    <dgm:cxn modelId="{852B6070-52CF-4FA3-8FF4-C1D919FD54E5}" type="presOf" srcId="{28ED8BF8-A84A-498D-BC0C-B8FF1AFCF631}" destId="{734DCA85-A21F-4709-B345-444BB500652A}" srcOrd="0" destOrd="0" presId="urn:microsoft.com/office/officeart/2005/8/layout/cycle1"/>
    <dgm:cxn modelId="{4E16569B-1025-41EF-A083-8B08F0D6526B}" type="presParOf" srcId="{5CF311C8-B846-40F4-B808-C5E3FB512CD8}" destId="{34CB4C2C-42CF-4D6F-B563-E94F0523FC5D}" srcOrd="0" destOrd="0" presId="urn:microsoft.com/office/officeart/2005/8/layout/cycle1"/>
    <dgm:cxn modelId="{C31C7B1E-0D8F-452F-B1D2-A487819C093F}" type="presParOf" srcId="{5CF311C8-B846-40F4-B808-C5E3FB512CD8}" destId="{DC9E447A-BC71-41F9-9447-F93EF905BF2E}" srcOrd="1" destOrd="0" presId="urn:microsoft.com/office/officeart/2005/8/layout/cycle1"/>
    <dgm:cxn modelId="{00D6D5F5-8104-4AF1-85FF-B3BC5279CF31}" type="presParOf" srcId="{5CF311C8-B846-40F4-B808-C5E3FB512CD8}" destId="{769B3475-0704-4BB2-9764-0D4054F97C58}" srcOrd="2" destOrd="0" presId="urn:microsoft.com/office/officeart/2005/8/layout/cycle1"/>
    <dgm:cxn modelId="{1AAB3015-E6A2-4428-94FD-19661E58A12F}" type="presParOf" srcId="{5CF311C8-B846-40F4-B808-C5E3FB512CD8}" destId="{B79C0453-BF7A-4D08-A8B6-8A34233E233A}" srcOrd="3" destOrd="0" presId="urn:microsoft.com/office/officeart/2005/8/layout/cycle1"/>
    <dgm:cxn modelId="{1D987DDB-EF15-4CFC-81A4-0E4784EACE8D}" type="presParOf" srcId="{5CF311C8-B846-40F4-B808-C5E3FB512CD8}" destId="{DCB2EF47-A6DE-4F12-81B6-96AAA6970887}" srcOrd="4" destOrd="0" presId="urn:microsoft.com/office/officeart/2005/8/layout/cycle1"/>
    <dgm:cxn modelId="{ED813457-3351-4604-9798-D8A604F9B49D}" type="presParOf" srcId="{5CF311C8-B846-40F4-B808-C5E3FB512CD8}" destId="{734DCA85-A21F-4709-B345-444BB500652A}" srcOrd="5" destOrd="0" presId="urn:microsoft.com/office/officeart/2005/8/layout/cycle1"/>
    <dgm:cxn modelId="{2DB829A8-4630-402B-BDF3-489769FC496B}" type="presParOf" srcId="{5CF311C8-B846-40F4-B808-C5E3FB512CD8}" destId="{E53478FA-C662-4F11-98CB-455AE8CEFE41}" srcOrd="6" destOrd="0" presId="urn:microsoft.com/office/officeart/2005/8/layout/cycle1"/>
    <dgm:cxn modelId="{17C08D37-62A9-403E-8E49-CBABFAB364C8}" type="presParOf" srcId="{5CF311C8-B846-40F4-B808-C5E3FB512CD8}" destId="{9567687F-B855-42CD-8AD1-4BC5B9147C4F}" srcOrd="7" destOrd="0" presId="urn:microsoft.com/office/officeart/2005/8/layout/cycle1"/>
    <dgm:cxn modelId="{CDCFAC44-DF1D-4502-8FE7-6D376B4A54B7}" type="presParOf" srcId="{5CF311C8-B846-40F4-B808-C5E3FB512CD8}" destId="{BB7C57EE-F3D5-42DF-BD46-DCFAF698A45B}" srcOrd="8" destOrd="0" presId="urn:microsoft.com/office/officeart/2005/8/layout/cycle1"/>
    <dgm:cxn modelId="{615D83A5-C7A5-400B-8421-FD113441064C}" type="presParOf" srcId="{5CF311C8-B846-40F4-B808-C5E3FB512CD8}" destId="{2A635250-19D3-4729-A92F-F15C05127702}" srcOrd="9" destOrd="0" presId="urn:microsoft.com/office/officeart/2005/8/layout/cycle1"/>
    <dgm:cxn modelId="{47D179AD-E479-48E2-90F6-F2281FFACF56}" type="presParOf" srcId="{5CF311C8-B846-40F4-B808-C5E3FB512CD8}" destId="{4AB3E750-9439-4FBF-81DA-46A03CF8350B}" srcOrd="10" destOrd="0" presId="urn:microsoft.com/office/officeart/2005/8/layout/cycle1"/>
    <dgm:cxn modelId="{09062385-D34E-400F-BFDF-640C977D0CBE}" type="presParOf" srcId="{5CF311C8-B846-40F4-B808-C5E3FB512CD8}" destId="{23AF4223-74F8-4705-BC37-2E5130D0F1CD}" srcOrd="11" destOrd="0" presId="urn:microsoft.com/office/officeart/2005/8/layout/cycle1"/>
    <dgm:cxn modelId="{92492B53-169B-48E4-9E82-768D38403B85}" type="presParOf" srcId="{5CF311C8-B846-40F4-B808-C5E3FB512CD8}" destId="{1DC8A90C-8CB8-4CF0-974D-0C5AA4C207E6}" srcOrd="12" destOrd="0" presId="urn:microsoft.com/office/officeart/2005/8/layout/cycle1"/>
    <dgm:cxn modelId="{D0E02C69-2C8E-498E-8F7C-AFD8B66C1E93}" type="presParOf" srcId="{5CF311C8-B846-40F4-B808-C5E3FB512CD8}" destId="{5B070F1B-1439-4FE6-85B6-BF1873F02C50}" srcOrd="13" destOrd="0" presId="urn:microsoft.com/office/officeart/2005/8/layout/cycle1"/>
    <dgm:cxn modelId="{8339B69F-A8B2-46E8-9C84-2E1A18FB378A}" type="presParOf" srcId="{5CF311C8-B846-40F4-B808-C5E3FB512CD8}" destId="{0D59FA40-A7C7-4BC8-A1BE-2CD7A54EDCDD}" srcOrd="14" destOrd="0" presId="urn:microsoft.com/office/officeart/2005/8/layout/cycle1"/>
    <dgm:cxn modelId="{560D1158-B3AE-4F2D-A53C-5EAF83D5848D}" type="presParOf" srcId="{5CF311C8-B846-40F4-B808-C5E3FB512CD8}" destId="{AF710614-0A67-4A00-ABE4-62FBB87E5710}" srcOrd="15" destOrd="0" presId="urn:microsoft.com/office/officeart/2005/8/layout/cycle1"/>
    <dgm:cxn modelId="{EB386E53-0BB8-4BD5-9E12-6DB22174CDDC}" type="presParOf" srcId="{5CF311C8-B846-40F4-B808-C5E3FB512CD8}" destId="{C8E46E04-2FBE-45E6-9705-0FA480B07973}" srcOrd="16" destOrd="0" presId="urn:microsoft.com/office/officeart/2005/8/layout/cycle1"/>
    <dgm:cxn modelId="{CC5B1CB8-4C92-4D7F-B73C-9523815A352C}" type="presParOf" srcId="{5CF311C8-B846-40F4-B808-C5E3FB512CD8}" destId="{0C8F8581-7C61-4190-9324-61058F3F5D48}" srcOrd="17"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9E447A-BC71-41F9-9447-F93EF905BF2E}">
      <dsp:nvSpPr>
        <dsp:cNvPr id="0" name=""/>
        <dsp:cNvSpPr/>
      </dsp:nvSpPr>
      <dsp:spPr>
        <a:xfrm>
          <a:off x="3739418" y="13068"/>
          <a:ext cx="1063012" cy="1063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kern="1200"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Método</a:t>
          </a:r>
          <a:r>
            <a:rPr kumimoji="0" lang="en-US" sz="1100" b="1"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100" b="1" i="0" u="none" strike="noStrike" kern="1200"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arcoíris</a:t>
          </a:r>
          <a:endParaRPr kumimoji="0" lang="en-US" sz="1100" b="0" i="0" u="none" strike="noStrike" kern="1200"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23%</a:t>
          </a:r>
          <a:endParaRPr kumimoji="0" lang="en-US" sz="1100" b="0" i="0" u="none" strike="noStrike" kern="1200" cap="none" normalizeH="0" baseline="0" dirty="0" smtClean="0">
            <a:ln>
              <a:noFill/>
            </a:ln>
            <a:solidFill>
              <a:schemeClr val="tx1"/>
            </a:solidFill>
            <a:effectLst/>
            <a:latin typeface="Arial" panose="020B0604020202020204" pitchFamily="34" charset="0"/>
          </a:endParaRPr>
        </a:p>
      </dsp:txBody>
      <dsp:txXfrm>
        <a:off x="3739418" y="13068"/>
        <a:ext cx="1063012" cy="1063012"/>
      </dsp:txXfrm>
    </dsp:sp>
    <dsp:sp modelId="{769B3475-0704-4BB2-9764-0D4054F97C58}">
      <dsp:nvSpPr>
        <dsp:cNvPr id="0" name=""/>
        <dsp:cNvSpPr/>
      </dsp:nvSpPr>
      <dsp:spPr>
        <a:xfrm>
          <a:off x="484505" y="1881"/>
          <a:ext cx="5198266" cy="5198266"/>
        </a:xfrm>
        <a:prstGeom prst="circularArrow">
          <a:avLst>
            <a:gd name="adj1" fmla="val 3988"/>
            <a:gd name="adj2" fmla="val 250136"/>
            <a:gd name="adj3" fmla="val 20573811"/>
            <a:gd name="adj4" fmla="val 18982308"/>
            <a:gd name="adj5" fmla="val 465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2EF47-A6DE-4F12-81B6-96AAA6970887}">
      <dsp:nvSpPr>
        <dsp:cNvPr id="0" name=""/>
        <dsp:cNvSpPr/>
      </dsp:nvSpPr>
      <dsp:spPr>
        <a:xfrm>
          <a:off x="4926704" y="2069508"/>
          <a:ext cx="1063012" cy="1063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La golosina </a:t>
          </a:r>
          <a:endParaRPr kumimoji="0" lang="en-US" sz="1100" b="0" i="0" u="none" strike="noStrike" kern="1200"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kern="1200"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33%</a:t>
          </a:r>
          <a:endParaRPr kumimoji="0" lang="en-US" sz="1100" b="0" i="0" u="none" strike="noStrike" kern="1200" cap="none" normalizeH="0" baseline="0" smtClean="0">
            <a:ln>
              <a:noFill/>
            </a:ln>
            <a:solidFill>
              <a:schemeClr val="tx1"/>
            </a:solidFill>
            <a:effectLst/>
            <a:latin typeface="Arial" panose="020B0604020202020204" pitchFamily="34" charset="0"/>
          </a:endParaRPr>
        </a:p>
      </dsp:txBody>
      <dsp:txXfrm>
        <a:off x="4926704" y="2069508"/>
        <a:ext cx="1063012" cy="1063012"/>
      </dsp:txXfrm>
    </dsp:sp>
    <dsp:sp modelId="{734DCA85-A21F-4709-B345-444BB500652A}">
      <dsp:nvSpPr>
        <dsp:cNvPr id="0" name=""/>
        <dsp:cNvSpPr/>
      </dsp:nvSpPr>
      <dsp:spPr>
        <a:xfrm>
          <a:off x="484505" y="1881"/>
          <a:ext cx="5198266" cy="5198266"/>
        </a:xfrm>
        <a:prstGeom prst="circularArrow">
          <a:avLst>
            <a:gd name="adj1" fmla="val 3988"/>
            <a:gd name="adj2" fmla="val 250136"/>
            <a:gd name="adj3" fmla="val 2367556"/>
            <a:gd name="adj4" fmla="val 776054"/>
            <a:gd name="adj5" fmla="val 465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67687F-B855-42CD-8AD1-4BC5B9147C4F}">
      <dsp:nvSpPr>
        <dsp:cNvPr id="0" name=""/>
        <dsp:cNvSpPr/>
      </dsp:nvSpPr>
      <dsp:spPr>
        <a:xfrm>
          <a:off x="3739418" y="4125948"/>
          <a:ext cx="1063012" cy="1063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1" i="0" u="none" strike="noStrike" kern="1200"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Rúbrica de la idea </a:t>
          </a:r>
          <a:endParaRPr kumimoji="0" lang="es-ES" sz="1100" b="0" i="0" u="none" strike="noStrike" kern="1200"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1" i="0" u="none" strike="noStrike" kern="1200"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80%</a:t>
          </a:r>
          <a:endParaRPr kumimoji="0" lang="es-ES" sz="1100" b="0" i="0" u="none" strike="noStrike" kern="1200" cap="none" normalizeH="0" baseline="0" smtClean="0">
            <a:ln>
              <a:noFill/>
            </a:ln>
            <a:solidFill>
              <a:schemeClr val="tx1"/>
            </a:solidFill>
            <a:effectLst/>
            <a:latin typeface="Arial" panose="020B0604020202020204" pitchFamily="34" charset="0"/>
          </a:endParaRPr>
        </a:p>
      </dsp:txBody>
      <dsp:txXfrm>
        <a:off x="3739418" y="4125948"/>
        <a:ext cx="1063012" cy="1063012"/>
      </dsp:txXfrm>
    </dsp:sp>
    <dsp:sp modelId="{BB7C57EE-F3D5-42DF-BD46-DCFAF698A45B}">
      <dsp:nvSpPr>
        <dsp:cNvPr id="0" name=""/>
        <dsp:cNvSpPr/>
      </dsp:nvSpPr>
      <dsp:spPr>
        <a:xfrm>
          <a:off x="484505" y="1881"/>
          <a:ext cx="5198266" cy="5198266"/>
        </a:xfrm>
        <a:prstGeom prst="circularArrow">
          <a:avLst>
            <a:gd name="adj1" fmla="val 3988"/>
            <a:gd name="adj2" fmla="val 250136"/>
            <a:gd name="adj3" fmla="val 6111761"/>
            <a:gd name="adj4" fmla="val 4438103"/>
            <a:gd name="adj5" fmla="val 465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B3E750-9439-4FBF-81DA-46A03CF8350B}">
      <dsp:nvSpPr>
        <dsp:cNvPr id="0" name=""/>
        <dsp:cNvSpPr/>
      </dsp:nvSpPr>
      <dsp:spPr>
        <a:xfrm>
          <a:off x="1364846" y="4125948"/>
          <a:ext cx="1063012" cy="1063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1"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Rúbrica de las 16 características del lenguaje periodístico </a:t>
          </a:r>
          <a:r>
            <a:rPr kumimoji="0" lang="es-ES"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s-ES"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kumimoji="0" lang="es-ES" sz="1100" b="1"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a:t>
          </a:r>
          <a:endParaRPr kumimoji="0" lang="es-ES" sz="1100" b="0" i="0" u="none" strike="noStrike" kern="1200" cap="none" normalizeH="0" baseline="0" dirty="0" smtClean="0">
            <a:ln>
              <a:noFill/>
            </a:ln>
            <a:solidFill>
              <a:schemeClr val="tx1"/>
            </a:solidFill>
            <a:effectLst/>
            <a:latin typeface="Arial" panose="020B0604020202020204" pitchFamily="34" charset="0"/>
          </a:endParaRPr>
        </a:p>
      </dsp:txBody>
      <dsp:txXfrm>
        <a:off x="1364846" y="4125948"/>
        <a:ext cx="1063012" cy="1063012"/>
      </dsp:txXfrm>
    </dsp:sp>
    <dsp:sp modelId="{23AF4223-74F8-4705-BC37-2E5130D0F1CD}">
      <dsp:nvSpPr>
        <dsp:cNvPr id="0" name=""/>
        <dsp:cNvSpPr/>
      </dsp:nvSpPr>
      <dsp:spPr>
        <a:xfrm>
          <a:off x="484505" y="1881"/>
          <a:ext cx="5198266" cy="5198266"/>
        </a:xfrm>
        <a:prstGeom prst="circularArrow">
          <a:avLst>
            <a:gd name="adj1" fmla="val 3988"/>
            <a:gd name="adj2" fmla="val 250136"/>
            <a:gd name="adj3" fmla="val 9773811"/>
            <a:gd name="adj4" fmla="val 8182308"/>
            <a:gd name="adj5" fmla="val 465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070F1B-1439-4FE6-85B6-BF1873F02C50}">
      <dsp:nvSpPr>
        <dsp:cNvPr id="0" name=""/>
        <dsp:cNvSpPr/>
      </dsp:nvSpPr>
      <dsp:spPr>
        <a:xfrm>
          <a:off x="177560" y="2069508"/>
          <a:ext cx="1063012" cy="1063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1"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 ficción a partir de ficción</a:t>
          </a:r>
          <a:r>
            <a:rPr kumimoji="0" lang="es-ES"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s-ES"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kumimoji="0" lang="es-ES" sz="1100" b="1"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90%</a:t>
          </a:r>
          <a:endParaRPr kumimoji="0" lang="es-ES" sz="1100" b="0" i="0" u="none" strike="noStrike" kern="1200" cap="none" normalizeH="0" baseline="0" dirty="0" smtClean="0">
            <a:ln>
              <a:noFill/>
            </a:ln>
            <a:solidFill>
              <a:schemeClr val="tx1"/>
            </a:solidFill>
            <a:effectLst/>
            <a:latin typeface="Arial" panose="020B0604020202020204" pitchFamily="34" charset="0"/>
          </a:endParaRPr>
        </a:p>
      </dsp:txBody>
      <dsp:txXfrm>
        <a:off x="177560" y="2069508"/>
        <a:ext cx="1063012" cy="1063012"/>
      </dsp:txXfrm>
    </dsp:sp>
    <dsp:sp modelId="{0D59FA40-A7C7-4BC8-A1BE-2CD7A54EDCDD}">
      <dsp:nvSpPr>
        <dsp:cNvPr id="0" name=""/>
        <dsp:cNvSpPr/>
      </dsp:nvSpPr>
      <dsp:spPr>
        <a:xfrm>
          <a:off x="484505" y="1881"/>
          <a:ext cx="5198266" cy="5198266"/>
        </a:xfrm>
        <a:prstGeom prst="circularArrow">
          <a:avLst>
            <a:gd name="adj1" fmla="val 3988"/>
            <a:gd name="adj2" fmla="val 250136"/>
            <a:gd name="adj3" fmla="val 13167556"/>
            <a:gd name="adj4" fmla="val 11576054"/>
            <a:gd name="adj5" fmla="val 465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E46E04-2FBE-45E6-9705-0FA480B07973}">
      <dsp:nvSpPr>
        <dsp:cNvPr id="0" name=""/>
        <dsp:cNvSpPr/>
      </dsp:nvSpPr>
      <dsp:spPr>
        <a:xfrm>
          <a:off x="1364846" y="13068"/>
          <a:ext cx="1063012" cy="1063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kern="1200"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Panoramizar</a:t>
          </a:r>
          <a:endParaRPr kumimoji="0" lang="en-US" sz="1100" b="0" i="0" u="none" strike="noStrike" kern="1200"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14%</a:t>
          </a:r>
          <a:endParaRPr kumimoji="0" lang="en-US" sz="1100" b="0" i="0" u="none" strike="noStrike" kern="1200" cap="none" normalizeH="0" baseline="0" dirty="0" smtClean="0">
            <a:ln>
              <a:noFill/>
            </a:ln>
            <a:solidFill>
              <a:schemeClr val="tx1"/>
            </a:solidFill>
            <a:effectLst/>
            <a:latin typeface="Arial" panose="020B0604020202020204" pitchFamily="34" charset="0"/>
          </a:endParaRPr>
        </a:p>
      </dsp:txBody>
      <dsp:txXfrm>
        <a:off x="1364846" y="13068"/>
        <a:ext cx="1063012" cy="1063012"/>
      </dsp:txXfrm>
    </dsp:sp>
    <dsp:sp modelId="{0C8F8581-7C61-4190-9324-61058F3F5D48}">
      <dsp:nvSpPr>
        <dsp:cNvPr id="0" name=""/>
        <dsp:cNvSpPr/>
      </dsp:nvSpPr>
      <dsp:spPr>
        <a:xfrm>
          <a:off x="484505" y="1881"/>
          <a:ext cx="5198266" cy="5198266"/>
        </a:xfrm>
        <a:prstGeom prst="circularArrow">
          <a:avLst>
            <a:gd name="adj1" fmla="val 3988"/>
            <a:gd name="adj2" fmla="val 250136"/>
            <a:gd name="adj3" fmla="val 16911761"/>
            <a:gd name="adj4" fmla="val 15238103"/>
            <a:gd name="adj5" fmla="val 465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700B27-DE4C-4B9E-BB11-B9027034A00F}" type="datetimeFigureOut">
              <a:rPr lang="en-US" smtClean="0"/>
              <a:pPr/>
              <a:t>4/20/2015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76661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pPr/>
              <a:t>4/20/2015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73953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4AD68-089C-4467-A8F3-EA2BBCA6B44E}" type="datetimeFigureOut">
              <a:rPr lang="en-US" smtClean="0"/>
              <a:pPr/>
              <a:t>4/20/2015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91750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700B27-DE4C-4B9E-BB11-B9027034A00F}" type="datetimeFigureOut">
              <a:rPr lang="en-US" smtClean="0"/>
              <a:pPr/>
              <a:t>4/20/2015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61184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pPr/>
              <a:t>4/20/2015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791102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pPr/>
              <a:t>4/20/2015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35496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pPr/>
              <a:t>4/20/2015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503890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pPr/>
              <a:t>4/20/2015</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06378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pPr/>
              <a:t>4/20/2015</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536297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FA9179F-009E-4FA5-B091-7EBB82A185BD}" type="datetimeFigureOut">
              <a:rPr lang="en-US" smtClean="0"/>
              <a:pPr/>
              <a:t>4/20/2015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424108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E665CEB-0076-4E37-B880-BCEA9784DE0A}" type="datetimeFigureOut">
              <a:rPr lang="en-US" smtClean="0"/>
              <a:pPr/>
              <a:t>4/20/2015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38505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pPr/>
              <a:t>4/20/2015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151970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pPr/>
              <a:t>4/20/2015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917663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pPr/>
              <a:t>4/20/2015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00320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pPr/>
              <a:t>4/20/2015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3673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pPr/>
              <a:t>4/20/2015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20845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pPr/>
              <a:t>4/20/2015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45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F425EA-B9DC-48A7-991E-9A82573B1B21}" type="datetimeFigureOut">
              <a:rPr lang="en-US" smtClean="0"/>
              <a:pPr/>
              <a:t>4/20/2015</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195763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CB97F8-6CEB-469B-AFCC-889F2A2B1D5A}" type="datetimeFigureOut">
              <a:rPr lang="en-US" smtClean="0"/>
              <a:pPr/>
              <a:t>4/20/2015</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410656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pPr/>
              <a:t>4/20/2015</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33496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pPr/>
              <a:t>4/20/2015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85685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pPr/>
              <a:t>4/20/2015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05366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E0D914D-B099-4142-A885-11F276715148}" type="datetimeFigureOut">
              <a:rPr lang="en-US" smtClean="0"/>
              <a:pPr/>
              <a:t>4/20/2015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2333280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E0D914D-B099-4142-A885-11F276715148}" type="datetimeFigureOut">
              <a:rPr lang="en-US" smtClean="0"/>
              <a:pPr/>
              <a:t>4/20/2015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4040287"/>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t1.gstatic.com/images?q=tbn:R5eNPXoecOrBXM:http://upload.wikimedia.org/wikipedia/commons/archive/2/25/20090621025434!EscudoPucmm.gif" TargetMode="Externa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2234" y="3123123"/>
            <a:ext cx="8001000" cy="1150522"/>
          </a:xfrm>
        </p:spPr>
        <p:txBody>
          <a:bodyPr/>
          <a:lstStyle/>
          <a:p>
            <a:pPr algn="ctr"/>
            <a:r>
              <a:rPr lang="es-ES" sz="2400" dirty="0"/>
              <a:t>“La lectura de la literatura escrita por </a:t>
            </a:r>
            <a:r>
              <a:rPr lang="es-ES" sz="2400" dirty="0" smtClean="0"/>
              <a:t>mujeres como </a:t>
            </a:r>
            <a:r>
              <a:rPr lang="es-ES" sz="2400" dirty="0"/>
              <a:t>estrategia para generar </a:t>
            </a:r>
            <a:r>
              <a:rPr lang="es-ES" sz="2400" dirty="0" smtClean="0"/>
              <a:t>ideas </a:t>
            </a:r>
            <a:r>
              <a:rPr lang="es-ES" sz="2400" dirty="0"/>
              <a:t>motivadoras de textos periodísticos en el estudiantado Comunicación Social</a:t>
            </a:r>
            <a:r>
              <a:rPr lang="es-ES" sz="2400" dirty="0" smtClean="0"/>
              <a:t>”</a:t>
            </a:r>
            <a:endParaRPr lang="en-US" sz="2400" dirty="0"/>
          </a:p>
        </p:txBody>
      </p:sp>
      <p:sp>
        <p:nvSpPr>
          <p:cNvPr id="3" name="Subtitle 2"/>
          <p:cNvSpPr>
            <a:spLocks noGrp="1"/>
          </p:cNvSpPr>
          <p:nvPr>
            <p:ph type="subTitle" idx="1"/>
          </p:nvPr>
        </p:nvSpPr>
        <p:spPr>
          <a:xfrm>
            <a:off x="2122234" y="2119690"/>
            <a:ext cx="7766936" cy="1096899"/>
          </a:xfrm>
        </p:spPr>
        <p:txBody>
          <a:bodyPr>
            <a:noAutofit/>
          </a:bodyPr>
          <a:lstStyle/>
          <a:p>
            <a:pPr algn="ctr"/>
            <a:r>
              <a:rPr lang="es-ES" sz="1600" dirty="0">
                <a:solidFill>
                  <a:schemeClr val="tx1"/>
                </a:solidFill>
                <a:latin typeface="Albertus Extra Bold" pitchFamily="34" charset="0"/>
              </a:rPr>
              <a:t>Pontificia Universidad Católica Madre y Maestra</a:t>
            </a:r>
            <a:br>
              <a:rPr lang="es-ES" sz="1600" dirty="0">
                <a:solidFill>
                  <a:schemeClr val="tx1"/>
                </a:solidFill>
                <a:latin typeface="Albertus Extra Bold" pitchFamily="34" charset="0"/>
              </a:rPr>
            </a:br>
            <a:r>
              <a:rPr lang="es-ES" sz="1600" dirty="0">
                <a:solidFill>
                  <a:schemeClr val="tx1"/>
                </a:solidFill>
                <a:latin typeface="Albertus Extra Bold" pitchFamily="34" charset="0"/>
              </a:rPr>
              <a:t>Centro </a:t>
            </a:r>
            <a:r>
              <a:rPr lang="es-ES" sz="1600" dirty="0" smtClean="0">
                <a:solidFill>
                  <a:schemeClr val="tx1"/>
                </a:solidFill>
                <a:latin typeface="Albertus Extra Bold" pitchFamily="34" charset="0"/>
              </a:rPr>
              <a:t>de </a:t>
            </a:r>
            <a:r>
              <a:rPr lang="es-ES" sz="1600" dirty="0">
                <a:solidFill>
                  <a:schemeClr val="tx1"/>
                </a:solidFill>
                <a:latin typeface="Albertus Extra Bold" pitchFamily="34" charset="0"/>
              </a:rPr>
              <a:t>Excelencia para la Investigación y Difusión de la Lectura y Escritura</a:t>
            </a:r>
            <a:endParaRPr lang="en-US" sz="1600" dirty="0">
              <a:solidFill>
                <a:schemeClr val="tx1"/>
              </a:solidFill>
              <a:latin typeface="Albertus Extra Bold" pitchFamily="34" charset="0"/>
            </a:endParaRPr>
          </a:p>
          <a:p>
            <a:endParaRPr lang="en-US" sz="1600" dirty="0"/>
          </a:p>
        </p:txBody>
      </p:sp>
      <p:sp>
        <p:nvSpPr>
          <p:cNvPr id="5" name="Subtitle 2"/>
          <p:cNvSpPr txBox="1">
            <a:spLocks/>
          </p:cNvSpPr>
          <p:nvPr/>
        </p:nvSpPr>
        <p:spPr>
          <a:xfrm>
            <a:off x="851338" y="4729422"/>
            <a:ext cx="10547130" cy="1466426"/>
          </a:xfrm>
          <a:prstGeom prst="rect">
            <a:avLst/>
          </a:prstGeom>
          <a:effectLst>
            <a:outerShdw blurRad="50800" dir="14400000">
              <a:srgbClr val="000000">
                <a:alpha val="40000"/>
              </a:srgb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pPr algn="ctr"/>
            <a:r>
              <a:rPr lang="es-ES" dirty="0">
                <a:solidFill>
                  <a:schemeClr val="accent1">
                    <a:lumMod val="75000"/>
                  </a:schemeClr>
                </a:solidFill>
                <a:latin typeface="Arial Black" pitchFamily="34" charset="0"/>
              </a:rPr>
              <a:t>Sustentante: </a:t>
            </a:r>
            <a:br>
              <a:rPr lang="es-ES" dirty="0">
                <a:solidFill>
                  <a:schemeClr val="accent1">
                    <a:lumMod val="75000"/>
                  </a:schemeClr>
                </a:solidFill>
                <a:latin typeface="Arial Black" pitchFamily="34" charset="0"/>
              </a:rPr>
            </a:br>
            <a:r>
              <a:rPr lang="es-ES" dirty="0">
                <a:solidFill>
                  <a:schemeClr val="accent1">
                    <a:lumMod val="75000"/>
                  </a:schemeClr>
                </a:solidFill>
                <a:latin typeface="Arial Black" pitchFamily="34" charset="0"/>
              </a:rPr>
              <a:t>Profesora Elvira Lora, Ma</a:t>
            </a:r>
            <a:r>
              <a:rPr lang="es-ES" dirty="0" smtClean="0">
                <a:solidFill>
                  <a:schemeClr val="accent1">
                    <a:lumMod val="75000"/>
                  </a:schemeClr>
                </a:solidFill>
                <a:latin typeface="Arial Black" pitchFamily="34" charset="0"/>
              </a:rPr>
              <a:t>.</a:t>
            </a:r>
          </a:p>
          <a:p>
            <a:pPr algn="ctr"/>
            <a:r>
              <a:rPr lang="es-ES" dirty="0" smtClean="0">
                <a:solidFill>
                  <a:schemeClr val="accent1">
                    <a:lumMod val="75000"/>
                  </a:schemeClr>
                </a:solidFill>
                <a:latin typeface="Arial Black" pitchFamily="34" charset="0"/>
              </a:rPr>
              <a:t>14 de abril del 2015</a:t>
            </a:r>
          </a:p>
          <a:p>
            <a:pPr algn="ctr"/>
            <a:r>
              <a:rPr lang="es-ES" dirty="0" smtClean="0">
                <a:solidFill>
                  <a:schemeClr val="accent1">
                    <a:lumMod val="75000"/>
                  </a:schemeClr>
                </a:solidFill>
                <a:latin typeface="Arial Black" pitchFamily="34" charset="0"/>
              </a:rPr>
              <a:t>Santo Domingo, R. D. </a:t>
            </a:r>
            <a:endParaRPr lang="en-US" dirty="0">
              <a:solidFill>
                <a:schemeClr val="accent1">
                  <a:lumMod val="75000"/>
                </a:schemeClr>
              </a:solidFill>
              <a:latin typeface="Arial Black" pitchFamily="34" charset="0"/>
            </a:endParaRPr>
          </a:p>
        </p:txBody>
      </p:sp>
      <p:pic>
        <p:nvPicPr>
          <p:cNvPr id="7" name="Picture 3" descr="http://t1.gstatic.com/images?q=tbn:R5eNPXoecOrBXM:http://upload.wikimedia.org/wikipedia/commons/archive/2/25/20090621025434!EscudoPucmm.gif"/>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5092262" y="599089"/>
            <a:ext cx="1838654" cy="1502978"/>
          </a:xfrm>
          <a:prstGeom prst="rect">
            <a:avLst/>
          </a:prstGeom>
          <a:noFill/>
          <a:ln>
            <a:noFill/>
          </a:ln>
        </p:spPr>
      </p:pic>
    </p:spTree>
    <p:extLst>
      <p:ext uri="{BB962C8B-B14F-4D97-AF65-F5344CB8AC3E}">
        <p14:creationId xmlns="" xmlns:p14="http://schemas.microsoft.com/office/powerpoint/2010/main" val="374391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Marco </a:t>
            </a:r>
            <a:r>
              <a:rPr lang="es-ES" b="1" dirty="0"/>
              <a:t>teórico </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064921033"/>
              </p:ext>
            </p:extLst>
          </p:nvPr>
        </p:nvGraphicFramePr>
        <p:xfrm>
          <a:off x="4815281" y="1495236"/>
          <a:ext cx="6553414" cy="4715830"/>
        </p:xfrm>
        <a:graphic>
          <a:graphicData uri="http://schemas.openxmlformats.org/drawingml/2006/table">
            <a:tbl>
              <a:tblPr firstRow="1" firstCol="1" bandRow="1">
                <a:tableStyleId>{69012ECD-51FC-41F1-AA8D-1B2483CD663E}</a:tableStyleId>
              </a:tblPr>
              <a:tblGrid>
                <a:gridCol w="1426128"/>
                <a:gridCol w="5127286"/>
              </a:tblGrid>
              <a:tr h="853681">
                <a:tc>
                  <a:txBody>
                    <a:bodyPr/>
                    <a:lstStyle/>
                    <a:p>
                      <a:pPr marL="0" marR="0" algn="ctr">
                        <a:lnSpc>
                          <a:spcPct val="115000"/>
                        </a:lnSpc>
                        <a:spcBef>
                          <a:spcPts val="0"/>
                        </a:spcBef>
                        <a:spcAft>
                          <a:spcPts val="0"/>
                        </a:spcAft>
                      </a:pPr>
                      <a:r>
                        <a:rPr lang="es-ES_tradnl" sz="1600" dirty="0">
                          <a:effectLst/>
                        </a:rPr>
                        <a:t>Nivel de </a:t>
                      </a:r>
                      <a:br>
                        <a:rPr lang="es-ES_tradnl" sz="1600" dirty="0">
                          <a:effectLst/>
                        </a:rPr>
                      </a:br>
                      <a:r>
                        <a:rPr lang="es-ES_tradnl" sz="1600" dirty="0">
                          <a:effectLst/>
                        </a:rPr>
                        <a:t>comprensión </a:t>
                      </a:r>
                      <a:br>
                        <a:rPr lang="es-ES_tradnl" sz="1600" dirty="0">
                          <a:effectLst/>
                        </a:rPr>
                      </a:br>
                      <a:r>
                        <a:rPr lang="es-ES_tradnl" sz="1600" dirty="0">
                          <a:effectLst/>
                        </a:rPr>
                        <a:t>lectora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87" marR="62387" marT="0" marB="0" anchor="ctr"/>
                </a:tc>
                <a:tc>
                  <a:txBody>
                    <a:bodyPr/>
                    <a:lstStyle/>
                    <a:p>
                      <a:pPr marL="0" marR="0" algn="ctr">
                        <a:lnSpc>
                          <a:spcPct val="115000"/>
                        </a:lnSpc>
                        <a:spcBef>
                          <a:spcPts val="0"/>
                        </a:spcBef>
                        <a:spcAft>
                          <a:spcPts val="0"/>
                        </a:spcAft>
                      </a:pPr>
                      <a:r>
                        <a:rPr lang="es-ES_tradnl" sz="3600" dirty="0">
                          <a:effectLst/>
                        </a:rPr>
                        <a:t>Concepto</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2387" marR="62387" marT="0" marB="0" anchor="ctr"/>
                </a:tc>
              </a:tr>
              <a:tr h="797914">
                <a:tc>
                  <a:txBody>
                    <a:bodyPr/>
                    <a:lstStyle/>
                    <a:p>
                      <a:pPr marL="71755" marR="71755" algn="ctr">
                        <a:lnSpc>
                          <a:spcPct val="115000"/>
                        </a:lnSpc>
                        <a:spcBef>
                          <a:spcPts val="0"/>
                        </a:spcBef>
                        <a:spcAft>
                          <a:spcPts val="0"/>
                        </a:spcAft>
                      </a:pPr>
                      <a:r>
                        <a:rPr lang="es-ES_tradnl" sz="1100" dirty="0">
                          <a:effectLst/>
                        </a:rPr>
                        <a:t>Nivel literal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87" marR="62387" marT="0" marB="0" vert="vert270" anchor="ctr"/>
                </a:tc>
                <a:tc>
                  <a:txBody>
                    <a:bodyPr/>
                    <a:lstStyle/>
                    <a:p>
                      <a:pPr marL="0" marR="0" algn="just">
                        <a:lnSpc>
                          <a:spcPct val="115000"/>
                        </a:lnSpc>
                        <a:spcBef>
                          <a:spcPts val="0"/>
                        </a:spcBef>
                        <a:spcAft>
                          <a:spcPts val="0"/>
                        </a:spcAft>
                      </a:pPr>
                      <a:r>
                        <a:rPr lang="es-ES_tradnl" sz="2400" dirty="0">
                          <a:effectLst/>
                        </a:rPr>
                        <a:t>Es la comprensión  lectora básica. Se centra </a:t>
                      </a:r>
                      <a:r>
                        <a:rPr lang="es-ES_tradnl" sz="2400" dirty="0" smtClean="0">
                          <a:effectLst/>
                        </a:rPr>
                        <a:t>solo </a:t>
                      </a:r>
                      <a:r>
                        <a:rPr lang="es-ES_tradnl" sz="2400" dirty="0">
                          <a:effectLst/>
                        </a:rPr>
                        <a:t>en la forma, no en el fondo.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2387" marR="62387" marT="0" marB="0" anchor="ctr"/>
                </a:tc>
              </a:tr>
              <a:tr h="1213019">
                <a:tc>
                  <a:txBody>
                    <a:bodyPr/>
                    <a:lstStyle/>
                    <a:p>
                      <a:pPr marL="71755" marR="71755" algn="ctr">
                        <a:lnSpc>
                          <a:spcPct val="115000"/>
                        </a:lnSpc>
                        <a:spcBef>
                          <a:spcPts val="0"/>
                        </a:spcBef>
                        <a:spcAft>
                          <a:spcPts val="0"/>
                        </a:spcAft>
                      </a:pPr>
                      <a:r>
                        <a:rPr lang="es-ES_tradnl" sz="1100" dirty="0">
                          <a:effectLst/>
                        </a:rPr>
                        <a:t>Nivel inferencial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87" marR="62387" marT="0" marB="0" vert="vert270" anchor="ctr"/>
                </a:tc>
                <a:tc>
                  <a:txBody>
                    <a:bodyPr/>
                    <a:lstStyle/>
                    <a:p>
                      <a:pPr marL="0" marR="0" algn="just">
                        <a:lnSpc>
                          <a:spcPct val="115000"/>
                        </a:lnSpc>
                        <a:spcBef>
                          <a:spcPts val="0"/>
                        </a:spcBef>
                        <a:spcAft>
                          <a:spcPts val="0"/>
                        </a:spcAft>
                      </a:pPr>
                      <a:r>
                        <a:rPr lang="es-DO" sz="2400" dirty="0">
                          <a:effectLst/>
                        </a:rPr>
                        <a:t>Debe ser capaz de descifrar que más que apariencias, las palabras tienen intencionalidad de  quien escribe.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2387" marR="62387" marT="0" marB="0" anchor="ctr"/>
                </a:tc>
              </a:tr>
              <a:tr h="1338405">
                <a:tc>
                  <a:txBody>
                    <a:bodyPr/>
                    <a:lstStyle/>
                    <a:p>
                      <a:pPr marL="71755" marR="71755" algn="ctr">
                        <a:lnSpc>
                          <a:spcPct val="115000"/>
                        </a:lnSpc>
                        <a:spcBef>
                          <a:spcPts val="0"/>
                        </a:spcBef>
                        <a:spcAft>
                          <a:spcPts val="0"/>
                        </a:spcAft>
                      </a:pPr>
                      <a:r>
                        <a:rPr lang="es-ES_tradnl" sz="1100">
                          <a:effectLst/>
                        </a:rPr>
                        <a:t>Nivel crítico</a:t>
                      </a:r>
                      <a:endParaRPr lang="en-US" sz="1100">
                        <a:effectLst/>
                      </a:endParaRPr>
                    </a:p>
                    <a:p>
                      <a:pPr marL="71755" marR="71755" algn="ctr">
                        <a:lnSpc>
                          <a:spcPct val="115000"/>
                        </a:lnSpc>
                        <a:spcBef>
                          <a:spcPts val="0"/>
                        </a:spcBef>
                        <a:spcAft>
                          <a:spcPts val="0"/>
                        </a:spcAft>
                      </a:pPr>
                      <a:r>
                        <a:rPr lang="es-ES_tradnl" sz="1100">
                          <a:effectLst/>
                        </a:rPr>
                        <a:t>intertextual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387" marR="62387" marT="0" marB="0" vert="vert270" anchor="ctr"/>
                </a:tc>
                <a:tc>
                  <a:txBody>
                    <a:bodyPr/>
                    <a:lstStyle/>
                    <a:p>
                      <a:pPr marL="0" marR="0" algn="just">
                        <a:lnSpc>
                          <a:spcPct val="115000"/>
                        </a:lnSpc>
                        <a:spcBef>
                          <a:spcPts val="0"/>
                        </a:spcBef>
                        <a:spcAft>
                          <a:spcPts val="0"/>
                        </a:spcAft>
                      </a:pPr>
                      <a:r>
                        <a:rPr lang="es-ES_tradnl" sz="2800" dirty="0">
                          <a:effectLst/>
                        </a:rPr>
                        <a:t>Puede juzgar, integrar lo construido y </a:t>
                      </a:r>
                      <a:r>
                        <a:rPr lang="es-ES_tradnl" sz="2800" dirty="0" err="1">
                          <a:effectLst/>
                        </a:rPr>
                        <a:t>desconstruirlo</a:t>
                      </a:r>
                      <a:r>
                        <a:rPr lang="es-ES_tradnl" sz="2800" dirty="0">
                          <a:effectLst/>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2387" marR="62387" marT="0" marB="0" anchor="ctr"/>
                </a:tc>
              </a:tr>
            </a:tbl>
          </a:graphicData>
        </a:graphic>
      </p:graphicFrame>
      <p:sp>
        <p:nvSpPr>
          <p:cNvPr id="6" name="Text Placeholder 5"/>
          <p:cNvSpPr>
            <a:spLocks noGrp="1"/>
          </p:cNvSpPr>
          <p:nvPr>
            <p:ph type="body" sz="half" idx="2"/>
          </p:nvPr>
        </p:nvSpPr>
        <p:spPr/>
        <p:txBody>
          <a:bodyPr>
            <a:normAutofit fontScale="47500" lnSpcReduction="20000"/>
          </a:bodyPr>
          <a:lstStyle/>
          <a:p>
            <a:pPr lvl="0" eaLnBrk="0" fontAlgn="base" hangingPunct="0">
              <a:lnSpc>
                <a:spcPct val="100000"/>
              </a:lnSpc>
              <a:spcBef>
                <a:spcPct val="0"/>
              </a:spcBef>
              <a:spcAft>
                <a:spcPct val="0"/>
              </a:spcAft>
              <a:buClrTx/>
              <a:buSzTx/>
            </a:pPr>
            <a:r>
              <a:rPr lang="es-ES_tradnl" sz="5400" b="1" i="1" dirty="0">
                <a:solidFill>
                  <a:schemeClr val="accent1">
                    <a:lumMod val="40000"/>
                    <a:lumOff val="60000"/>
                  </a:schemeClr>
                </a:solidFill>
                <a:ea typeface="Calibri" panose="020F0502020204030204" pitchFamily="34" charset="0"/>
                <a:cs typeface="Times New Roman" panose="02020603050405020304" pitchFamily="18" charset="0"/>
              </a:rPr>
              <a:t>Niveles de comprensión lectora </a:t>
            </a:r>
            <a:endParaRPr lang="es-ES_tradnl" sz="5400" b="1" i="1" dirty="0" smtClean="0">
              <a:solidFill>
                <a:schemeClr val="accent1">
                  <a:lumMod val="40000"/>
                  <a:lumOff val="60000"/>
                </a:schemeClr>
              </a:solidFill>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buClrTx/>
              <a:buSzTx/>
            </a:pPr>
            <a:endParaRPr lang="en-US" sz="3600" dirty="0">
              <a:solidFill>
                <a:schemeClr val="accent1">
                  <a:lumMod val="40000"/>
                  <a:lumOff val="60000"/>
                </a:schemeClr>
              </a:solidFill>
            </a:endParaRPr>
          </a:p>
          <a:p>
            <a:pPr lvl="0" eaLnBrk="0" fontAlgn="base" hangingPunct="0">
              <a:lnSpc>
                <a:spcPct val="100000"/>
              </a:lnSpc>
              <a:spcBef>
                <a:spcPct val="0"/>
              </a:spcBef>
              <a:spcAft>
                <a:spcPct val="0"/>
              </a:spcAft>
              <a:buClrTx/>
              <a:buSzTx/>
            </a:pPr>
            <a:r>
              <a:rPr lang="es-ES_tradnl" sz="4000" b="1" dirty="0">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Fuente:</a:t>
            </a:r>
            <a:r>
              <a:rPr lang="es-ES_tradnl" sz="4000" dirty="0">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 Elaboración propia a partir de la compilación de las estrategias desarrolladas durante el semestre 1-2014-2015; con datos de Pérez </a:t>
            </a:r>
            <a:r>
              <a:rPr lang="es-ES_tradnl" sz="4000" dirty="0" err="1">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Betancour</a:t>
            </a:r>
            <a:r>
              <a:rPr lang="es-ES_tradnl" sz="4000" dirty="0">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 y Ramírez Acuña (2011). </a:t>
            </a:r>
            <a:endParaRPr lang="en-US" sz="3600" dirty="0">
              <a:solidFill>
                <a:schemeClr val="accent1">
                  <a:lumMod val="40000"/>
                  <a:lumOff val="60000"/>
                </a:schemeClr>
              </a:solidFill>
            </a:endParaRPr>
          </a:p>
          <a:p>
            <a:pPr lvl="0" eaLnBrk="0" fontAlgn="base" hangingPunct="0">
              <a:lnSpc>
                <a:spcPct val="100000"/>
              </a:lnSpc>
              <a:spcBef>
                <a:spcPct val="0"/>
              </a:spcBef>
              <a:spcAft>
                <a:spcPct val="0"/>
              </a:spcAft>
              <a:buClrTx/>
              <a:buSzTx/>
            </a:pPr>
            <a:endParaRPr lang="en-US" sz="4000" dirty="0">
              <a:solidFill>
                <a:schemeClr val="tx1"/>
              </a:solidFill>
              <a:latin typeface="Arial" panose="020B0604020202020204" pitchFamily="34" charset="0"/>
            </a:endParaRPr>
          </a:p>
        </p:txBody>
      </p:sp>
    </p:spTree>
    <p:extLst>
      <p:ext uri="{BB962C8B-B14F-4D97-AF65-F5344CB8AC3E}">
        <p14:creationId xmlns="" xmlns:p14="http://schemas.microsoft.com/office/powerpoint/2010/main" val="12308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Marco </a:t>
            </a:r>
            <a:r>
              <a:rPr lang="es-ES" b="1" dirty="0"/>
              <a:t>teórico </a:t>
            </a:r>
            <a:endParaRPr lang="en-US" dirty="0"/>
          </a:p>
        </p:txBody>
      </p:sp>
      <p:sp>
        <p:nvSpPr>
          <p:cNvPr id="3" name="Content Placeholder 2"/>
          <p:cNvSpPr>
            <a:spLocks noGrp="1"/>
          </p:cNvSpPr>
          <p:nvPr>
            <p:ph idx="1"/>
          </p:nvPr>
        </p:nvSpPr>
        <p:spPr/>
        <p:txBody>
          <a:bodyPr>
            <a:normAutofit lnSpcReduction="10000"/>
          </a:bodyPr>
          <a:lstStyle/>
          <a:p>
            <a:r>
              <a:rPr lang="es-ES_tradnl" sz="3200" b="1" i="1" dirty="0"/>
              <a:t>Texto periodístico </a:t>
            </a:r>
            <a:endParaRPr lang="en-US" sz="3200" dirty="0"/>
          </a:p>
          <a:p>
            <a:r>
              <a:rPr lang="es-ES_tradnl" sz="3600" dirty="0"/>
              <a:t> “El texto periodístico no hace uso de un único estilo, sino que cruza formas informativas, narrativas y argumentativas. Los estilos responden a los tipos de agenda y a las secciones (clasificaciones) y también a los criterios de </a:t>
            </a:r>
            <a:r>
              <a:rPr lang="es-ES_tradnl" sz="3600" dirty="0" err="1"/>
              <a:t>noticiabilidad</a:t>
            </a:r>
            <a:r>
              <a:rPr lang="es-ES_tradnl" sz="3600" dirty="0"/>
              <a:t> implicados en una noticia”. (Martini, Stella, 2000; pág.21).    </a:t>
            </a:r>
            <a:endParaRPr lang="en-US" sz="3600" dirty="0"/>
          </a:p>
          <a:p>
            <a:endParaRPr lang="en-US" dirty="0"/>
          </a:p>
        </p:txBody>
      </p:sp>
    </p:spTree>
    <p:extLst>
      <p:ext uri="{BB962C8B-B14F-4D97-AF65-F5344CB8AC3E}">
        <p14:creationId xmlns="" xmlns:p14="http://schemas.microsoft.com/office/powerpoint/2010/main" val="188232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Marco </a:t>
            </a:r>
            <a:r>
              <a:rPr lang="es-ES" b="1" dirty="0"/>
              <a:t>teórico </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392788548"/>
              </p:ext>
            </p:extLst>
          </p:nvPr>
        </p:nvGraphicFramePr>
        <p:xfrm>
          <a:off x="4191855" y="1181529"/>
          <a:ext cx="7924910" cy="5854087"/>
        </p:xfrm>
        <a:graphic>
          <a:graphicData uri="http://schemas.openxmlformats.org/drawingml/2006/table">
            <a:tbl>
              <a:tblPr firstRow="1" firstCol="1" bandRow="1">
                <a:tableStyleId>{69012ECD-51FC-41F1-AA8D-1B2483CD663E}</a:tableStyleId>
              </a:tblPr>
              <a:tblGrid>
                <a:gridCol w="1105359"/>
                <a:gridCol w="1202398"/>
                <a:gridCol w="2634114"/>
                <a:gridCol w="2983039"/>
              </a:tblGrid>
              <a:tr h="924674">
                <a:tc>
                  <a:txBody>
                    <a:bodyPr/>
                    <a:lstStyle/>
                    <a:p>
                      <a:pPr marL="0" marR="0" algn="ctr">
                        <a:lnSpc>
                          <a:spcPct val="115000"/>
                        </a:lnSpc>
                        <a:spcBef>
                          <a:spcPts val="0"/>
                        </a:spcBef>
                        <a:spcAft>
                          <a:spcPts val="0"/>
                        </a:spcAft>
                      </a:pPr>
                      <a:r>
                        <a:rPr lang="es-ES_tradnl" sz="1100" dirty="0">
                          <a:effectLst/>
                          <a:latin typeface="+mn-lt"/>
                        </a:rPr>
                        <a:t>Nivel de </a:t>
                      </a:r>
                      <a:br>
                        <a:rPr lang="es-ES_tradnl" sz="1100" dirty="0">
                          <a:effectLst/>
                          <a:latin typeface="+mn-lt"/>
                        </a:rPr>
                      </a:br>
                      <a:r>
                        <a:rPr lang="es-ES_tradnl" sz="1100" dirty="0">
                          <a:effectLst/>
                          <a:latin typeface="+mn-lt"/>
                        </a:rPr>
                        <a:t>comprensión </a:t>
                      </a:r>
                      <a:br>
                        <a:rPr lang="es-ES_tradnl" sz="1100" dirty="0">
                          <a:effectLst/>
                          <a:latin typeface="+mn-lt"/>
                        </a:rPr>
                      </a:br>
                      <a:r>
                        <a:rPr lang="es-ES_tradnl" sz="1100" dirty="0">
                          <a:effectLst/>
                          <a:latin typeface="+mn-lt"/>
                        </a:rPr>
                        <a:t>lectora</a:t>
                      </a:r>
                      <a:endParaRPr lang="en-US" sz="1100" dirty="0">
                        <a:effectLst/>
                        <a:latin typeface="+mn-lt"/>
                        <a:ea typeface="Calibri" panose="020F0502020204030204" pitchFamily="34" charset="0"/>
                        <a:cs typeface="Times New Roman" panose="02020603050405020304" pitchFamily="18" charset="0"/>
                      </a:endParaRPr>
                    </a:p>
                  </a:txBody>
                  <a:tcPr marL="62387" marR="62387" marT="0" marB="0" anchor="ctr"/>
                </a:tc>
                <a:tc>
                  <a:txBody>
                    <a:bodyPr/>
                    <a:lstStyle/>
                    <a:p>
                      <a:pPr marL="0" marR="0" algn="ctr">
                        <a:lnSpc>
                          <a:spcPct val="115000"/>
                        </a:lnSpc>
                        <a:spcBef>
                          <a:spcPts val="0"/>
                        </a:spcBef>
                        <a:spcAft>
                          <a:spcPts val="0"/>
                        </a:spcAft>
                      </a:pPr>
                      <a:r>
                        <a:rPr lang="es-ES_tradnl" sz="1100" dirty="0">
                          <a:effectLst/>
                          <a:latin typeface="+mn-lt"/>
                        </a:rPr>
                        <a:t>Concepto</a:t>
                      </a:r>
                      <a:endParaRPr lang="en-US" sz="1100" dirty="0">
                        <a:effectLst/>
                        <a:latin typeface="+mn-lt"/>
                        <a:ea typeface="Calibri" panose="020F0502020204030204" pitchFamily="34" charset="0"/>
                        <a:cs typeface="Times New Roman" panose="02020603050405020304" pitchFamily="18" charset="0"/>
                      </a:endParaRPr>
                    </a:p>
                  </a:txBody>
                  <a:tcPr marL="62387" marR="62387" marT="0" marB="0" anchor="ctr"/>
                </a:tc>
                <a:tc>
                  <a:txBody>
                    <a:bodyPr/>
                    <a:lstStyle/>
                    <a:p>
                      <a:pPr marL="0" marR="0" algn="ctr">
                        <a:lnSpc>
                          <a:spcPct val="115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2387" marR="62387" marT="0" marB="0" anchor="ctr"/>
                </a:tc>
                <a:tc>
                  <a:txBody>
                    <a:bodyPr/>
                    <a:lstStyle/>
                    <a:p>
                      <a:pPr marL="0" marR="0" algn="ctr">
                        <a:lnSpc>
                          <a:spcPct val="115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2387" marR="62387" marT="0" marB="0" anchor="ctr"/>
                </a:tc>
              </a:tr>
              <a:tr h="689734">
                <a:tc>
                  <a:txBody>
                    <a:bodyPr/>
                    <a:lstStyle/>
                    <a:p>
                      <a:pPr marL="71755" marR="71755" algn="ctr">
                        <a:lnSpc>
                          <a:spcPct val="115000"/>
                        </a:lnSpc>
                        <a:spcBef>
                          <a:spcPts val="0"/>
                        </a:spcBef>
                        <a:spcAft>
                          <a:spcPts val="0"/>
                        </a:spcAft>
                      </a:pPr>
                      <a:r>
                        <a:rPr lang="es-ES_tradnl" sz="1100">
                          <a:effectLst/>
                          <a:latin typeface="+mn-lt"/>
                        </a:rPr>
                        <a:t>Nivel literal</a:t>
                      </a:r>
                      <a:endParaRPr lang="en-US" sz="1100">
                        <a:effectLst/>
                        <a:latin typeface="+mn-lt"/>
                        <a:ea typeface="Calibri" panose="020F0502020204030204" pitchFamily="34" charset="0"/>
                        <a:cs typeface="Times New Roman" panose="02020603050405020304" pitchFamily="18" charset="0"/>
                      </a:endParaRPr>
                    </a:p>
                  </a:txBody>
                  <a:tcPr marL="62387" marR="62387" marT="0" marB="0" vert="vert270" anchor="ctr"/>
                </a:tc>
                <a:tc>
                  <a:txBody>
                    <a:bodyPr/>
                    <a:lstStyle/>
                    <a:p>
                      <a:pPr marL="0" marR="0" algn="ctr">
                        <a:lnSpc>
                          <a:spcPct val="115000"/>
                        </a:lnSpc>
                        <a:spcBef>
                          <a:spcPts val="0"/>
                        </a:spcBef>
                        <a:spcAft>
                          <a:spcPts val="0"/>
                        </a:spcAft>
                      </a:pPr>
                      <a:r>
                        <a:rPr lang="es-ES_tradnl" sz="1200" b="1" dirty="0">
                          <a:effectLst/>
                          <a:latin typeface="+mn-lt"/>
                          <a:ea typeface="Calibri" panose="020F0502020204030204" pitchFamily="34" charset="0"/>
                          <a:cs typeface="Times New Roman" panose="02020603050405020304" pitchFamily="18" charset="0"/>
                        </a:rPr>
                        <a:t>Etapa del proceso de redacción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s-ES_tradnl" sz="2800" b="1" dirty="0">
                          <a:effectLst/>
                          <a:latin typeface="+mn-lt"/>
                          <a:ea typeface="Calibri" panose="020F0502020204030204" pitchFamily="34" charset="0"/>
                          <a:cs typeface="Times New Roman" panose="02020603050405020304" pitchFamily="18" charset="0"/>
                        </a:rPr>
                        <a:t>Concepto</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s-ES_tradnl" sz="2800" b="1" dirty="0">
                          <a:effectLst/>
                          <a:latin typeface="+mn-lt"/>
                          <a:ea typeface="Calibri" panose="020F0502020204030204" pitchFamily="34" charset="0"/>
                          <a:cs typeface="Times New Roman" panose="02020603050405020304" pitchFamily="18" charset="0"/>
                        </a:rPr>
                        <a:t>Claves</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tc>
              </a:tr>
              <a:tr h="689734">
                <a:tc>
                  <a:txBody>
                    <a:bodyPr/>
                    <a:lstStyle/>
                    <a:p>
                      <a:pPr marL="71755" marR="71755" algn="ctr">
                        <a:lnSpc>
                          <a:spcPct val="115000"/>
                        </a:lnSpc>
                        <a:spcBef>
                          <a:spcPts val="0"/>
                        </a:spcBef>
                        <a:spcAft>
                          <a:spcPts val="0"/>
                        </a:spcAft>
                      </a:pPr>
                      <a:endParaRPr lang="en-US" sz="1100">
                        <a:effectLst/>
                        <a:latin typeface="+mn-lt"/>
                        <a:ea typeface="Calibri" panose="020F0502020204030204" pitchFamily="34" charset="0"/>
                        <a:cs typeface="Times New Roman" panose="02020603050405020304" pitchFamily="18" charset="0"/>
                      </a:endParaRPr>
                    </a:p>
                  </a:txBody>
                  <a:tcPr marL="62387" marR="62387" marT="0" marB="0" vert="vert270" anchor="ctr"/>
                </a:tc>
                <a:tc>
                  <a:txBody>
                    <a:bodyPr/>
                    <a:lstStyle/>
                    <a:p>
                      <a:pPr marL="71755" marR="71755" algn="ctr">
                        <a:lnSpc>
                          <a:spcPct val="115000"/>
                        </a:lnSpc>
                        <a:spcBef>
                          <a:spcPts val="0"/>
                        </a:spcBef>
                        <a:spcAft>
                          <a:spcPts val="0"/>
                        </a:spcAft>
                      </a:pPr>
                      <a:r>
                        <a:rPr lang="es-ES_tradnl" sz="1100" b="1" dirty="0">
                          <a:effectLst/>
                          <a:latin typeface="+mn-lt"/>
                          <a:ea typeface="Calibri" panose="020F0502020204030204" pitchFamily="34" charset="0"/>
                          <a:cs typeface="Times New Roman" panose="02020603050405020304" pitchFamily="18" charset="0"/>
                        </a:rPr>
                        <a:t>Planificación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gn="ctr">
                        <a:lnSpc>
                          <a:spcPct val="115000"/>
                        </a:lnSpc>
                        <a:spcBef>
                          <a:spcPts val="0"/>
                        </a:spcBef>
                        <a:spcAft>
                          <a:spcPts val="0"/>
                        </a:spcAft>
                      </a:pPr>
                      <a:r>
                        <a:rPr lang="es-ES_tradnl" sz="1600" dirty="0">
                          <a:effectLst/>
                          <a:latin typeface="+mn-lt"/>
                          <a:ea typeface="Calibri" panose="020F0502020204030204" pitchFamily="34" charset="0"/>
                          <a:cs typeface="Times New Roman" panose="02020603050405020304" pitchFamily="18" charset="0"/>
                        </a:rPr>
                        <a:t>Interiorización del conocimiento que se utilizará para escribir la idea.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ES_tradnl" sz="1600" dirty="0">
                          <a:effectLst/>
                          <a:latin typeface="+mn-lt"/>
                          <a:ea typeface="Calibri" panose="020F0502020204030204" pitchFamily="34" charset="0"/>
                          <a:cs typeface="Times New Roman" panose="02020603050405020304" pitchFamily="18" charset="0"/>
                        </a:rPr>
                        <a:t>Se profundiza en el fondo, para esto son conceptualizadas las ideas; se organizan y jerarquizan.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r>
              <a:tr h="689734">
                <a:tc>
                  <a:txBody>
                    <a:bodyPr/>
                    <a:lstStyle/>
                    <a:p>
                      <a:pPr marL="71755" marR="71755" algn="ctr">
                        <a:lnSpc>
                          <a:spcPct val="115000"/>
                        </a:lnSpc>
                        <a:spcBef>
                          <a:spcPts val="0"/>
                        </a:spcBef>
                        <a:spcAft>
                          <a:spcPts val="0"/>
                        </a:spcAft>
                      </a:pPr>
                      <a:endParaRPr lang="en-US" sz="1100">
                        <a:effectLst/>
                        <a:latin typeface="+mn-lt"/>
                        <a:ea typeface="Calibri" panose="020F0502020204030204" pitchFamily="34" charset="0"/>
                        <a:cs typeface="Times New Roman" panose="02020603050405020304" pitchFamily="18" charset="0"/>
                      </a:endParaRPr>
                    </a:p>
                  </a:txBody>
                  <a:tcPr marL="62387" marR="62387" marT="0" marB="0" vert="vert270" anchor="ctr"/>
                </a:tc>
                <a:tc>
                  <a:txBody>
                    <a:bodyPr/>
                    <a:lstStyle/>
                    <a:p>
                      <a:pPr marL="71755" marR="71755" algn="ctr">
                        <a:lnSpc>
                          <a:spcPct val="115000"/>
                        </a:lnSpc>
                        <a:spcBef>
                          <a:spcPts val="0"/>
                        </a:spcBef>
                        <a:spcAft>
                          <a:spcPts val="0"/>
                        </a:spcAft>
                      </a:pPr>
                      <a:r>
                        <a:rPr lang="es-ES_tradnl" sz="1100" b="1" dirty="0">
                          <a:effectLst/>
                          <a:latin typeface="+mn-lt"/>
                          <a:ea typeface="Calibri" panose="020F0502020204030204" pitchFamily="34" charset="0"/>
                          <a:cs typeface="Times New Roman" panose="02020603050405020304" pitchFamily="18" charset="0"/>
                        </a:rPr>
                        <a:t>Traducción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gn="ctr">
                        <a:lnSpc>
                          <a:spcPct val="115000"/>
                        </a:lnSpc>
                        <a:spcBef>
                          <a:spcPts val="0"/>
                        </a:spcBef>
                        <a:spcAft>
                          <a:spcPts val="0"/>
                        </a:spcAft>
                      </a:pPr>
                      <a:r>
                        <a:rPr lang="es-DO" sz="1600" dirty="0">
                          <a:effectLst/>
                          <a:latin typeface="+mn-lt"/>
                          <a:ea typeface="Calibri" panose="020F0502020204030204" pitchFamily="34" charset="0"/>
                          <a:cs typeface="Times New Roman" panose="02020603050405020304" pitchFamily="18" charset="0"/>
                        </a:rPr>
                        <a:t>Las ideas se convierten en lenguaje visible.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ES_tradnl" sz="1600" dirty="0">
                          <a:effectLst/>
                          <a:latin typeface="+mn-lt"/>
                          <a:ea typeface="Calibri" panose="020F0502020204030204" pitchFamily="34" charset="0"/>
                          <a:cs typeface="Times New Roman" panose="02020603050405020304" pitchFamily="18" charset="0"/>
                        </a:rPr>
                        <a:t>Se profundiza en la forma. Se selecciona el género, se “abre” el vocabulario y se desarrollan las ideas.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r>
              <a:tr h="1048560">
                <a:tc>
                  <a:txBody>
                    <a:bodyPr/>
                    <a:lstStyle/>
                    <a:p>
                      <a:pPr marL="71755" marR="71755" algn="ctr">
                        <a:lnSpc>
                          <a:spcPct val="115000"/>
                        </a:lnSpc>
                        <a:spcBef>
                          <a:spcPts val="0"/>
                        </a:spcBef>
                        <a:spcAft>
                          <a:spcPts val="0"/>
                        </a:spcAft>
                      </a:pPr>
                      <a:r>
                        <a:rPr lang="es-ES_tradnl" sz="1100" dirty="0">
                          <a:effectLst/>
                          <a:latin typeface="+mn-lt"/>
                        </a:rPr>
                        <a:t>Nivel inferencial</a:t>
                      </a:r>
                      <a:endParaRPr lang="en-US" sz="1100" dirty="0">
                        <a:effectLst/>
                        <a:latin typeface="+mn-lt"/>
                        <a:ea typeface="Calibri" panose="020F0502020204030204" pitchFamily="34" charset="0"/>
                        <a:cs typeface="Times New Roman" panose="02020603050405020304" pitchFamily="18" charset="0"/>
                      </a:endParaRPr>
                    </a:p>
                  </a:txBody>
                  <a:tcPr marL="62387" marR="62387" marT="0" marB="0" vert="vert270" anchor="ctr"/>
                </a:tc>
                <a:tc>
                  <a:txBody>
                    <a:bodyPr/>
                    <a:lstStyle/>
                    <a:p>
                      <a:pPr marL="71755" marR="71755" algn="ctr">
                        <a:lnSpc>
                          <a:spcPct val="115000"/>
                        </a:lnSpc>
                        <a:spcBef>
                          <a:spcPts val="0"/>
                        </a:spcBef>
                        <a:spcAft>
                          <a:spcPts val="0"/>
                        </a:spcAft>
                      </a:pPr>
                      <a:r>
                        <a:rPr lang="es-ES_tradnl" sz="1100" b="1">
                          <a:effectLst/>
                          <a:latin typeface="+mn-lt"/>
                          <a:ea typeface="Calibri" panose="020F0502020204030204" pitchFamily="34" charset="0"/>
                          <a:cs typeface="Times New Roman" panose="02020603050405020304" pitchFamily="18" charset="0"/>
                        </a:rPr>
                        <a:t>Examen</a:t>
                      </a:r>
                      <a:endParaRPr lang="en-US" sz="1100">
                        <a:effectLst/>
                        <a:latin typeface="+mn-lt"/>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gn="ctr">
                        <a:lnSpc>
                          <a:spcPct val="115000"/>
                        </a:lnSpc>
                        <a:spcBef>
                          <a:spcPts val="0"/>
                        </a:spcBef>
                        <a:spcAft>
                          <a:spcPts val="0"/>
                        </a:spcAft>
                      </a:pPr>
                      <a:r>
                        <a:rPr lang="es-ES_tradnl" sz="1600" dirty="0">
                          <a:effectLst/>
                          <a:latin typeface="+mn-lt"/>
                          <a:ea typeface="Calibri" panose="020F0502020204030204" pitchFamily="34" charset="0"/>
                          <a:cs typeface="Times New Roman" panose="02020603050405020304" pitchFamily="18" charset="0"/>
                        </a:rPr>
                        <a:t>Corresponde a la “evaluación y revisión” del texto escrito.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ES_tradnl" sz="1600" dirty="0">
                          <a:effectLst/>
                          <a:latin typeface="+mn-lt"/>
                          <a:ea typeface="Calibri" panose="020F0502020204030204" pitchFamily="34" charset="0"/>
                          <a:cs typeface="Times New Roman" panose="02020603050405020304" pitchFamily="18" charset="0"/>
                        </a:rPr>
                        <a:t>Se trata de un proceso constante, </a:t>
                      </a:r>
                      <a:endParaRPr lang="en-US" sz="16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s-ES_tradnl" sz="1600" dirty="0">
                          <a:effectLst/>
                          <a:latin typeface="+mn-lt"/>
                          <a:ea typeface="Calibri" panose="020F0502020204030204" pitchFamily="34" charset="0"/>
                          <a:cs typeface="Times New Roman" panose="02020603050405020304" pitchFamily="18" charset="0"/>
                        </a:rPr>
                        <a:t>pues se escribe y se revisa.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r>
              <a:tr h="1228207">
                <a:tc>
                  <a:txBody>
                    <a:bodyPr/>
                    <a:lstStyle/>
                    <a:p>
                      <a:pPr marL="71755" marR="71755" algn="ctr">
                        <a:lnSpc>
                          <a:spcPct val="115000"/>
                        </a:lnSpc>
                        <a:spcBef>
                          <a:spcPts val="0"/>
                        </a:spcBef>
                        <a:spcAft>
                          <a:spcPts val="0"/>
                        </a:spcAft>
                      </a:pPr>
                      <a:r>
                        <a:rPr lang="es-ES_tradnl" sz="1100">
                          <a:effectLst/>
                          <a:latin typeface="+mn-lt"/>
                        </a:rPr>
                        <a:t>Nivel crítico</a:t>
                      </a:r>
                      <a:endParaRPr lang="en-US" sz="1100">
                        <a:effectLst/>
                        <a:latin typeface="+mn-lt"/>
                      </a:endParaRPr>
                    </a:p>
                    <a:p>
                      <a:pPr marL="71755" marR="71755" algn="ctr">
                        <a:lnSpc>
                          <a:spcPct val="115000"/>
                        </a:lnSpc>
                        <a:spcBef>
                          <a:spcPts val="0"/>
                        </a:spcBef>
                        <a:spcAft>
                          <a:spcPts val="0"/>
                        </a:spcAft>
                      </a:pPr>
                      <a:r>
                        <a:rPr lang="es-ES_tradnl" sz="1100">
                          <a:effectLst/>
                          <a:latin typeface="+mn-lt"/>
                        </a:rPr>
                        <a:t>intertextual</a:t>
                      </a:r>
                      <a:endParaRPr lang="en-US" sz="1100">
                        <a:effectLst/>
                        <a:latin typeface="+mn-lt"/>
                        <a:ea typeface="Calibri" panose="020F0502020204030204" pitchFamily="34" charset="0"/>
                        <a:cs typeface="Times New Roman" panose="02020603050405020304" pitchFamily="18" charset="0"/>
                      </a:endParaRPr>
                    </a:p>
                  </a:txBody>
                  <a:tcPr marL="62387" marR="62387" marT="0" marB="0" vert="vert270" anchor="ctr"/>
                </a:tc>
                <a:tc>
                  <a:txBody>
                    <a:bodyPr/>
                    <a:lstStyle/>
                    <a:p>
                      <a:pPr marL="71755" marR="71755" algn="ctr">
                        <a:lnSpc>
                          <a:spcPct val="115000"/>
                        </a:lnSpc>
                        <a:spcBef>
                          <a:spcPts val="0"/>
                        </a:spcBef>
                        <a:spcAft>
                          <a:spcPts val="0"/>
                        </a:spcAft>
                      </a:pPr>
                      <a:r>
                        <a:rPr lang="es-ES_tradnl" sz="1100" b="1">
                          <a:effectLst/>
                          <a:latin typeface="+mn-lt"/>
                          <a:ea typeface="Calibri" panose="020F0502020204030204" pitchFamily="34" charset="0"/>
                          <a:cs typeface="Times New Roman" panose="02020603050405020304" pitchFamily="18" charset="0"/>
                        </a:rPr>
                        <a:t>Control</a:t>
                      </a:r>
                      <a:endParaRPr lang="en-US" sz="1100">
                        <a:effectLst/>
                        <a:latin typeface="+mn-lt"/>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gn="ctr">
                        <a:lnSpc>
                          <a:spcPct val="115000"/>
                        </a:lnSpc>
                        <a:spcBef>
                          <a:spcPts val="0"/>
                        </a:spcBef>
                        <a:spcAft>
                          <a:spcPts val="0"/>
                        </a:spcAft>
                      </a:pPr>
                      <a:r>
                        <a:rPr lang="es-ES_tradnl" sz="1800" dirty="0">
                          <a:effectLst/>
                          <a:latin typeface="+mn-lt"/>
                          <a:ea typeface="Calibri" panose="020F0502020204030204" pitchFamily="34" charset="0"/>
                          <a:cs typeface="Times New Roman" panose="02020603050405020304" pitchFamily="18" charset="0"/>
                        </a:rPr>
                        <a:t>Auto reflexión de lo que se escribe.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ES_tradnl" sz="1800" dirty="0">
                          <a:effectLst/>
                          <a:latin typeface="+mn-lt"/>
                          <a:ea typeface="Calibri" panose="020F0502020204030204" pitchFamily="34" charset="0"/>
                          <a:cs typeface="Times New Roman" panose="02020603050405020304" pitchFamily="18" charset="0"/>
                        </a:rPr>
                        <a:t>Autonomía para aprehender el proceso de redacción.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Text Placeholder 5"/>
          <p:cNvSpPr>
            <a:spLocks noGrp="1"/>
          </p:cNvSpPr>
          <p:nvPr>
            <p:ph type="body" sz="half" idx="2"/>
          </p:nvPr>
        </p:nvSpPr>
        <p:spPr/>
        <p:txBody>
          <a:bodyPr>
            <a:normAutofit fontScale="55000" lnSpcReduction="20000"/>
          </a:bodyPr>
          <a:lstStyle/>
          <a:p>
            <a:pPr lvl="0" eaLnBrk="0" fontAlgn="base" hangingPunct="0">
              <a:lnSpc>
                <a:spcPct val="100000"/>
              </a:lnSpc>
              <a:spcBef>
                <a:spcPct val="0"/>
              </a:spcBef>
              <a:spcAft>
                <a:spcPct val="0"/>
              </a:spcAft>
              <a:buClrTx/>
              <a:buSzTx/>
            </a:pPr>
            <a:r>
              <a:rPr lang="es-ES" sz="5400" b="1" i="1" dirty="0" smtClean="0">
                <a:solidFill>
                  <a:schemeClr val="accent1">
                    <a:lumMod val="40000"/>
                    <a:lumOff val="60000"/>
                  </a:schemeClr>
                </a:solidFill>
                <a:ea typeface="Calibri" panose="020F0502020204030204" pitchFamily="34" charset="0"/>
                <a:cs typeface="Times New Roman" panose="02020603050405020304" pitchFamily="18" charset="0"/>
              </a:rPr>
              <a:t>Proceso </a:t>
            </a:r>
            <a:r>
              <a:rPr lang="es-ES" sz="5400" b="1" i="1" dirty="0">
                <a:solidFill>
                  <a:schemeClr val="accent1">
                    <a:lumMod val="40000"/>
                    <a:lumOff val="60000"/>
                  </a:schemeClr>
                </a:solidFill>
                <a:ea typeface="Calibri" panose="020F0502020204030204" pitchFamily="34" charset="0"/>
                <a:cs typeface="Times New Roman" panose="02020603050405020304" pitchFamily="18" charset="0"/>
              </a:rPr>
              <a:t>de redacción, conceptos y claves </a:t>
            </a:r>
            <a:r>
              <a:rPr lang="es-ES_tradnl" sz="5400" b="1" i="1" dirty="0" smtClean="0">
                <a:solidFill>
                  <a:schemeClr val="accent1">
                    <a:lumMod val="40000"/>
                    <a:lumOff val="60000"/>
                  </a:schemeClr>
                </a:solidFill>
                <a:ea typeface="Calibri" panose="020F0502020204030204" pitchFamily="34" charset="0"/>
                <a:cs typeface="Times New Roman" panose="02020603050405020304" pitchFamily="18" charset="0"/>
              </a:rPr>
              <a:t> </a:t>
            </a:r>
          </a:p>
          <a:p>
            <a:pPr lvl="0" eaLnBrk="0" fontAlgn="base" hangingPunct="0">
              <a:lnSpc>
                <a:spcPct val="100000"/>
              </a:lnSpc>
              <a:spcBef>
                <a:spcPct val="0"/>
              </a:spcBef>
              <a:spcAft>
                <a:spcPct val="0"/>
              </a:spcAft>
              <a:buClrTx/>
              <a:buSzTx/>
            </a:pPr>
            <a:endParaRPr lang="en-US" sz="3600" dirty="0" smtClean="0">
              <a:solidFill>
                <a:schemeClr val="accent1">
                  <a:lumMod val="40000"/>
                  <a:lumOff val="60000"/>
                </a:schemeClr>
              </a:solidFill>
            </a:endParaRPr>
          </a:p>
          <a:p>
            <a:pPr lvl="0" eaLnBrk="0" fontAlgn="base" hangingPunct="0">
              <a:lnSpc>
                <a:spcPct val="100000"/>
              </a:lnSpc>
              <a:spcBef>
                <a:spcPct val="0"/>
              </a:spcBef>
              <a:spcAft>
                <a:spcPct val="0"/>
              </a:spcAft>
              <a:buClrTx/>
              <a:buSzTx/>
            </a:pPr>
            <a:r>
              <a:rPr lang="es-ES_tradnl" sz="4000" b="1" dirty="0" smtClean="0">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Fuente</a:t>
            </a:r>
            <a:r>
              <a:rPr lang="es-ES" sz="4000" dirty="0" smtClean="0">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r>
              <a:rPr lang="es-ES" sz="4000" dirty="0">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Elaboración propia a partir de Padilla de </a:t>
            </a:r>
            <a:r>
              <a:rPr lang="es-ES" sz="4000" dirty="0" err="1">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Zerdán</a:t>
            </a:r>
            <a:r>
              <a:rPr lang="es-ES" sz="4000" dirty="0">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 Douglas y López (2014).</a:t>
            </a:r>
            <a:endParaRPr lang="en-US" sz="4000" dirty="0">
              <a:solidFill>
                <a:schemeClr val="accent1">
                  <a:lumMod val="40000"/>
                  <a:lumOff val="60000"/>
                </a:schemeClr>
              </a:solidFill>
              <a:latin typeface="Arial" panose="020B0604020202020204" pitchFamily="34" charset="0"/>
            </a:endParaRPr>
          </a:p>
        </p:txBody>
      </p:sp>
    </p:spTree>
    <p:extLst>
      <p:ext uri="{BB962C8B-B14F-4D97-AF65-F5344CB8AC3E}">
        <p14:creationId xmlns="" xmlns:p14="http://schemas.microsoft.com/office/powerpoint/2010/main" val="243504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Marco </a:t>
            </a:r>
            <a:r>
              <a:rPr lang="es-ES" b="1" dirty="0"/>
              <a:t>teórico </a:t>
            </a:r>
            <a:endParaRPr lang="en-US" dirty="0"/>
          </a:p>
        </p:txBody>
      </p:sp>
      <p:sp>
        <p:nvSpPr>
          <p:cNvPr id="6" name="Text Placeholder 5"/>
          <p:cNvSpPr>
            <a:spLocks noGrp="1"/>
          </p:cNvSpPr>
          <p:nvPr>
            <p:ph type="body" sz="half" idx="2"/>
          </p:nvPr>
        </p:nvSpPr>
        <p:spPr/>
        <p:txBody>
          <a:bodyPr>
            <a:normAutofit fontScale="40000" lnSpcReduction="20000"/>
          </a:bodyPr>
          <a:lstStyle/>
          <a:p>
            <a:pPr lvl="0" eaLnBrk="0" fontAlgn="base" hangingPunct="0">
              <a:lnSpc>
                <a:spcPct val="100000"/>
              </a:lnSpc>
              <a:spcBef>
                <a:spcPct val="0"/>
              </a:spcBef>
              <a:spcAft>
                <a:spcPct val="0"/>
              </a:spcAft>
              <a:buClrTx/>
              <a:buSzTx/>
            </a:pPr>
            <a:r>
              <a:rPr lang="es-ES" sz="5400" b="1" i="1" dirty="0" smtClean="0">
                <a:solidFill>
                  <a:schemeClr val="accent1">
                    <a:lumMod val="40000"/>
                    <a:lumOff val="60000"/>
                  </a:schemeClr>
                </a:solidFill>
                <a:ea typeface="Calibri" panose="020F0502020204030204" pitchFamily="34" charset="0"/>
                <a:cs typeface="Times New Roman" panose="02020603050405020304" pitchFamily="18" charset="0"/>
              </a:rPr>
              <a:t>Literatura </a:t>
            </a:r>
            <a:r>
              <a:rPr lang="es-ES" sz="5400" b="1" i="1" dirty="0">
                <a:solidFill>
                  <a:schemeClr val="accent1">
                    <a:lumMod val="40000"/>
                    <a:lumOff val="60000"/>
                  </a:schemeClr>
                </a:solidFill>
                <a:ea typeface="Calibri" panose="020F0502020204030204" pitchFamily="34" charset="0"/>
                <a:cs typeface="Times New Roman" panose="02020603050405020304" pitchFamily="18" charset="0"/>
              </a:rPr>
              <a:t>de </a:t>
            </a:r>
            <a:r>
              <a:rPr lang="es-ES" sz="5400" b="1" i="1" dirty="0" smtClean="0">
                <a:solidFill>
                  <a:schemeClr val="accent1">
                    <a:lumMod val="40000"/>
                    <a:lumOff val="60000"/>
                  </a:schemeClr>
                </a:solidFill>
                <a:ea typeface="Calibri" panose="020F0502020204030204" pitchFamily="34" charset="0"/>
                <a:cs typeface="Times New Roman" panose="02020603050405020304" pitchFamily="18" charset="0"/>
              </a:rPr>
              <a:t>mujeres</a:t>
            </a:r>
          </a:p>
          <a:p>
            <a:pPr lvl="0" eaLnBrk="0" fontAlgn="base" hangingPunct="0">
              <a:lnSpc>
                <a:spcPct val="100000"/>
              </a:lnSpc>
              <a:spcBef>
                <a:spcPct val="0"/>
              </a:spcBef>
              <a:spcAft>
                <a:spcPct val="0"/>
              </a:spcAft>
              <a:buClrTx/>
              <a:buSzTx/>
            </a:pPr>
            <a:r>
              <a:rPr lang="es-ES" sz="5400" dirty="0" smtClean="0">
                <a:solidFill>
                  <a:schemeClr val="accent1">
                    <a:lumMod val="40000"/>
                    <a:lumOff val="60000"/>
                  </a:schemeClr>
                </a:solidFill>
                <a:ea typeface="Calibri" panose="020F0502020204030204" pitchFamily="34" charset="0"/>
                <a:cs typeface="Times New Roman" panose="02020603050405020304" pitchFamily="18" charset="0"/>
              </a:rPr>
              <a:t> </a:t>
            </a:r>
            <a:endParaRPr lang="es-ES" sz="5400" dirty="0">
              <a:solidFill>
                <a:schemeClr val="accent1">
                  <a:lumMod val="40000"/>
                  <a:lumOff val="60000"/>
                </a:schemeClr>
              </a:solidFill>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buClrTx/>
              <a:buSzTx/>
            </a:pPr>
            <a:r>
              <a:rPr lang="es-ES" sz="5400" dirty="0">
                <a:solidFill>
                  <a:schemeClr val="accent1">
                    <a:lumMod val="40000"/>
                    <a:lumOff val="60000"/>
                  </a:schemeClr>
                </a:solidFill>
                <a:ea typeface="Calibri" panose="020F0502020204030204" pitchFamily="34" charset="0"/>
                <a:cs typeface="Times New Roman" panose="02020603050405020304" pitchFamily="18" charset="0"/>
              </a:rPr>
              <a:t>La literatura de mujeres para alimentar nuevas miradas periodísticas</a:t>
            </a:r>
          </a:p>
          <a:p>
            <a:pPr lvl="0" eaLnBrk="0" fontAlgn="base" hangingPunct="0">
              <a:lnSpc>
                <a:spcPct val="100000"/>
              </a:lnSpc>
              <a:spcBef>
                <a:spcPct val="0"/>
              </a:spcBef>
              <a:spcAft>
                <a:spcPct val="0"/>
              </a:spcAft>
              <a:buClrTx/>
              <a:buSzTx/>
            </a:pPr>
            <a:r>
              <a:rPr lang="es-ES" sz="5400" b="1" i="1" dirty="0" smtClean="0">
                <a:solidFill>
                  <a:schemeClr val="accent1">
                    <a:lumMod val="40000"/>
                    <a:lumOff val="60000"/>
                  </a:schemeClr>
                </a:solidFill>
                <a:ea typeface="Calibri" panose="020F0502020204030204" pitchFamily="34" charset="0"/>
                <a:cs typeface="Times New Roman" panose="02020603050405020304" pitchFamily="18" charset="0"/>
              </a:rPr>
              <a:t> </a:t>
            </a:r>
            <a:r>
              <a:rPr lang="es-ES_tradnl" sz="5400" b="1" i="1" dirty="0" smtClean="0">
                <a:solidFill>
                  <a:schemeClr val="accent1">
                    <a:lumMod val="40000"/>
                    <a:lumOff val="60000"/>
                  </a:schemeClr>
                </a:solidFill>
                <a:ea typeface="Calibri" panose="020F0502020204030204" pitchFamily="34" charset="0"/>
                <a:cs typeface="Times New Roman" panose="02020603050405020304" pitchFamily="18" charset="0"/>
              </a:rPr>
              <a:t> </a:t>
            </a:r>
          </a:p>
          <a:p>
            <a:pPr lvl="0" eaLnBrk="0" fontAlgn="base" hangingPunct="0">
              <a:lnSpc>
                <a:spcPct val="100000"/>
              </a:lnSpc>
              <a:spcBef>
                <a:spcPct val="0"/>
              </a:spcBef>
              <a:spcAft>
                <a:spcPct val="0"/>
              </a:spcAft>
              <a:buClrTx/>
              <a:buSzTx/>
            </a:pPr>
            <a:endParaRPr lang="en-US" sz="3600" dirty="0" smtClean="0">
              <a:solidFill>
                <a:schemeClr val="accent1">
                  <a:lumMod val="40000"/>
                  <a:lumOff val="60000"/>
                </a:schemeClr>
              </a:solidFill>
            </a:endParaRPr>
          </a:p>
          <a:p>
            <a:pPr lvl="0" eaLnBrk="0" fontAlgn="base" hangingPunct="0">
              <a:lnSpc>
                <a:spcPct val="100000"/>
              </a:lnSpc>
              <a:spcBef>
                <a:spcPct val="0"/>
              </a:spcBef>
              <a:spcAft>
                <a:spcPct val="0"/>
              </a:spcAft>
              <a:buClrTx/>
              <a:buSzTx/>
            </a:pPr>
            <a:r>
              <a:rPr lang="es-ES_tradnl" sz="4000" b="1" dirty="0" smtClean="0">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Fuente</a:t>
            </a:r>
            <a:r>
              <a:rPr lang="es-ES" sz="4000" dirty="0">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r>
              <a:rPr lang="es-ES" sz="4000" dirty="0" smtClean="0">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Elaboración </a:t>
            </a:r>
            <a:r>
              <a:rPr lang="es-ES" sz="4000" dirty="0">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propia a partir de las obras literarias compartidas en la asignatura COM 224 durante el semestre 1-2014-2015, con datos de la crítica de </a:t>
            </a:r>
            <a:r>
              <a:rPr lang="es-ES" sz="4000" dirty="0" err="1">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Nacidit</a:t>
            </a:r>
            <a:r>
              <a:rPr lang="es-ES" sz="4000" dirty="0">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 Perdomo, </a:t>
            </a:r>
            <a:r>
              <a:rPr lang="es-ES" sz="4000" dirty="0" err="1">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Ylonka</a:t>
            </a:r>
            <a:r>
              <a:rPr lang="es-ES" sz="4000" dirty="0">
                <a:solidFill>
                  <a:schemeClr val="accent1">
                    <a:lumMod val="40000"/>
                    <a:lumOff val="60000"/>
                  </a:schemeClr>
                </a:solidFill>
                <a:latin typeface="Arial" panose="020B0604020202020204" pitchFamily="34" charset="0"/>
                <a:ea typeface="Calibri" panose="020F0502020204030204" pitchFamily="34" charset="0"/>
                <a:cs typeface="Arial" panose="020B0604020202020204" pitchFamily="34" charset="0"/>
              </a:rPr>
              <a:t> (1998). </a:t>
            </a:r>
            <a:endParaRPr lang="en-US" sz="4000" dirty="0">
              <a:solidFill>
                <a:schemeClr val="accent1">
                  <a:lumMod val="40000"/>
                  <a:lumOff val="60000"/>
                </a:schemeClr>
              </a:solidFill>
              <a:latin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341576772"/>
              </p:ext>
            </p:extLst>
          </p:nvPr>
        </p:nvGraphicFramePr>
        <p:xfrm>
          <a:off x="5109029" y="957944"/>
          <a:ext cx="6305205" cy="5825649"/>
        </p:xfrm>
        <a:graphic>
          <a:graphicData uri="http://schemas.openxmlformats.org/drawingml/2006/table">
            <a:tbl>
              <a:tblPr firstRow="1" firstCol="1" bandRow="1">
                <a:tableStyleId>{72833802-FEF1-4C79-8D5D-14CF1EAF98D9}</a:tableStyleId>
              </a:tblPr>
              <a:tblGrid>
                <a:gridCol w="1510546"/>
                <a:gridCol w="1722006"/>
                <a:gridCol w="3072653"/>
              </a:tblGrid>
              <a:tr h="441219">
                <a:tc>
                  <a:txBody>
                    <a:bodyPr/>
                    <a:lstStyle/>
                    <a:p>
                      <a:pPr marL="0" marR="0" algn="ctr">
                        <a:lnSpc>
                          <a:spcPct val="115000"/>
                        </a:lnSpc>
                        <a:spcBef>
                          <a:spcPts val="0"/>
                        </a:spcBef>
                        <a:spcAft>
                          <a:spcPts val="0"/>
                        </a:spcAft>
                      </a:pPr>
                      <a:r>
                        <a:rPr lang="es-ES_tradnl" sz="1100" dirty="0">
                          <a:effectLst/>
                        </a:rPr>
                        <a:t>Autora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s-ES_tradnl" sz="1100">
                          <a:effectLst/>
                        </a:rPr>
                        <a:t>Título de la obra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s-ES_tradnl" sz="1100" dirty="0">
                          <a:effectLst/>
                        </a:rPr>
                        <a:t>Contexto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35401">
                <a:tc>
                  <a:txBody>
                    <a:bodyPr/>
                    <a:lstStyle/>
                    <a:p>
                      <a:pPr marL="0" marR="0" algn="ctr">
                        <a:lnSpc>
                          <a:spcPct val="115000"/>
                        </a:lnSpc>
                        <a:spcBef>
                          <a:spcPts val="0"/>
                        </a:spcBef>
                        <a:spcAft>
                          <a:spcPts val="0"/>
                        </a:spcAft>
                      </a:pPr>
                      <a:r>
                        <a:rPr lang="es-DO" sz="1600" dirty="0">
                          <a:effectLst/>
                        </a:rPr>
                        <a:t>Virginia Elena </a:t>
                      </a:r>
                      <a:r>
                        <a:rPr lang="es-DO" sz="1600" dirty="0" err="1">
                          <a:effectLst/>
                        </a:rPr>
                        <a:t>Ortea</a:t>
                      </a:r>
                      <a:endParaRPr lang="en-US" sz="1600" dirty="0">
                        <a:effectLst/>
                      </a:endParaRPr>
                    </a:p>
                    <a:p>
                      <a:pPr marL="0" marR="0" algn="ctr">
                        <a:lnSpc>
                          <a:spcPct val="115000"/>
                        </a:lnSpc>
                        <a:spcBef>
                          <a:spcPts val="0"/>
                        </a:spcBef>
                        <a:spcAft>
                          <a:spcPts val="0"/>
                        </a:spcAft>
                      </a:pPr>
                      <a:r>
                        <a:rPr lang="es-DO" sz="1600" dirty="0">
                          <a:effectLst/>
                        </a:rPr>
                        <a:t>(Primera mujer periodista)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DO" sz="1600">
                          <a:effectLst/>
                        </a:rPr>
                        <a:t>“Meseniana” (1899)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DO" sz="1600">
                          <a:effectLst/>
                        </a:rPr>
                        <a:t>Esta obra fue escrita a final del siglo XIX. Simboliza la catarsis espiritual de la mujer ante el dolor.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35401">
                <a:tc>
                  <a:txBody>
                    <a:bodyPr/>
                    <a:lstStyle/>
                    <a:p>
                      <a:pPr marL="0" marR="0" algn="ctr">
                        <a:lnSpc>
                          <a:spcPct val="115000"/>
                        </a:lnSpc>
                        <a:spcBef>
                          <a:spcPts val="0"/>
                        </a:spcBef>
                        <a:spcAft>
                          <a:spcPts val="0"/>
                        </a:spcAft>
                      </a:pPr>
                      <a:r>
                        <a:rPr lang="es-DO" sz="1600">
                          <a:effectLst/>
                        </a:rPr>
                        <a:t>Delia Weber </a:t>
                      </a:r>
                      <a:endParaRPr lang="en-US" sz="1600">
                        <a:effectLst/>
                      </a:endParaRPr>
                    </a:p>
                    <a:p>
                      <a:pPr marL="0" marR="0" algn="ctr">
                        <a:lnSpc>
                          <a:spcPct val="115000"/>
                        </a:lnSpc>
                        <a:spcBef>
                          <a:spcPts val="0"/>
                        </a:spcBef>
                        <a:spcAft>
                          <a:spcPts val="0"/>
                        </a:spcAft>
                      </a:pPr>
                      <a:r>
                        <a:rPr lang="es-DO" sz="1600">
                          <a:effectLst/>
                        </a:rPr>
                        <a:t>(Primera mujer fotógrafa y cineasta)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DO" sz="1600">
                          <a:effectLst/>
                        </a:rPr>
                        <a:t>“El rescate” (1923)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DO" sz="1600">
                          <a:effectLst/>
                        </a:rPr>
                        <a:t>El año 1923 representa desarrollada en silencio por la mujer al asumir la fe como la razón única de su alianza con el destino.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35401">
                <a:tc>
                  <a:txBody>
                    <a:bodyPr/>
                    <a:lstStyle/>
                    <a:p>
                      <a:pPr marL="0" marR="0" algn="ctr">
                        <a:lnSpc>
                          <a:spcPct val="115000"/>
                        </a:lnSpc>
                        <a:spcBef>
                          <a:spcPts val="0"/>
                        </a:spcBef>
                        <a:spcAft>
                          <a:spcPts val="0"/>
                        </a:spcAft>
                      </a:pPr>
                      <a:r>
                        <a:rPr lang="es-DO" sz="1600">
                          <a:effectLst/>
                        </a:rPr>
                        <a:t>Aida Cartagena Portalatín</a:t>
                      </a:r>
                      <a:endParaRPr lang="en-US" sz="1600">
                        <a:effectLst/>
                      </a:endParaRPr>
                    </a:p>
                    <a:p>
                      <a:pPr marL="0" marR="0" algn="ctr">
                        <a:lnSpc>
                          <a:spcPct val="115000"/>
                        </a:lnSpc>
                        <a:spcBef>
                          <a:spcPts val="0"/>
                        </a:spcBef>
                        <a:spcAft>
                          <a:spcPts val="0"/>
                        </a:spcAft>
                      </a:pPr>
                      <a:r>
                        <a:rPr lang="es-DO" sz="1600">
                          <a:effectLst/>
                        </a:rPr>
                        <a:t>(Novelista)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DO" sz="1600" dirty="0">
                          <a:effectLst/>
                        </a:rPr>
                        <a:t>“Tablero” (1978)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DO" sz="1600" dirty="0">
                          <a:effectLst/>
                        </a:rPr>
                        <a:t>Es una recopilación de textos antológicos escrito con distintas realidades, cotidianidades y bosquejo de la existencia.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11548">
                <a:tc>
                  <a:txBody>
                    <a:bodyPr/>
                    <a:lstStyle/>
                    <a:p>
                      <a:pPr marL="0" marR="0" algn="ctr">
                        <a:lnSpc>
                          <a:spcPct val="115000"/>
                        </a:lnSpc>
                        <a:spcBef>
                          <a:spcPts val="0"/>
                        </a:spcBef>
                        <a:spcAft>
                          <a:spcPts val="0"/>
                        </a:spcAft>
                      </a:pPr>
                      <a:r>
                        <a:rPr lang="es-DO" sz="1600" dirty="0" err="1">
                          <a:effectLst/>
                        </a:rPr>
                        <a:t>Hilma</a:t>
                      </a:r>
                      <a:r>
                        <a:rPr lang="es-DO" sz="1600" dirty="0">
                          <a:effectLst/>
                        </a:rPr>
                        <a:t> Conteras</a:t>
                      </a:r>
                      <a:endParaRPr lang="en-US" sz="1600" dirty="0">
                        <a:effectLst/>
                      </a:endParaRPr>
                    </a:p>
                    <a:p>
                      <a:pPr marL="0" marR="0" algn="ctr">
                        <a:lnSpc>
                          <a:spcPct val="115000"/>
                        </a:lnSpc>
                        <a:spcBef>
                          <a:spcPts val="0"/>
                        </a:spcBef>
                        <a:spcAft>
                          <a:spcPts val="0"/>
                        </a:spcAft>
                      </a:pPr>
                      <a:r>
                        <a:rPr lang="es-DO" sz="1400" dirty="0">
                          <a:effectLst/>
                        </a:rPr>
                        <a:t>(Escritora, primera mujer ganadora del Premio Nacional de Literatura)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DO" sz="1600" dirty="0">
                          <a:effectLst/>
                        </a:rPr>
                        <a:t>“El poder de una lágrima” (2013)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DO" sz="1600" dirty="0">
                          <a:effectLst/>
                        </a:rPr>
                        <a:t>Construcción literaria desde el punto de vista de la mujer de un orden simbólico y psicológico.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 xmlns:p14="http://schemas.microsoft.com/office/powerpoint/2010/main" val="68100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t>Metodolog</a:t>
            </a:r>
            <a:r>
              <a:rPr lang="es-PA" dirty="0" err="1" smtClean="0"/>
              <a:t>ía</a:t>
            </a:r>
            <a:r>
              <a:rPr lang="es-PA" dirty="0" smtClean="0"/>
              <a:t>: </a:t>
            </a:r>
            <a:r>
              <a:rPr lang="es-ES_tradnl" b="1" i="1" dirty="0" smtClean="0"/>
              <a:t>Procedimiento </a:t>
            </a:r>
            <a:endParaRPr lang="en-US" dirty="0"/>
          </a:p>
        </p:txBody>
      </p:sp>
      <p:sp>
        <p:nvSpPr>
          <p:cNvPr id="9" name="Content Placeholder 8"/>
          <p:cNvSpPr>
            <a:spLocks noGrp="1"/>
          </p:cNvSpPr>
          <p:nvPr>
            <p:ph idx="1"/>
          </p:nvPr>
        </p:nvSpPr>
        <p:spPr/>
        <p:txBody>
          <a:bodyPr>
            <a:normAutofit lnSpcReduction="10000"/>
          </a:bodyPr>
          <a:lstStyle/>
          <a:p>
            <a:pPr marL="0" indent="0">
              <a:buNone/>
            </a:pPr>
            <a:endParaRPr lang="en-US" dirty="0"/>
          </a:p>
          <a:p>
            <a:r>
              <a:rPr lang="es-ES_tradnl" sz="3200" dirty="0"/>
              <a:t>El objeto de estudio de esta investigación es la lectura de literatura escrita por mujeres  como estrategia de alfabetización académica en la asignatura  Producción Escrita, COM 224. El universo se divide en los siguientes estratos: </a:t>
            </a:r>
            <a:endParaRPr lang="en-US" sz="3200" dirty="0"/>
          </a:p>
          <a:p>
            <a:r>
              <a:rPr lang="es-ES_tradnl" dirty="0"/>
              <a:t> </a:t>
            </a:r>
            <a:r>
              <a:rPr lang="es-MX" sz="2600" b="1" dirty="0" smtClean="0"/>
              <a:t>Estrato </a:t>
            </a:r>
            <a:r>
              <a:rPr lang="es-MX" sz="2600" b="1" dirty="0"/>
              <a:t>1. Estudiantado que cursa la asignatura COM 224.</a:t>
            </a:r>
            <a:r>
              <a:rPr lang="es-MX" sz="2600" dirty="0"/>
              <a:t> </a:t>
            </a:r>
            <a:endParaRPr lang="en-US" sz="2600" dirty="0"/>
          </a:p>
          <a:p>
            <a:pPr lvl="0"/>
            <a:r>
              <a:rPr lang="es-MX" sz="2600" b="1" dirty="0"/>
              <a:t>Estrato 2. Textos literarios escritos por mujeres. </a:t>
            </a:r>
            <a:endParaRPr lang="en-US" sz="2600" dirty="0"/>
          </a:p>
          <a:p>
            <a:pPr lvl="0"/>
            <a:r>
              <a:rPr lang="es-MX" sz="2600" b="1" dirty="0"/>
              <a:t>Estrato 3. Estrategias de lectura y escritura. </a:t>
            </a:r>
            <a:endParaRPr lang="en-US" sz="2600" dirty="0"/>
          </a:p>
          <a:p>
            <a:endParaRPr lang="en-US" dirty="0"/>
          </a:p>
        </p:txBody>
      </p:sp>
    </p:spTree>
    <p:extLst>
      <p:ext uri="{BB962C8B-B14F-4D97-AF65-F5344CB8AC3E}">
        <p14:creationId xmlns="" xmlns:p14="http://schemas.microsoft.com/office/powerpoint/2010/main" val="155905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slide(fromBottom)">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slide(fromBottom)">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slide(fromBottom)">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slide(fromBottom)">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t>Metodolog</a:t>
            </a:r>
            <a:r>
              <a:rPr lang="es-PA" dirty="0" err="1" smtClean="0"/>
              <a:t>ía</a:t>
            </a:r>
            <a:r>
              <a:rPr lang="es-PA" dirty="0" smtClean="0"/>
              <a:t>: </a:t>
            </a:r>
            <a:r>
              <a:rPr lang="es-ES_tradnl" b="1" i="1" dirty="0"/>
              <a:t>Estrategias </a:t>
            </a:r>
            <a:endParaRPr lang="en-US" dirty="0"/>
          </a:p>
        </p:txBody>
      </p:sp>
      <p:sp>
        <p:nvSpPr>
          <p:cNvPr id="9" name="Content Placeholder 8"/>
          <p:cNvSpPr>
            <a:spLocks noGrp="1"/>
          </p:cNvSpPr>
          <p:nvPr>
            <p:ph sz="half" idx="1"/>
          </p:nvPr>
        </p:nvSpPr>
        <p:spPr/>
        <p:txBody>
          <a:bodyPr>
            <a:normAutofit/>
          </a:bodyPr>
          <a:lstStyle/>
          <a:p>
            <a:r>
              <a:rPr lang="es-ES_tradnl" sz="2200" b="1" i="1" dirty="0" smtClean="0"/>
              <a:t>Nivel </a:t>
            </a:r>
            <a:r>
              <a:rPr lang="es-ES_tradnl" sz="2200" b="1" i="1" dirty="0"/>
              <a:t>literal</a:t>
            </a:r>
            <a:endParaRPr lang="en-US" sz="2200" dirty="0"/>
          </a:p>
          <a:p>
            <a:pPr lvl="0"/>
            <a:r>
              <a:rPr lang="es-ES_tradnl" sz="2200" dirty="0" err="1"/>
              <a:t>Panoramizar</a:t>
            </a:r>
            <a:r>
              <a:rPr lang="es-ES_tradnl" sz="2200" dirty="0"/>
              <a:t>. </a:t>
            </a:r>
            <a:endParaRPr lang="en-US" sz="2200" dirty="0"/>
          </a:p>
          <a:p>
            <a:pPr lvl="0"/>
            <a:r>
              <a:rPr lang="es-ES_tradnl" sz="2200" dirty="0"/>
              <a:t>Policromía, método arcoíris.</a:t>
            </a:r>
            <a:endParaRPr lang="en-US" sz="2200" dirty="0"/>
          </a:p>
          <a:p>
            <a:pPr lvl="0"/>
            <a:r>
              <a:rPr lang="es-ES_tradnl" sz="2200" dirty="0"/>
              <a:t>Creación de rúbrica del estilo periodístico. </a:t>
            </a:r>
            <a:endParaRPr lang="en-US" sz="2200" dirty="0"/>
          </a:p>
          <a:p>
            <a:r>
              <a:rPr lang="es-ES_tradnl" sz="2200" b="1" i="1" dirty="0"/>
              <a:t>Nivel inferencial	</a:t>
            </a:r>
            <a:endParaRPr lang="en-US" sz="2200" dirty="0"/>
          </a:p>
          <a:p>
            <a:pPr lvl="0"/>
            <a:r>
              <a:rPr lang="es-ES_tradnl" sz="2200" dirty="0"/>
              <a:t>Golosinas periodísticas</a:t>
            </a:r>
            <a:endParaRPr lang="en-US" sz="2200" dirty="0"/>
          </a:p>
          <a:p>
            <a:endParaRPr lang="en-US" dirty="0"/>
          </a:p>
        </p:txBody>
      </p:sp>
      <p:sp>
        <p:nvSpPr>
          <p:cNvPr id="2" name="Content Placeholder 1"/>
          <p:cNvSpPr>
            <a:spLocks noGrp="1"/>
          </p:cNvSpPr>
          <p:nvPr>
            <p:ph sz="half" idx="2"/>
          </p:nvPr>
        </p:nvSpPr>
        <p:spPr/>
        <p:txBody>
          <a:bodyPr>
            <a:noAutofit/>
          </a:bodyPr>
          <a:lstStyle/>
          <a:p>
            <a:r>
              <a:rPr lang="es-ES_tradnl" sz="2400" b="1" i="1" dirty="0" smtClean="0"/>
              <a:t>Nivel </a:t>
            </a:r>
            <a:r>
              <a:rPr lang="es-ES_tradnl" sz="2400" b="1" i="1" dirty="0"/>
              <a:t>crítico intertextual </a:t>
            </a:r>
            <a:endParaRPr lang="en-US" sz="2400" dirty="0"/>
          </a:p>
          <a:p>
            <a:pPr lvl="0"/>
            <a:r>
              <a:rPr lang="es-ES_tradnl" sz="2400" dirty="0"/>
              <a:t>Creación de “Apuntes sobre la historia de ficción”</a:t>
            </a:r>
            <a:endParaRPr lang="en-US" sz="2400" dirty="0"/>
          </a:p>
          <a:p>
            <a:r>
              <a:rPr lang="es-ES_tradnl" sz="2400" b="1" dirty="0"/>
              <a:t> </a:t>
            </a:r>
            <a:r>
              <a:rPr lang="es-MX" sz="2400" b="1" i="1" dirty="0" smtClean="0"/>
              <a:t>Evaluación </a:t>
            </a:r>
            <a:r>
              <a:rPr lang="es-MX" sz="2400" b="1" i="1" dirty="0"/>
              <a:t>y </a:t>
            </a:r>
            <a:r>
              <a:rPr lang="es-MX" sz="2400" b="1" i="1" dirty="0" err="1"/>
              <a:t>coevaluación</a:t>
            </a:r>
            <a:r>
              <a:rPr lang="es-MX" sz="2400" b="1" i="1" dirty="0"/>
              <a:t> </a:t>
            </a:r>
            <a:endParaRPr lang="en-US" sz="2400" dirty="0"/>
          </a:p>
          <a:p>
            <a:r>
              <a:rPr lang="es-ES_tradnl" sz="2400" dirty="0"/>
              <a:t>Formativa y no la </a:t>
            </a:r>
            <a:r>
              <a:rPr lang="es-ES_tradnl" sz="2400" dirty="0" err="1"/>
              <a:t>sumativa</a:t>
            </a:r>
            <a:r>
              <a:rPr lang="es-ES_tradnl" sz="2400" dirty="0"/>
              <a:t>.  </a:t>
            </a:r>
            <a:endParaRPr lang="en-US" sz="2400" dirty="0"/>
          </a:p>
          <a:p>
            <a:r>
              <a:rPr lang="es-ES_tradnl" sz="2400" dirty="0"/>
              <a:t> </a:t>
            </a:r>
            <a:r>
              <a:rPr lang="es-MX" sz="2400" b="1" i="1" dirty="0" smtClean="0"/>
              <a:t>Tiempo </a:t>
            </a:r>
            <a:r>
              <a:rPr lang="es-MX" sz="2400" b="1" i="1" dirty="0"/>
              <a:t>y aplicación </a:t>
            </a:r>
            <a:endParaRPr lang="en-US" sz="2400" dirty="0"/>
          </a:p>
          <a:p>
            <a:r>
              <a:rPr lang="es-ES_tradnl" sz="2400" dirty="0"/>
              <a:t>Las estrategias de </a:t>
            </a:r>
            <a:r>
              <a:rPr lang="es-ES_tradnl" sz="2400" dirty="0" err="1"/>
              <a:t>lectura</a:t>
            </a:r>
            <a:r>
              <a:rPr lang="es-ES_tradnl" sz="2400" dirty="0" err="1">
                <a:sym typeface="Symbol" panose="05050102010706020507" pitchFamily="18" charset="2"/>
              </a:rPr>
              <a:t></a:t>
            </a:r>
            <a:r>
              <a:rPr lang="es-ES_tradnl" sz="2400" dirty="0" err="1"/>
              <a:t>escritura</a:t>
            </a:r>
            <a:r>
              <a:rPr lang="es-ES_tradnl" sz="2400" dirty="0"/>
              <a:t> en la asignatura Producción Escrita (COM 224) fueron aplicadas durante el semestre 1-2014-2015</a:t>
            </a:r>
            <a:endParaRPr lang="en-US" sz="2400" dirty="0"/>
          </a:p>
        </p:txBody>
      </p:sp>
    </p:spTree>
    <p:extLst>
      <p:ext uri="{BB962C8B-B14F-4D97-AF65-F5344CB8AC3E}">
        <p14:creationId xmlns="" xmlns:p14="http://schemas.microsoft.com/office/powerpoint/2010/main" val="269067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slide(fromBottom)">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slide(fromBottom)">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slide(fromBottom)">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slide(fromBottom)">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slide(fromBottom)">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slide(fromBottom)">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slide(fromBottom)">
                                      <p:cBhvr>
                                        <p:cTn id="42" dur="500"/>
                                        <p:tgtEl>
                                          <p:spTgt spid="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
                                            <p:txEl>
                                              <p:pRg st="2" end="2"/>
                                            </p:txEl>
                                          </p:spTgt>
                                        </p:tgtEl>
                                        <p:attrNameLst>
                                          <p:attrName>style.visibility</p:attrName>
                                        </p:attrNameLst>
                                      </p:cBhvr>
                                      <p:to>
                                        <p:strVal val="visible"/>
                                      </p:to>
                                    </p:set>
                                    <p:animEffect transition="in" filter="slide(fromBottom)">
                                      <p:cBhvr>
                                        <p:cTn id="47" dur="500"/>
                                        <p:tgtEl>
                                          <p:spTgt spid="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
                                            <p:txEl>
                                              <p:pRg st="3" end="3"/>
                                            </p:txEl>
                                          </p:spTgt>
                                        </p:tgtEl>
                                        <p:attrNameLst>
                                          <p:attrName>style.visibility</p:attrName>
                                        </p:attrNameLst>
                                      </p:cBhvr>
                                      <p:to>
                                        <p:strVal val="visible"/>
                                      </p:to>
                                    </p:set>
                                    <p:animEffect transition="in" filter="slide(fromBottom)">
                                      <p:cBhvr>
                                        <p:cTn id="52" dur="500"/>
                                        <p:tgtEl>
                                          <p:spTgt spid="2">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Effect transition="in" filter="slide(fromBottom)">
                                      <p:cBhvr>
                                        <p:cTn id="57" dur="500"/>
                                        <p:tgtEl>
                                          <p:spTgt spid="2">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2">
                                            <p:txEl>
                                              <p:pRg st="5" end="5"/>
                                            </p:txEl>
                                          </p:spTgt>
                                        </p:tgtEl>
                                        <p:attrNameLst>
                                          <p:attrName>style.visibility</p:attrName>
                                        </p:attrNameLst>
                                      </p:cBhvr>
                                      <p:to>
                                        <p:strVal val="visible"/>
                                      </p:to>
                                    </p:set>
                                    <p:animEffect transition="in" filter="slide(fromBottom)">
                                      <p:cBhvr>
                                        <p:cTn id="6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b="1" dirty="0"/>
              <a:t>Resultados </a:t>
            </a:r>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387572366"/>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19611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DO" b="1" i="1" dirty="0"/>
              <a:t>Barómetro de las estrategias de lectura-escritura  </a:t>
            </a:r>
            <a:endParaRPr lang="en-US" dirty="0"/>
          </a:p>
        </p:txBody>
      </p:sp>
      <p:sp>
        <p:nvSpPr>
          <p:cNvPr id="10" name="Text Placeholder 9"/>
          <p:cNvSpPr>
            <a:spLocks noGrp="1"/>
          </p:cNvSpPr>
          <p:nvPr>
            <p:ph type="body" sz="half" idx="2"/>
          </p:nvPr>
        </p:nvSpPr>
        <p:spPr/>
        <p:txBody>
          <a:bodyPr/>
          <a:lstStyle/>
          <a:p>
            <a:r>
              <a:rPr lang="es-ES_tradnl" b="1" dirty="0"/>
              <a:t> </a:t>
            </a:r>
            <a:endParaRPr lang="en-US" dirty="0"/>
          </a:p>
          <a:p>
            <a:r>
              <a:rPr lang="es-ES_tradnl" b="1" dirty="0"/>
              <a:t>Fuente:</a:t>
            </a:r>
            <a:r>
              <a:rPr lang="es-ES_tradnl" dirty="0"/>
              <a:t> Elaboración propia a partir de la evaluación final de la asignatura COM 224, semestre 1-2014-2015. </a:t>
            </a:r>
            <a:endParaRPr lang="en-US" dirty="0"/>
          </a:p>
          <a:p>
            <a:r>
              <a:rPr lang="es-ES_tradnl" dirty="0"/>
              <a:t> </a:t>
            </a:r>
            <a:endParaRPr lang="en-US" dirty="0"/>
          </a:p>
          <a:p>
            <a:endParaRPr lang="en-US" dirty="0"/>
          </a:p>
        </p:txBody>
      </p:sp>
      <p:sp>
        <p:nvSpPr>
          <p:cNvPr id="3" name="Rectangle 15"/>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Diagram 5"/>
          <p:cNvGraphicFramePr/>
          <p:nvPr>
            <p:extLst>
              <p:ext uri="{D42A27DB-BD31-4B8C-83A1-F6EECF244321}">
                <p14:modId xmlns="" xmlns:p14="http://schemas.microsoft.com/office/powerpoint/2010/main" val="1463774097"/>
              </p:ext>
            </p:extLst>
          </p:nvPr>
        </p:nvGraphicFramePr>
        <p:xfrm>
          <a:off x="5019199" y="1246897"/>
          <a:ext cx="6167277" cy="5202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2"/>
          <p:cNvSpPr>
            <a:spLocks noChangeArrowheads="1"/>
          </p:cNvSpPr>
          <p:nvPr/>
        </p:nvSpPr>
        <p:spPr bwMode="auto">
          <a:xfrm>
            <a:off x="-360363" y="3729038"/>
            <a:ext cx="12192001"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 xmlns:p14="http://schemas.microsoft.com/office/powerpoint/2010/main" val="353926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b="1" i="1" dirty="0"/>
              <a:t>Recomendaciones del estudiantado  </a:t>
            </a:r>
            <a:endParaRPr lang="en-US" dirty="0"/>
          </a:p>
        </p:txBody>
      </p:sp>
      <p:sp>
        <p:nvSpPr>
          <p:cNvPr id="3" name="Content Placeholder 2"/>
          <p:cNvSpPr>
            <a:spLocks noGrp="1"/>
          </p:cNvSpPr>
          <p:nvPr>
            <p:ph idx="1"/>
          </p:nvPr>
        </p:nvSpPr>
        <p:spPr/>
        <p:txBody>
          <a:bodyPr/>
          <a:lstStyle/>
          <a:p>
            <a:pPr lvl="0" algn="ctr"/>
            <a:r>
              <a:rPr lang="es-ES_tradnl" sz="2800" b="1" dirty="0" smtClean="0"/>
              <a:t>Nueve </a:t>
            </a:r>
            <a:r>
              <a:rPr lang="es-ES_tradnl" sz="2800" b="1" dirty="0"/>
              <a:t>recomendaron: </a:t>
            </a:r>
            <a:endParaRPr lang="es-ES_tradnl" sz="2800" b="1" dirty="0" smtClean="0"/>
          </a:p>
          <a:p>
            <a:pPr lvl="0" algn="ctr"/>
            <a:r>
              <a:rPr lang="es-ES_tradnl" sz="2800" dirty="0" smtClean="0"/>
              <a:t>“</a:t>
            </a:r>
            <a:r>
              <a:rPr lang="es-ES_tradnl" sz="2800" dirty="0"/>
              <a:t>Leer los periódicos”. </a:t>
            </a:r>
            <a:endParaRPr lang="en-US" sz="2800" dirty="0"/>
          </a:p>
          <a:p>
            <a:pPr lvl="0" algn="ctr"/>
            <a:r>
              <a:rPr lang="es-ES_tradnl" sz="2800" b="1" dirty="0"/>
              <a:t>Ocho piensan motivar: </a:t>
            </a:r>
            <a:endParaRPr lang="es-ES_tradnl" sz="2800" b="1" dirty="0" smtClean="0"/>
          </a:p>
          <a:p>
            <a:pPr lvl="0" algn="ctr"/>
            <a:r>
              <a:rPr lang="es-ES_tradnl" sz="2800" dirty="0" smtClean="0"/>
              <a:t>“</a:t>
            </a:r>
            <a:r>
              <a:rPr lang="es-ES_tradnl" sz="2800" dirty="0"/>
              <a:t>La lectura de ficción como estrategia de inspiración de ideas”. </a:t>
            </a:r>
            <a:endParaRPr lang="en-US" sz="2800" dirty="0"/>
          </a:p>
          <a:p>
            <a:pPr lvl="0" algn="ctr"/>
            <a:r>
              <a:rPr lang="es-ES_tradnl" sz="2800" b="1" dirty="0"/>
              <a:t>Siete prefieren recomendar: </a:t>
            </a:r>
            <a:endParaRPr lang="es-ES_tradnl" sz="2800" b="1" dirty="0" smtClean="0"/>
          </a:p>
          <a:p>
            <a:pPr lvl="0" algn="ctr"/>
            <a:r>
              <a:rPr lang="es-ES_tradnl" sz="2800" dirty="0" smtClean="0"/>
              <a:t>“</a:t>
            </a:r>
            <a:r>
              <a:rPr lang="es-ES_tradnl" sz="2800" dirty="0"/>
              <a:t>Aprender a corregir con el método arcoíris”. </a:t>
            </a:r>
            <a:endParaRPr lang="en-US" sz="2800" dirty="0"/>
          </a:p>
        </p:txBody>
      </p:sp>
    </p:spTree>
    <p:extLst>
      <p:ext uri="{BB962C8B-B14F-4D97-AF65-F5344CB8AC3E}">
        <p14:creationId xmlns="" xmlns:p14="http://schemas.microsoft.com/office/powerpoint/2010/main" val="20436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PA" dirty="0" smtClean="0"/>
              <a:t>Observaciones</a:t>
            </a:r>
            <a:endParaRPr lang="en-US" dirty="0"/>
          </a:p>
        </p:txBody>
      </p:sp>
      <p:sp>
        <p:nvSpPr>
          <p:cNvPr id="5" name="Content Placeholder 4"/>
          <p:cNvSpPr>
            <a:spLocks noGrp="1"/>
          </p:cNvSpPr>
          <p:nvPr>
            <p:ph idx="1"/>
          </p:nvPr>
        </p:nvSpPr>
        <p:spPr/>
        <p:txBody>
          <a:bodyPr/>
          <a:lstStyle/>
          <a:p>
            <a:pPr lvl="0"/>
            <a:r>
              <a:rPr lang="es-ES_tradnl" sz="3200" dirty="0"/>
              <a:t>La investigación acción presentada se construye ante la intención de develar textos que han permanecido ocultos y subordinados, creado por mujeres dominicanas a través de dos siglos. La lectura de Virginia Elena </a:t>
            </a:r>
            <a:r>
              <a:rPr lang="es-ES_tradnl" sz="3200" dirty="0" err="1"/>
              <a:t>Ortea</a:t>
            </a:r>
            <a:r>
              <a:rPr lang="es-ES_tradnl" sz="3200" dirty="0"/>
              <a:t>, Delia Weber, Aida Cartagena </a:t>
            </a:r>
            <a:r>
              <a:rPr lang="es-ES_tradnl" sz="3200" dirty="0" err="1"/>
              <a:t>Portalatín</a:t>
            </a:r>
            <a:r>
              <a:rPr lang="es-ES_tradnl" sz="3200" dirty="0"/>
              <a:t> e </a:t>
            </a:r>
            <a:r>
              <a:rPr lang="es-ES_tradnl" sz="3200" dirty="0" err="1"/>
              <a:t>Hilma</a:t>
            </a:r>
            <a:r>
              <a:rPr lang="es-ES_tradnl" sz="3200" dirty="0"/>
              <a:t> Contreras edificó un puente para encontrar ideas con las esenciales características de la </a:t>
            </a:r>
            <a:r>
              <a:rPr lang="es-ES_tradnl" sz="3200" dirty="0" err="1"/>
              <a:t>noticiabilidad</a:t>
            </a:r>
            <a:r>
              <a:rPr lang="es-ES_tradnl" sz="3200" dirty="0"/>
              <a:t>, y creando estructuras lógicas e innovadoras del texto periodístico.</a:t>
            </a:r>
            <a:endParaRPr lang="en-US" sz="3200" dirty="0"/>
          </a:p>
          <a:p>
            <a:endParaRPr lang="en-US" dirty="0"/>
          </a:p>
        </p:txBody>
      </p:sp>
    </p:spTree>
    <p:extLst>
      <p:ext uri="{BB962C8B-B14F-4D97-AF65-F5344CB8AC3E}">
        <p14:creationId xmlns="" xmlns:p14="http://schemas.microsoft.com/office/powerpoint/2010/main" val="1306360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92582" y="91440"/>
            <a:ext cx="7888111" cy="6389370"/>
          </a:xfrm>
          <a:prstGeom prst="rect">
            <a:avLst/>
          </a:prstGeom>
        </p:spPr>
      </p:pic>
      <p:sp>
        <p:nvSpPr>
          <p:cNvPr id="3" name="Title 1"/>
          <p:cNvSpPr txBox="1">
            <a:spLocks/>
          </p:cNvSpPr>
          <p:nvPr/>
        </p:nvSpPr>
        <p:spPr>
          <a:xfrm>
            <a:off x="34066" y="0"/>
            <a:ext cx="10058400" cy="14493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mtClean="0"/>
              <a:t>Introducción </a:t>
            </a:r>
            <a:endParaRPr lang="en-US" dirty="0"/>
          </a:p>
        </p:txBody>
      </p:sp>
    </p:spTree>
    <p:extLst>
      <p:ext uri="{BB962C8B-B14F-4D97-AF65-F5344CB8AC3E}">
        <p14:creationId xmlns="" xmlns:p14="http://schemas.microsoft.com/office/powerpoint/2010/main" val="1455032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PA" dirty="0" smtClean="0"/>
              <a:t>Observaciones</a:t>
            </a:r>
            <a:endParaRPr lang="en-US" dirty="0"/>
          </a:p>
        </p:txBody>
      </p:sp>
      <p:sp>
        <p:nvSpPr>
          <p:cNvPr id="5" name="Content Placeholder 4"/>
          <p:cNvSpPr>
            <a:spLocks noGrp="1"/>
          </p:cNvSpPr>
          <p:nvPr>
            <p:ph idx="1"/>
          </p:nvPr>
        </p:nvSpPr>
        <p:spPr/>
        <p:txBody>
          <a:bodyPr>
            <a:normAutofit lnSpcReduction="10000"/>
          </a:bodyPr>
          <a:lstStyle/>
          <a:p>
            <a:r>
              <a:rPr lang="es-ES_tradnl" dirty="0"/>
              <a:t> </a:t>
            </a:r>
            <a:r>
              <a:rPr lang="es-ES_tradnl" sz="3600" dirty="0" smtClean="0"/>
              <a:t>Los </a:t>
            </a:r>
            <a:r>
              <a:rPr lang="es-ES_tradnl" sz="3600" dirty="0"/>
              <a:t>escritos de no ficción a partir de la ficción se realizaron tras construcciones periodísticas; por lo que al ampliar la mirada fueron integrados el lenguaje periodístico con el literario; un proceso complejo que les condujo a interpretar el proceso de producción de contenidos periodísticos a través de las fases de idealización, traducción, evaluación y </a:t>
            </a:r>
            <a:r>
              <a:rPr lang="es-ES_tradnl" sz="3600" dirty="0" smtClean="0"/>
              <a:t>difusión.</a:t>
            </a:r>
            <a:endParaRPr lang="en-US" dirty="0"/>
          </a:p>
        </p:txBody>
      </p:sp>
    </p:spTree>
    <p:extLst>
      <p:ext uri="{BB962C8B-B14F-4D97-AF65-F5344CB8AC3E}">
        <p14:creationId xmlns="" xmlns:p14="http://schemas.microsoft.com/office/powerpoint/2010/main" val="2029388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s-ES_tradnl" dirty="0" smtClean="0"/>
              <a:t>“</a:t>
            </a:r>
            <a:r>
              <a:rPr lang="es-ES_tradnl" dirty="0"/>
              <a:t>Soy de la idea de que por haberme iniciado como periodista, voy a ser periodista hasta que me muera. Y debo decirle que para mí la decisión de dar el paso del periodismo a la literatura fue algo aterrador. ¡Cómo saltar encima de un precipicio y llegar al otro lado”. </a:t>
            </a:r>
            <a:endParaRPr lang="es-ES_tradnl" dirty="0" smtClean="0"/>
          </a:p>
          <a:p>
            <a:pPr marL="0" indent="0">
              <a:buNone/>
            </a:pPr>
            <a:r>
              <a:rPr lang="es-ES_tradnl" b="1" dirty="0" smtClean="0"/>
              <a:t>Elena </a:t>
            </a:r>
            <a:r>
              <a:rPr lang="es-ES_tradnl" b="1" dirty="0" err="1"/>
              <a:t>Poniatowska</a:t>
            </a:r>
            <a:r>
              <a:rPr lang="es-ES_tradnl" b="1" dirty="0"/>
              <a:t> (1997)</a:t>
            </a:r>
            <a:endParaRPr lang="en-US" b="1" dirty="0"/>
          </a:p>
        </p:txBody>
      </p:sp>
      <p:sp>
        <p:nvSpPr>
          <p:cNvPr id="6" name="Text Placeholder 5"/>
          <p:cNvSpPr>
            <a:spLocks noGrp="1"/>
          </p:cNvSpPr>
          <p:nvPr>
            <p:ph type="body" sz="half" idx="2"/>
          </p:nvPr>
        </p:nvSpPr>
        <p:spPr>
          <a:xfrm>
            <a:off x="-3547987" y="5636485"/>
            <a:ext cx="1155180" cy="1598502"/>
          </a:xfrm>
        </p:spPr>
        <p:txBody>
          <a:bodyPr/>
          <a:lstStyle/>
          <a:p>
            <a:endParaRPr lang="en-US" dirty="0"/>
          </a:p>
        </p:txBody>
      </p:sp>
      <p:pic>
        <p:nvPicPr>
          <p:cNvPr id="11266" name="Picture 2" descr="http://i.ytimg.com/vi/H7tCwQX5rxA/maxresdefault.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059" y="3288631"/>
            <a:ext cx="4955227" cy="2787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1738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slide(fromBottom)">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s-ES" b="1" dirty="0"/>
              <a:t>Justificación </a:t>
            </a:r>
            <a:endParaRPr lang="en-US" dirty="0"/>
          </a:p>
        </p:txBody>
      </p:sp>
      <p:sp>
        <p:nvSpPr>
          <p:cNvPr id="7" name="Content Placeholder 6"/>
          <p:cNvSpPr>
            <a:spLocks noGrp="1"/>
          </p:cNvSpPr>
          <p:nvPr>
            <p:ph idx="1"/>
          </p:nvPr>
        </p:nvSpPr>
        <p:spPr/>
        <p:txBody>
          <a:bodyPr>
            <a:normAutofit/>
          </a:bodyPr>
          <a:lstStyle/>
          <a:p>
            <a:pPr algn="r"/>
            <a:r>
              <a:rPr lang="es-ES" sz="6600" i="1" dirty="0">
                <a:solidFill>
                  <a:schemeClr val="accent1">
                    <a:lumMod val="75000"/>
                  </a:schemeClr>
                </a:solidFill>
              </a:rPr>
              <a:t>“</a:t>
            </a:r>
            <a:r>
              <a:rPr lang="es-ES" sz="3600" i="1" dirty="0"/>
              <a:t>La lectura es un acto de comunicación entre la vida (“experiencia”) </a:t>
            </a:r>
            <a:r>
              <a:rPr lang="es-ES" sz="3600" i="1" dirty="0" smtClean="0"/>
              <a:t>del </a:t>
            </a:r>
            <a:r>
              <a:rPr lang="es-ES" sz="3600" i="1" dirty="0"/>
              <a:t>autor </a:t>
            </a:r>
            <a:r>
              <a:rPr lang="es-ES" sz="3600" i="1" dirty="0">
                <a:sym typeface="Symbol" panose="05050102010706020507" pitchFamily="18" charset="2"/>
              </a:rPr>
              <a:t></a:t>
            </a:r>
            <a:r>
              <a:rPr lang="es-ES" sz="3600" i="1" dirty="0"/>
              <a:t>autora</a:t>
            </a:r>
            <a:r>
              <a:rPr lang="es-ES" sz="3600" i="1" dirty="0">
                <a:sym typeface="Symbol" panose="05050102010706020507" pitchFamily="18" charset="2"/>
              </a:rPr>
              <a:t></a:t>
            </a:r>
            <a:r>
              <a:rPr lang="es-ES" sz="3600" i="1" dirty="0"/>
              <a:t> y la vida del lector </a:t>
            </a:r>
            <a:r>
              <a:rPr lang="es-ES" sz="3600" i="1" dirty="0">
                <a:sym typeface="Symbol" panose="05050102010706020507" pitchFamily="18" charset="2"/>
              </a:rPr>
              <a:t></a:t>
            </a:r>
            <a:r>
              <a:rPr lang="es-ES" sz="3600" i="1" dirty="0"/>
              <a:t>lectora</a:t>
            </a:r>
            <a:r>
              <a:rPr lang="es-ES" sz="3600" i="1" dirty="0">
                <a:sym typeface="Symbol" panose="05050102010706020507" pitchFamily="18" charset="2"/>
              </a:rPr>
              <a:t></a:t>
            </a:r>
            <a:r>
              <a:rPr lang="es-ES" sz="6600" i="1" dirty="0">
                <a:solidFill>
                  <a:schemeClr val="accent1">
                    <a:lumMod val="75000"/>
                  </a:schemeClr>
                </a:solidFill>
              </a:rPr>
              <a:t>”</a:t>
            </a:r>
            <a:r>
              <a:rPr lang="es-ES" sz="3600" i="1" dirty="0"/>
              <a:t>.</a:t>
            </a:r>
            <a:r>
              <a:rPr lang="es-ES" sz="3600" dirty="0"/>
              <a:t> </a:t>
            </a:r>
            <a:br>
              <a:rPr lang="es-ES" sz="3600" dirty="0"/>
            </a:br>
            <a:r>
              <a:rPr lang="es-ES" sz="3600" dirty="0" smtClean="0"/>
              <a:t>(</a:t>
            </a:r>
            <a:r>
              <a:rPr lang="es-ES" sz="3600" dirty="0" err="1" smtClean="0"/>
              <a:t>Tori</a:t>
            </a:r>
            <a:r>
              <a:rPr lang="es-ES" sz="3600" dirty="0" smtClean="0"/>
              <a:t> </a:t>
            </a:r>
            <a:r>
              <a:rPr lang="es-ES" sz="3600" dirty="0" err="1" smtClean="0"/>
              <a:t>Moil</a:t>
            </a:r>
            <a:r>
              <a:rPr lang="es-ES" sz="3600" dirty="0" smtClean="0"/>
              <a:t>, </a:t>
            </a:r>
            <a:r>
              <a:rPr lang="es-ES" sz="3600" dirty="0"/>
              <a:t>1988. p. 55)</a:t>
            </a:r>
            <a:endParaRPr lang="en-US" sz="3600" dirty="0"/>
          </a:p>
        </p:txBody>
      </p:sp>
    </p:spTree>
    <p:extLst>
      <p:ext uri="{BB962C8B-B14F-4D97-AF65-F5344CB8AC3E}">
        <p14:creationId xmlns="" xmlns:p14="http://schemas.microsoft.com/office/powerpoint/2010/main" val="2317047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Objetivos </a:t>
            </a:r>
            <a:endParaRPr lang="en-US" dirty="0"/>
          </a:p>
        </p:txBody>
      </p:sp>
      <p:sp>
        <p:nvSpPr>
          <p:cNvPr id="10" name="Title 1"/>
          <p:cNvSpPr txBox="1">
            <a:spLocks/>
          </p:cNvSpPr>
          <p:nvPr/>
        </p:nvSpPr>
        <p:spPr>
          <a:xfrm>
            <a:off x="7162800" y="2982178"/>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b="1" dirty="0" smtClean="0"/>
              <a:t>Desarrollar</a:t>
            </a:r>
            <a:endParaRPr lang="en-US" dirty="0"/>
          </a:p>
        </p:txBody>
      </p:sp>
      <p:pic>
        <p:nvPicPr>
          <p:cNvPr id="2050" name="Picture 2" descr="http://cdn2.hubspot.net/hub/106409/file-388119377-jpg/images/how-to-develop-creative-sales-solution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78580" y="1737360"/>
            <a:ext cx="2865120" cy="42926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9445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Objetivos </a:t>
            </a:r>
            <a:endParaRPr lang="en-US" dirty="0"/>
          </a:p>
        </p:txBody>
      </p:sp>
      <p:pic>
        <p:nvPicPr>
          <p:cNvPr id="1030" name="Picture 6" descr="http://www.downgraf.com/wp-content/uploads/2013/04/Note-Before-You-Develop-a-Website-thumb.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598953" y="2077987"/>
            <a:ext cx="6388069" cy="35989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rgbClr val="FFFFFF"/>
                </a:solidFill>
              </a14:hiddenFill>
            </a:ext>
          </a:extLst>
        </p:spPr>
      </p:pic>
      <p:sp>
        <p:nvSpPr>
          <p:cNvPr id="10" name="Title 1"/>
          <p:cNvSpPr txBox="1">
            <a:spLocks/>
          </p:cNvSpPr>
          <p:nvPr/>
        </p:nvSpPr>
        <p:spPr>
          <a:xfrm>
            <a:off x="7162800" y="2982178"/>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b="1" dirty="0" smtClean="0"/>
              <a:t>Determinar</a:t>
            </a:r>
            <a:endParaRPr lang="en-US" dirty="0"/>
          </a:p>
        </p:txBody>
      </p:sp>
    </p:spTree>
    <p:extLst>
      <p:ext uri="{BB962C8B-B14F-4D97-AF65-F5344CB8AC3E}">
        <p14:creationId xmlns="" xmlns:p14="http://schemas.microsoft.com/office/powerpoint/2010/main" val="230879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Objetivos </a:t>
            </a:r>
            <a:endParaRPr lang="en-US" dirty="0"/>
          </a:p>
        </p:txBody>
      </p:sp>
      <p:sp>
        <p:nvSpPr>
          <p:cNvPr id="10" name="Title 1"/>
          <p:cNvSpPr txBox="1">
            <a:spLocks/>
          </p:cNvSpPr>
          <p:nvPr/>
        </p:nvSpPr>
        <p:spPr>
          <a:xfrm>
            <a:off x="7162800" y="2982178"/>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b="1" dirty="0" smtClean="0"/>
              <a:t>Aplicar</a:t>
            </a:r>
            <a:endParaRPr lang="en-US" dirty="0"/>
          </a:p>
        </p:txBody>
      </p:sp>
      <p:pic>
        <p:nvPicPr>
          <p:cNvPr id="4100" name="Picture 4" descr="http://edship.com/wp-content/uploads/2011/09/School.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97280" y="2152650"/>
            <a:ext cx="5648149" cy="3763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081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Objetivos </a:t>
            </a:r>
            <a:endParaRPr lang="en-US" dirty="0"/>
          </a:p>
        </p:txBody>
      </p:sp>
      <p:sp>
        <p:nvSpPr>
          <p:cNvPr id="10" name="Title 1"/>
          <p:cNvSpPr txBox="1">
            <a:spLocks/>
          </p:cNvSpPr>
          <p:nvPr/>
        </p:nvSpPr>
        <p:spPr>
          <a:xfrm>
            <a:off x="7162800" y="2982178"/>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b="1" dirty="0" smtClean="0"/>
              <a:t>Evaluar</a:t>
            </a:r>
            <a:endParaRPr lang="en-US" dirty="0"/>
          </a:p>
        </p:txBody>
      </p:sp>
      <p:pic>
        <p:nvPicPr>
          <p:cNvPr id="3074" name="Picture 2" descr="http://acms.nd.edu/assets/77120/fang_w_student_chalkboard.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87406" y="2324099"/>
            <a:ext cx="5214384" cy="34646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3737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Objetivos </a:t>
            </a:r>
            <a:endParaRPr lang="en-US" dirty="0"/>
          </a:p>
        </p:txBody>
      </p:sp>
      <p:sp>
        <p:nvSpPr>
          <p:cNvPr id="10" name="Title 1"/>
          <p:cNvSpPr txBox="1">
            <a:spLocks/>
          </p:cNvSpPr>
          <p:nvPr/>
        </p:nvSpPr>
        <p:spPr>
          <a:xfrm>
            <a:off x="7162800" y="2982178"/>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b="1" dirty="0" smtClean="0"/>
              <a:t>Valorar</a:t>
            </a:r>
            <a:endParaRPr lang="en-US" dirty="0"/>
          </a:p>
        </p:txBody>
      </p:sp>
      <p:pic>
        <p:nvPicPr>
          <p:cNvPr id="4098" name="Picture 2" descr="http://www.customonit.com/blog/wp-content/uploads/2013/07/custom-products-for-college-fair-booths-tips-and-ideas-girl-chalkboard-diploma-and-graduate-hat.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84325" y="2178050"/>
            <a:ext cx="4667250" cy="3390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0439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lide(fromBottom)">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Marco </a:t>
            </a:r>
            <a:r>
              <a:rPr lang="es-ES" b="1" dirty="0"/>
              <a:t>teórico </a:t>
            </a:r>
            <a:endParaRPr lang="en-US" dirty="0"/>
          </a:p>
        </p:txBody>
      </p:sp>
      <p:sp>
        <p:nvSpPr>
          <p:cNvPr id="3" name="Content Placeholder 2"/>
          <p:cNvSpPr>
            <a:spLocks noGrp="1"/>
          </p:cNvSpPr>
          <p:nvPr>
            <p:ph idx="1"/>
          </p:nvPr>
        </p:nvSpPr>
        <p:spPr/>
        <p:txBody>
          <a:bodyPr/>
          <a:lstStyle/>
          <a:p>
            <a:r>
              <a:rPr lang="es-ES_tradnl" sz="2800" b="1" i="1" dirty="0" smtClean="0"/>
              <a:t>Alfabetización </a:t>
            </a:r>
            <a:r>
              <a:rPr lang="es-ES_tradnl" sz="2800" b="1" i="1" dirty="0"/>
              <a:t>académica </a:t>
            </a:r>
            <a:endParaRPr lang="en-US" sz="2800" b="1" dirty="0"/>
          </a:p>
          <a:p>
            <a:r>
              <a:rPr lang="es-ES_tradnl" sz="2800" dirty="0"/>
              <a:t>“(…) pone de manifiesto que los modos de leer y escribir –de buscar, adquirir, elaborar y comunicar conocimiento- no son iguales en todos los ámbitos. (…) La diversidad de temas, clases de textos, propósitos, destinatarios, reflexión implicada y contextos en los que se lee y escribe plantean siempre a quien se inicia en ellos nuevos desafíos y exigen continuar aprendiendo a leer y escribir”. Paula </a:t>
            </a:r>
            <a:r>
              <a:rPr lang="es-ES_tradnl" sz="2800" dirty="0" err="1"/>
              <a:t>Carlino</a:t>
            </a:r>
            <a:r>
              <a:rPr lang="es-ES_tradnl" sz="2800" dirty="0"/>
              <a:t> (citada por Vásquez 2005, p. 3)</a:t>
            </a:r>
            <a:endParaRPr lang="en-US" sz="2800" dirty="0"/>
          </a:p>
          <a:p>
            <a:r>
              <a:rPr lang="es-ES_tradnl" b="1" i="1" dirty="0"/>
              <a:t> </a:t>
            </a:r>
            <a:endParaRPr lang="en-US" dirty="0"/>
          </a:p>
          <a:p>
            <a:endParaRPr lang="en-US" dirty="0"/>
          </a:p>
        </p:txBody>
      </p:sp>
    </p:spTree>
    <p:extLst>
      <p:ext uri="{BB962C8B-B14F-4D97-AF65-F5344CB8AC3E}">
        <p14:creationId xmlns="" xmlns:p14="http://schemas.microsoft.com/office/powerpoint/2010/main" val="223317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ndara">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02006FA4-1611-4B07-AF7F-85CF6D20EB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0E8A11ED9A9056468EB06BF2DDD8132B" ma:contentTypeVersion="2" ma:contentTypeDescription="Crear nuevo documento." ma:contentTypeScope="" ma:versionID="ea1ea9747d5e1c16d79f9e84215e0dd6">
  <xsd:schema xmlns:xsd="http://www.w3.org/2001/XMLSchema" xmlns:xs="http://www.w3.org/2001/XMLSchema" xmlns:p="http://schemas.microsoft.com/office/2006/metadata/properties" xmlns:ns1="http://schemas.microsoft.com/sharepoint/v3" targetNamespace="http://schemas.microsoft.com/office/2006/metadata/properties" ma:root="true" ma:fieldsID="cd6bce56cd35acad97fd37550ee15fe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72B18D-06D8-4EA2-93AF-1F59A2BCA343}"/>
</file>

<file path=customXml/itemProps2.xml><?xml version="1.0" encoding="utf-8"?>
<ds:datastoreItem xmlns:ds="http://schemas.openxmlformats.org/officeDocument/2006/customXml" ds:itemID="{523168A6-5C4C-41B3-B19B-92590B678D40}"/>
</file>

<file path=customXml/itemProps3.xml><?xml version="1.0" encoding="utf-8"?>
<ds:datastoreItem xmlns:ds="http://schemas.openxmlformats.org/officeDocument/2006/customXml" ds:itemID="{A60F311E-1F80-4ADC-BEA6-B4DF4610ACBB}"/>
</file>

<file path=docProps/app.xml><?xml version="1.0" encoding="utf-8"?>
<Properties xmlns="http://schemas.openxmlformats.org/officeDocument/2006/extended-properties" xmlns:vt="http://schemas.openxmlformats.org/officeDocument/2006/docPropsVTypes">
  <Template>TM02892315[[fn=Wisp]]</Template>
  <TotalTime>508</TotalTime>
  <Words>954</Words>
  <Application>Microsoft Office PowerPoint</Application>
  <PresentationFormat>Custom</PresentationFormat>
  <Paragraphs>138</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HDOfficeLightV0</vt:lpstr>
      <vt:lpstr>Retrospect</vt:lpstr>
      <vt:lpstr>“La lectura de la literatura escrita por mujeres como estrategia para generar ideas motivadoras de textos periodísticos en el estudiantado Comunicación Social”</vt:lpstr>
      <vt:lpstr>Slide 2</vt:lpstr>
      <vt:lpstr>Justificación </vt:lpstr>
      <vt:lpstr>Objetivos </vt:lpstr>
      <vt:lpstr>Objetivos </vt:lpstr>
      <vt:lpstr>Objetivos </vt:lpstr>
      <vt:lpstr>Objetivos </vt:lpstr>
      <vt:lpstr>Objetivos </vt:lpstr>
      <vt:lpstr>Marco teórico </vt:lpstr>
      <vt:lpstr>Marco teórico </vt:lpstr>
      <vt:lpstr>Marco teórico </vt:lpstr>
      <vt:lpstr>Marco teórico </vt:lpstr>
      <vt:lpstr>Marco teórico </vt:lpstr>
      <vt:lpstr>Metodología: Procedimiento </vt:lpstr>
      <vt:lpstr>Metodología: Estrategias </vt:lpstr>
      <vt:lpstr>Resultados </vt:lpstr>
      <vt:lpstr>Barómetro de las estrategias de lectura-escritura  </vt:lpstr>
      <vt:lpstr>Recomendaciones del estudiantado  </vt:lpstr>
      <vt:lpstr>Observaciones</vt:lpstr>
      <vt:lpstr>Observaciones</vt:lpstr>
      <vt:lpstr>Slide 21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description/>
  <cp:lastModifiedBy>mvelazquez</cp:lastModifiedBy>
  <cp:revision>14</cp:revision>
  <dcterms:created xsi:type="dcterms:W3CDTF">2015-04-13T03:45:40Z</dcterms:created>
  <dcterms:modified xsi:type="dcterms:W3CDTF">2015-04-20T13:29:20Z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0x0101000E8A11ED9A9056468EB06BF2DDD8132B</vt:lpwstr>
  </property>
</Properties>
</file>