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73" r:id="rId6"/>
    <p:sldId id="260" r:id="rId7"/>
    <p:sldId id="262" r:id="rId8"/>
    <p:sldId id="272" r:id="rId9"/>
    <p:sldId id="263" r:id="rId10"/>
    <p:sldId id="264"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212" y="-5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B1A011-9689-4466-AB56-AA9A4929ACB5}"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B1A011-9689-4466-AB56-AA9A4929ACB5}"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B1A011-9689-4466-AB56-AA9A4929ACB5}"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B1A011-9689-4466-AB56-AA9A4929ACB5}"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B1A011-9689-4466-AB56-AA9A4929ACB5}"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B1A011-9689-4466-AB56-AA9A4929ACB5}"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B1A011-9689-4466-AB56-AA9A4929ACB5}"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B1A011-9689-4466-AB56-AA9A4929ACB5}"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1A011-9689-4466-AB56-AA9A4929ACB5}"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851CC-3754-4645-8782-81D16F1CF3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B1A011-9689-4466-AB56-AA9A4929ACB5}"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851CC-3754-4645-8782-81D16F1CF3FE}"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DB1A011-9689-4466-AB56-AA9A4929ACB5}" type="datetimeFigureOut">
              <a:rPr lang="en-US" smtClean="0"/>
              <a:pPr/>
              <a:t>4/17/2015</a:t>
            </a:fld>
            <a:endParaRPr lang="en-US"/>
          </a:p>
        </p:txBody>
      </p:sp>
      <p:sp>
        <p:nvSpPr>
          <p:cNvPr id="9" name="Slide Number Placeholder 8"/>
          <p:cNvSpPr>
            <a:spLocks noGrp="1"/>
          </p:cNvSpPr>
          <p:nvPr>
            <p:ph type="sldNum" sz="quarter" idx="11"/>
          </p:nvPr>
        </p:nvSpPr>
        <p:spPr/>
        <p:txBody>
          <a:bodyPr/>
          <a:lstStyle/>
          <a:p>
            <a:fld id="{F76851CC-3754-4645-8782-81D16F1CF3F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76851CC-3754-4645-8782-81D16F1CF3FE}"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DB1A011-9689-4466-AB56-AA9A4929ACB5}" type="datetimeFigureOut">
              <a:rPr lang="en-US" smtClean="0"/>
              <a:pPr/>
              <a:t>4/17/2015</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t1.gstatic.com/images?q=tbn:R5eNPXoecOrBXM:http://upload.wikimedia.org/wikipedia/commons/archive/2/25/20090621025434!EscudoPucmm.g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676400"/>
          </a:xfrm>
        </p:spPr>
        <p:txBody>
          <a:bodyPr>
            <a:normAutofit fontScale="90000"/>
          </a:bodyPr>
          <a:lstStyle/>
          <a:p>
            <a:r>
              <a:rPr lang="en-US" dirty="0" smtClean="0">
                <a:effectLst/>
              </a:rPr>
              <a:t/>
            </a:r>
            <a:br>
              <a:rPr lang="en-US" dirty="0" smtClean="0">
                <a:effectLst/>
              </a:rPr>
            </a:br>
            <a:r>
              <a:rPr lang="es-DO" sz="2200" dirty="0" smtClean="0"/>
              <a:t/>
            </a:r>
            <a:br>
              <a:rPr lang="es-DO" sz="2200" dirty="0" smtClean="0"/>
            </a:br>
            <a:r>
              <a:rPr lang="es-DO" sz="2200" dirty="0" smtClean="0"/>
              <a:t/>
            </a:r>
            <a:br>
              <a:rPr lang="es-DO" sz="2200" dirty="0" smtClean="0"/>
            </a:br>
            <a:r>
              <a:rPr lang="es-DO" sz="2200" dirty="0"/>
              <a:t/>
            </a:r>
            <a:br>
              <a:rPr lang="es-DO" sz="2200" dirty="0"/>
            </a:br>
            <a:r>
              <a:rPr lang="es-DO" sz="2200" dirty="0" smtClean="0"/>
              <a:t/>
            </a:r>
            <a:br>
              <a:rPr lang="es-DO" sz="2200" dirty="0" smtClean="0"/>
            </a:br>
            <a:r>
              <a:rPr lang="es-DO" sz="2200" dirty="0"/>
              <a:t/>
            </a:r>
            <a:br>
              <a:rPr lang="es-DO" sz="2200" dirty="0"/>
            </a:br>
            <a:r>
              <a:rPr lang="es-DO" sz="2200" dirty="0" smtClean="0"/>
              <a:t/>
            </a:r>
            <a:br>
              <a:rPr lang="es-DO" sz="2200" dirty="0" smtClean="0"/>
            </a:br>
            <a:r>
              <a:rPr lang="es-DO" sz="2200" dirty="0"/>
              <a:t/>
            </a:r>
            <a:br>
              <a:rPr lang="es-DO" sz="2200" dirty="0"/>
            </a:br>
            <a:r>
              <a:rPr lang="es-DO" sz="2200" dirty="0" smtClean="0"/>
              <a:t/>
            </a:r>
            <a:br>
              <a:rPr lang="es-DO" sz="2200" dirty="0" smtClean="0"/>
            </a:br>
            <a:r>
              <a:rPr lang="es-DO" sz="2200" dirty="0"/>
              <a:t/>
            </a:r>
            <a:br>
              <a:rPr lang="es-DO" sz="2200" dirty="0"/>
            </a:br>
            <a:r>
              <a:rPr lang="es-DO" sz="2200" dirty="0" smtClean="0"/>
              <a:t/>
            </a:r>
            <a:br>
              <a:rPr lang="es-DO" sz="2200" dirty="0" smtClean="0"/>
            </a:br>
            <a:r>
              <a:rPr lang="en-US" sz="2200" dirty="0"/>
              <a:t/>
            </a:r>
            <a:br>
              <a:rPr lang="en-US" sz="2200" dirty="0"/>
            </a:br>
            <a:r>
              <a:rPr lang="es-DO" sz="2200" dirty="0"/>
              <a:t> </a:t>
            </a:r>
            <a:r>
              <a:rPr lang="en-US" sz="2200" dirty="0"/>
              <a:t/>
            </a:r>
            <a:br>
              <a:rPr lang="en-US" sz="2200" dirty="0"/>
            </a:br>
            <a:r>
              <a:rPr lang="es-DO" sz="2700" b="1" dirty="0"/>
              <a:t>Pontificia Universidad Católica Madre y Maestra</a:t>
            </a:r>
            <a:r>
              <a:rPr lang="en-US" sz="2000" dirty="0"/>
              <a:t/>
            </a:r>
            <a:br>
              <a:rPr lang="en-US" sz="2000" dirty="0"/>
            </a:br>
            <a:r>
              <a:rPr lang="es-MX" sz="2200" b="1" dirty="0"/>
              <a:t>Centro de Excelencia Para la Investigación y Difusión de la Lectura y Escritura (CEDILE)</a:t>
            </a:r>
            <a:r>
              <a:rPr lang="en-US" sz="2200" dirty="0"/>
              <a:t/>
            </a:r>
            <a:br>
              <a:rPr lang="en-US" sz="2200" dirty="0"/>
            </a:br>
            <a:r>
              <a:rPr lang="es-DO" sz="2200" b="1" dirty="0"/>
              <a:t>Diplomado en </a:t>
            </a:r>
            <a:r>
              <a:rPr lang="es-DO" sz="2200" b="1" dirty="0" smtClean="0"/>
              <a:t>Lectura </a:t>
            </a:r>
            <a:r>
              <a:rPr lang="es-DO" sz="2200" b="1" dirty="0"/>
              <a:t>y </a:t>
            </a:r>
            <a:r>
              <a:rPr lang="es-DO" sz="2200" b="1" dirty="0" smtClean="0"/>
              <a:t>Escritura </a:t>
            </a:r>
            <a:r>
              <a:rPr lang="es-DO" sz="2200" b="1" dirty="0"/>
              <a:t>a través del </a:t>
            </a:r>
            <a:r>
              <a:rPr lang="es-DO" sz="2200" b="1" dirty="0" smtClean="0"/>
              <a:t>Currículo </a:t>
            </a:r>
            <a:r>
              <a:rPr lang="es-DO" sz="2200" b="1" dirty="0"/>
              <a:t>en el </a:t>
            </a:r>
            <a:r>
              <a:rPr lang="es-DO" sz="2200" b="1" dirty="0" smtClean="0"/>
              <a:t>Nivel Superior</a:t>
            </a:r>
            <a:r>
              <a:rPr lang="es-DO" sz="2200" dirty="0" smtClean="0"/>
              <a:t> </a:t>
            </a:r>
            <a:endParaRPr lang="en-US" sz="2200" dirty="0"/>
          </a:p>
        </p:txBody>
      </p:sp>
      <p:sp>
        <p:nvSpPr>
          <p:cNvPr id="3" name="Subtitle 2"/>
          <p:cNvSpPr>
            <a:spLocks noGrp="1"/>
          </p:cNvSpPr>
          <p:nvPr>
            <p:ph type="subTitle" idx="1"/>
          </p:nvPr>
        </p:nvSpPr>
        <p:spPr>
          <a:xfrm>
            <a:off x="1371600" y="4038600"/>
            <a:ext cx="6400800" cy="1905000"/>
          </a:xfrm>
        </p:spPr>
        <p:txBody>
          <a:bodyPr>
            <a:normAutofit/>
          </a:bodyPr>
          <a:lstStyle/>
          <a:p>
            <a:r>
              <a:rPr lang="es-DO" sz="2400" b="1" dirty="0">
                <a:solidFill>
                  <a:srgbClr val="002060"/>
                </a:solidFill>
              </a:rPr>
              <a:t>La escritura por </a:t>
            </a:r>
            <a:r>
              <a:rPr lang="es-DO" sz="2400" b="1" dirty="0" smtClean="0">
                <a:solidFill>
                  <a:srgbClr val="002060"/>
                </a:solidFill>
              </a:rPr>
              <a:t>proceso: </a:t>
            </a:r>
            <a:r>
              <a:rPr lang="es-DO" sz="2400" b="1" dirty="0">
                <a:solidFill>
                  <a:srgbClr val="002060"/>
                </a:solidFill>
              </a:rPr>
              <a:t>uso de la paráfrasis  en la producción de un ensayo expositivo </a:t>
            </a:r>
            <a:r>
              <a:rPr lang="es-DO" sz="2400" b="1" dirty="0" smtClean="0">
                <a:solidFill>
                  <a:srgbClr val="002060"/>
                </a:solidFill>
              </a:rPr>
              <a:t>académico</a:t>
            </a:r>
          </a:p>
          <a:p>
            <a:pPr algn="r"/>
            <a:r>
              <a:rPr lang="es-DO" sz="1600" b="1" dirty="0">
                <a:solidFill>
                  <a:schemeClr val="tx1"/>
                </a:solidFill>
              </a:rPr>
              <a:t>Sara </a:t>
            </a:r>
            <a:r>
              <a:rPr lang="es-DO" sz="1600" b="1" dirty="0" err="1" smtClean="0">
                <a:solidFill>
                  <a:schemeClr val="tx1"/>
                </a:solidFill>
              </a:rPr>
              <a:t>Güílamo</a:t>
            </a:r>
            <a:r>
              <a:rPr lang="es-DO" sz="1600" b="1" dirty="0" smtClean="0">
                <a:solidFill>
                  <a:schemeClr val="tx1"/>
                </a:solidFill>
              </a:rPr>
              <a:t> Jiménez</a:t>
            </a:r>
          </a:p>
          <a:p>
            <a:pPr algn="r"/>
            <a:r>
              <a:rPr lang="es-DO" sz="1600" b="1" dirty="0" smtClean="0">
                <a:solidFill>
                  <a:schemeClr val="tx1"/>
                </a:solidFill>
              </a:rPr>
              <a:t>Abril, 2015</a:t>
            </a:r>
            <a:endParaRPr lang="en-US" sz="1600" dirty="0">
              <a:solidFill>
                <a:schemeClr val="tx1"/>
              </a:solidFill>
            </a:endParaRPr>
          </a:p>
          <a:p>
            <a:pPr algn="r"/>
            <a:endParaRPr lang="en-US" sz="2400" dirty="0">
              <a:solidFill>
                <a:srgbClr val="002060"/>
              </a:solidFill>
            </a:endParaRPr>
          </a:p>
          <a:p>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600450" y="2362200"/>
            <a:ext cx="1943100" cy="1600199"/>
          </a:xfrm>
          <a:prstGeom prst="rect">
            <a:avLst/>
          </a:prstGeom>
          <a:noFill/>
          <a:ln>
            <a:noFill/>
          </a:ln>
        </p:spPr>
      </p:pic>
    </p:spTree>
    <p:extLst>
      <p:ext uri="{BB962C8B-B14F-4D97-AF65-F5344CB8AC3E}">
        <p14:creationId xmlns:p14="http://schemas.microsoft.com/office/powerpoint/2010/main" xmlns="" val="1692009632"/>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style>
          <a:lnRef idx="1">
            <a:schemeClr val="accent5"/>
          </a:lnRef>
          <a:fillRef idx="2">
            <a:schemeClr val="accent5"/>
          </a:fillRef>
          <a:effectRef idx="1">
            <a:schemeClr val="accent5"/>
          </a:effectRef>
          <a:fontRef idx="minor">
            <a:schemeClr val="dk1"/>
          </a:fontRef>
        </p:style>
        <p:txBody>
          <a:bodyPr>
            <a:normAutofit/>
          </a:bodyPr>
          <a:lstStyle/>
          <a:p>
            <a:r>
              <a:rPr lang="es-DO" sz="3200" smtClean="0"/>
              <a:t>Metodología</a:t>
            </a:r>
            <a:r>
              <a:rPr lang="es-DO" sz="3200" smtClean="0"/>
              <a:t> </a:t>
            </a:r>
            <a:r>
              <a:rPr lang="es-DO" sz="3200" smtClean="0"/>
              <a:t>(continuación</a:t>
            </a:r>
            <a:r>
              <a:rPr lang="es-DO" sz="3200" smtClean="0"/>
              <a:t>) </a:t>
            </a:r>
            <a:endParaRPr lang="es-DO" sz="3200"/>
          </a:p>
        </p:txBody>
      </p:sp>
      <p:sp>
        <p:nvSpPr>
          <p:cNvPr id="3" name="Content Placeholder 2"/>
          <p:cNvSpPr>
            <a:spLocks noGrp="1"/>
          </p:cNvSpPr>
          <p:nvPr>
            <p:ph idx="1"/>
          </p:nvPr>
        </p:nvSpPr>
        <p:spPr/>
        <p:txBody>
          <a:bodyPr>
            <a:normAutofit fontScale="77500" lnSpcReduction="20000"/>
          </a:bodyPr>
          <a:lstStyle/>
          <a:p>
            <a:pPr marL="0" indent="0">
              <a:buNone/>
            </a:pPr>
            <a:r>
              <a:rPr lang="es-DO" sz="3600" smtClean="0"/>
              <a:t>Procedimiento:</a:t>
            </a:r>
            <a:endParaRPr lang="es-DO" sz="3600" smtClean="0"/>
          </a:p>
          <a:p>
            <a:pPr marL="0" indent="0">
              <a:buNone/>
            </a:pPr>
            <a:r>
              <a:rPr lang="es-DO" sz="2800" smtClean="0"/>
              <a:t>-</a:t>
            </a:r>
            <a:r>
              <a:rPr lang="es-DO" sz="2800" smtClean="0"/>
              <a:t>Entrega del cronograma  y los temas para el </a:t>
            </a:r>
            <a:r>
              <a:rPr lang="es-DO" sz="2800" smtClean="0"/>
              <a:t>ensayo:</a:t>
            </a:r>
            <a:endParaRPr lang="es-DO" sz="2800" smtClean="0"/>
          </a:p>
          <a:p>
            <a:pPr lvl="0"/>
            <a:r>
              <a:rPr lang="es-DO" sz="2800" smtClean="0"/>
              <a:t>Liderazgo</a:t>
            </a:r>
            <a:endParaRPr lang="es-DO" sz="2800" smtClean="0"/>
          </a:p>
          <a:p>
            <a:pPr lvl="0"/>
            <a:r>
              <a:rPr lang="es-DO" sz="2800" smtClean="0"/>
              <a:t>Mediación y resolución de </a:t>
            </a:r>
            <a:r>
              <a:rPr lang="es-DO" sz="2800" smtClean="0"/>
              <a:t>conflictos</a:t>
            </a:r>
            <a:endParaRPr lang="es-DO" sz="2800" smtClean="0"/>
          </a:p>
          <a:p>
            <a:pPr lvl="0"/>
            <a:r>
              <a:rPr lang="es-DO" sz="2800" smtClean="0"/>
              <a:t>Grupo </a:t>
            </a:r>
            <a:r>
              <a:rPr lang="es-DO" sz="2800" smtClean="0"/>
              <a:t>Scout</a:t>
            </a:r>
            <a:endParaRPr lang="es-DO" sz="2800" smtClean="0"/>
          </a:p>
          <a:p>
            <a:pPr lvl="0"/>
            <a:r>
              <a:rPr lang="es-DO" sz="2800" smtClean="0"/>
              <a:t>Pandillas </a:t>
            </a:r>
            <a:r>
              <a:rPr lang="es-DO" sz="2800" smtClean="0"/>
              <a:t>Juveniles</a:t>
            </a:r>
            <a:endParaRPr lang="es-DO" sz="2800" smtClean="0"/>
          </a:p>
          <a:p>
            <a:pPr lvl="0"/>
            <a:r>
              <a:rPr lang="es-DO" sz="2800" smtClean="0"/>
              <a:t>Movimiento </a:t>
            </a:r>
            <a:r>
              <a:rPr lang="es-DO" sz="2800" smtClean="0"/>
              <a:t>carismático</a:t>
            </a:r>
            <a:endParaRPr lang="es-DO" sz="2800" smtClean="0"/>
          </a:p>
          <a:p>
            <a:pPr lvl="0"/>
            <a:r>
              <a:rPr lang="es-DO" sz="2800" smtClean="0"/>
              <a:t>Comunicación </a:t>
            </a:r>
            <a:r>
              <a:rPr lang="es-DO" sz="2800" smtClean="0"/>
              <a:t>grupal</a:t>
            </a:r>
            <a:endParaRPr lang="es-DO" sz="2800" smtClean="0"/>
          </a:p>
          <a:p>
            <a:pPr lvl="0"/>
            <a:r>
              <a:rPr lang="es-DO" sz="2800" smtClean="0"/>
              <a:t>Cohesión </a:t>
            </a:r>
            <a:r>
              <a:rPr lang="es-DO" sz="2800" smtClean="0"/>
              <a:t>grupal</a:t>
            </a:r>
            <a:endParaRPr lang="es-DO" sz="2800" smtClean="0"/>
          </a:p>
          <a:p>
            <a:pPr lvl="0"/>
            <a:r>
              <a:rPr lang="es-DO" sz="2800" smtClean="0"/>
              <a:t>Movimiento </a:t>
            </a:r>
            <a:r>
              <a:rPr lang="es-DO" sz="2800" smtClean="0"/>
              <a:t>feminista</a:t>
            </a:r>
            <a:endParaRPr lang="es-DO" sz="2800" smtClean="0"/>
          </a:p>
          <a:p>
            <a:pPr lvl="0"/>
            <a:r>
              <a:rPr lang="es-DO" sz="2800" smtClean="0"/>
              <a:t>Nueva </a:t>
            </a:r>
            <a:r>
              <a:rPr lang="es-DO" sz="2800" smtClean="0"/>
              <a:t>masculinidad</a:t>
            </a:r>
            <a:endParaRPr lang="es-DO" sz="2800" smtClean="0"/>
          </a:p>
          <a:p>
            <a:pPr marL="0" lvl="0" indent="0">
              <a:buNone/>
            </a:pPr>
            <a:r>
              <a:rPr lang="es-DO" sz="2800" smtClean="0"/>
              <a:t>-</a:t>
            </a:r>
            <a:r>
              <a:rPr lang="es-DO" sz="2800" smtClean="0"/>
              <a:t>Asignación de reporte de lectura sobre el </a:t>
            </a:r>
            <a:r>
              <a:rPr lang="es-DO" sz="2800" smtClean="0"/>
              <a:t>ensayo</a:t>
            </a:r>
            <a:endParaRPr lang="es-DO" sz="2800" smtClean="0"/>
          </a:p>
          <a:p>
            <a:pPr marL="0" lvl="0" indent="0">
              <a:buNone/>
            </a:pPr>
            <a:r>
              <a:rPr lang="es-DO" sz="2800" smtClean="0"/>
              <a:t>-</a:t>
            </a:r>
            <a:r>
              <a:rPr lang="es-DO" sz="2800" smtClean="0"/>
              <a:t>Se elaboró y se les entregó una rúbrica para la corrección del </a:t>
            </a:r>
            <a:r>
              <a:rPr lang="es-DO" sz="2800" smtClean="0"/>
              <a:t>ensayo.</a:t>
            </a:r>
            <a:endParaRPr lang="es-DO" sz="2800" smtClean="0"/>
          </a:p>
          <a:p>
            <a:pPr lvl="0"/>
            <a:endParaRPr lang="es-DO" sz="2800" smtClean="0"/>
          </a:p>
          <a:p>
            <a:pPr marL="0" indent="0">
              <a:buNone/>
            </a:pPr>
            <a:endParaRPr lang="es-DO" sz="280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6934200" y="304800"/>
            <a:ext cx="1295400" cy="1066800"/>
          </a:xfrm>
          <a:prstGeom prst="rect">
            <a:avLst/>
          </a:prstGeom>
          <a:noFill/>
          <a:ln>
            <a:noFill/>
          </a:ln>
        </p:spPr>
      </p:pic>
    </p:spTree>
    <p:extLst>
      <p:ext uri="{BB962C8B-B14F-4D97-AF65-F5344CB8AC3E}">
        <p14:creationId xmlns:p14="http://schemas.microsoft.com/office/powerpoint/2010/main" xmlns="" val="352837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1" nodeType="click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animEffect transition="in" filter="slide(fromBottom)">
                                      <p:cBhvr>
                                        <p:cTn id="17" dur="500"/>
                                        <p:tgtEl>
                                          <p:spTgt spid="3">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1" nodeType="click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slide(fromBottom)">
                                      <p:cBhvr>
                                        <p:cTn id="22" dur="500"/>
                                        <p:tgtEl>
                                          <p:spTgt spid="3">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dirty="0" err="1" smtClean="0"/>
              <a:t>Resultados</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Se </a:t>
            </a:r>
            <a:r>
              <a:rPr lang="en-US" sz="2800" dirty="0" err="1" smtClean="0"/>
              <a:t>evidenció</a:t>
            </a:r>
            <a:r>
              <a:rPr lang="en-US" sz="2800" dirty="0" smtClean="0"/>
              <a:t> la </a:t>
            </a:r>
            <a:r>
              <a:rPr lang="en-US" sz="2800" dirty="0" err="1" smtClean="0"/>
              <a:t>importancia</a:t>
            </a:r>
            <a:r>
              <a:rPr lang="en-US" sz="2800" dirty="0" smtClean="0"/>
              <a:t> de leer y </a:t>
            </a:r>
            <a:r>
              <a:rPr lang="en-US" sz="2800" dirty="0" err="1" smtClean="0"/>
              <a:t>escribir</a:t>
            </a:r>
            <a:r>
              <a:rPr lang="en-US" sz="2800" dirty="0" smtClean="0"/>
              <a:t> </a:t>
            </a:r>
            <a:r>
              <a:rPr lang="en-US" sz="2800" dirty="0" err="1" smtClean="0"/>
              <a:t>sobre</a:t>
            </a:r>
            <a:r>
              <a:rPr lang="en-US" sz="2800" dirty="0" smtClean="0"/>
              <a:t> el </a:t>
            </a:r>
            <a:r>
              <a:rPr lang="en-US" sz="2800" dirty="0" err="1" smtClean="0"/>
              <a:t>tema</a:t>
            </a:r>
            <a:r>
              <a:rPr lang="en-US" sz="2800" dirty="0" smtClean="0"/>
              <a:t> </a:t>
            </a:r>
            <a:r>
              <a:rPr lang="en-US" sz="2800" dirty="0" err="1" smtClean="0"/>
              <a:t>seleccionado</a:t>
            </a:r>
            <a:r>
              <a:rPr lang="en-US" sz="2800" dirty="0" smtClean="0"/>
              <a:t>. </a:t>
            </a:r>
          </a:p>
          <a:p>
            <a:pPr algn="just"/>
            <a:r>
              <a:rPr lang="en-US" sz="2800" dirty="0" smtClean="0"/>
              <a:t>Al principio </a:t>
            </a:r>
            <a:r>
              <a:rPr lang="en-US" sz="2800" dirty="0" err="1" smtClean="0"/>
              <a:t>fue</a:t>
            </a:r>
            <a:r>
              <a:rPr lang="en-US" sz="2800" dirty="0" smtClean="0"/>
              <a:t> </a:t>
            </a:r>
            <a:r>
              <a:rPr lang="en-US" sz="2800" dirty="0" err="1" smtClean="0"/>
              <a:t>difícil</a:t>
            </a:r>
            <a:r>
              <a:rPr lang="en-US" sz="2800" dirty="0" smtClean="0"/>
              <a:t>. La </a:t>
            </a:r>
            <a:r>
              <a:rPr lang="en-US" sz="2800" dirty="0" err="1" smtClean="0"/>
              <a:t>mayoría</a:t>
            </a:r>
            <a:r>
              <a:rPr lang="en-US" sz="2800" dirty="0" smtClean="0"/>
              <a:t> no </a:t>
            </a:r>
            <a:r>
              <a:rPr lang="en-US" sz="2800" dirty="0" err="1" smtClean="0"/>
              <a:t>sabía</a:t>
            </a:r>
            <a:r>
              <a:rPr lang="en-US" sz="2800" dirty="0" smtClean="0"/>
              <a:t> </a:t>
            </a:r>
            <a:r>
              <a:rPr lang="en-US" sz="2800" dirty="0" err="1" smtClean="0"/>
              <a:t>qué</a:t>
            </a:r>
            <a:r>
              <a:rPr lang="en-US" sz="2800" dirty="0" smtClean="0"/>
              <a:t> era un </a:t>
            </a:r>
            <a:r>
              <a:rPr lang="en-US" sz="2800" dirty="0" err="1" smtClean="0"/>
              <a:t>ensayo</a:t>
            </a:r>
            <a:r>
              <a:rPr lang="en-US" sz="2800" dirty="0" smtClean="0"/>
              <a:t>, o </a:t>
            </a:r>
            <a:r>
              <a:rPr lang="en-US" sz="2800" dirty="0" err="1" smtClean="0"/>
              <a:t>nunca</a:t>
            </a:r>
            <a:r>
              <a:rPr lang="en-US" sz="2800" dirty="0" smtClean="0"/>
              <a:t> </a:t>
            </a:r>
            <a:r>
              <a:rPr lang="en-US" sz="2800" dirty="0" err="1" smtClean="0"/>
              <a:t>habían</a:t>
            </a:r>
            <a:r>
              <a:rPr lang="en-US" sz="2800" dirty="0" smtClean="0"/>
              <a:t> </a:t>
            </a:r>
            <a:r>
              <a:rPr lang="en-US" sz="2800" dirty="0" err="1" smtClean="0"/>
              <a:t>hecho</a:t>
            </a:r>
            <a:r>
              <a:rPr lang="en-US" sz="2800" dirty="0" smtClean="0"/>
              <a:t> </a:t>
            </a:r>
            <a:r>
              <a:rPr lang="en-US" sz="2800" dirty="0" err="1" smtClean="0"/>
              <a:t>ese</a:t>
            </a:r>
            <a:r>
              <a:rPr lang="en-US" sz="2800" dirty="0" smtClean="0"/>
              <a:t> </a:t>
            </a:r>
            <a:r>
              <a:rPr lang="en-US" sz="2800" dirty="0" err="1" smtClean="0"/>
              <a:t>ejercicio</a:t>
            </a:r>
            <a:r>
              <a:rPr lang="en-US" sz="2800" dirty="0" smtClean="0"/>
              <a:t>. </a:t>
            </a:r>
          </a:p>
          <a:p>
            <a:pPr algn="just"/>
            <a:r>
              <a:rPr lang="en-US" sz="2800" dirty="0" err="1" smtClean="0"/>
              <a:t>Reportaron</a:t>
            </a:r>
            <a:r>
              <a:rPr lang="en-US" sz="2800" dirty="0" smtClean="0"/>
              <a:t> </a:t>
            </a:r>
            <a:r>
              <a:rPr lang="en-US" sz="2800" dirty="0" err="1" smtClean="0"/>
              <a:t>que</a:t>
            </a:r>
            <a:r>
              <a:rPr lang="en-US" sz="2800" dirty="0" smtClean="0"/>
              <a:t> </a:t>
            </a:r>
            <a:r>
              <a:rPr lang="en-US" sz="2800" dirty="0" err="1" smtClean="0"/>
              <a:t>representó</a:t>
            </a:r>
            <a:r>
              <a:rPr lang="en-US" sz="2800" dirty="0" smtClean="0"/>
              <a:t> un </a:t>
            </a:r>
            <a:r>
              <a:rPr lang="en-US" sz="2800" dirty="0" err="1" smtClean="0"/>
              <a:t>reto</a:t>
            </a:r>
            <a:r>
              <a:rPr lang="en-US" sz="2800" dirty="0" smtClean="0"/>
              <a:t> para </a:t>
            </a:r>
            <a:r>
              <a:rPr lang="en-US" sz="2800" dirty="0" err="1" smtClean="0"/>
              <a:t>ellos</a:t>
            </a:r>
            <a:r>
              <a:rPr lang="en-US" sz="2800" dirty="0" smtClean="0"/>
              <a:t>.</a:t>
            </a:r>
          </a:p>
          <a:p>
            <a:pPr algn="just"/>
            <a:r>
              <a:rPr lang="en-US" sz="2800" dirty="0" err="1" smtClean="0"/>
              <a:t>Valoraron</a:t>
            </a:r>
            <a:r>
              <a:rPr lang="en-US" sz="2800" dirty="0" smtClean="0"/>
              <a:t> el </a:t>
            </a:r>
            <a:r>
              <a:rPr lang="en-US" sz="2800" dirty="0" err="1" smtClean="0"/>
              <a:t>que</a:t>
            </a:r>
            <a:r>
              <a:rPr lang="en-US" sz="2800" dirty="0" smtClean="0"/>
              <a:t> se les </a:t>
            </a:r>
            <a:r>
              <a:rPr lang="en-US" sz="2800" dirty="0" err="1" smtClean="0"/>
              <a:t>hicieran</a:t>
            </a:r>
            <a:r>
              <a:rPr lang="en-US" sz="2800" dirty="0" smtClean="0"/>
              <a:t> dos </a:t>
            </a:r>
            <a:r>
              <a:rPr lang="en-US" sz="2800" dirty="0" err="1" smtClean="0"/>
              <a:t>retroalimentaciones</a:t>
            </a:r>
            <a:r>
              <a:rPr lang="en-US" sz="2800" dirty="0" smtClean="0"/>
              <a:t> sin </a:t>
            </a:r>
            <a:r>
              <a:rPr lang="en-US" sz="2800" dirty="0" err="1" smtClean="0"/>
              <a:t>quitarles</a:t>
            </a:r>
            <a:r>
              <a:rPr lang="en-US" sz="2800" dirty="0" smtClean="0"/>
              <a:t> </a:t>
            </a:r>
            <a:r>
              <a:rPr lang="en-US" sz="2800" dirty="0" err="1" smtClean="0"/>
              <a:t>puntos</a:t>
            </a:r>
            <a:r>
              <a:rPr lang="en-US" sz="2800" dirty="0" smtClean="0"/>
              <a:t> por los </a:t>
            </a:r>
            <a:r>
              <a:rPr lang="en-US" sz="2800" dirty="0" err="1" smtClean="0"/>
              <a:t>errores</a:t>
            </a:r>
            <a:r>
              <a:rPr lang="en-US" sz="2800" dirty="0" smtClean="0"/>
              <a:t>.</a:t>
            </a:r>
          </a:p>
          <a:p>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7010400" y="304800"/>
            <a:ext cx="1295400" cy="1066800"/>
          </a:xfrm>
          <a:prstGeom prst="rect">
            <a:avLst/>
          </a:prstGeom>
          <a:noFill/>
          <a:ln>
            <a:noFill/>
          </a:ln>
        </p:spPr>
      </p:pic>
    </p:spTree>
    <p:extLst>
      <p:ext uri="{BB962C8B-B14F-4D97-AF65-F5344CB8AC3E}">
        <p14:creationId xmlns:p14="http://schemas.microsoft.com/office/powerpoint/2010/main" xmlns="" val="25219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dirty="0" err="1" smtClean="0"/>
              <a:t>Resultados</a:t>
            </a:r>
            <a:r>
              <a:rPr lang="en-US" sz="3600" dirty="0" smtClean="0"/>
              <a:t> </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Las </a:t>
            </a:r>
            <a:r>
              <a:rPr lang="en-US" sz="2800" dirty="0" err="1" smtClean="0"/>
              <a:t>mayores</a:t>
            </a:r>
            <a:r>
              <a:rPr lang="en-US" sz="2800" dirty="0" smtClean="0"/>
              <a:t> </a:t>
            </a:r>
            <a:r>
              <a:rPr lang="en-US" sz="2800" dirty="0" err="1" smtClean="0"/>
              <a:t>dificultades</a:t>
            </a:r>
            <a:r>
              <a:rPr lang="en-US" sz="2800" dirty="0" smtClean="0"/>
              <a:t> </a:t>
            </a:r>
            <a:r>
              <a:rPr lang="en-US" sz="2800" dirty="0" err="1" smtClean="0"/>
              <a:t>fueron</a:t>
            </a:r>
            <a:r>
              <a:rPr lang="en-US" sz="2800" dirty="0" smtClean="0"/>
              <a:t> </a:t>
            </a:r>
            <a:r>
              <a:rPr lang="en-US" sz="2800" dirty="0" err="1" smtClean="0"/>
              <a:t>en</a:t>
            </a:r>
            <a:r>
              <a:rPr lang="en-US" sz="2800" dirty="0" smtClean="0"/>
              <a:t> la </a:t>
            </a:r>
            <a:r>
              <a:rPr lang="en-US" sz="2800" dirty="0" err="1" smtClean="0"/>
              <a:t>superestructura</a:t>
            </a:r>
            <a:r>
              <a:rPr lang="en-US" sz="2800" dirty="0" smtClean="0"/>
              <a:t>, </a:t>
            </a:r>
            <a:r>
              <a:rPr lang="en-US" sz="2800" dirty="0" err="1" smtClean="0"/>
              <a:t>focalizarse</a:t>
            </a:r>
            <a:r>
              <a:rPr lang="en-US" sz="2800" dirty="0" smtClean="0"/>
              <a:t> </a:t>
            </a:r>
            <a:r>
              <a:rPr lang="en-US" sz="2800" dirty="0" err="1" smtClean="0"/>
              <a:t>en</a:t>
            </a:r>
            <a:r>
              <a:rPr lang="en-US" sz="2800" dirty="0" smtClean="0"/>
              <a:t> un </a:t>
            </a:r>
            <a:r>
              <a:rPr lang="en-US" sz="2800" dirty="0" err="1" smtClean="0"/>
              <a:t>aspecto</a:t>
            </a:r>
            <a:r>
              <a:rPr lang="en-US" sz="2800" dirty="0" smtClean="0"/>
              <a:t> del </a:t>
            </a:r>
            <a:r>
              <a:rPr lang="en-US" sz="2800" dirty="0" err="1" smtClean="0"/>
              <a:t>tema</a:t>
            </a:r>
            <a:r>
              <a:rPr lang="en-US" sz="2800" dirty="0" smtClean="0"/>
              <a:t> y </a:t>
            </a:r>
            <a:r>
              <a:rPr lang="en-US" sz="2800" dirty="0" err="1" smtClean="0"/>
              <a:t>asumir</a:t>
            </a:r>
            <a:r>
              <a:rPr lang="en-US" sz="2800" dirty="0" smtClean="0"/>
              <a:t> </a:t>
            </a:r>
            <a:r>
              <a:rPr lang="en-US" sz="2800" dirty="0" err="1" smtClean="0"/>
              <a:t>postura</a:t>
            </a:r>
            <a:r>
              <a:rPr lang="en-US" sz="2800" dirty="0" smtClean="0"/>
              <a:t> </a:t>
            </a:r>
            <a:r>
              <a:rPr lang="en-US" sz="2800" dirty="0" err="1" smtClean="0"/>
              <a:t>sobre</a:t>
            </a:r>
            <a:r>
              <a:rPr lang="en-US" sz="2800" dirty="0" smtClean="0"/>
              <a:t> </a:t>
            </a:r>
            <a:r>
              <a:rPr lang="en-US" sz="2800" dirty="0" err="1" smtClean="0"/>
              <a:t>él</a:t>
            </a:r>
            <a:r>
              <a:rPr lang="en-US" sz="2800" dirty="0" smtClean="0"/>
              <a:t>.</a:t>
            </a:r>
          </a:p>
          <a:p>
            <a:pPr algn="just"/>
            <a:r>
              <a:rPr lang="en-US" sz="2800" dirty="0" smtClean="0"/>
              <a:t>Un </a:t>
            </a:r>
            <a:r>
              <a:rPr lang="en-US" sz="2800" dirty="0" err="1" smtClean="0"/>
              <a:t>grupo</a:t>
            </a:r>
            <a:r>
              <a:rPr lang="en-US" sz="2800" dirty="0" smtClean="0"/>
              <a:t> </a:t>
            </a:r>
            <a:r>
              <a:rPr lang="en-US" sz="2800" dirty="0" err="1" smtClean="0"/>
              <a:t>importante</a:t>
            </a:r>
            <a:r>
              <a:rPr lang="en-US" sz="2800" dirty="0" smtClean="0"/>
              <a:t> </a:t>
            </a:r>
            <a:r>
              <a:rPr lang="en-US" sz="2800" dirty="0" err="1" smtClean="0"/>
              <a:t>consideró</a:t>
            </a:r>
            <a:r>
              <a:rPr lang="en-US" sz="2800" dirty="0" smtClean="0"/>
              <a:t> la </a:t>
            </a:r>
            <a:r>
              <a:rPr lang="en-US" sz="2800" dirty="0" err="1" smtClean="0"/>
              <a:t>experiencia</a:t>
            </a:r>
            <a:r>
              <a:rPr lang="en-US" sz="2800" dirty="0" smtClean="0"/>
              <a:t> </a:t>
            </a:r>
            <a:r>
              <a:rPr lang="en-US" sz="2800" dirty="0" err="1" smtClean="0"/>
              <a:t>excelente</a:t>
            </a:r>
            <a:r>
              <a:rPr lang="en-US" sz="2800" dirty="0" smtClean="0"/>
              <a:t>, </a:t>
            </a:r>
            <a:r>
              <a:rPr lang="en-US" sz="2800" dirty="0" err="1" smtClean="0"/>
              <a:t>enriquecedora</a:t>
            </a:r>
            <a:r>
              <a:rPr lang="en-US" sz="2800" dirty="0" smtClean="0"/>
              <a:t> y </a:t>
            </a:r>
            <a:r>
              <a:rPr lang="en-US" sz="2800" dirty="0" err="1" smtClean="0"/>
              <a:t>gratificante</a:t>
            </a:r>
            <a:r>
              <a:rPr lang="en-US" sz="2800" dirty="0" smtClean="0"/>
              <a:t>; </a:t>
            </a:r>
            <a:r>
              <a:rPr lang="en-US" sz="2800" dirty="0" err="1" smtClean="0"/>
              <a:t>reportan</a:t>
            </a:r>
            <a:r>
              <a:rPr lang="en-US" sz="2800" dirty="0" smtClean="0"/>
              <a:t> </a:t>
            </a:r>
            <a:r>
              <a:rPr lang="en-US" sz="2800" dirty="0" err="1" smtClean="0"/>
              <a:t>que</a:t>
            </a:r>
            <a:r>
              <a:rPr lang="en-US" sz="2800" dirty="0" smtClean="0"/>
              <a:t> les </a:t>
            </a:r>
            <a:r>
              <a:rPr lang="en-US" sz="2800" dirty="0" err="1" smtClean="0"/>
              <a:t>gustaría</a:t>
            </a:r>
            <a:r>
              <a:rPr lang="en-US" sz="2800" dirty="0" smtClean="0"/>
              <a:t> </a:t>
            </a:r>
            <a:r>
              <a:rPr lang="en-US" sz="2800" dirty="0" err="1" smtClean="0"/>
              <a:t>volver</a:t>
            </a:r>
            <a:r>
              <a:rPr lang="en-US" sz="2800" dirty="0" smtClean="0"/>
              <a:t> a </a:t>
            </a:r>
            <a:r>
              <a:rPr lang="en-US" sz="2800" dirty="0" err="1" smtClean="0"/>
              <a:t>tenerla</a:t>
            </a:r>
            <a:r>
              <a:rPr lang="en-US" sz="2800" dirty="0" smtClean="0"/>
              <a:t>. </a:t>
            </a:r>
          </a:p>
          <a:p>
            <a:pPr algn="just"/>
            <a:r>
              <a:rPr lang="en-US" sz="2800" dirty="0" err="1" smtClean="0"/>
              <a:t>Hubo</a:t>
            </a:r>
            <a:r>
              <a:rPr lang="en-US" sz="2800" dirty="0" smtClean="0"/>
              <a:t> </a:t>
            </a:r>
            <a:r>
              <a:rPr lang="en-US" sz="2800" dirty="0" err="1" smtClean="0"/>
              <a:t>ensayos</a:t>
            </a:r>
            <a:r>
              <a:rPr lang="en-US" sz="2800" dirty="0" smtClean="0"/>
              <a:t> </a:t>
            </a:r>
            <a:r>
              <a:rPr lang="en-US" sz="2800" dirty="0" err="1" smtClean="0"/>
              <a:t>excelentes</a:t>
            </a:r>
            <a:r>
              <a:rPr lang="en-US" sz="2800" dirty="0" smtClean="0"/>
              <a:t>, con </a:t>
            </a:r>
            <a:r>
              <a:rPr lang="en-US" sz="2800" dirty="0" err="1" smtClean="0"/>
              <a:t>temas</a:t>
            </a:r>
            <a:r>
              <a:rPr lang="en-US" sz="2800" dirty="0" smtClean="0"/>
              <a:t> </a:t>
            </a:r>
            <a:r>
              <a:rPr lang="en-US" sz="2800" dirty="0" err="1" smtClean="0"/>
              <a:t>muy</a:t>
            </a:r>
            <a:r>
              <a:rPr lang="en-US" sz="2800" dirty="0" smtClean="0"/>
              <a:t> </a:t>
            </a:r>
            <a:r>
              <a:rPr lang="en-US" sz="2800" dirty="0" err="1" smtClean="0"/>
              <a:t>creativos</a:t>
            </a:r>
            <a:r>
              <a:rPr lang="en-US" sz="2800" dirty="0" smtClean="0"/>
              <a:t>, los </a:t>
            </a:r>
            <a:r>
              <a:rPr lang="en-US" sz="2800" dirty="0" err="1" smtClean="0"/>
              <a:t>cuales</a:t>
            </a:r>
            <a:r>
              <a:rPr lang="en-US" sz="2800" dirty="0" smtClean="0"/>
              <a:t> </a:t>
            </a:r>
            <a:r>
              <a:rPr lang="en-US" sz="2800" dirty="0" err="1" smtClean="0"/>
              <a:t>qusieran</a:t>
            </a:r>
            <a:r>
              <a:rPr lang="en-US" sz="2800" dirty="0" smtClean="0"/>
              <a:t> </a:t>
            </a:r>
            <a:r>
              <a:rPr lang="en-US" sz="2800" dirty="0" err="1" smtClean="0"/>
              <a:t>profundizar</a:t>
            </a:r>
            <a:r>
              <a:rPr lang="en-US" sz="2800" dirty="0" smtClean="0"/>
              <a:t> </a:t>
            </a:r>
            <a:r>
              <a:rPr lang="en-US" sz="2800" dirty="0" err="1" smtClean="0"/>
              <a:t>en</a:t>
            </a:r>
            <a:r>
              <a:rPr lang="en-US" sz="2800" dirty="0" smtClean="0"/>
              <a:t> </a:t>
            </a:r>
            <a:r>
              <a:rPr lang="en-US" sz="2800" dirty="0" err="1" smtClean="0"/>
              <a:t>sus</a:t>
            </a:r>
            <a:r>
              <a:rPr lang="en-US" sz="2800" dirty="0" smtClean="0"/>
              <a:t> </a:t>
            </a:r>
            <a:r>
              <a:rPr lang="en-US" sz="2800" dirty="0" err="1" smtClean="0"/>
              <a:t>trabajos</a:t>
            </a:r>
            <a:r>
              <a:rPr lang="en-US" sz="2800" dirty="0" smtClean="0"/>
              <a:t> finales de </a:t>
            </a:r>
            <a:r>
              <a:rPr lang="en-US" sz="2800" dirty="0" err="1" smtClean="0"/>
              <a:t>investigación</a:t>
            </a:r>
            <a:r>
              <a:rPr lang="en-US" sz="2800" dirty="0" smtClean="0"/>
              <a:t>. </a:t>
            </a:r>
          </a:p>
          <a:p>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7010400" y="304800"/>
            <a:ext cx="1295400" cy="1066800"/>
          </a:xfrm>
          <a:prstGeom prst="rect">
            <a:avLst/>
          </a:prstGeom>
          <a:noFill/>
          <a:ln>
            <a:noFill/>
          </a:ln>
        </p:spPr>
      </p:pic>
    </p:spTree>
    <p:extLst>
      <p:ext uri="{BB962C8B-B14F-4D97-AF65-F5344CB8AC3E}">
        <p14:creationId xmlns:p14="http://schemas.microsoft.com/office/powerpoint/2010/main" xmlns="" val="420454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style>
          <a:lnRef idx="1">
            <a:schemeClr val="accent5"/>
          </a:lnRef>
          <a:fillRef idx="2">
            <a:schemeClr val="accent5"/>
          </a:fillRef>
          <a:effectRef idx="1">
            <a:schemeClr val="accent5"/>
          </a:effectRef>
          <a:fontRef idx="minor">
            <a:schemeClr val="dk1"/>
          </a:fontRef>
        </p:style>
        <p:txBody>
          <a:bodyPr>
            <a:normAutofit/>
          </a:bodyPr>
          <a:lstStyle/>
          <a:p>
            <a:r>
              <a:rPr lang="en-US" sz="4000" dirty="0" err="1" smtClean="0"/>
              <a:t>Conclusión</a:t>
            </a:r>
            <a:endParaRPr lang="en-US" sz="4000" dirty="0"/>
          </a:p>
        </p:txBody>
      </p:sp>
      <p:sp>
        <p:nvSpPr>
          <p:cNvPr id="3" name="Content Placeholder 2"/>
          <p:cNvSpPr>
            <a:spLocks noGrp="1"/>
          </p:cNvSpPr>
          <p:nvPr>
            <p:ph idx="1"/>
          </p:nvPr>
        </p:nvSpPr>
        <p:spPr/>
        <p:txBody>
          <a:bodyPr>
            <a:normAutofit/>
          </a:bodyPr>
          <a:lstStyle/>
          <a:p>
            <a:pPr algn="just"/>
            <a:r>
              <a:rPr lang="es-DO" sz="2800" smtClean="0"/>
              <a:t>Se logró su vinculación a informaciones científicas sobre los </a:t>
            </a:r>
            <a:r>
              <a:rPr lang="es-DO" sz="2800" smtClean="0"/>
              <a:t>temas.</a:t>
            </a:r>
            <a:endParaRPr lang="es-DO" sz="2800" smtClean="0"/>
          </a:p>
          <a:p>
            <a:pPr algn="just"/>
            <a:r>
              <a:rPr lang="es-DO" sz="2800" smtClean="0"/>
              <a:t>No hubo diferencia en las calificaciones que acostumbran a </a:t>
            </a:r>
            <a:r>
              <a:rPr lang="es-DO" sz="2800" smtClean="0"/>
              <a:t>obtener</a:t>
            </a:r>
            <a:r>
              <a:rPr lang="es-DO" sz="2800" smtClean="0"/>
              <a:t>; sin </a:t>
            </a:r>
            <a:r>
              <a:rPr lang="es-DO" sz="2800" smtClean="0"/>
              <a:t>embargo</a:t>
            </a:r>
            <a:r>
              <a:rPr lang="es-DO" sz="2800" smtClean="0"/>
              <a:t>, sí tuvo impacto en el proceso y lo que puede pasar a partir de esta experiencia con su lectura y </a:t>
            </a:r>
            <a:r>
              <a:rPr lang="es-DO" sz="2800" smtClean="0"/>
              <a:t>escritura.</a:t>
            </a:r>
            <a:endParaRPr lang="es-DO" sz="2800" smtClean="0"/>
          </a:p>
          <a:p>
            <a:pPr algn="just"/>
            <a:r>
              <a:rPr lang="es-DO" sz="2800" smtClean="0"/>
              <a:t>Gratamente impresionada con la mejoría en la </a:t>
            </a:r>
            <a:r>
              <a:rPr lang="es-DO" sz="2800" smtClean="0"/>
              <a:t>normativa</a:t>
            </a:r>
            <a:r>
              <a:rPr lang="es-DO" sz="2800" smtClean="0"/>
              <a:t>, pues confieso que la forma de hacerlo era con acciones </a:t>
            </a:r>
            <a:r>
              <a:rPr lang="es-DO" sz="2800" smtClean="0"/>
              <a:t>punitivas</a:t>
            </a:r>
            <a:r>
              <a:rPr lang="es-DO" smtClean="0"/>
              <a:t>.</a:t>
            </a:r>
            <a:endParaRPr lang="es-DO" smtClean="0"/>
          </a:p>
          <a:p>
            <a:pPr algn="just"/>
            <a:endParaRPr lang="es-DO" smtClean="0"/>
          </a:p>
          <a:p>
            <a:pPr algn="just"/>
            <a:endParaRPr lang="es-DO" smtClean="0"/>
          </a:p>
          <a:p>
            <a:endParaRPr lang="es-DO"/>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7010400" y="304800"/>
            <a:ext cx="1295400" cy="1066800"/>
          </a:xfrm>
          <a:prstGeom prst="rect">
            <a:avLst/>
          </a:prstGeom>
          <a:noFill/>
          <a:ln>
            <a:noFill/>
          </a:ln>
        </p:spPr>
      </p:pic>
    </p:spTree>
    <p:extLst>
      <p:ext uri="{BB962C8B-B14F-4D97-AF65-F5344CB8AC3E}">
        <p14:creationId xmlns:p14="http://schemas.microsoft.com/office/powerpoint/2010/main" xmlns="" val="331816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style>
          <a:lnRef idx="1">
            <a:schemeClr val="accent5"/>
          </a:lnRef>
          <a:fillRef idx="2">
            <a:schemeClr val="accent5"/>
          </a:fillRef>
          <a:effectRef idx="1">
            <a:schemeClr val="accent5"/>
          </a:effectRef>
          <a:fontRef idx="minor">
            <a:schemeClr val="dk1"/>
          </a:fontRef>
        </p:style>
        <p:txBody>
          <a:bodyPr/>
          <a:lstStyle/>
          <a:p>
            <a:r>
              <a:rPr lang="en-US" dirty="0" smtClean="0"/>
              <a:t>RECOMENDACIONES</a:t>
            </a:r>
            <a:endParaRPr lang="en-US" dirty="0"/>
          </a:p>
        </p:txBody>
      </p:sp>
      <p:sp>
        <p:nvSpPr>
          <p:cNvPr id="3" name="Content Placeholder 2"/>
          <p:cNvSpPr>
            <a:spLocks noGrp="1"/>
          </p:cNvSpPr>
          <p:nvPr>
            <p:ph idx="1"/>
          </p:nvPr>
        </p:nvSpPr>
        <p:spPr/>
        <p:txBody>
          <a:bodyPr>
            <a:normAutofit/>
          </a:bodyPr>
          <a:lstStyle/>
          <a:p>
            <a:pPr algn="just"/>
            <a:r>
              <a:rPr lang="en-US" sz="3600" dirty="0" smtClean="0"/>
              <a:t>Las </a:t>
            </a:r>
            <a:r>
              <a:rPr lang="en-US" sz="3600" dirty="0" err="1" smtClean="0"/>
              <a:t>revisiones</a:t>
            </a:r>
            <a:r>
              <a:rPr lang="en-US" sz="3600" dirty="0" smtClean="0"/>
              <a:t> </a:t>
            </a:r>
            <a:r>
              <a:rPr lang="en-US" sz="3600" dirty="0" err="1" smtClean="0"/>
              <a:t>valen</a:t>
            </a:r>
            <a:r>
              <a:rPr lang="en-US" sz="3600" dirty="0" smtClean="0"/>
              <a:t> la </a:t>
            </a:r>
            <a:r>
              <a:rPr lang="en-US" sz="3600" dirty="0" err="1" smtClean="0"/>
              <a:t>pena</a:t>
            </a:r>
            <a:r>
              <a:rPr lang="en-US" sz="3600" dirty="0" smtClean="0"/>
              <a:t>. Los </a:t>
            </a:r>
            <a:r>
              <a:rPr lang="en-US" sz="3600" dirty="0" err="1" smtClean="0"/>
              <a:t>ensayos</a:t>
            </a:r>
            <a:r>
              <a:rPr lang="en-US" sz="3600" dirty="0" smtClean="0"/>
              <a:t> </a:t>
            </a:r>
            <a:r>
              <a:rPr lang="en-US" sz="3600" dirty="0" err="1" smtClean="0"/>
              <a:t>quedaron</a:t>
            </a:r>
            <a:r>
              <a:rPr lang="en-US" sz="3600" dirty="0" smtClean="0"/>
              <a:t> </a:t>
            </a:r>
            <a:r>
              <a:rPr lang="en-US" sz="3600" dirty="0" err="1" smtClean="0"/>
              <a:t>publicables</a:t>
            </a:r>
            <a:r>
              <a:rPr lang="en-US" sz="3600" dirty="0" smtClean="0"/>
              <a:t>. </a:t>
            </a:r>
          </a:p>
          <a:p>
            <a:pPr algn="just"/>
            <a:r>
              <a:rPr lang="en-US" sz="3600" dirty="0" smtClean="0"/>
              <a:t>Los </a:t>
            </a:r>
            <a:r>
              <a:rPr lang="en-US" sz="3600" dirty="0" err="1" smtClean="0"/>
              <a:t>docentes</a:t>
            </a:r>
            <a:r>
              <a:rPr lang="en-US" sz="3600" dirty="0" smtClean="0"/>
              <a:t> </a:t>
            </a:r>
            <a:r>
              <a:rPr lang="en-US" sz="3600" dirty="0" err="1" smtClean="0"/>
              <a:t>debemos</a:t>
            </a:r>
            <a:r>
              <a:rPr lang="en-US" sz="3600" dirty="0" smtClean="0"/>
              <a:t> </a:t>
            </a:r>
            <a:r>
              <a:rPr lang="en-US" sz="3600" dirty="0" err="1" smtClean="0"/>
              <a:t>asumir</a:t>
            </a:r>
            <a:r>
              <a:rPr lang="en-US" sz="3600" dirty="0" smtClean="0"/>
              <a:t> el gran </a:t>
            </a:r>
            <a:r>
              <a:rPr lang="en-US" sz="3600" dirty="0" err="1" smtClean="0"/>
              <a:t>reto</a:t>
            </a:r>
            <a:r>
              <a:rPr lang="en-US" sz="3600" dirty="0" smtClean="0"/>
              <a:t> de </a:t>
            </a:r>
            <a:r>
              <a:rPr lang="en-US" sz="3600" dirty="0" err="1" smtClean="0"/>
              <a:t>enseñarlos</a:t>
            </a:r>
            <a:r>
              <a:rPr lang="en-US" sz="3600" dirty="0" smtClean="0"/>
              <a:t> a </a:t>
            </a:r>
            <a:r>
              <a:rPr lang="en-US" sz="3600" dirty="0" err="1" smtClean="0"/>
              <a:t>citar</a:t>
            </a:r>
            <a:r>
              <a:rPr lang="en-US" sz="3600" dirty="0" smtClean="0"/>
              <a:t> </a:t>
            </a:r>
            <a:r>
              <a:rPr lang="en-US" sz="3600" dirty="0" err="1" smtClean="0"/>
              <a:t>correctamente</a:t>
            </a:r>
            <a:r>
              <a:rPr lang="en-US" sz="3600" dirty="0" smtClean="0"/>
              <a:t>.</a:t>
            </a:r>
          </a:p>
          <a:p>
            <a:pPr algn="just"/>
            <a:r>
              <a:rPr lang="en-US" sz="3600" dirty="0" err="1" smtClean="0"/>
              <a:t>Definitivamente</a:t>
            </a:r>
            <a:r>
              <a:rPr lang="en-US" sz="3600" dirty="0" smtClean="0"/>
              <a:t> </a:t>
            </a:r>
            <a:r>
              <a:rPr lang="en-US" sz="3600" dirty="0" err="1" smtClean="0"/>
              <a:t>recomiendo</a:t>
            </a:r>
            <a:r>
              <a:rPr lang="en-US" sz="3600" dirty="0" smtClean="0"/>
              <a:t> el </a:t>
            </a:r>
            <a:r>
              <a:rPr lang="en-US" sz="3600" dirty="0" err="1" smtClean="0"/>
              <a:t>diplomado</a:t>
            </a:r>
            <a:r>
              <a:rPr lang="en-US" sz="3600" dirty="0" smtClean="0"/>
              <a:t> y </a:t>
            </a:r>
            <a:r>
              <a:rPr lang="en-US" sz="3600" dirty="0" err="1" smtClean="0"/>
              <a:t>continuaré</a:t>
            </a:r>
            <a:r>
              <a:rPr lang="en-US" sz="3600" dirty="0" smtClean="0"/>
              <a:t> </a:t>
            </a:r>
            <a:r>
              <a:rPr lang="en-US" sz="3600" dirty="0" err="1" smtClean="0"/>
              <a:t>usando</a:t>
            </a:r>
            <a:r>
              <a:rPr lang="en-US" sz="3600" dirty="0" smtClean="0"/>
              <a:t> </a:t>
            </a:r>
            <a:r>
              <a:rPr lang="en-US" sz="3600" dirty="0" err="1" smtClean="0"/>
              <a:t>estas</a:t>
            </a:r>
            <a:r>
              <a:rPr lang="en-US" sz="3600" dirty="0" smtClean="0"/>
              <a:t> </a:t>
            </a:r>
            <a:r>
              <a:rPr lang="en-US" sz="3600" dirty="0" err="1" smtClean="0"/>
              <a:t>estrategias</a:t>
            </a:r>
            <a:r>
              <a:rPr lang="en-US" sz="3600" dirty="0" smtClean="0"/>
              <a:t>.</a:t>
            </a:r>
            <a:endParaRPr lang="en-US" sz="3600"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7010400" y="304800"/>
            <a:ext cx="1295400" cy="1066800"/>
          </a:xfrm>
          <a:prstGeom prst="rect">
            <a:avLst/>
          </a:prstGeom>
          <a:noFill/>
          <a:ln>
            <a:noFill/>
          </a:ln>
        </p:spPr>
      </p:pic>
    </p:spTree>
    <p:extLst>
      <p:ext uri="{BB962C8B-B14F-4D97-AF65-F5344CB8AC3E}">
        <p14:creationId xmlns:p14="http://schemas.microsoft.com/office/powerpoint/2010/main" xmlns="" val="3523512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style>
          <a:lnRef idx="1">
            <a:schemeClr val="accent5"/>
          </a:lnRef>
          <a:fillRef idx="2">
            <a:schemeClr val="accent5"/>
          </a:fillRef>
          <a:effectRef idx="1">
            <a:schemeClr val="accent5"/>
          </a:effectRef>
          <a:fontRef idx="minor">
            <a:schemeClr val="dk1"/>
          </a:fontRef>
        </p:style>
        <p:txBody>
          <a:bodyPr/>
          <a:lstStyle/>
          <a:p>
            <a:r>
              <a:rPr lang="en-US" dirty="0" smtClean="0"/>
              <a:t>Para </a:t>
            </a:r>
            <a:r>
              <a:rPr lang="en-US" dirty="0" err="1" smtClean="0"/>
              <a:t>pensar</a:t>
            </a:r>
            <a:r>
              <a:rPr lang="en-US" dirty="0" smtClean="0"/>
              <a:t>…</a:t>
            </a:r>
            <a:endParaRPr lang="en-US" dirty="0"/>
          </a:p>
        </p:txBody>
      </p:sp>
      <p:sp>
        <p:nvSpPr>
          <p:cNvPr id="3" name="Content Placeholder 2"/>
          <p:cNvSpPr>
            <a:spLocks noGrp="1"/>
          </p:cNvSpPr>
          <p:nvPr>
            <p:ph idx="1"/>
          </p:nvPr>
        </p:nvSpPr>
        <p:spPr>
          <a:xfrm>
            <a:off x="457200" y="1447800"/>
            <a:ext cx="7620000" cy="4953000"/>
          </a:xfrm>
        </p:spPr>
        <p:txBody>
          <a:bodyPr>
            <a:normAutofit fontScale="70000" lnSpcReduction="20000"/>
          </a:bodyPr>
          <a:lstStyle/>
          <a:p>
            <a:pPr marL="0" indent="0" algn="ctr">
              <a:buNone/>
            </a:pPr>
            <a:endParaRPr lang="en-US" sz="5700" dirty="0"/>
          </a:p>
          <a:p>
            <a:pPr marL="0" indent="0" algn="ctr">
              <a:buNone/>
            </a:pPr>
            <a:r>
              <a:rPr lang="es-ES" sz="3600" i="1" dirty="0" smtClean="0"/>
              <a:t>“</a:t>
            </a:r>
            <a:r>
              <a:rPr lang="es-ES" sz="3600" i="1" dirty="0"/>
              <a:t>Algunos libros son probados, otros devorados, poquísimos masticados y digeridos”</a:t>
            </a:r>
            <a:r>
              <a:rPr lang="es-ES" sz="3600" dirty="0"/>
              <a:t>. </a:t>
            </a:r>
            <a:r>
              <a:rPr lang="es-ES" sz="3600" b="1" dirty="0"/>
              <a:t>Sir Francis Bacon</a:t>
            </a:r>
            <a:r>
              <a:rPr lang="es-ES" sz="3600" dirty="0" smtClean="0"/>
              <a:t>.</a:t>
            </a:r>
          </a:p>
          <a:p>
            <a:pPr marL="0" indent="0" algn="ctr">
              <a:buNone/>
            </a:pPr>
            <a:r>
              <a:rPr lang="es-ES" sz="3600" dirty="0"/>
              <a:t/>
            </a:r>
            <a:br>
              <a:rPr lang="es-ES" sz="3600" dirty="0"/>
            </a:br>
            <a:r>
              <a:rPr lang="es-ES" sz="3600" dirty="0" smtClean="0"/>
              <a:t>   </a:t>
            </a:r>
            <a:r>
              <a:rPr lang="es-ES" sz="3600" i="1" dirty="0" smtClean="0"/>
              <a:t>“</a:t>
            </a:r>
            <a:r>
              <a:rPr lang="es-ES" sz="3600" i="1" dirty="0"/>
              <a:t>Ante ciertos libros, uno se pregunta: ¿quién los leerá? Y ante </a:t>
            </a:r>
            <a:r>
              <a:rPr lang="es-ES" sz="3600" i="1" dirty="0" smtClean="0"/>
              <a:t> ciertas </a:t>
            </a:r>
            <a:r>
              <a:rPr lang="es-ES" sz="3600" i="1" dirty="0"/>
              <a:t>personas uno se pregunta: ¿qué leerán? Y al fin, libros y personas se encuentran"</a:t>
            </a:r>
            <a:r>
              <a:rPr lang="es-ES" sz="3600" dirty="0"/>
              <a:t>.</a:t>
            </a:r>
            <a:r>
              <a:rPr lang="es-ES" sz="3600" b="1" dirty="0"/>
              <a:t> André </a:t>
            </a:r>
            <a:r>
              <a:rPr lang="es-ES" sz="3600" b="1" dirty="0" err="1"/>
              <a:t>Gide</a:t>
            </a:r>
            <a:r>
              <a:rPr lang="es-ES" sz="3600" dirty="0"/>
              <a:t>. </a:t>
            </a:r>
            <a:endParaRPr lang="es-ES" sz="3600" dirty="0" smtClean="0"/>
          </a:p>
          <a:p>
            <a:pPr marL="0" indent="0" algn="r">
              <a:buNone/>
            </a:pPr>
            <a:endParaRPr lang="en-US" sz="3600" dirty="0" smtClean="0">
              <a:solidFill>
                <a:schemeClr val="tx2"/>
              </a:solidFill>
            </a:endParaRPr>
          </a:p>
          <a:p>
            <a:pPr marL="0" indent="0" algn="r">
              <a:buNone/>
            </a:pPr>
            <a:r>
              <a:rPr lang="en-US" sz="3600" dirty="0" smtClean="0">
                <a:solidFill>
                  <a:schemeClr val="tx2"/>
                </a:solidFill>
              </a:rPr>
              <a:t>GRACIAS</a:t>
            </a:r>
            <a:endParaRPr lang="en-US" sz="3600" dirty="0">
              <a:solidFill>
                <a:schemeClr val="tx2"/>
              </a:solidFill>
            </a:endParaRPr>
          </a:p>
          <a:p>
            <a:pPr marL="0" indent="0" algn="ctr">
              <a:buNone/>
            </a:pPr>
            <a:r>
              <a:rPr lang="es-ES" sz="3600" dirty="0"/>
              <a:t/>
            </a:r>
            <a:br>
              <a:rPr lang="es-ES" sz="3600" dirty="0"/>
            </a:br>
            <a:endParaRPr lang="en-US" sz="4000" dirty="0" smtClean="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7010400" y="304800"/>
            <a:ext cx="1295400" cy="1066800"/>
          </a:xfrm>
          <a:prstGeom prst="rect">
            <a:avLst/>
          </a:prstGeom>
          <a:noFill/>
          <a:ln>
            <a:noFill/>
          </a:ln>
        </p:spPr>
      </p:pic>
    </p:spTree>
    <p:extLst>
      <p:ext uri="{BB962C8B-B14F-4D97-AF65-F5344CB8AC3E}">
        <p14:creationId xmlns:p14="http://schemas.microsoft.com/office/powerpoint/2010/main" xmlns="" val="211244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4000" dirty="0" err="1" smtClean="0"/>
              <a:t>Contexto</a:t>
            </a:r>
            <a:endParaRPr lang="en-US" sz="4000" dirty="0"/>
          </a:p>
        </p:txBody>
      </p:sp>
      <p:sp>
        <p:nvSpPr>
          <p:cNvPr id="3" name="Content Placeholder 2"/>
          <p:cNvSpPr>
            <a:spLocks noGrp="1"/>
          </p:cNvSpPr>
          <p:nvPr>
            <p:ph idx="1"/>
          </p:nvPr>
        </p:nvSpPr>
        <p:spPr>
          <a:xfrm>
            <a:off x="457200" y="1524000"/>
            <a:ext cx="7924800" cy="4191001"/>
          </a:xfrm>
        </p:spPr>
        <p:txBody>
          <a:bodyPr>
            <a:normAutofit/>
          </a:bodyPr>
          <a:lstStyle/>
          <a:p>
            <a:pPr marL="0" indent="0">
              <a:buNone/>
            </a:pPr>
            <a:endParaRPr lang="en-US" b="1" u="sng" dirty="0"/>
          </a:p>
          <a:p>
            <a:pPr algn="just"/>
            <a:r>
              <a:rPr lang="pt-BR" sz="3200" dirty="0" smtClean="0"/>
              <a:t>Esta investigación se realiza  en el campus Santo Tomás de Aquino, con un grupo de estudiantes de la  asignatura Psicología de los Grupos del Departamento de Psicología de la Facultad de Ciencias y Humanidades.</a:t>
            </a:r>
          </a:p>
          <a:p>
            <a:pPr algn="just"/>
            <a:r>
              <a:rPr lang="pt-BR" sz="3200" dirty="0" smtClean="0"/>
              <a:t>Semestre 1-2014/2015. </a:t>
            </a:r>
          </a:p>
          <a:p>
            <a:pPr algn="just"/>
            <a:r>
              <a:rPr lang="pt-BR" sz="3200" dirty="0" smtClean="0"/>
              <a:t>31 estudiantes.</a:t>
            </a:r>
          </a:p>
          <a:p>
            <a:pPr marL="0" indent="0" algn="just">
              <a:buNone/>
            </a:pPr>
            <a:endParaRPr lang="en-US" b="1" u="sng" dirty="0"/>
          </a:p>
          <a:p>
            <a:pPr marL="0" indent="0">
              <a:buNone/>
            </a:pPr>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6705600" y="304800"/>
            <a:ext cx="1371600" cy="1066800"/>
          </a:xfrm>
          <a:prstGeom prst="rect">
            <a:avLst/>
          </a:prstGeom>
          <a:noFill/>
          <a:ln>
            <a:noFill/>
          </a:ln>
        </p:spPr>
      </p:pic>
    </p:spTree>
    <p:extLst>
      <p:ext uri="{BB962C8B-B14F-4D97-AF65-F5344CB8AC3E}">
        <p14:creationId xmlns:p14="http://schemas.microsoft.com/office/powerpoint/2010/main" xmlns="" val="292055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s-DO" sz="3600" smtClean="0"/>
              <a:t>Problema</a:t>
            </a:r>
            <a:endParaRPr lang="es-DO" sz="3600"/>
          </a:p>
        </p:txBody>
      </p:sp>
      <p:sp>
        <p:nvSpPr>
          <p:cNvPr id="3" name="Content Placeholder 2"/>
          <p:cNvSpPr>
            <a:spLocks noGrp="1"/>
          </p:cNvSpPr>
          <p:nvPr>
            <p:ph idx="1"/>
          </p:nvPr>
        </p:nvSpPr>
        <p:spPr/>
        <p:txBody>
          <a:bodyPr>
            <a:normAutofit/>
          </a:bodyPr>
          <a:lstStyle/>
          <a:p>
            <a:pPr algn="just"/>
            <a:r>
              <a:rPr lang="es-DO" sz="3200" dirty="0"/>
              <a:t>L</a:t>
            </a:r>
            <a:r>
              <a:rPr lang="es-DO" sz="3200" dirty="0" smtClean="0"/>
              <a:t>os reportes de lecturas asignados en la clase  y en los trabajos de investigación final, incluían citas textuales </a:t>
            </a:r>
            <a:r>
              <a:rPr lang="es-DO" sz="3200" dirty="0" smtClean="0"/>
              <a:t>sin </a:t>
            </a:r>
            <a:r>
              <a:rPr lang="es-DO" sz="3200" dirty="0"/>
              <a:t>ninguna </a:t>
            </a:r>
            <a:r>
              <a:rPr lang="es-DO" sz="3200" dirty="0" smtClean="0"/>
              <a:t>estructura, elaboración ni articulación con las variables de estudio. </a:t>
            </a:r>
          </a:p>
          <a:p>
            <a:pPr algn="just"/>
            <a:r>
              <a:rPr lang="es-DO" sz="3200" dirty="0" smtClean="0"/>
              <a:t>La selección de las  </a:t>
            </a:r>
            <a:r>
              <a:rPr lang="es-DO" sz="3200" dirty="0"/>
              <a:t>fuentes </a:t>
            </a:r>
            <a:r>
              <a:rPr lang="es-DO" sz="3200" dirty="0" smtClean="0"/>
              <a:t>eran de </a:t>
            </a:r>
            <a:r>
              <a:rPr lang="es-DO" sz="3200" dirty="0"/>
              <a:t>poca o ninguna relevancia </a:t>
            </a:r>
            <a:r>
              <a:rPr lang="es-DO" sz="3200" dirty="0" smtClean="0"/>
              <a:t>científica. Tomada de artículos de opinión, por ejemplo.</a:t>
            </a:r>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6705600" y="304801"/>
            <a:ext cx="1371600" cy="1066800"/>
          </a:xfrm>
          <a:prstGeom prst="rect">
            <a:avLst/>
          </a:prstGeom>
          <a:noFill/>
          <a:ln>
            <a:noFill/>
          </a:ln>
        </p:spPr>
      </p:pic>
    </p:spTree>
    <p:extLst>
      <p:ext uri="{BB962C8B-B14F-4D97-AF65-F5344CB8AC3E}">
        <p14:creationId xmlns:p14="http://schemas.microsoft.com/office/powerpoint/2010/main" xmlns="" val="58411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620000" cy="1143000"/>
          </a:xfrm>
        </p:spPr>
        <p:style>
          <a:lnRef idx="1">
            <a:schemeClr val="accent5"/>
          </a:lnRef>
          <a:fillRef idx="2">
            <a:schemeClr val="accent5"/>
          </a:fillRef>
          <a:effectRef idx="1">
            <a:schemeClr val="accent5"/>
          </a:effectRef>
          <a:fontRef idx="minor">
            <a:schemeClr val="dk1"/>
          </a:fontRef>
        </p:style>
        <p:txBody>
          <a:bodyPr>
            <a:normAutofit/>
          </a:bodyPr>
          <a:lstStyle/>
          <a:p>
            <a:pPr>
              <a:spcBef>
                <a:spcPct val="20000"/>
              </a:spcBef>
              <a:buClr>
                <a:schemeClr val="accent1"/>
              </a:buClr>
            </a:pPr>
            <a:r>
              <a:rPr lang="en-US" sz="4000" b="1" dirty="0" err="1" smtClean="0">
                <a:solidFill>
                  <a:schemeClr val="tx1"/>
                </a:solidFill>
                <a:latin typeface="+mn-lt"/>
                <a:ea typeface="+mn-ea"/>
                <a:cs typeface="+mn-cs"/>
              </a:rPr>
              <a:t>Objetivo</a:t>
            </a:r>
            <a:r>
              <a:rPr lang="en-US" sz="4000" b="1" dirty="0" smtClean="0">
                <a:solidFill>
                  <a:schemeClr val="tx1"/>
                </a:solidFill>
                <a:latin typeface="+mn-lt"/>
                <a:ea typeface="+mn-ea"/>
                <a:cs typeface="+mn-cs"/>
              </a:rPr>
              <a:t> General  </a:t>
            </a:r>
            <a:endParaRPr lang="en-US" sz="4000" b="1" dirty="0">
              <a:solidFill>
                <a:schemeClr val="tx1"/>
              </a:solidFill>
              <a:latin typeface="+mn-lt"/>
              <a:ea typeface="+mn-ea"/>
              <a:cs typeface="+mn-cs"/>
            </a:endParaRPr>
          </a:p>
        </p:txBody>
      </p:sp>
      <p:sp>
        <p:nvSpPr>
          <p:cNvPr id="3" name="Content Placeholder 2"/>
          <p:cNvSpPr>
            <a:spLocks noGrp="1"/>
          </p:cNvSpPr>
          <p:nvPr>
            <p:ph idx="1"/>
          </p:nvPr>
        </p:nvSpPr>
        <p:spPr>
          <a:xfrm>
            <a:off x="609600" y="1447800"/>
            <a:ext cx="7696200" cy="4678363"/>
          </a:xfrm>
        </p:spPr>
        <p:txBody>
          <a:bodyPr>
            <a:normAutofit/>
          </a:bodyPr>
          <a:lstStyle/>
          <a:p>
            <a:pPr algn="just"/>
            <a:r>
              <a:rPr lang="es-DO" sz="4000" dirty="0" smtClean="0"/>
              <a:t>Aplicar </a:t>
            </a:r>
            <a:r>
              <a:rPr lang="es-DO" sz="4000" dirty="0"/>
              <a:t>estrategias para la comprensión de textos científicos que garanticen la apropiación de los contenidos de la asignatura para producir un ensayo expositivo académico.  </a:t>
            </a:r>
            <a:endParaRPr lang="en-US" sz="4000" dirty="0"/>
          </a:p>
          <a:p>
            <a:pPr algn="just"/>
            <a:endParaRPr lang="es-DO" dirty="0" smtClean="0"/>
          </a:p>
          <a:p>
            <a:pPr algn="just"/>
            <a:endParaRPr lang="en-US" dirty="0"/>
          </a:p>
          <a:p>
            <a:pPr lvl="0" algn="just"/>
            <a:endParaRPr lang="en-US" dirty="0"/>
          </a:p>
          <a:p>
            <a:pPr algn="just"/>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6858000" y="381000"/>
            <a:ext cx="1447800" cy="1066800"/>
          </a:xfrm>
          <a:prstGeom prst="rect">
            <a:avLst/>
          </a:prstGeom>
          <a:noFill/>
          <a:ln>
            <a:noFill/>
          </a:ln>
        </p:spPr>
      </p:pic>
    </p:spTree>
    <p:extLst>
      <p:ext uri="{BB962C8B-B14F-4D97-AF65-F5344CB8AC3E}">
        <p14:creationId xmlns:p14="http://schemas.microsoft.com/office/powerpoint/2010/main" xmlns="" val="363923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s-DO" dirty="0" smtClean="0"/>
              <a:t>Objetivos específicos</a:t>
            </a:r>
            <a:endParaRPr lang="es-DO" dirty="0"/>
          </a:p>
        </p:txBody>
      </p:sp>
      <p:sp>
        <p:nvSpPr>
          <p:cNvPr id="3" name="2 Marcador de contenido"/>
          <p:cNvSpPr>
            <a:spLocks noGrp="1"/>
          </p:cNvSpPr>
          <p:nvPr>
            <p:ph idx="1"/>
          </p:nvPr>
        </p:nvSpPr>
        <p:spPr/>
        <p:txBody>
          <a:bodyPr>
            <a:normAutofit/>
          </a:bodyPr>
          <a:lstStyle/>
          <a:p>
            <a:pPr algn="just"/>
            <a:r>
              <a:rPr lang="es-DO" dirty="0" smtClean="0"/>
              <a:t>Estimular la búsqueda  en bases de datos de contenidos científicos adicionales al libro de texto, contextualizando los autores en su disciplina, ideología,  tiempo y el espacio. </a:t>
            </a:r>
            <a:endParaRPr lang="en-US" dirty="0" smtClean="0"/>
          </a:p>
          <a:p>
            <a:pPr algn="just"/>
            <a:r>
              <a:rPr lang="es-DO" dirty="0" smtClean="0"/>
              <a:t>Desarrollar competencias en el uso del </a:t>
            </a:r>
            <a:r>
              <a:rPr lang="es-DO" dirty="0" err="1" smtClean="0"/>
              <a:t>paratexto</a:t>
            </a:r>
            <a:r>
              <a:rPr lang="es-DO" dirty="0" smtClean="0"/>
              <a:t> como una orientación estratégica para la comprensión de los textos analizados.</a:t>
            </a:r>
            <a:endParaRPr lang="en-US" dirty="0" smtClean="0"/>
          </a:p>
          <a:p>
            <a:pPr algn="just"/>
            <a:r>
              <a:rPr lang="es-DO" dirty="0" smtClean="0"/>
              <a:t>Propiciar la criticidad sobre los textos leídos.</a:t>
            </a:r>
            <a:endParaRPr lang="en-US" dirty="0" smtClean="0"/>
          </a:p>
          <a:p>
            <a:pPr algn="just"/>
            <a:r>
              <a:rPr lang="es-DO" dirty="0" smtClean="0"/>
              <a:t>Utilizar la paráfrasis para la construcción de textos académicos de acuerdo a los lineamientos de los mismos.</a:t>
            </a:r>
          </a:p>
          <a:p>
            <a:pPr lvl="0" algn="just"/>
            <a:r>
              <a:rPr lang="es-DO" dirty="0" smtClean="0"/>
              <a:t>Establecer la diferencia entre un artículo científico/académico y uno  de opinión o de sentido común.</a:t>
            </a:r>
            <a:endParaRPr lang="en-US" dirty="0" smtClean="0"/>
          </a:p>
          <a:p>
            <a:pPr lvl="0" algn="just"/>
            <a:r>
              <a:rPr lang="es-DO" dirty="0" smtClean="0"/>
              <a:t>Evaluar a través de una rúbrica la etapa final del ensayo.</a:t>
            </a:r>
            <a:endParaRPr lang="en-US" dirty="0" smtClean="0"/>
          </a:p>
          <a:p>
            <a:endParaRPr lang="es-DO"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6629400" y="304801"/>
            <a:ext cx="1447800" cy="10668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620000" cy="1143000"/>
          </a:xfrm>
        </p:spPr>
        <p:style>
          <a:lnRef idx="1">
            <a:schemeClr val="accent5"/>
          </a:lnRef>
          <a:fillRef idx="2">
            <a:schemeClr val="accent5"/>
          </a:fillRef>
          <a:effectRef idx="1">
            <a:schemeClr val="accent5"/>
          </a:effectRef>
          <a:fontRef idx="minor">
            <a:schemeClr val="dk1"/>
          </a:fontRef>
        </p:style>
        <p:txBody>
          <a:bodyPr/>
          <a:lstStyle/>
          <a:p>
            <a:r>
              <a:rPr lang="es-DO" b="1" dirty="0" smtClean="0"/>
              <a:t>Hipótesis</a:t>
            </a:r>
            <a:endParaRPr lang="en-US" dirty="0"/>
          </a:p>
        </p:txBody>
      </p:sp>
      <p:sp>
        <p:nvSpPr>
          <p:cNvPr id="3" name="Content Placeholder 2"/>
          <p:cNvSpPr>
            <a:spLocks noGrp="1"/>
          </p:cNvSpPr>
          <p:nvPr>
            <p:ph idx="1"/>
          </p:nvPr>
        </p:nvSpPr>
        <p:spPr>
          <a:xfrm>
            <a:off x="457200" y="1447800"/>
            <a:ext cx="8001000" cy="4678363"/>
          </a:xfrm>
        </p:spPr>
        <p:txBody>
          <a:bodyPr>
            <a:normAutofit lnSpcReduction="10000"/>
          </a:bodyPr>
          <a:lstStyle/>
          <a:p>
            <a:pPr marL="0" indent="0">
              <a:buNone/>
            </a:pPr>
            <a:r>
              <a:rPr lang="es-DO" b="1" dirty="0" smtClean="0"/>
              <a:t> </a:t>
            </a:r>
            <a:endParaRPr lang="en-US" dirty="0"/>
          </a:p>
          <a:p>
            <a:pPr algn="just"/>
            <a:r>
              <a:rPr lang="es-DO" sz="2800" b="1" dirty="0"/>
              <a:t>H1: </a:t>
            </a:r>
            <a:r>
              <a:rPr lang="es-DO" sz="2800" dirty="0"/>
              <a:t>Si estimulamos a los alumnos a identificar y  a leer producciones científicas y  provocar la construcción y reformulación de los contenidos o ideas principales, vamos a lograr un aprendizaje profundo, que les ayude en su vida personal y profesional.</a:t>
            </a:r>
            <a:endParaRPr lang="en-US" sz="2800" dirty="0"/>
          </a:p>
          <a:p>
            <a:pPr algn="just"/>
            <a:r>
              <a:rPr lang="es-DO" sz="2800" b="1" dirty="0"/>
              <a:t>H2:</a:t>
            </a:r>
            <a:r>
              <a:rPr lang="es-DO" sz="2800" dirty="0"/>
              <a:t> La lectura consciente y analizada </a:t>
            </a:r>
            <a:r>
              <a:rPr lang="es-DO" sz="2800" dirty="0" smtClean="0"/>
              <a:t>posibilitará </a:t>
            </a:r>
            <a:r>
              <a:rPr lang="es-DO" sz="2800" dirty="0"/>
              <a:t>que puedan escribir textos académicos cada vez más acabados, contribuyendo a su formación y a la de sus compañeros de asignatura y de carrera.</a:t>
            </a:r>
            <a:endParaRPr lang="en-US" sz="2800" dirty="0"/>
          </a:p>
          <a:p>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6858000" y="304801"/>
            <a:ext cx="1447800" cy="1066800"/>
          </a:xfrm>
          <a:prstGeom prst="rect">
            <a:avLst/>
          </a:prstGeom>
          <a:noFill/>
          <a:ln>
            <a:noFill/>
          </a:ln>
        </p:spPr>
      </p:pic>
    </p:spTree>
    <p:extLst>
      <p:ext uri="{BB962C8B-B14F-4D97-AF65-F5344CB8AC3E}">
        <p14:creationId xmlns:p14="http://schemas.microsoft.com/office/powerpoint/2010/main" xmlns="" val="58644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924800" cy="11430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dirty="0" smtClean="0"/>
              <a:t>Marco </a:t>
            </a:r>
            <a:r>
              <a:rPr lang="en-US" sz="3600" dirty="0" err="1" smtClean="0"/>
              <a:t>Teórico</a:t>
            </a:r>
            <a:endParaRPr lang="en-US" sz="3600" dirty="0"/>
          </a:p>
        </p:txBody>
      </p:sp>
      <p:sp>
        <p:nvSpPr>
          <p:cNvPr id="3" name="Content Placeholder 2"/>
          <p:cNvSpPr>
            <a:spLocks noGrp="1"/>
          </p:cNvSpPr>
          <p:nvPr>
            <p:ph idx="1"/>
          </p:nvPr>
        </p:nvSpPr>
        <p:spPr>
          <a:xfrm>
            <a:off x="533400" y="1600200"/>
            <a:ext cx="7696200" cy="4876800"/>
          </a:xfrm>
        </p:spPr>
        <p:txBody>
          <a:bodyPr>
            <a:normAutofit fontScale="25000" lnSpcReduction="20000"/>
          </a:bodyPr>
          <a:lstStyle/>
          <a:p>
            <a:pPr algn="just"/>
            <a:r>
              <a:rPr lang="en-US" sz="11200" b="1" dirty="0" err="1">
                <a:solidFill>
                  <a:srgbClr val="002060"/>
                </a:solidFill>
              </a:rPr>
              <a:t>E</a:t>
            </a:r>
            <a:r>
              <a:rPr lang="en-US" sz="11200" b="1" dirty="0" err="1" smtClean="0">
                <a:solidFill>
                  <a:srgbClr val="002060"/>
                </a:solidFill>
              </a:rPr>
              <a:t>scritura</a:t>
            </a:r>
            <a:r>
              <a:rPr lang="en-US" sz="11200" b="1" dirty="0" smtClean="0">
                <a:solidFill>
                  <a:srgbClr val="002060"/>
                </a:solidFill>
              </a:rPr>
              <a:t> </a:t>
            </a:r>
            <a:r>
              <a:rPr lang="en-US" sz="11200" b="1" dirty="0" err="1" smtClean="0">
                <a:solidFill>
                  <a:srgbClr val="002060"/>
                </a:solidFill>
              </a:rPr>
              <a:t>por</a:t>
            </a:r>
            <a:r>
              <a:rPr lang="en-US" sz="11200" b="1" dirty="0" smtClean="0">
                <a:solidFill>
                  <a:srgbClr val="002060"/>
                </a:solidFill>
              </a:rPr>
              <a:t> </a:t>
            </a:r>
            <a:r>
              <a:rPr lang="en-US" sz="11200" b="1" dirty="0" err="1" smtClean="0">
                <a:solidFill>
                  <a:srgbClr val="002060"/>
                </a:solidFill>
              </a:rPr>
              <a:t>proceso</a:t>
            </a:r>
            <a:r>
              <a:rPr lang="en-US" sz="11200" b="1" dirty="0" smtClean="0">
                <a:solidFill>
                  <a:srgbClr val="002060"/>
                </a:solidFill>
              </a:rPr>
              <a:t>, con </a:t>
            </a:r>
            <a:r>
              <a:rPr lang="en-US" sz="11200" b="1" dirty="0" err="1" smtClean="0">
                <a:solidFill>
                  <a:srgbClr val="002060"/>
                </a:solidFill>
              </a:rPr>
              <a:t>sus</a:t>
            </a:r>
            <a:r>
              <a:rPr lang="en-US" sz="11200" b="1" dirty="0" smtClean="0">
                <a:solidFill>
                  <a:srgbClr val="002060"/>
                </a:solidFill>
              </a:rPr>
              <a:t> </a:t>
            </a:r>
            <a:r>
              <a:rPr lang="en-US" sz="11200" b="1" dirty="0" err="1" smtClean="0">
                <a:solidFill>
                  <a:srgbClr val="002060"/>
                </a:solidFill>
              </a:rPr>
              <a:t>tres</a:t>
            </a:r>
            <a:r>
              <a:rPr lang="en-US" sz="11200" b="1" dirty="0" smtClean="0">
                <a:solidFill>
                  <a:srgbClr val="002060"/>
                </a:solidFill>
              </a:rPr>
              <a:t> </a:t>
            </a:r>
            <a:r>
              <a:rPr lang="en-US" sz="11200" b="1" dirty="0" err="1" smtClean="0">
                <a:solidFill>
                  <a:srgbClr val="002060"/>
                </a:solidFill>
              </a:rPr>
              <a:t>etapas</a:t>
            </a:r>
            <a:r>
              <a:rPr lang="en-US" sz="11200" b="1" dirty="0" smtClean="0">
                <a:solidFill>
                  <a:srgbClr val="002060"/>
                </a:solidFill>
              </a:rPr>
              <a:t>: </a:t>
            </a:r>
            <a:r>
              <a:rPr lang="es-DO" sz="8000" dirty="0" smtClean="0"/>
              <a:t>(</a:t>
            </a:r>
            <a:r>
              <a:rPr lang="es-DO" sz="8000" dirty="0"/>
              <a:t>Padilla, Douglas &amp; Lopez, 2014</a:t>
            </a:r>
            <a:r>
              <a:rPr lang="es-DO" sz="8000" dirty="0" smtClean="0"/>
              <a:t>)</a:t>
            </a:r>
          </a:p>
          <a:p>
            <a:pPr lvl="2" algn="just"/>
            <a:r>
              <a:rPr lang="es-DO" sz="9600" b="1" dirty="0" smtClean="0"/>
              <a:t>Planificación</a:t>
            </a:r>
          </a:p>
          <a:p>
            <a:pPr lvl="2" algn="just"/>
            <a:r>
              <a:rPr lang="es-DO" sz="9600" b="1" dirty="0" smtClean="0"/>
              <a:t>Traducción</a:t>
            </a:r>
          </a:p>
          <a:p>
            <a:pPr lvl="2" algn="just"/>
            <a:r>
              <a:rPr lang="es-DO" sz="9600" b="1" dirty="0" smtClean="0"/>
              <a:t>Revisión y control</a:t>
            </a:r>
          </a:p>
          <a:p>
            <a:pPr algn="just"/>
            <a:endParaRPr lang="en-US" sz="8000" dirty="0" smtClean="0">
              <a:solidFill>
                <a:srgbClr val="0070C0"/>
              </a:solidFill>
            </a:endParaRPr>
          </a:p>
          <a:p>
            <a:pPr algn="just"/>
            <a:r>
              <a:rPr lang="en-US" sz="11200" b="1" dirty="0" err="1" smtClean="0">
                <a:solidFill>
                  <a:srgbClr val="002060"/>
                </a:solidFill>
              </a:rPr>
              <a:t>Proceso</a:t>
            </a:r>
            <a:r>
              <a:rPr lang="en-US" sz="11200" b="1" dirty="0" smtClean="0">
                <a:solidFill>
                  <a:srgbClr val="002060"/>
                </a:solidFill>
              </a:rPr>
              <a:t> </a:t>
            </a:r>
            <a:r>
              <a:rPr lang="en-US" sz="11200" b="1" dirty="0" err="1" smtClean="0">
                <a:solidFill>
                  <a:srgbClr val="002060"/>
                </a:solidFill>
              </a:rPr>
              <a:t>cognitivo</a:t>
            </a:r>
            <a:r>
              <a:rPr lang="en-US" sz="11200" b="1" dirty="0" smtClean="0">
                <a:solidFill>
                  <a:srgbClr val="002060"/>
                </a:solidFill>
              </a:rPr>
              <a:t> y </a:t>
            </a:r>
            <a:r>
              <a:rPr lang="en-US" sz="11200" b="1" dirty="0" err="1" smtClean="0">
                <a:solidFill>
                  <a:srgbClr val="002060"/>
                </a:solidFill>
              </a:rPr>
              <a:t>metacognición</a:t>
            </a:r>
            <a:r>
              <a:rPr lang="en-US" sz="11200" b="1" dirty="0" smtClean="0">
                <a:solidFill>
                  <a:srgbClr val="002060"/>
                </a:solidFill>
              </a:rPr>
              <a:t>: </a:t>
            </a:r>
            <a:r>
              <a:rPr lang="es-DO" sz="9600" dirty="0" smtClean="0"/>
              <a:t>tal </a:t>
            </a:r>
            <a:r>
              <a:rPr lang="es-DO" sz="9600" dirty="0"/>
              <a:t>como lo plantea </a:t>
            </a:r>
            <a:r>
              <a:rPr lang="es-DO" sz="9600" dirty="0" err="1"/>
              <a:t>Vigostsky</a:t>
            </a:r>
            <a:r>
              <a:rPr lang="es-DO" sz="9600" dirty="0"/>
              <a:t>, </a:t>
            </a:r>
            <a:r>
              <a:rPr lang="es-DO" sz="9600" dirty="0" smtClean="0"/>
              <a:t>“</a:t>
            </a:r>
            <a:r>
              <a:rPr lang="es-DO" sz="9600" dirty="0"/>
              <a:t>el desarrollo cognitivo es la  utilización de herramientas psicológicas progresivamente más complejas lo que permite al sujeto realizar operaciones de pensamiento cada vez más avanzadas… esos modos de mediación son de naturaleza social porque son el resultado de la evolución sociocultural y porque son utilizados en la interacción entre los distintos individuos de una comunidad”. (</a:t>
            </a:r>
            <a:r>
              <a:rPr lang="es-DO" sz="9600" dirty="0" err="1"/>
              <a:t>Natale</a:t>
            </a:r>
            <a:r>
              <a:rPr lang="es-DO" sz="9600" dirty="0"/>
              <a:t>, 2012, p. 12</a:t>
            </a:r>
            <a:r>
              <a:rPr lang="es-DO" sz="9600" dirty="0" smtClean="0"/>
              <a:t>)</a:t>
            </a:r>
            <a:endParaRPr lang="en-US" sz="8000" dirty="0" smtClean="0"/>
          </a:p>
          <a:p>
            <a:pPr marL="114300" indent="0" algn="just">
              <a:buNone/>
            </a:pPr>
            <a:r>
              <a:rPr lang="en-US" sz="8000" dirty="0" smtClean="0">
                <a:solidFill>
                  <a:srgbClr val="0070C0"/>
                </a:solidFill>
              </a:rPr>
              <a:t> </a:t>
            </a:r>
            <a:endParaRPr lang="en-US" sz="8000" dirty="0" smtClean="0"/>
          </a:p>
          <a:p>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6858000" y="381000"/>
            <a:ext cx="1447800" cy="1066800"/>
          </a:xfrm>
          <a:prstGeom prst="rect">
            <a:avLst/>
          </a:prstGeom>
          <a:noFill/>
          <a:ln>
            <a:noFill/>
          </a:ln>
        </p:spPr>
      </p:pic>
    </p:spTree>
    <p:extLst>
      <p:ext uri="{BB962C8B-B14F-4D97-AF65-F5344CB8AC3E}">
        <p14:creationId xmlns:p14="http://schemas.microsoft.com/office/powerpoint/2010/main" xmlns="" val="22039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slide(fromBottom)">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slide(fromBottom)">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style>
          <a:lnRef idx="1">
            <a:schemeClr val="accent5"/>
          </a:lnRef>
          <a:fillRef idx="2">
            <a:schemeClr val="accent5"/>
          </a:fillRef>
          <a:effectRef idx="1">
            <a:schemeClr val="accent5"/>
          </a:effectRef>
          <a:fontRef idx="minor">
            <a:schemeClr val="dk1"/>
          </a:fontRef>
        </p:style>
        <p:txBody>
          <a:bodyPr/>
          <a:lstStyle/>
          <a:p>
            <a:r>
              <a:rPr lang="en-US" dirty="0" err="1" smtClean="0"/>
              <a:t>Continuación</a:t>
            </a:r>
            <a:r>
              <a:rPr lang="en-US" dirty="0" smtClean="0"/>
              <a:t> Marco </a:t>
            </a:r>
            <a:r>
              <a:rPr lang="en-US" dirty="0" err="1" smtClean="0"/>
              <a:t>Teórico</a:t>
            </a:r>
            <a:endParaRPr lang="en-US" dirty="0"/>
          </a:p>
        </p:txBody>
      </p:sp>
      <p:sp>
        <p:nvSpPr>
          <p:cNvPr id="3" name="Content Placeholder 2"/>
          <p:cNvSpPr>
            <a:spLocks noGrp="1"/>
          </p:cNvSpPr>
          <p:nvPr>
            <p:ph idx="1"/>
          </p:nvPr>
        </p:nvSpPr>
        <p:spPr/>
        <p:txBody>
          <a:bodyPr>
            <a:normAutofit/>
          </a:bodyPr>
          <a:lstStyle/>
          <a:p>
            <a:pPr marL="114300" indent="0">
              <a:buNone/>
            </a:pPr>
            <a:r>
              <a:rPr lang="en-US" sz="2800" b="1" dirty="0" err="1" smtClean="0"/>
              <a:t>Ensayo</a:t>
            </a:r>
            <a:r>
              <a:rPr lang="en-US" dirty="0" smtClean="0"/>
              <a:t>: </a:t>
            </a:r>
            <a:r>
              <a:rPr lang="es-DO" dirty="0" smtClean="0"/>
              <a:t>Permite esa </a:t>
            </a:r>
            <a:r>
              <a:rPr lang="es-DO" dirty="0"/>
              <a:t>articulación entre buscar la información, estudiarla y escribir sobre ella. Este género, como texto expositivo, tiene tres partes fundamentales: </a:t>
            </a:r>
            <a:endParaRPr lang="en-US" dirty="0"/>
          </a:p>
          <a:p>
            <a:pPr lvl="0"/>
            <a:r>
              <a:rPr lang="es-DO" dirty="0"/>
              <a:t>Una </a:t>
            </a:r>
            <a:r>
              <a:rPr lang="es-DO" b="1" dirty="0"/>
              <a:t>introducción</a:t>
            </a:r>
            <a:r>
              <a:rPr lang="es-DO" dirty="0"/>
              <a:t> donde se hace una presentación general del tema, se contextualiza y presenta la </a:t>
            </a:r>
            <a:r>
              <a:rPr lang="es-DO" dirty="0" smtClean="0"/>
              <a:t>tesis.</a:t>
            </a:r>
            <a:endParaRPr lang="en-US" dirty="0"/>
          </a:p>
          <a:p>
            <a:pPr lvl="0"/>
            <a:r>
              <a:rPr lang="es-DO" dirty="0"/>
              <a:t>El </a:t>
            </a:r>
            <a:r>
              <a:rPr lang="es-DO" b="1" dirty="0"/>
              <a:t>desarrollo</a:t>
            </a:r>
            <a:r>
              <a:rPr lang="es-DO" dirty="0"/>
              <a:t>. Aquí se exponen los diferentes ejes propuestos para el análisis del tema. </a:t>
            </a:r>
            <a:endParaRPr lang="en-US" dirty="0"/>
          </a:p>
          <a:p>
            <a:pPr lvl="0"/>
            <a:r>
              <a:rPr lang="es-DO" dirty="0"/>
              <a:t>La </a:t>
            </a:r>
            <a:r>
              <a:rPr lang="es-DO" b="1" dirty="0"/>
              <a:t>conclusión</a:t>
            </a:r>
            <a:r>
              <a:rPr lang="es-DO" dirty="0"/>
              <a:t>. Las fuentes consultadas consideradas importantes para defender la tesis son relacionadas y analizadas, reafirmando la conceptualización básica del ensayo. </a:t>
            </a:r>
            <a:endParaRPr lang="en-US" dirty="0"/>
          </a:p>
          <a:p>
            <a:pPr marL="114300" indent="0">
              <a:buNone/>
            </a:pPr>
            <a:endParaRPr lang="en-US" dirty="0"/>
          </a:p>
          <a:p>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7086600" y="304800"/>
            <a:ext cx="1295400" cy="1066800"/>
          </a:xfrm>
          <a:prstGeom prst="rect">
            <a:avLst/>
          </a:prstGeom>
          <a:noFill/>
          <a:ln>
            <a:noFill/>
          </a:ln>
        </p:spPr>
      </p:pic>
    </p:spTree>
    <p:extLst>
      <p:ext uri="{BB962C8B-B14F-4D97-AF65-F5344CB8AC3E}">
        <p14:creationId xmlns:p14="http://schemas.microsoft.com/office/powerpoint/2010/main" xmlns="" val="343938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dirty="0" err="1" smtClean="0"/>
              <a:t>Metodología</a:t>
            </a:r>
            <a:endParaRPr lang="en-US" sz="3600" dirty="0"/>
          </a:p>
        </p:txBody>
      </p:sp>
      <p:sp>
        <p:nvSpPr>
          <p:cNvPr id="3" name="Content Placeholder 2"/>
          <p:cNvSpPr>
            <a:spLocks noGrp="1"/>
          </p:cNvSpPr>
          <p:nvPr>
            <p:ph idx="1"/>
          </p:nvPr>
        </p:nvSpPr>
        <p:spPr>
          <a:xfrm>
            <a:off x="457200" y="1493837"/>
            <a:ext cx="7924800" cy="4754563"/>
          </a:xfrm>
        </p:spPr>
        <p:txBody>
          <a:bodyPr>
            <a:normAutofit lnSpcReduction="10000"/>
          </a:bodyPr>
          <a:lstStyle/>
          <a:p>
            <a:r>
              <a:rPr lang="en-US" sz="3200" dirty="0" err="1" smtClean="0"/>
              <a:t>Enfoque</a:t>
            </a:r>
            <a:r>
              <a:rPr lang="en-US" sz="3200" dirty="0" smtClean="0"/>
              <a:t> </a:t>
            </a:r>
            <a:r>
              <a:rPr lang="en-US" sz="3200" dirty="0" err="1" smtClean="0"/>
              <a:t>cualitativo</a:t>
            </a:r>
            <a:r>
              <a:rPr lang="en-US" sz="3200" dirty="0" smtClean="0"/>
              <a:t>, </a:t>
            </a:r>
            <a:r>
              <a:rPr lang="en-US" sz="3200" dirty="0" err="1" smtClean="0"/>
              <a:t>tipo</a:t>
            </a:r>
            <a:r>
              <a:rPr lang="en-US" sz="3200" dirty="0" smtClean="0"/>
              <a:t> </a:t>
            </a:r>
            <a:r>
              <a:rPr lang="en-US" sz="3200" dirty="0" err="1" smtClean="0"/>
              <a:t>investigación-acción</a:t>
            </a:r>
            <a:r>
              <a:rPr lang="en-US" sz="3200" dirty="0" smtClean="0"/>
              <a:t>.</a:t>
            </a:r>
          </a:p>
          <a:p>
            <a:pPr lvl="0"/>
            <a:r>
              <a:rPr lang="es-DO" sz="3200" dirty="0" smtClean="0"/>
              <a:t>Estrategias utilizadas:</a:t>
            </a:r>
          </a:p>
          <a:p>
            <a:pPr marL="0" lvl="0" indent="0" algn="just">
              <a:buNone/>
            </a:pPr>
            <a:r>
              <a:rPr lang="es-DO" dirty="0" smtClean="0"/>
              <a:t>-Lectura </a:t>
            </a:r>
            <a:r>
              <a:rPr lang="es-DO" dirty="0"/>
              <a:t>independiente </a:t>
            </a:r>
            <a:r>
              <a:rPr lang="es-DO" dirty="0" smtClean="0"/>
              <a:t>y en el aula con </a:t>
            </a:r>
            <a:r>
              <a:rPr lang="es-DO" dirty="0"/>
              <a:t>guía de preguntas. </a:t>
            </a:r>
            <a:endParaRPr lang="es-DO" dirty="0" smtClean="0"/>
          </a:p>
          <a:p>
            <a:pPr marL="0" lvl="0" indent="0" algn="just">
              <a:buNone/>
            </a:pPr>
            <a:r>
              <a:rPr lang="es-DO" dirty="0" smtClean="0"/>
              <a:t>-Redacción de comentarios </a:t>
            </a:r>
            <a:r>
              <a:rPr lang="es-DO" dirty="0"/>
              <a:t>con citas de </a:t>
            </a:r>
            <a:r>
              <a:rPr lang="es-DO" dirty="0" smtClean="0"/>
              <a:t>  autoridad  </a:t>
            </a:r>
            <a:r>
              <a:rPr lang="es-DO" dirty="0"/>
              <a:t>escritas en el estilo APA.</a:t>
            </a:r>
            <a:endParaRPr lang="en-US" dirty="0"/>
          </a:p>
          <a:p>
            <a:pPr marL="0" lvl="0" indent="0" algn="just">
              <a:buNone/>
            </a:pPr>
            <a:r>
              <a:rPr lang="es-DO" dirty="0" smtClean="0">
                <a:solidFill>
                  <a:srgbClr val="0070C0"/>
                </a:solidFill>
              </a:rPr>
              <a:t>-</a:t>
            </a:r>
            <a:r>
              <a:rPr lang="es-DO" dirty="0" smtClean="0"/>
              <a:t>Lectura </a:t>
            </a:r>
            <a:r>
              <a:rPr lang="es-DO" dirty="0"/>
              <a:t>colectiva </a:t>
            </a:r>
            <a:r>
              <a:rPr lang="es-DO" dirty="0" smtClean="0"/>
              <a:t>comentada identificando </a:t>
            </a:r>
            <a:r>
              <a:rPr lang="es-DO" dirty="0"/>
              <a:t>la tesis central.</a:t>
            </a:r>
            <a:endParaRPr lang="en-US" dirty="0"/>
          </a:p>
          <a:p>
            <a:pPr marL="0" lvl="0" indent="0" algn="just">
              <a:buNone/>
            </a:pPr>
            <a:r>
              <a:rPr lang="es-DO" dirty="0">
                <a:solidFill>
                  <a:srgbClr val="0070C0"/>
                </a:solidFill>
              </a:rPr>
              <a:t>-</a:t>
            </a:r>
            <a:r>
              <a:rPr lang="es-DO" dirty="0" smtClean="0"/>
              <a:t>Producción del  ensayo </a:t>
            </a:r>
            <a:r>
              <a:rPr lang="es-DO" dirty="0"/>
              <a:t>con </a:t>
            </a:r>
            <a:r>
              <a:rPr lang="es-DO" dirty="0" smtClean="0"/>
              <a:t>dos </a:t>
            </a:r>
            <a:r>
              <a:rPr lang="es-DO" dirty="0"/>
              <a:t>revisiones antes de la entrega definitiva. </a:t>
            </a:r>
            <a:r>
              <a:rPr lang="es-DO" dirty="0" smtClean="0"/>
              <a:t> </a:t>
            </a:r>
          </a:p>
          <a:p>
            <a:pPr marL="0" lvl="0" indent="0" algn="just">
              <a:buNone/>
            </a:pPr>
            <a:r>
              <a:rPr lang="es-DO" dirty="0" smtClean="0"/>
              <a:t>Empleo de una rúbrica </a:t>
            </a:r>
            <a:r>
              <a:rPr lang="es-DO" dirty="0"/>
              <a:t>para la corrección </a:t>
            </a:r>
            <a:r>
              <a:rPr lang="es-DO" dirty="0" smtClean="0"/>
              <a:t>final de su texto </a:t>
            </a:r>
            <a:r>
              <a:rPr lang="es-DO" dirty="0"/>
              <a:t>argumentativo: artículos de opinión, ponencias, artículos de </a:t>
            </a:r>
            <a:r>
              <a:rPr lang="es-DO" dirty="0" smtClean="0"/>
              <a:t>investigación.</a:t>
            </a:r>
            <a:endParaRPr lang="en-US" dirty="0"/>
          </a:p>
        </p:txBody>
      </p:sp>
      <p:pic>
        <p:nvPicPr>
          <p:cNvPr id="4" name="Picture 3" descr="http://t1.gstatic.com/images?q=tbn:R5eNPXoecOrBXM:http://upload.wikimedia.org/wikipedia/commons/archive/2/25/20090621025434!EscudoPucmm.gif"/>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7086600" y="304800"/>
            <a:ext cx="1295400" cy="1066800"/>
          </a:xfrm>
          <a:prstGeom prst="rect">
            <a:avLst/>
          </a:prstGeom>
          <a:noFill/>
          <a:ln>
            <a:noFill/>
          </a:ln>
        </p:spPr>
      </p:pic>
    </p:spTree>
    <p:extLst>
      <p:ext uri="{BB962C8B-B14F-4D97-AF65-F5344CB8AC3E}">
        <p14:creationId xmlns:p14="http://schemas.microsoft.com/office/powerpoint/2010/main" xmlns="" val="408686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1"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1"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A6D0E1-ECDD-4FC0-91A5-4D3ADEB5C373}"/>
</file>

<file path=customXml/itemProps2.xml><?xml version="1.0" encoding="utf-8"?>
<ds:datastoreItem xmlns:ds="http://schemas.openxmlformats.org/officeDocument/2006/customXml" ds:itemID="{9093EFDC-A14F-45C0-9330-408D85986512}"/>
</file>

<file path=customXml/itemProps3.xml><?xml version="1.0" encoding="utf-8"?>
<ds:datastoreItem xmlns:ds="http://schemas.openxmlformats.org/officeDocument/2006/customXml" ds:itemID="{AC29A0D0-6D1D-4D8B-ABC9-043EB87225E6}"/>
</file>

<file path=docProps/app.xml><?xml version="1.0" encoding="utf-8"?>
<Properties xmlns="http://schemas.openxmlformats.org/officeDocument/2006/extended-properties" xmlns:vt="http://schemas.openxmlformats.org/officeDocument/2006/docPropsVTypes">
  <Template>Adjacency</Template>
  <TotalTime>254</TotalTime>
  <Words>912</Words>
  <Application>Microsoft Office PowerPoint</Application>
  <PresentationFormat>On-screen Show (4:3)</PresentationFormat>
  <Paragraphs>87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              Pontificia Universidad Católica Madre y Maestra Centro de Excelencia Para la Investigación y Difusión de la Lectura y Escritura (CEDILE) Diplomado en Lectura y Escritura a través del Currículo en el Nivel Superior </vt:lpstr>
      <vt:lpstr>Contexto</vt:lpstr>
      <vt:lpstr>Problema</vt:lpstr>
      <vt:lpstr>Objetivo General  </vt:lpstr>
      <vt:lpstr>Objetivos específicos</vt:lpstr>
      <vt:lpstr>Hipótesis</vt:lpstr>
      <vt:lpstr>Marco Teórico</vt:lpstr>
      <vt:lpstr>Continuación Marco Teórico</vt:lpstr>
      <vt:lpstr>Metodología</vt:lpstr>
      <vt:lpstr>Metodología (continuación) </vt:lpstr>
      <vt:lpstr>Resultados</vt:lpstr>
      <vt:lpstr>Resultados </vt:lpstr>
      <vt:lpstr>Conclusión</vt:lpstr>
      <vt:lpstr>RECOMENDACIONES</vt:lpstr>
      <vt:lpstr>Para pensar…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mvelazquez</cp:lastModifiedBy>
  <cp:revision>27</cp:revision>
  <dcterms:created xsi:type="dcterms:W3CDTF">2014-12-13T14:25:02Z</dcterms:created>
  <dcterms:modified xsi:type="dcterms:W3CDTF">2015-04-17T21:27:44Z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