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7" r:id="rId6"/>
    <p:sldId id="269" r:id="rId7"/>
    <p:sldId id="274" r:id="rId8"/>
    <p:sldId id="273" r:id="rId9"/>
    <p:sldId id="270" r:id="rId10"/>
    <p:sldId id="272" r:id="rId11"/>
    <p:sldId id="294" r:id="rId12"/>
    <p:sldId id="295" r:id="rId13"/>
    <p:sldId id="296" r:id="rId14"/>
    <p:sldId id="285" r:id="rId15"/>
    <p:sldId id="286" r:id="rId16"/>
    <p:sldId id="287" r:id="rId17"/>
    <p:sldId id="288" r:id="rId18"/>
    <p:sldId id="290" r:id="rId19"/>
    <p:sldId id="292" r:id="rId20"/>
    <p:sldId id="291" r:id="rId21"/>
    <p:sldId id="298" r:id="rId22"/>
    <p:sldId id="297" r:id="rId23"/>
    <p:sldId id="277" r:id="rId24"/>
    <p:sldId id="284" r:id="rId25"/>
    <p:sldId id="29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0" y="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35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s-ES"/>
              <a:pPr/>
              <a:t>22/04/2015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s-ES"/>
              <a:pPr/>
              <a:t>22/04/2015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pPr/>
              <a:t>22/04/2015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pPr/>
              <a:t>22/04/2015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pPr/>
              <a:t>22/04/2015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pPr/>
              <a:t>22/04/2015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pPr/>
              <a:t>22/04/2015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es-ES" sz="1200" b="1" i="1" dirty="0" smtClean="0">
                <a:latin typeface="Arial"/>
                <a:ea typeface="+mn-ea"/>
                <a:cs typeface="Arial"/>
              </a:rPr>
              <a:t>NOTA:</a:t>
            </a:r>
          </a:p>
          <a:p>
            <a:pPr algn="l" defTabSz="914400">
              <a:buNone/>
            </a:pPr>
            <a:r>
              <a:rPr lang="es-ES" sz="1200" b="0" i="1" dirty="0" smtClean="0">
                <a:latin typeface="Arial"/>
                <a:ea typeface="+mn-ea"/>
                <a:cs typeface="Arial"/>
              </a:rPr>
              <a:t>Para cambiar la imagen de esta dispositiva, seleccione la imagen y elimínela. A continuación </a:t>
            </a:r>
            <a:r>
              <a:rPr lang="es-ES" sz="1200" b="0" i="1" noProof="0" dirty="0" smtClean="0">
                <a:latin typeface="Arial"/>
                <a:ea typeface="+mn-ea"/>
                <a:cs typeface="Arial"/>
              </a:rPr>
              <a:t>haga</a:t>
            </a:r>
            <a:r>
              <a:rPr lang="es-ES" sz="1200" b="0" i="1" dirty="0" smtClean="0">
                <a:latin typeface="Arial"/>
                <a:ea typeface="+mn-ea"/>
                <a:cs typeface="Arial"/>
              </a:rPr>
              <a:t> clic en el icono Imágenes en el marcador de posición e inserte su imagen.</a:t>
            </a:r>
            <a:endParaRPr lang="es-ES" sz="1200" b="0" i="1" dirty="0"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pPr/>
              <a:t>22/04/2015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pPr/>
              <a:t>22/04/2015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pPr/>
              <a:t>22/04/2015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pPr/>
              <a:t>22/04/2015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pPr/>
              <a:t>22/04/2015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s-ES"/>
              <a:pPr/>
              <a:t>22/04/2015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s-ES"/>
              <a:pPr/>
              <a:t>22/04/2015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s-MX" sz="1200" b="1" dirty="0" smtClean="0"/>
              <a:t/>
            </a:r>
            <a:br>
              <a:rPr lang="es-MX" sz="1200" b="1" dirty="0" smtClean="0"/>
            </a:br>
            <a:r>
              <a:rPr lang="es-MX" sz="1200" b="1" dirty="0" smtClean="0"/>
              <a:t/>
            </a:r>
            <a:br>
              <a:rPr lang="es-MX" sz="1200" b="1" dirty="0" smtClean="0"/>
            </a:br>
            <a:r>
              <a:rPr lang="es-MX" sz="1200" b="1" dirty="0" smtClean="0"/>
              <a:t/>
            </a:r>
            <a:br>
              <a:rPr lang="es-MX" sz="1200" b="1" dirty="0" smtClean="0"/>
            </a:br>
            <a:r>
              <a:rPr lang="es-MX" sz="1200" b="1" dirty="0" smtClean="0"/>
              <a:t/>
            </a:r>
            <a:br>
              <a:rPr lang="es-MX" sz="1200" b="1" dirty="0" smtClean="0"/>
            </a:br>
            <a:r>
              <a:rPr lang="es-MX" sz="1200" b="1" dirty="0" smtClean="0"/>
              <a:t/>
            </a:r>
            <a:br>
              <a:rPr lang="es-MX" sz="1200" b="1" dirty="0" smtClean="0"/>
            </a:br>
            <a:r>
              <a:rPr lang="es-MX" sz="1200" b="1" dirty="0" smtClean="0"/>
              <a:t/>
            </a:r>
            <a:br>
              <a:rPr lang="es-MX" sz="1200" b="1" dirty="0" smtClean="0"/>
            </a:br>
            <a:r>
              <a:rPr lang="es-MX" sz="1200" b="1" dirty="0" smtClean="0"/>
              <a:t/>
            </a:r>
            <a:br>
              <a:rPr lang="es-MX" sz="1200" b="1" dirty="0" smtClean="0"/>
            </a:br>
            <a:r>
              <a:rPr lang="es-MX" sz="1200" b="1" dirty="0" smtClean="0"/>
              <a:t>PONTIFICIA UNIVERSIDAD CATÓLICA MADRE Y MAESTRA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s-MX" sz="1200" b="1" dirty="0" smtClean="0"/>
              <a:t>FACULTAD DE CIENCIAS Y HUMANIDADES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s-MX" sz="1200" b="1" dirty="0" smtClean="0"/>
              <a:t>CENTRO DE EXCELENCIA PARA LA INVESTIGACIÓN Y DIFUSIÓN DE LA LECTURA Y ESCRITURA (CEDILE)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s-MX" sz="1200" b="1" dirty="0" smtClean="0"/>
              <a:t> 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s-MX" sz="1200" b="1" dirty="0" smtClean="0"/>
              <a:t>PROGRAMA DE ALFABETIZACIÓN ACADÉMICA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s-MX" sz="1200" b="1" dirty="0" smtClean="0"/>
              <a:t>DIPLOMADO EN LECTURA Y ESCRITURA A TRAVÉS DEL CURRÍCULO EN EL NIVEL SUPERIOR</a:t>
            </a:r>
            <a:br>
              <a:rPr lang="es-MX" sz="1200" b="1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s-MX" sz="1200" b="1" dirty="0" smtClean="0"/>
              <a:t> </a:t>
            </a:r>
            <a:r>
              <a:rPr lang="es-DO" sz="1200" b="1" dirty="0" smtClean="0"/>
              <a:t>Implementación del proceso de producción escrita para el mejoramiento de la redacción de textos expositivos en la asignatura ADH-335 Turismo Sostenible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s-DO" sz="1200" b="1" dirty="0" smtClean="0"/>
              <a:t> 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s-DO" sz="1200" b="1" dirty="0" smtClean="0"/>
              <a:t> Kenia Rodríguez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s-DO" sz="1200" b="1" dirty="0" smtClean="0"/>
              <a:t>Departamento Administración Hotelera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s-DO" sz="1200" b="1" dirty="0" smtClean="0"/>
              <a:t>Facultad de Ciencias Sociales y Administrativas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s-ES" sz="1200" dirty="0"/>
          </a:p>
        </p:txBody>
      </p:sp>
      <p:pic>
        <p:nvPicPr>
          <p:cNvPr id="4" name="Marcador de posición de imagen 3" descr="Libro abierto en una mesa, estantería de libros borrosa en el fondo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5" r="8895"/>
          <a:stretch>
            <a:fillRect/>
          </a:stretch>
        </p:blipFill>
        <p:spPr>
          <a:xfrm>
            <a:off x="7164889" y="1298130"/>
            <a:ext cx="5027112" cy="4208604"/>
          </a:xfr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462" y="1313971"/>
            <a:ext cx="1098550" cy="109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6809" y="438411"/>
            <a:ext cx="10197853" cy="588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Método para el análisis de los resultados</a:t>
            </a:r>
            <a:endParaRPr lang="es-D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/>
            <a:endParaRPr lang="es-DO" sz="2200" dirty="0" smtClean="0"/>
          </a:p>
          <a:p>
            <a:pPr lvl="1" algn="just"/>
            <a:r>
              <a:rPr lang="es-DO" sz="2200" dirty="0" smtClean="0"/>
              <a:t>Comparación </a:t>
            </a:r>
            <a:r>
              <a:rPr lang="es-DO" sz="2200" dirty="0"/>
              <a:t>de las evaluaciones obtenidas por los estudiantes del </a:t>
            </a:r>
            <a:r>
              <a:rPr lang="es-DO" sz="2200" i="1" dirty="0"/>
              <a:t>grupo experimental </a:t>
            </a:r>
            <a:r>
              <a:rPr lang="es-DO" sz="2200" dirty="0"/>
              <a:t>en el </a:t>
            </a:r>
            <a:r>
              <a:rPr lang="es-DO" sz="2200" i="1" dirty="0"/>
              <a:t>borrador </a:t>
            </a:r>
            <a:r>
              <a:rPr lang="es-DO" sz="2200" dirty="0"/>
              <a:t>y en el </a:t>
            </a:r>
            <a:r>
              <a:rPr lang="es-DO" sz="2200" i="1" dirty="0"/>
              <a:t>producto final</a:t>
            </a:r>
            <a:r>
              <a:rPr lang="es-DO" sz="2200" dirty="0"/>
              <a:t>, usando la rúbrica de evaluación</a:t>
            </a:r>
            <a:r>
              <a:rPr lang="es-DO" sz="2200" dirty="0" smtClean="0"/>
              <a:t>.</a:t>
            </a:r>
          </a:p>
          <a:p>
            <a:pPr lvl="1" algn="just">
              <a:buNone/>
            </a:pPr>
            <a:endParaRPr lang="en-US" sz="2200" dirty="0"/>
          </a:p>
          <a:p>
            <a:pPr lvl="1" algn="just"/>
            <a:r>
              <a:rPr lang="es-DO" sz="2200" dirty="0"/>
              <a:t>Comparación de las evaluaciones obtenidas en el caso asignado entre el </a:t>
            </a:r>
            <a:r>
              <a:rPr lang="es-DO" sz="2200" i="1" dirty="0"/>
              <a:t>grupo de control </a:t>
            </a:r>
            <a:r>
              <a:rPr lang="es-DO" sz="2200" dirty="0"/>
              <a:t>y el </a:t>
            </a:r>
            <a:r>
              <a:rPr lang="es-DO" sz="2200" i="1" dirty="0"/>
              <a:t>grupo experimental</a:t>
            </a:r>
            <a:r>
              <a:rPr lang="es-DO" sz="2200" dirty="0"/>
              <a:t>, usando la rúbrica de evaluación</a:t>
            </a:r>
            <a:r>
              <a:rPr lang="es-DO" sz="2200" dirty="0" smtClean="0"/>
              <a:t>.</a:t>
            </a:r>
          </a:p>
          <a:p>
            <a:pPr lvl="1" algn="just">
              <a:buNone/>
            </a:pPr>
            <a:endParaRPr lang="en-US" sz="2200" dirty="0"/>
          </a:p>
          <a:p>
            <a:pPr lvl="1" algn="just"/>
            <a:r>
              <a:rPr lang="es-DO" sz="2200" i="1" dirty="0"/>
              <a:t>Cuestionario aplicado a los estudiantes </a:t>
            </a:r>
            <a:r>
              <a:rPr lang="es-DO" sz="2200" dirty="0"/>
              <a:t>para conocer su apreciación sobre la estrategia de la escritura como proceso.</a:t>
            </a:r>
            <a:endParaRPr lang="en-US" sz="2200" dirty="0"/>
          </a:p>
          <a:p>
            <a:endParaRPr lang="es-DO" sz="2400" dirty="0"/>
          </a:p>
        </p:txBody>
      </p:sp>
    </p:spTree>
    <p:extLst>
      <p:ext uri="{BB962C8B-B14F-4D97-AF65-F5344CB8AC3E}">
        <p14:creationId xmlns:p14="http://schemas.microsoft.com/office/powerpoint/2010/main" val="117076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1316" y="712679"/>
            <a:ext cx="9537597" cy="564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12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4975" y="342900"/>
            <a:ext cx="87820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083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8604" y="914400"/>
            <a:ext cx="9736552" cy="517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384" y="461963"/>
            <a:ext cx="8753866" cy="6059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2946" y="1358552"/>
            <a:ext cx="9049465" cy="549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Impacto</a:t>
            </a:r>
            <a:r>
              <a:rPr lang="en-US" b="1" dirty="0" smtClean="0"/>
              <a:t> en los </a:t>
            </a:r>
            <a:r>
              <a:rPr lang="en-US" b="1" dirty="0" err="1" smtClean="0"/>
              <a:t>estudiantes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b="1" dirty="0" smtClean="0"/>
              <a:t>Impacto en los estudiantes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4401" y="1502862"/>
            <a:ext cx="8276495" cy="492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b="1" dirty="0" smtClean="0"/>
              <a:t>Impacto en los estudiantes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DO" sz="2400" dirty="0" smtClean="0"/>
              <a:t>“Gestionar las ideas fue bastante fácil, pero plantearlo en el texto dificultó el proceso”.</a:t>
            </a:r>
          </a:p>
          <a:p>
            <a:pPr algn="just">
              <a:buNone/>
            </a:pPr>
            <a:endParaRPr lang="en-US" sz="2400" dirty="0" smtClean="0"/>
          </a:p>
          <a:p>
            <a:pPr algn="just"/>
            <a:r>
              <a:rPr lang="es-DO" sz="2400" dirty="0" smtClean="0"/>
              <a:t>“Con el proceso mostrado por la profesora fue mucho más fácil organizar, expresar y redactar las ideas. Una vez que teníamos los pasos completados fue solo relacionar todo lo anterior y crear así el texto”.</a:t>
            </a:r>
          </a:p>
          <a:p>
            <a:pPr algn="just">
              <a:buNone/>
            </a:pPr>
            <a:endParaRPr lang="es-DO" sz="2400" dirty="0" smtClean="0"/>
          </a:p>
          <a:p>
            <a:pPr algn="just"/>
            <a:r>
              <a:rPr lang="es-DO" sz="2400" dirty="0" smtClean="0"/>
              <a:t>“Me pareció muy buena estrategia. Me ayudó a organizar mejor mis ideas y al final tener un trabajo limpio, ordenado, coherente y bien estructurado”.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G:\1._TRANSFERIDOS_2_JUNIO_2011\PUCMM\Diplomado Lectura y Escritura en el nuevo currículo en el Nivel Superior\Proyecto diplomado\la foto 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4651" y="0"/>
            <a:ext cx="693734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5885" y="2530257"/>
            <a:ext cx="42839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3200" b="1" dirty="0" smtClean="0"/>
              <a:t>Estudiantes trabajando la estrategia en el aula.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dirty="0" smtClean="0">
                <a:solidFill>
                  <a:srgbClr val="514843"/>
                </a:solidFill>
                <a:latin typeface="Plantagenet Cherokee"/>
              </a:rPr>
              <a:t>Agenda</a:t>
            </a:r>
            <a:endParaRPr lang="es-ES" sz="2800" b="0" i="0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rgbClr val="514843"/>
              </a:buClr>
            </a:pPr>
            <a:r>
              <a:rPr lang="es-ES" dirty="0" smtClean="0"/>
              <a:t>Tema de investigación</a:t>
            </a:r>
          </a:p>
          <a:p>
            <a:pPr algn="just">
              <a:buClr>
                <a:srgbClr val="514843"/>
              </a:buClr>
            </a:pPr>
            <a:r>
              <a:rPr lang="es-ES" dirty="0" smtClean="0"/>
              <a:t>Contexto</a:t>
            </a:r>
            <a:endParaRPr lang="es-DO" dirty="0" smtClean="0"/>
          </a:p>
          <a:p>
            <a:pPr algn="just">
              <a:buClr>
                <a:srgbClr val="514843"/>
              </a:buClr>
            </a:pPr>
            <a:r>
              <a:rPr lang="es-ES_tradnl" dirty="0"/>
              <a:t>Objetivos de la </a:t>
            </a:r>
            <a:r>
              <a:rPr lang="es-ES_tradnl" dirty="0" smtClean="0"/>
              <a:t>investigación</a:t>
            </a:r>
            <a:endParaRPr lang="es-ES_tradnl" dirty="0"/>
          </a:p>
          <a:p>
            <a:pPr algn="just">
              <a:buClr>
                <a:srgbClr val="514843"/>
              </a:buClr>
            </a:pPr>
            <a:r>
              <a:rPr lang="es-DO" dirty="0" smtClean="0"/>
              <a:t>Marco teórico</a:t>
            </a:r>
            <a:endParaRPr lang="es-ES" dirty="0" smtClean="0"/>
          </a:p>
          <a:p>
            <a:r>
              <a:rPr lang="es-ES_tradnl" dirty="0" smtClean="0"/>
              <a:t>Metodología</a:t>
            </a:r>
          </a:p>
          <a:p>
            <a:r>
              <a:rPr lang="es-ES_tradnl" dirty="0" smtClean="0"/>
              <a:t>Presentación y análisis de resultados</a:t>
            </a:r>
          </a:p>
          <a:p>
            <a:r>
              <a:rPr lang="es-ES_tradnl" dirty="0" smtClean="0"/>
              <a:t>Conclusiones</a:t>
            </a:r>
          </a:p>
          <a:p>
            <a:r>
              <a:rPr lang="es-ES_tradnl" dirty="0" smtClean="0"/>
              <a:t>Recomendaciones</a:t>
            </a:r>
            <a:endParaRPr lang="en-US" dirty="0" smtClean="0"/>
          </a:p>
          <a:p>
            <a:pPr algn="just">
              <a:buClr>
                <a:srgbClr val="514843"/>
              </a:buClr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Conclusiones</a:t>
            </a:r>
            <a:endParaRPr lang="es-D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DO" sz="2400" dirty="0" smtClean="0"/>
              <a:t>La corrección procesal es una herramienta válida para lograr avances significativos en los estudiantes.</a:t>
            </a:r>
          </a:p>
          <a:p>
            <a:pPr algn="just">
              <a:buNone/>
            </a:pPr>
            <a:endParaRPr lang="es-DO" sz="2400" dirty="0" smtClean="0"/>
          </a:p>
          <a:p>
            <a:pPr algn="just"/>
            <a:r>
              <a:rPr lang="es-DO" sz="2400" dirty="0" smtClean="0"/>
              <a:t>La escritura representa grandes retos para el estudiantado y está en las manos del docente colaborar con estrategias que ayuden en este sentido.</a:t>
            </a:r>
          </a:p>
          <a:p>
            <a:pPr algn="just"/>
            <a:endParaRPr lang="es-DO" sz="2400" dirty="0" smtClean="0"/>
          </a:p>
          <a:p>
            <a:pPr algn="just"/>
            <a:r>
              <a:rPr lang="es-DO" sz="2400" dirty="0" smtClean="0"/>
              <a:t>El uso de la estrategia de la escritura como proceso ayudó a mejorar en los estudiantes la capacidad para reflexionar y proponer soluciones de más calidad a las problemáticas presentadas en clase y en su ámbito profesional. 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Recomendaciones</a:t>
            </a:r>
            <a:endParaRPr lang="es-D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es-MX" sz="2400" dirty="0" smtClean="0"/>
              <a:t>Aplicar la estrategia con tiempo suficiente para poder realizar una retroalimentación con mayor profundidad y guía.</a:t>
            </a:r>
          </a:p>
          <a:p>
            <a:pPr lvl="0" algn="just">
              <a:buNone/>
            </a:pPr>
            <a:endParaRPr lang="es-MX" sz="2400" dirty="0" smtClean="0"/>
          </a:p>
          <a:p>
            <a:pPr lvl="0" algn="just"/>
            <a:r>
              <a:rPr lang="es-ES" sz="2400" dirty="0" smtClean="0"/>
              <a:t>Ofrecer m</a:t>
            </a:r>
            <a:r>
              <a:rPr lang="es-DO" sz="2400" dirty="0" err="1" smtClean="0"/>
              <a:t>ás</a:t>
            </a:r>
            <a:r>
              <a:rPr lang="es-DO" sz="2400" dirty="0" smtClean="0"/>
              <a:t> </a:t>
            </a:r>
            <a:r>
              <a:rPr lang="es-ES" sz="2400" dirty="0" smtClean="0"/>
              <a:t>detalles en las instrucciones del proceso de producción escrita para evitar confusiones en algunos estudiantes. </a:t>
            </a:r>
          </a:p>
          <a:p>
            <a:pPr lvl="0" algn="just">
              <a:buNone/>
            </a:pPr>
            <a:endParaRPr lang="es-ES" sz="2400" dirty="0" smtClean="0"/>
          </a:p>
          <a:p>
            <a:pPr lvl="0" algn="just"/>
            <a:r>
              <a:rPr lang="es-ES" sz="2400" dirty="0" smtClean="0"/>
              <a:t>Solicitar a todos los estudiantes que registren detalladamente los pasos que siguieron y entregarlos junto con el borrador, ayudándoles a ser conscientes de su propio proceso: lograr la </a:t>
            </a:r>
            <a:r>
              <a:rPr lang="es-ES" sz="2400" dirty="0" err="1" smtClean="0"/>
              <a:t>metacognición</a:t>
            </a:r>
            <a:r>
              <a:rPr lang="es-ES" sz="2400" dirty="0" smtClean="0"/>
              <a:t>. </a:t>
            </a:r>
            <a:endParaRPr lang="en-US" sz="2400" dirty="0" smtClean="0"/>
          </a:p>
          <a:p>
            <a:pPr algn="just"/>
            <a:endParaRPr lang="es-DO" sz="2400" dirty="0"/>
          </a:p>
        </p:txBody>
      </p:sp>
    </p:spTree>
    <p:extLst>
      <p:ext uri="{BB962C8B-B14F-4D97-AF65-F5344CB8AC3E}">
        <p14:creationId xmlns:p14="http://schemas.microsoft.com/office/powerpoint/2010/main" val="199390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Recomendación final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s-DO" sz="2800" dirty="0" smtClean="0"/>
              <a:t>	</a:t>
            </a:r>
          </a:p>
          <a:p>
            <a:pPr algn="just">
              <a:buNone/>
            </a:pPr>
            <a:r>
              <a:rPr lang="es-DO" sz="2800" dirty="0" smtClean="0"/>
              <a:t>	Escribir no es tan sencillo como parece, no se puede esperar que los estudiantes sean expertos en esta área. </a:t>
            </a:r>
          </a:p>
          <a:p>
            <a:pPr algn="just">
              <a:buNone/>
            </a:pPr>
            <a:r>
              <a:rPr lang="es-DO" sz="2800" dirty="0" smtClean="0"/>
              <a:t>	Es el deber de la comunidad académica la aplicación de estrategias que vayan encaminando hacia el aprendizaje significativo. 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Tema de Investigación</a:t>
            </a:r>
            <a:endParaRPr lang="es-ES" dirty="0"/>
          </a:p>
        </p:txBody>
      </p:sp>
      <p:sp>
        <p:nvSpPr>
          <p:cNvPr id="14" name="Marcador de posición de contenido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s-DO" b="1" dirty="0" smtClean="0"/>
          </a:p>
          <a:p>
            <a:pPr algn="ctr">
              <a:buNone/>
            </a:pPr>
            <a:endParaRPr lang="es-DO" b="1" dirty="0" smtClean="0"/>
          </a:p>
          <a:p>
            <a:pPr algn="ctr">
              <a:buNone/>
            </a:pPr>
            <a:r>
              <a:rPr lang="es-DO" sz="2800" dirty="0" smtClean="0"/>
              <a:t>Implementación del proceso de producción escrita para el mejoramiento de la redacción de textos expositivos en la asignatura ADH-335 Turismo Sostenible en el período académico 1-2014-2015.</a:t>
            </a:r>
            <a:endParaRPr lang="en-US" sz="2800" dirty="0" smtClean="0"/>
          </a:p>
          <a:p>
            <a:pPr algn="ctr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	                                                                                                                      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3100" dirty="0" smtClean="0"/>
              <a:t>Contexto</a:t>
            </a:r>
            <a:endParaRPr lang="es-D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DO" sz="2200" dirty="0" smtClean="0"/>
              <a:t>Asignatura electiva ADH-335 Turismo Sostenible.</a:t>
            </a:r>
          </a:p>
          <a:p>
            <a:pPr algn="just"/>
            <a:r>
              <a:rPr lang="es-DO" sz="2200" dirty="0" smtClean="0"/>
              <a:t>Naturaleza de la </a:t>
            </a:r>
            <a:r>
              <a:rPr lang="es-DO" sz="2200" dirty="0"/>
              <a:t>carrera de Administración </a:t>
            </a:r>
            <a:r>
              <a:rPr lang="es-DO" sz="2200" dirty="0" smtClean="0"/>
              <a:t>Hotelera.</a:t>
            </a:r>
          </a:p>
          <a:p>
            <a:pPr algn="just"/>
            <a:r>
              <a:rPr lang="es-DO" sz="2200" dirty="0" smtClean="0"/>
              <a:t>Contexto de estudiantes práctico </a:t>
            </a:r>
            <a:r>
              <a:rPr lang="es-DO" sz="2200" dirty="0"/>
              <a:t>y </a:t>
            </a:r>
            <a:r>
              <a:rPr lang="es-DO" sz="2200" dirty="0" smtClean="0"/>
              <a:t>operacional</a:t>
            </a:r>
            <a:r>
              <a:rPr lang="es-DO" sz="2200" dirty="0"/>
              <a:t>.</a:t>
            </a:r>
            <a:endParaRPr lang="es-DO" sz="2200" dirty="0" smtClean="0"/>
          </a:p>
          <a:p>
            <a:pPr algn="just"/>
            <a:r>
              <a:rPr lang="es-DO" sz="2200" dirty="0" smtClean="0"/>
              <a:t>Elementos </a:t>
            </a:r>
            <a:r>
              <a:rPr lang="es-DO" sz="2200" dirty="0"/>
              <a:t>teóricos </a:t>
            </a:r>
            <a:r>
              <a:rPr lang="es-DO" sz="2200" dirty="0" smtClean="0"/>
              <a:t>poco </a:t>
            </a:r>
            <a:r>
              <a:rPr lang="es-DO" sz="2200" dirty="0"/>
              <a:t>valorados por los </a:t>
            </a:r>
            <a:r>
              <a:rPr lang="es-DO" sz="2200" dirty="0" smtClean="0"/>
              <a:t>estudiantes.</a:t>
            </a:r>
          </a:p>
          <a:p>
            <a:pPr algn="just"/>
            <a:r>
              <a:rPr lang="es-DO" sz="2200" dirty="0" smtClean="0"/>
              <a:t>Debilidades al elaborar </a:t>
            </a:r>
            <a:r>
              <a:rPr lang="es-DO" sz="2200" dirty="0"/>
              <a:t>ideas, analizar información y reflexionar para la propuesta de soluciones y mejoras significativas. </a:t>
            </a:r>
            <a:endParaRPr lang="es-DO" sz="2200" dirty="0" smtClean="0"/>
          </a:p>
          <a:p>
            <a:pPr algn="just"/>
            <a:r>
              <a:rPr lang="es-DO" sz="2200" dirty="0" smtClean="0"/>
              <a:t>“…es necesario preparar recursos humanos con capacidad de análisis, calificados, creativos, con la iniciativa necesaria para impulsar cambios y mejoras permanentes…”. (Extraído del plan de estudio vigente de la carrera ADH en PUCMM).</a:t>
            </a:r>
          </a:p>
          <a:p>
            <a:pPr algn="just">
              <a:buNone/>
            </a:pPr>
            <a:endParaRPr lang="es-DO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Objetivos de la investigación</a:t>
            </a:r>
            <a:endParaRPr lang="es-D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DO" sz="2400" b="1" dirty="0"/>
              <a:t>Objetivo general</a:t>
            </a:r>
            <a:endParaRPr lang="es-DO" sz="2400" b="1" i="1" dirty="0"/>
          </a:p>
          <a:p>
            <a:pPr lvl="1" algn="just"/>
            <a:r>
              <a:rPr lang="es-ES" sz="2200" dirty="0"/>
              <a:t>Mejorar la producción de textos expositivos con la estructura problema-solución mediante la estrategia de la escritura como proceso</a:t>
            </a:r>
            <a:r>
              <a:rPr lang="es-ES" sz="2200" dirty="0" smtClean="0"/>
              <a:t>.</a:t>
            </a:r>
          </a:p>
          <a:p>
            <a:pPr marL="457200" lvl="1" indent="0" algn="just">
              <a:buNone/>
            </a:pPr>
            <a:endParaRPr lang="es-DO" sz="1800" dirty="0"/>
          </a:p>
          <a:p>
            <a:pPr algn="just"/>
            <a:r>
              <a:rPr lang="es-DO" sz="2400" b="1" dirty="0"/>
              <a:t>Objetivos específicos</a:t>
            </a:r>
            <a:endParaRPr lang="es-DO" sz="2400" b="1" i="1" dirty="0"/>
          </a:p>
          <a:p>
            <a:pPr lvl="1" algn="just"/>
            <a:r>
              <a:rPr lang="es-ES" sz="2200" dirty="0"/>
              <a:t>Implementar el proceso de producción escrita en sus cuatro etapas: planificación, </a:t>
            </a:r>
            <a:r>
              <a:rPr lang="es-ES" sz="2200" dirty="0" err="1"/>
              <a:t>textualización</a:t>
            </a:r>
            <a:r>
              <a:rPr lang="es-ES" sz="2200" dirty="0"/>
              <a:t>, examen y control, para la redacción de textos expositivos con estructura problema-solución</a:t>
            </a:r>
            <a:r>
              <a:rPr lang="es-ES" sz="2200" dirty="0" smtClean="0"/>
              <a:t>.</a:t>
            </a:r>
          </a:p>
          <a:p>
            <a:pPr lvl="1" algn="just">
              <a:buNone/>
            </a:pPr>
            <a:endParaRPr lang="es-DO" sz="2200" dirty="0"/>
          </a:p>
          <a:p>
            <a:pPr lvl="1" algn="just"/>
            <a:r>
              <a:rPr lang="es-ES" sz="2200" dirty="0"/>
              <a:t>Aplicar rúbricas para las evaluaciones.</a:t>
            </a:r>
            <a:endParaRPr lang="es-DO" sz="2200" dirty="0"/>
          </a:p>
          <a:p>
            <a:pPr marL="0" indent="0">
              <a:buNone/>
            </a:pPr>
            <a:endParaRPr lang="es-DO" sz="36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DO" dirty="0" smtClean="0"/>
              <a:t>Marco teórico</a:t>
            </a:r>
            <a:endParaRPr lang="es-D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DO" sz="2200" b="1" dirty="0" smtClean="0"/>
              <a:t>Daniel </a:t>
            </a:r>
            <a:r>
              <a:rPr lang="es-DO" sz="2200" b="1" dirty="0" err="1" smtClean="0"/>
              <a:t>Cassany</a:t>
            </a:r>
            <a:r>
              <a:rPr lang="es-DO" sz="2200" b="1" dirty="0" smtClean="0"/>
              <a:t>: </a:t>
            </a:r>
            <a:r>
              <a:rPr lang="es-DO" sz="2200" dirty="0" smtClean="0"/>
              <a:t>escritor, profesor e investigador universitario español cuyo campo de investigación es el discurso escrito. </a:t>
            </a:r>
          </a:p>
          <a:p>
            <a:pPr algn="ctr">
              <a:buNone/>
            </a:pPr>
            <a:r>
              <a:rPr lang="es-MX" sz="2200" dirty="0" smtClean="0"/>
              <a:t>	“Escribir es un poderoso instrumento de reflexión y en el acto de escribir, los redactores aprenden sobre sí mismos, sobre su mundo y comunican sus percepciones a otros”. (</a:t>
            </a:r>
            <a:r>
              <a:rPr lang="es-MX" sz="2200" dirty="0" err="1" smtClean="0"/>
              <a:t>Cassany</a:t>
            </a:r>
            <a:r>
              <a:rPr lang="es-MX" sz="2200" dirty="0" smtClean="0"/>
              <a:t>, 1999)</a:t>
            </a:r>
          </a:p>
          <a:p>
            <a:pPr algn="ctr">
              <a:buNone/>
            </a:pPr>
            <a:endParaRPr lang="es-DO" sz="2200" dirty="0" smtClean="0"/>
          </a:p>
          <a:p>
            <a:pPr algn="just"/>
            <a:r>
              <a:rPr lang="en-US" sz="2200" b="1" dirty="0" smtClean="0"/>
              <a:t>John Hayes y Linda Flower: </a:t>
            </a:r>
            <a:r>
              <a:rPr lang="en-US" sz="2200" dirty="0" err="1" smtClean="0"/>
              <a:t>modelo</a:t>
            </a:r>
            <a:r>
              <a:rPr lang="en-US" sz="2200" dirty="0" smtClean="0"/>
              <a:t> del </a:t>
            </a:r>
            <a:r>
              <a:rPr lang="en-US" sz="2200" dirty="0" err="1" smtClean="0"/>
              <a:t>proceso</a:t>
            </a:r>
            <a:r>
              <a:rPr lang="en-US" sz="2200" dirty="0" smtClean="0"/>
              <a:t> global de </a:t>
            </a:r>
            <a:r>
              <a:rPr lang="en-US" sz="2200" dirty="0" err="1" smtClean="0"/>
              <a:t>producción</a:t>
            </a:r>
            <a:r>
              <a:rPr lang="en-US" sz="2200" dirty="0" smtClean="0"/>
              <a:t> </a:t>
            </a:r>
            <a:r>
              <a:rPr lang="en-US" sz="2200" dirty="0" err="1" smtClean="0"/>
              <a:t>escrita</a:t>
            </a:r>
            <a:r>
              <a:rPr lang="en-US" sz="2200" dirty="0" smtClean="0"/>
              <a:t>.</a:t>
            </a:r>
          </a:p>
          <a:p>
            <a:pPr algn="just">
              <a:buNone/>
            </a:pPr>
            <a:endParaRPr lang="es-DO" sz="2200" dirty="0" smtClean="0"/>
          </a:p>
          <a:p>
            <a:pPr algn="just"/>
            <a:r>
              <a:rPr lang="es-MX" sz="2200" b="1" dirty="0" smtClean="0"/>
              <a:t>B. Meyer: </a:t>
            </a:r>
            <a:r>
              <a:rPr lang="es-MX" sz="2200" dirty="0" smtClean="0"/>
              <a:t>modos de organización de los textos expositivos.</a:t>
            </a:r>
            <a:endParaRPr lang="es-DO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sz="3100" dirty="0" smtClean="0"/>
              <a:t/>
            </a:r>
            <a:br>
              <a:rPr lang="es-ES_tradnl" sz="3100" dirty="0" smtClean="0"/>
            </a:br>
            <a:r>
              <a:rPr lang="es-ES_tradnl" sz="3100" dirty="0" smtClean="0"/>
              <a:t>Metodología</a:t>
            </a:r>
            <a:endParaRPr lang="es-DO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DO" sz="2200" dirty="0" smtClean="0"/>
              <a:t>Elección de un grupo control y un grupo experimental para la aplicación de la estrategia.</a:t>
            </a:r>
          </a:p>
          <a:p>
            <a:pPr algn="just"/>
            <a:r>
              <a:rPr lang="es-DO" sz="2200" dirty="0" smtClean="0"/>
              <a:t>Modalidad individual.</a:t>
            </a:r>
          </a:p>
          <a:p>
            <a:pPr algn="just"/>
            <a:r>
              <a:rPr lang="es-DO" sz="2200" dirty="0" smtClean="0"/>
              <a:t>Aplicación de la estrategia con una guía explicativa de los pasos a seguir para la resolución de un caso de estudio.</a:t>
            </a:r>
          </a:p>
          <a:p>
            <a:pPr algn="just"/>
            <a:r>
              <a:rPr lang="es-DO" sz="2200" dirty="0" smtClean="0"/>
              <a:t>División en dos fases: borrador y producto final.</a:t>
            </a:r>
          </a:p>
          <a:p>
            <a:pPr algn="just"/>
            <a:r>
              <a:rPr lang="es-DO" sz="2200" dirty="0" smtClean="0"/>
              <a:t>Aplicación de una rúbrica para evaluación de los textos.</a:t>
            </a:r>
            <a:endParaRPr lang="es-DO" sz="2200" dirty="0"/>
          </a:p>
          <a:p>
            <a:pPr algn="just"/>
            <a:r>
              <a:rPr lang="es-DO" sz="2200" dirty="0" smtClean="0"/>
              <a:t>Implementación de la corrección procesal para las retroalimentaciones.</a:t>
            </a:r>
          </a:p>
          <a:p>
            <a:pPr lvl="1"/>
            <a:endParaRPr lang="es-D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729" y="964439"/>
            <a:ext cx="6109738" cy="5123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7613" y="0"/>
            <a:ext cx="49454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9388" y="313151"/>
            <a:ext cx="9907617" cy="654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431380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ademicLiterature_16x9_TP103431361" id="{5F96931E-AB0C-4596-BACB-72E4435FDDAD}" vid="{89BC7A8E-9260-4268-AED0-21C1F479CF45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E8A11ED9A9056468EB06BF2DDD8132B" ma:contentTypeVersion="2" ma:contentTypeDescription="Crear nuevo documento." ma:contentTypeScope="" ma:versionID="ea1ea9747d5e1c16d79f9e84215e0dd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d6bce56cd35acad97fd37550ee15fe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5935869-D07B-4085-AF3A-AB08084D62CD}"/>
</file>

<file path=customXml/itemProps2.xml><?xml version="1.0" encoding="utf-8"?>
<ds:datastoreItem xmlns:ds="http://schemas.openxmlformats.org/officeDocument/2006/customXml" ds:itemID="{A34EFCE5-9020-44DF-8F74-D7A196A8E716}"/>
</file>

<file path=customXml/itemProps3.xml><?xml version="1.0" encoding="utf-8"?>
<ds:datastoreItem xmlns:ds="http://schemas.openxmlformats.org/officeDocument/2006/customXml" ds:itemID="{53DD5B91-4F4D-4741-9730-93601B909587}"/>
</file>

<file path=docProps/app.xml><?xml version="1.0" encoding="utf-8"?>
<Properties xmlns="http://schemas.openxmlformats.org/officeDocument/2006/extended-properties" xmlns:vt="http://schemas.openxmlformats.org/officeDocument/2006/docPropsVTypes">
  <Template>TS103431380</Template>
  <TotalTime>0</TotalTime>
  <Words>619</Words>
  <Application>Microsoft Office PowerPoint</Application>
  <PresentationFormat>Widescreen</PresentationFormat>
  <Paragraphs>75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Euphemia</vt:lpstr>
      <vt:lpstr>Plantagenet Cherokee</vt:lpstr>
      <vt:lpstr>Wingdings</vt:lpstr>
      <vt:lpstr>TS103431380</vt:lpstr>
      <vt:lpstr>       PONTIFICIA UNIVERSIDAD CATÓLICA MADRE Y MAESTRA FACULTAD DE CIENCIAS Y HUMANIDADES CENTRO DE EXCELENCIA PARA LA INVESTIGACIÓN Y DIFUSIÓN DE LA LECTURA Y ESCRITURA (CEDILE)   PROGRAMA DE ALFABETIZACIÓN ACADÉMICA DIPLOMADO EN LECTURA Y ESCRITURA A TRAVÉS DEL CURRÍCULO EN EL NIVEL SUPERIOR   Implementación del proceso de producción escrita para el mejoramiento de la redacción de textos expositivos en la asignatura ADH-335 Turismo Sostenible    Kenia Rodríguez Departamento Administración Hotelera Facultad de Ciencias Sociales y Administrativas </vt:lpstr>
      <vt:lpstr>Agenda</vt:lpstr>
      <vt:lpstr>Tema de Investigación</vt:lpstr>
      <vt:lpstr>                                                                                                                                  Contexto</vt:lpstr>
      <vt:lpstr>Objetivos de la investigación</vt:lpstr>
      <vt:lpstr>Marco teórico</vt:lpstr>
      <vt:lpstr>                 Metodología</vt:lpstr>
      <vt:lpstr>PowerPoint Presentation</vt:lpstr>
      <vt:lpstr>PowerPoint Presentation</vt:lpstr>
      <vt:lpstr>PowerPoint Presentation</vt:lpstr>
      <vt:lpstr>Método para el análisis de los resultados</vt:lpstr>
      <vt:lpstr>PowerPoint Presentation</vt:lpstr>
      <vt:lpstr>PowerPoint Presentation</vt:lpstr>
      <vt:lpstr>PowerPoint Presentation</vt:lpstr>
      <vt:lpstr>PowerPoint Presentation</vt:lpstr>
      <vt:lpstr>Impacto en los estudiantes</vt:lpstr>
      <vt:lpstr>Impacto en los estudiantes</vt:lpstr>
      <vt:lpstr>Impacto en los estudiantes</vt:lpstr>
      <vt:lpstr>PowerPoint Presentation</vt:lpstr>
      <vt:lpstr>Conclusiones</vt:lpstr>
      <vt:lpstr>Recomendaciones</vt:lpstr>
      <vt:lpstr>Recomendación final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dc:description/>
  <cp:lastModifiedBy/>
  <cp:revision>1</cp:revision>
  <dcterms:created xsi:type="dcterms:W3CDTF">2014-12-15T20:51:59Z</dcterms:created>
  <dcterms:modified xsi:type="dcterms:W3CDTF">2015-04-22T16:27:22Z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  <property fmtid="{D5CDD505-2E9C-101B-9397-08002B2CF9AE}" pid="3" name="ContentTypeId">
    <vt:lpwstr>0x0101000E8A11ED9A9056468EB06BF2DDD8132B</vt:lpwstr>
  </property>
</Properties>
</file>