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drawings/drawing3.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charts/chart2.xml" ContentType="application/vnd.openxmlformats-officedocument.drawingml.chart+xml"/>
  <Override PartName="/ppt/theme/theme2.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1"/>
  </p:notesMasterIdLst>
  <p:sldIdLst>
    <p:sldId id="287" r:id="rId3"/>
    <p:sldId id="257" r:id="rId4"/>
    <p:sldId id="278" r:id="rId5"/>
    <p:sldId id="274" r:id="rId6"/>
    <p:sldId id="285" r:id="rId7"/>
    <p:sldId id="286" r:id="rId8"/>
    <p:sldId id="265" r:id="rId9"/>
    <p:sldId id="264" r:id="rId10"/>
    <p:sldId id="279" r:id="rId11"/>
    <p:sldId id="275" r:id="rId12"/>
    <p:sldId id="276" r:id="rId13"/>
    <p:sldId id="277" r:id="rId14"/>
    <p:sldId id="273" r:id="rId15"/>
    <p:sldId id="281" r:id="rId16"/>
    <p:sldId id="282" r:id="rId17"/>
    <p:sldId id="283" r:id="rId18"/>
    <p:sldId id="288"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5" autoAdjust="0"/>
  </p:normalViewPr>
  <p:slideViewPr>
    <p:cSldViewPr showGuides="1">
      <p:cViewPr>
        <p:scale>
          <a:sx n="94" d="100"/>
          <a:sy n="94" d="100"/>
        </p:scale>
        <p:origin x="234" y="384"/>
      </p:cViewPr>
      <p:guideLst>
        <p:guide orient="horz" pos="2160"/>
        <p:guide pos="2880"/>
        <p:guide pos="144"/>
        <p:guide pos="56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40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noProof="0" dirty="0" smtClean="0">
                <a:solidFill>
                  <a:schemeClr val="tx1"/>
                </a:solidFill>
              </a:rPr>
              <a:t>¿Cómo valora</a:t>
            </a:r>
            <a:r>
              <a:rPr lang="es-ES" baseline="0" noProof="0" dirty="0" smtClean="0">
                <a:solidFill>
                  <a:schemeClr val="tx1"/>
                </a:solidFill>
              </a:rPr>
              <a:t> usted la elaboración del informe como herramienta para comprender los temas?</a:t>
            </a:r>
            <a:endParaRPr lang="es-ES" noProof="0" dirty="0">
              <a:solidFill>
                <a:schemeClr val="tx1"/>
              </a:solidFill>
            </a:endParaRPr>
          </a:p>
        </c:rich>
      </c:tx>
      <c:layout/>
      <c:overlay val="0"/>
    </c:title>
    <c:autoTitleDeleted val="0"/>
    <c:plotArea>
      <c:layout>
        <c:manualLayout>
          <c:layoutTarget val="inner"/>
          <c:xMode val="edge"/>
          <c:yMode val="edge"/>
          <c:x val="5.9007275607842198E-2"/>
          <c:y val="0.2761870675256502"/>
          <c:w val="0.91257354674320701"/>
          <c:h val="0.67296269784458762"/>
        </c:manualLayout>
      </c:layout>
      <c:barChart>
        <c:barDir val="col"/>
        <c:grouping val="clustered"/>
        <c:varyColors val="0"/>
        <c:ser>
          <c:idx val="0"/>
          <c:order val="0"/>
          <c:invertIfNegative val="0"/>
          <c:dLbls>
            <c:dLbl>
              <c:idx val="0"/>
              <c:layout>
                <c:manualLayout>
                  <c:x val="0"/>
                  <c:y val="4.2505797886375311E-3"/>
                </c:manualLayout>
              </c:layout>
              <c:dLblPos val="outEnd"/>
              <c:showLegendKey val="0"/>
              <c:showVal val="1"/>
              <c:showCatName val="0"/>
              <c:showSerName val="0"/>
              <c:showPercent val="0"/>
              <c:showBubbleSize val="0"/>
            </c:dLbl>
            <c:dLbl>
              <c:idx val="1"/>
              <c:layout>
                <c:manualLayout>
                  <c:x val="0"/>
                  <c:y val="1.1305253509977919E-2"/>
                </c:manualLayout>
              </c:layout>
              <c:dLblPos val="outEnd"/>
              <c:showLegendKey val="0"/>
              <c:showVal val="1"/>
              <c:showCatName val="0"/>
              <c:showSerName val="0"/>
              <c:showPercent val="0"/>
              <c:showBubbleSize val="0"/>
            </c:dLbl>
            <c:dLblPos val="inEnd"/>
            <c:showLegendKey val="0"/>
            <c:showVal val="1"/>
            <c:showCatName val="0"/>
            <c:showSerName val="0"/>
            <c:showPercent val="0"/>
            <c:showBubbleSize val="0"/>
            <c:showLeaderLines val="0"/>
          </c:dLbls>
          <c:val>
            <c:numRef>
              <c:f>Hoja1!$C$4:$E$4</c:f>
              <c:numCache>
                <c:formatCode>General</c:formatCode>
                <c:ptCount val="3"/>
                <c:pt idx="0">
                  <c:v>23</c:v>
                </c:pt>
                <c:pt idx="1">
                  <c:v>7</c:v>
                </c:pt>
                <c:pt idx="2">
                  <c:v>0</c:v>
                </c:pt>
              </c:numCache>
            </c:numRef>
          </c:val>
        </c:ser>
        <c:dLbls>
          <c:showLegendKey val="0"/>
          <c:showVal val="0"/>
          <c:showCatName val="0"/>
          <c:showSerName val="0"/>
          <c:showPercent val="0"/>
          <c:showBubbleSize val="0"/>
        </c:dLbls>
        <c:gapWidth val="75"/>
        <c:overlap val="40"/>
        <c:axId val="82649088"/>
        <c:axId val="82650624"/>
      </c:barChart>
      <c:catAx>
        <c:axId val="82649088"/>
        <c:scaling>
          <c:orientation val="minMax"/>
        </c:scaling>
        <c:delete val="1"/>
        <c:axPos val="b"/>
        <c:majorTickMark val="none"/>
        <c:minorTickMark val="none"/>
        <c:tickLblPos val="nextTo"/>
        <c:crossAx val="82650624"/>
        <c:crosses val="autoZero"/>
        <c:auto val="1"/>
        <c:lblAlgn val="ctr"/>
        <c:lblOffset val="100"/>
        <c:noMultiLvlLbl val="0"/>
      </c:catAx>
      <c:valAx>
        <c:axId val="82650624"/>
        <c:scaling>
          <c:orientation val="minMax"/>
        </c:scaling>
        <c:delete val="0"/>
        <c:axPos val="l"/>
        <c:majorGridlines/>
        <c:numFmt formatCode="General" sourceLinked="1"/>
        <c:majorTickMark val="none"/>
        <c:minorTickMark val="none"/>
        <c:tickLblPos val="nextTo"/>
        <c:crossAx val="8264908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¿Entiende</a:t>
            </a:r>
            <a:r>
              <a:rPr lang="es-ES" baseline="0"/>
              <a:t> que la elaboración del informe le ayudó a tener mejor calificación en el curso?</a:t>
            </a:r>
            <a:endParaRPr lang="es-E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2.7777777777777776E-2"/>
                  <c:y val="-4.6296296296296294E-2"/>
                </c:manualLayout>
              </c:layout>
              <c:showLegendKey val="0"/>
              <c:showVal val="1"/>
              <c:showCatName val="0"/>
              <c:showSerName val="0"/>
              <c:showPercent val="0"/>
              <c:showBubbleSize val="0"/>
            </c:dLbl>
            <c:dLbl>
              <c:idx val="1"/>
              <c:layout>
                <c:manualLayout>
                  <c:x val="2.7777777777777776E-2"/>
                  <c:y val="-6.944444444444444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Hoja1!$C$5:$D$5</c:f>
              <c:numCache>
                <c:formatCode>General</c:formatCode>
                <c:ptCount val="2"/>
                <c:pt idx="0">
                  <c:v>29</c:v>
                </c:pt>
                <c:pt idx="1">
                  <c:v>1</c:v>
                </c:pt>
              </c:numCache>
            </c:numRef>
          </c:val>
        </c:ser>
        <c:dLbls>
          <c:showLegendKey val="0"/>
          <c:showVal val="1"/>
          <c:showCatName val="0"/>
          <c:showSerName val="0"/>
          <c:showPercent val="0"/>
          <c:showBubbleSize val="0"/>
        </c:dLbls>
        <c:gapWidth val="150"/>
        <c:shape val="cylinder"/>
        <c:axId val="97878016"/>
        <c:axId val="97880704"/>
        <c:axId val="0"/>
      </c:bar3DChart>
      <c:catAx>
        <c:axId val="97878016"/>
        <c:scaling>
          <c:orientation val="minMax"/>
        </c:scaling>
        <c:delete val="1"/>
        <c:axPos val="b"/>
        <c:majorTickMark val="none"/>
        <c:minorTickMark val="none"/>
        <c:tickLblPos val="nextTo"/>
        <c:crossAx val="97880704"/>
        <c:crosses val="autoZero"/>
        <c:auto val="1"/>
        <c:lblAlgn val="ctr"/>
        <c:lblOffset val="100"/>
        <c:noMultiLvlLbl val="0"/>
      </c:catAx>
      <c:valAx>
        <c:axId val="97880704"/>
        <c:scaling>
          <c:orientation val="minMax"/>
        </c:scaling>
        <c:delete val="1"/>
        <c:axPos val="l"/>
        <c:numFmt formatCode="General" sourceLinked="1"/>
        <c:majorTickMark val="out"/>
        <c:minorTickMark val="none"/>
        <c:tickLblPos val="nextTo"/>
        <c:crossAx val="97878016"/>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¿El</a:t>
            </a:r>
            <a:r>
              <a:rPr lang="es-ES" baseline="0"/>
              <a:t> informe debe ser asignado para mejorar el rendimiento de la asignatura?</a:t>
            </a:r>
            <a:endParaRPr lang="es-ES"/>
          </a:p>
        </c:rich>
      </c:tx>
      <c:layout>
        <c:manualLayout>
          <c:xMode val="edge"/>
          <c:yMode val="edge"/>
          <c:x val="0.13781933508311461"/>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5E-2"/>
          <c:y val="0.32835666375036454"/>
          <c:w val="0.93888888888888888"/>
          <c:h val="0.48621901428988046"/>
        </c:manualLayout>
      </c:layout>
      <c:bar3DChart>
        <c:barDir val="col"/>
        <c:grouping val="clustered"/>
        <c:varyColors val="0"/>
        <c:ser>
          <c:idx val="0"/>
          <c:order val="0"/>
          <c:invertIfNegative val="0"/>
          <c:dLbls>
            <c:dLbl>
              <c:idx val="0"/>
              <c:layout>
                <c:manualLayout>
                  <c:x val="2.5000000000000001E-2"/>
                  <c:y val="0"/>
                </c:manualLayout>
              </c:layout>
              <c:showLegendKey val="0"/>
              <c:showVal val="1"/>
              <c:showCatName val="0"/>
              <c:showSerName val="0"/>
              <c:showPercent val="0"/>
              <c:showBubbleSize val="0"/>
            </c:dLbl>
            <c:dLbl>
              <c:idx val="1"/>
              <c:layout>
                <c:manualLayout>
                  <c:x val="3.0555555555555555E-2"/>
                  <c:y val="-9.25925925925925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Hoja1!$C$6:$D$6</c:f>
              <c:numCache>
                <c:formatCode>General</c:formatCode>
                <c:ptCount val="2"/>
                <c:pt idx="0">
                  <c:v>28</c:v>
                </c:pt>
                <c:pt idx="1">
                  <c:v>2</c:v>
                </c:pt>
              </c:numCache>
            </c:numRef>
          </c:val>
        </c:ser>
        <c:dLbls>
          <c:showLegendKey val="0"/>
          <c:showVal val="1"/>
          <c:showCatName val="0"/>
          <c:showSerName val="0"/>
          <c:showPercent val="0"/>
          <c:showBubbleSize val="0"/>
        </c:dLbls>
        <c:gapWidth val="150"/>
        <c:shape val="cone"/>
        <c:axId val="97964416"/>
        <c:axId val="97967104"/>
        <c:axId val="0"/>
      </c:bar3DChart>
      <c:catAx>
        <c:axId val="97964416"/>
        <c:scaling>
          <c:orientation val="minMax"/>
        </c:scaling>
        <c:delete val="1"/>
        <c:axPos val="b"/>
        <c:majorTickMark val="none"/>
        <c:minorTickMark val="none"/>
        <c:tickLblPos val="nextTo"/>
        <c:crossAx val="97967104"/>
        <c:crosses val="autoZero"/>
        <c:auto val="1"/>
        <c:lblAlgn val="ctr"/>
        <c:lblOffset val="100"/>
        <c:noMultiLvlLbl val="0"/>
      </c:catAx>
      <c:valAx>
        <c:axId val="97967104"/>
        <c:scaling>
          <c:orientation val="minMax"/>
        </c:scaling>
        <c:delete val="1"/>
        <c:axPos val="l"/>
        <c:numFmt formatCode="General" sourceLinked="1"/>
        <c:majorTickMark val="none"/>
        <c:minorTickMark val="none"/>
        <c:tickLblPos val="nextTo"/>
        <c:crossAx val="97964416"/>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S" dirty="0">
                <a:solidFill>
                  <a:schemeClr val="tx1"/>
                </a:solidFill>
              </a:rPr>
              <a:t>¿Cómo</a:t>
            </a:r>
            <a:r>
              <a:rPr lang="es-ES" baseline="0" dirty="0">
                <a:solidFill>
                  <a:schemeClr val="tx1"/>
                </a:solidFill>
              </a:rPr>
              <a:t> valora </a:t>
            </a:r>
            <a:r>
              <a:rPr lang="es-ES" baseline="0" dirty="0" smtClean="0">
                <a:solidFill>
                  <a:schemeClr val="tx1"/>
                </a:solidFill>
              </a:rPr>
              <a:t>la construcción por proceso de un informe </a:t>
            </a:r>
            <a:r>
              <a:rPr lang="es-ES" baseline="0" dirty="0" smtClean="0">
                <a:solidFill>
                  <a:schemeClr val="tx1"/>
                </a:solidFill>
              </a:rPr>
              <a:t>académico?</a:t>
            </a:r>
            <a:endParaRPr lang="es-ES" dirty="0">
              <a:solidFill>
                <a:schemeClr val="tx1"/>
              </a:solidFill>
            </a:endParaRPr>
          </a:p>
        </c:rich>
      </c:tx>
      <c:layout>
        <c:manualLayout>
          <c:xMode val="edge"/>
          <c:yMode val="edge"/>
          <c:x val="0.17501119256644643"/>
          <c:y val="9.4562647754137114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4.0462598425196852E-2"/>
                  <c:y val="-7.3368328958880139E-2"/>
                </c:manualLayout>
              </c:layout>
              <c:tx>
                <c:rich>
                  <a:bodyPr/>
                  <a:lstStyle/>
                  <a:p>
                    <a:r>
                      <a:rPr lang="en-US"/>
                      <a:t>Muy Bueno-</a:t>
                    </a:r>
                    <a:r>
                      <a:rPr lang="en-US" baseline="0"/>
                      <a:t>Interesante</a:t>
                    </a:r>
                    <a:r>
                      <a:rPr lang="en-US"/>
                      <a:t>
33%</a:t>
                    </a:r>
                  </a:p>
                </c:rich>
              </c:tx>
              <c:showLegendKey val="0"/>
              <c:showVal val="0"/>
              <c:showCatName val="1"/>
              <c:showSerName val="0"/>
              <c:showPercent val="1"/>
              <c:showBubbleSize val="0"/>
            </c:dLbl>
            <c:dLbl>
              <c:idx val="1"/>
              <c:layout>
                <c:manualLayout>
                  <c:x val="-0.12049759405074366"/>
                  <c:y val="-9.8840769903762032E-3"/>
                </c:manualLayout>
              </c:layout>
              <c:tx>
                <c:rich>
                  <a:bodyPr/>
                  <a:lstStyle/>
                  <a:p>
                    <a:r>
                      <a:rPr lang="en-US"/>
                      <a:t>Excelente-Muy</a:t>
                    </a:r>
                    <a:r>
                      <a:rPr lang="en-US" baseline="0"/>
                      <a:t> Interesante</a:t>
                    </a:r>
                    <a:r>
                      <a:rPr lang="en-US"/>
                      <a:t>
47%</a:t>
                    </a:r>
                  </a:p>
                </c:rich>
              </c:tx>
              <c:showLegendKey val="0"/>
              <c:showVal val="0"/>
              <c:showCatName val="1"/>
              <c:showSerName val="0"/>
              <c:showPercent val="1"/>
              <c:showBubbleSize val="0"/>
            </c:dLbl>
            <c:dLbl>
              <c:idx val="2"/>
              <c:layout>
                <c:manualLayout>
                  <c:x val="-0.14478127734033247"/>
                  <c:y val="9.0781933508311458E-2"/>
                </c:manualLayout>
              </c:layout>
              <c:tx>
                <c:rich>
                  <a:bodyPr/>
                  <a:lstStyle/>
                  <a:p>
                    <a:r>
                      <a:rPr lang="en-US"/>
                      <a:t>Bueno-Algo</a:t>
                    </a:r>
                    <a:r>
                      <a:rPr lang="en-US" baseline="0"/>
                      <a:t> o Poco Interesante</a:t>
                    </a:r>
                    <a:r>
                      <a:rPr lang="en-US"/>
                      <a:t>
20%</a:t>
                    </a:r>
                  </a:p>
                </c:rich>
              </c:tx>
              <c:showLegendKey val="0"/>
              <c:showVal val="0"/>
              <c:showCatName val="1"/>
              <c:showSerName val="0"/>
              <c:showPercent val="1"/>
              <c:showBubbleSize val="0"/>
            </c:dLbl>
            <c:showLegendKey val="0"/>
            <c:showVal val="0"/>
            <c:showCatName val="1"/>
            <c:showSerName val="0"/>
            <c:showPercent val="1"/>
            <c:showBubbleSize val="0"/>
            <c:showLeaderLines val="1"/>
          </c:dLbls>
          <c:val>
            <c:numRef>
              <c:f>Hoja1!$C$7:$E$7</c:f>
              <c:numCache>
                <c:formatCode>General</c:formatCode>
                <c:ptCount val="3"/>
                <c:pt idx="0">
                  <c:v>14</c:v>
                </c:pt>
                <c:pt idx="1">
                  <c:v>10</c:v>
                </c:pt>
                <c:pt idx="2">
                  <c:v>6</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0.57708</cdr:x>
      <cdr:y>0.08681</cdr:y>
    </cdr:from>
    <cdr:to>
      <cdr:x>0.77708</cdr:x>
      <cdr:y>0.42014</cdr:y>
    </cdr:to>
    <cdr:sp macro="" textlink="">
      <cdr:nvSpPr>
        <cdr:cNvPr id="2" name="1 CuadroTexto"/>
        <cdr:cNvSpPr txBox="1"/>
      </cdr:nvSpPr>
      <cdr:spPr>
        <a:xfrm xmlns:a="http://schemas.openxmlformats.org/drawingml/2006/main">
          <a:off x="2638425" y="2381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 sz="1100"/>
        </a:p>
      </cdr:txBody>
    </cdr:sp>
  </cdr:relSizeAnchor>
  <cdr:relSizeAnchor xmlns:cdr="http://schemas.openxmlformats.org/drawingml/2006/chartDrawing">
    <cdr:from>
      <cdr:x>0.35084</cdr:x>
      <cdr:y>0.30483</cdr:y>
    </cdr:from>
    <cdr:to>
      <cdr:x>0.97869</cdr:x>
      <cdr:y>0.61171</cdr:y>
    </cdr:to>
    <cdr:sp macro="" textlink="">
      <cdr:nvSpPr>
        <cdr:cNvPr id="7" name="6 CuadroTexto"/>
        <cdr:cNvSpPr txBox="1"/>
      </cdr:nvSpPr>
      <cdr:spPr>
        <a:xfrm xmlns:a="http://schemas.openxmlformats.org/drawingml/2006/main">
          <a:off x="1881428" y="1149804"/>
          <a:ext cx="3366848" cy="11575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dirty="0"/>
            <a:t>A. Le ayudó bastante a mejorar la </a:t>
          </a:r>
          <a:r>
            <a:rPr lang="es-ES" sz="1100" dirty="0" err="1"/>
            <a:t>comprension</a:t>
          </a:r>
          <a:r>
            <a:rPr lang="es-ES" sz="1100" dirty="0"/>
            <a:t> del tema</a:t>
          </a:r>
        </a:p>
        <a:p xmlns:a="http://schemas.openxmlformats.org/drawingml/2006/main">
          <a:endParaRPr lang="es-ES" sz="1100" dirty="0"/>
        </a:p>
        <a:p xmlns:a="http://schemas.openxmlformats.org/drawingml/2006/main">
          <a:r>
            <a:rPr lang="es-ES" sz="1100" dirty="0"/>
            <a:t>B.</a:t>
          </a:r>
          <a:r>
            <a:rPr lang="es-ES" sz="1100" baseline="0" dirty="0"/>
            <a:t> Le </a:t>
          </a:r>
          <a:r>
            <a:rPr lang="es-ES" sz="1100" baseline="0" dirty="0" err="1"/>
            <a:t>ayua</a:t>
          </a:r>
          <a:r>
            <a:rPr lang="es-ES" sz="1100" baseline="0" dirty="0"/>
            <a:t> algo </a:t>
          </a:r>
          <a:r>
            <a:rPr lang="es-ES" sz="1100" baseline="0" dirty="0" err="1"/>
            <a:t>aen</a:t>
          </a:r>
          <a:r>
            <a:rPr lang="es-ES" sz="1100" baseline="0" dirty="0"/>
            <a:t> la </a:t>
          </a:r>
          <a:r>
            <a:rPr lang="es-ES" sz="1100" baseline="0" dirty="0" err="1"/>
            <a:t>comprension</a:t>
          </a:r>
          <a:r>
            <a:rPr lang="es-ES" sz="1100" baseline="0" dirty="0"/>
            <a:t> del tema</a:t>
          </a:r>
        </a:p>
        <a:p xmlns:a="http://schemas.openxmlformats.org/drawingml/2006/main">
          <a:endParaRPr lang="es-ES" sz="1100" baseline="0" dirty="0"/>
        </a:p>
        <a:p xmlns:a="http://schemas.openxmlformats.org/drawingml/2006/main">
          <a:r>
            <a:rPr lang="es-ES" sz="1100" baseline="0" dirty="0"/>
            <a:t>C. No le ayuda en nada a comprender el tema</a:t>
          </a:r>
          <a:endParaRPr lang="es-ES" sz="1100" dirty="0"/>
        </a:p>
      </cdr:txBody>
    </cdr:sp>
  </cdr:relSizeAnchor>
  <cdr:relSizeAnchor xmlns:cdr="http://schemas.openxmlformats.org/drawingml/2006/chartDrawing">
    <cdr:from>
      <cdr:x>0.19005</cdr:x>
      <cdr:y>0.63516</cdr:y>
    </cdr:from>
    <cdr:to>
      <cdr:x>0.24156</cdr:x>
      <cdr:y>0.71717</cdr:y>
    </cdr:to>
    <cdr:sp macro="" textlink="">
      <cdr:nvSpPr>
        <cdr:cNvPr id="8" name="7 CuadroTexto"/>
        <cdr:cNvSpPr txBox="1"/>
      </cdr:nvSpPr>
      <cdr:spPr>
        <a:xfrm xmlns:a="http://schemas.openxmlformats.org/drawingml/2006/main">
          <a:off x="1019176" y="2395764"/>
          <a:ext cx="276225" cy="309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a:t>A</a:t>
          </a:r>
        </a:p>
      </cdr:txBody>
    </cdr:sp>
  </cdr:relSizeAnchor>
  <cdr:relSizeAnchor xmlns:cdr="http://schemas.openxmlformats.org/drawingml/2006/chartDrawing">
    <cdr:from>
      <cdr:x>0.49734</cdr:x>
      <cdr:y>0.83081</cdr:y>
    </cdr:from>
    <cdr:to>
      <cdr:x>0.55062</cdr:x>
      <cdr:y>0.90909</cdr:y>
    </cdr:to>
    <cdr:sp macro="" textlink="">
      <cdr:nvSpPr>
        <cdr:cNvPr id="9" name="8 CuadroTexto"/>
        <cdr:cNvSpPr txBox="1"/>
      </cdr:nvSpPr>
      <cdr:spPr>
        <a:xfrm xmlns:a="http://schemas.openxmlformats.org/drawingml/2006/main">
          <a:off x="2667001" y="3133725"/>
          <a:ext cx="28575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a:t>B</a:t>
          </a:r>
        </a:p>
      </cdr:txBody>
    </cdr:sp>
  </cdr:relSizeAnchor>
  <cdr:relSizeAnchor xmlns:cdr="http://schemas.openxmlformats.org/drawingml/2006/chartDrawing">
    <cdr:from>
      <cdr:x>0.79218</cdr:x>
      <cdr:y>0.93434</cdr:y>
    </cdr:from>
    <cdr:to>
      <cdr:x>0.83659</cdr:x>
      <cdr:y>1</cdr:y>
    </cdr:to>
    <cdr:sp macro="" textlink="">
      <cdr:nvSpPr>
        <cdr:cNvPr id="10" name="9 CuadroTexto"/>
        <cdr:cNvSpPr txBox="1"/>
      </cdr:nvSpPr>
      <cdr:spPr>
        <a:xfrm xmlns:a="http://schemas.openxmlformats.org/drawingml/2006/main">
          <a:off x="4248151" y="3524250"/>
          <a:ext cx="238125" cy="24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a:t>C</a:t>
          </a:r>
        </a:p>
      </cdr:txBody>
    </cdr:sp>
  </cdr:relSizeAnchor>
</c:userShapes>
</file>

<file path=ppt/drawings/drawing2.xml><?xml version="1.0" encoding="utf-8"?>
<c:userShapes xmlns:c="http://schemas.openxmlformats.org/drawingml/2006/chart">
  <cdr:relSizeAnchor xmlns:cdr="http://schemas.openxmlformats.org/drawingml/2006/chartDrawing">
    <cdr:from>
      <cdr:x>0.27708</cdr:x>
      <cdr:y>0.875</cdr:y>
    </cdr:from>
    <cdr:to>
      <cdr:x>0.34375</cdr:x>
      <cdr:y>0.98264</cdr:y>
    </cdr:to>
    <cdr:sp macro="" textlink="">
      <cdr:nvSpPr>
        <cdr:cNvPr id="2" name="1 CuadroTexto"/>
        <cdr:cNvSpPr txBox="1"/>
      </cdr:nvSpPr>
      <cdr:spPr>
        <a:xfrm xmlns:a="http://schemas.openxmlformats.org/drawingml/2006/main">
          <a:off x="1266825" y="2400300"/>
          <a:ext cx="3048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a:t> SI</a:t>
          </a:r>
        </a:p>
      </cdr:txBody>
    </cdr:sp>
  </cdr:relSizeAnchor>
  <cdr:relSizeAnchor xmlns:cdr="http://schemas.openxmlformats.org/drawingml/2006/chartDrawing">
    <cdr:from>
      <cdr:x>0.6125</cdr:x>
      <cdr:y>0.87153</cdr:y>
    </cdr:from>
    <cdr:to>
      <cdr:x>0.67292</cdr:x>
      <cdr:y>0.97222</cdr:y>
    </cdr:to>
    <cdr:sp macro="" textlink="">
      <cdr:nvSpPr>
        <cdr:cNvPr id="4" name="3 CuadroTexto"/>
        <cdr:cNvSpPr txBox="1"/>
      </cdr:nvSpPr>
      <cdr:spPr>
        <a:xfrm xmlns:a="http://schemas.openxmlformats.org/drawingml/2006/main">
          <a:off x="2800350" y="2390775"/>
          <a:ext cx="27622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a:t> NO</a:t>
          </a:r>
        </a:p>
      </cdr:txBody>
    </cdr:sp>
  </cdr:relSizeAnchor>
</c:userShapes>
</file>

<file path=ppt/drawings/drawing3.xml><?xml version="1.0" encoding="utf-8"?>
<c:userShapes xmlns:c="http://schemas.openxmlformats.org/drawingml/2006/chart">
  <cdr:relSizeAnchor xmlns:cdr="http://schemas.openxmlformats.org/drawingml/2006/chartDrawing">
    <cdr:from>
      <cdr:x>0.28125</cdr:x>
      <cdr:y>0.84028</cdr:y>
    </cdr:from>
    <cdr:to>
      <cdr:x>0.35</cdr:x>
      <cdr:y>0.9375</cdr:y>
    </cdr:to>
    <cdr:sp macro="" textlink="">
      <cdr:nvSpPr>
        <cdr:cNvPr id="4" name="3 CuadroTexto"/>
        <cdr:cNvSpPr txBox="1"/>
      </cdr:nvSpPr>
      <cdr:spPr>
        <a:xfrm xmlns:a="http://schemas.openxmlformats.org/drawingml/2006/main">
          <a:off x="1285875" y="2305050"/>
          <a:ext cx="314325"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a:t>SI</a:t>
          </a:r>
        </a:p>
      </cdr:txBody>
    </cdr:sp>
  </cdr:relSizeAnchor>
  <cdr:relSizeAnchor xmlns:cdr="http://schemas.openxmlformats.org/drawingml/2006/chartDrawing">
    <cdr:from>
      <cdr:x>0.59375</cdr:x>
      <cdr:y>0.83681</cdr:y>
    </cdr:from>
    <cdr:to>
      <cdr:x>0.66458</cdr:x>
      <cdr:y>0.94792</cdr:y>
    </cdr:to>
    <cdr:sp macro="" textlink="">
      <cdr:nvSpPr>
        <cdr:cNvPr id="5" name="4 CuadroTexto"/>
        <cdr:cNvSpPr txBox="1"/>
      </cdr:nvSpPr>
      <cdr:spPr>
        <a:xfrm xmlns:a="http://schemas.openxmlformats.org/drawingml/2006/main">
          <a:off x="2714625" y="2295526"/>
          <a:ext cx="32385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a:t>NO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F5E21-E661-4A7B-8D8D-C999EDF94411}" type="datetimeFigureOut">
              <a:rPr lang="es-ES" smtClean="0"/>
              <a:t>06/04/2016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5852D-ABBB-4C6C-B165-D288BD74933C}" type="slidenum">
              <a:rPr lang="es-ES" smtClean="0"/>
              <a:t>‹Nº›</a:t>
            </a:fld>
            <a:endParaRPr lang="es-ES"/>
          </a:p>
        </p:txBody>
      </p:sp>
    </p:spTree>
    <p:extLst>
      <p:ext uri="{BB962C8B-B14F-4D97-AF65-F5344CB8AC3E}">
        <p14:creationId xmlns:p14="http://schemas.microsoft.com/office/powerpoint/2010/main" val="4621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555852D-ABBB-4C6C-B165-D288BD74933C}" type="slidenum">
              <a:rPr lang="es-ES" smtClean="0"/>
              <a:t>2</a:t>
            </a:fld>
            <a:endParaRPr lang="es-ES"/>
          </a:p>
        </p:txBody>
      </p:sp>
    </p:spTree>
    <p:extLst>
      <p:ext uri="{BB962C8B-B14F-4D97-AF65-F5344CB8AC3E}">
        <p14:creationId xmlns:p14="http://schemas.microsoft.com/office/powerpoint/2010/main" val="324335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37928228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35449121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40676352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1081991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pic>
        <p:nvPicPr>
          <p:cNvPr id="7" name="Glowing tech background 3d ,LO2.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8102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375432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20247393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2293777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27248285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2178587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4C68D13-5EF5-42B0-A8BE-ADA17887028F}" type="datetimeFigureOut">
              <a:rPr lang="en-US" smtClean="0"/>
              <a:pPr/>
              <a:t>4/6/2016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DC8AA99-7238-42D3-B68A-A4E1B56FEE73}" type="slidenum">
              <a:rPr lang="en-US" smtClean="0"/>
              <a:pPr/>
              <a:t>‹Nº›</a:t>
            </a:fld>
            <a:endParaRPr lang="en-US"/>
          </a:p>
        </p:txBody>
      </p:sp>
    </p:spTree>
    <p:extLst>
      <p:ext uri="{BB962C8B-B14F-4D97-AF65-F5344CB8AC3E}">
        <p14:creationId xmlns:p14="http://schemas.microsoft.com/office/powerpoint/2010/main" val="17390936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8D13-5EF5-42B0-A8BE-ADA17887028F}" type="datetimeFigureOut">
              <a:rPr lang="en-US" smtClean="0"/>
              <a:pPr/>
              <a:t>4/6/2016</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pPr/>
              <a:t>‹Nº›</a:t>
            </a:fld>
            <a:endParaRPr lang="en-US"/>
          </a:p>
        </p:txBody>
      </p:sp>
    </p:spTree>
    <p:extLst>
      <p:ext uri="{BB962C8B-B14F-4D97-AF65-F5344CB8AC3E}">
        <p14:creationId xmlns:p14="http://schemas.microsoft.com/office/powerpoint/2010/main" val="924101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00209906"/>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9144000"/>
              </a:tblGrid>
              <a:tr h="6858000">
                <a:tc>
                  <a:txBody>
                    <a:bodyPr/>
                    <a:lstStyle/>
                    <a:p>
                      <a:pPr algn="ctr">
                        <a:spcAft>
                          <a:spcPts val="0"/>
                        </a:spcAft>
                      </a:pPr>
                      <a:endParaRPr lang="es-ES" sz="700" dirty="0">
                        <a:effectLst/>
                      </a:endParaRPr>
                    </a:p>
                    <a:p>
                      <a:pPr algn="ctr">
                        <a:spcAft>
                          <a:spcPts val="0"/>
                        </a:spcAft>
                      </a:pPr>
                      <a:r>
                        <a:rPr lang="es-ES" sz="1300" dirty="0">
                          <a:effectLst/>
                        </a:rPr>
                        <a:t> </a:t>
                      </a:r>
                      <a:endParaRPr lang="es-ES" sz="700" dirty="0">
                        <a:effectLst/>
                      </a:endParaRPr>
                    </a:p>
                    <a:p>
                      <a:pPr algn="ctr">
                        <a:spcAft>
                          <a:spcPts val="0"/>
                        </a:spcAft>
                      </a:pPr>
                      <a:endParaRPr lang="es-ES" sz="2000" dirty="0" smtClean="0">
                        <a:effectLst/>
                      </a:endParaRPr>
                    </a:p>
                    <a:p>
                      <a:pPr algn="ctr">
                        <a:spcAft>
                          <a:spcPts val="0"/>
                        </a:spcAft>
                      </a:pPr>
                      <a:endParaRPr lang="es-ES" sz="2000" dirty="0" smtClean="0">
                        <a:effectLst/>
                      </a:endParaRPr>
                    </a:p>
                    <a:p>
                      <a:pPr algn="ctr">
                        <a:spcAft>
                          <a:spcPts val="0"/>
                        </a:spcAft>
                      </a:pPr>
                      <a:r>
                        <a:rPr lang="es-ES" sz="2000" dirty="0" smtClean="0">
                          <a:effectLst/>
                        </a:rPr>
                        <a:t>Pontificia </a:t>
                      </a:r>
                      <a:r>
                        <a:rPr lang="es-ES" sz="2000" dirty="0">
                          <a:effectLst/>
                        </a:rPr>
                        <a:t>Universidad Católica Madre y Maestra</a:t>
                      </a:r>
                    </a:p>
                    <a:p>
                      <a:pPr algn="ctr">
                        <a:spcAft>
                          <a:spcPts val="0"/>
                        </a:spcAft>
                      </a:pPr>
                      <a:r>
                        <a:rPr lang="es-ES" sz="1800" dirty="0">
                          <a:effectLst/>
                        </a:rPr>
                        <a:t>Facultad de Ciencias y Humanidades</a:t>
                      </a:r>
                    </a:p>
                    <a:p>
                      <a:pPr algn="ctr">
                        <a:spcAft>
                          <a:spcPts val="0"/>
                        </a:spcAft>
                      </a:pPr>
                      <a:r>
                        <a:rPr lang="es-ES" sz="1600" dirty="0">
                          <a:effectLst/>
                        </a:rPr>
                        <a:t>Centro de Excelencia Para La Investigación y Difusión de la Lectura y Escritura</a:t>
                      </a:r>
                    </a:p>
                    <a:p>
                      <a:pPr algn="ctr">
                        <a:spcAft>
                          <a:spcPts val="0"/>
                        </a:spcAft>
                      </a:pPr>
                      <a:r>
                        <a:rPr lang="es-ES" sz="1700" dirty="0">
                          <a:effectLst/>
                        </a:rPr>
                        <a:t> </a:t>
                      </a:r>
                      <a:endParaRPr lang="es-ES" sz="700" dirty="0">
                        <a:effectLst/>
                      </a:endParaRPr>
                    </a:p>
                    <a:p>
                      <a:pPr algn="ctr">
                        <a:spcAft>
                          <a:spcPts val="0"/>
                        </a:spcAft>
                      </a:pPr>
                      <a:r>
                        <a:rPr lang="es-ES" sz="2600" dirty="0">
                          <a:effectLst/>
                        </a:rPr>
                        <a:t>Diplomado de Lectura y Escritura en el Nivel Superior</a:t>
                      </a:r>
                    </a:p>
                    <a:p>
                      <a:pPr algn="ctr">
                        <a:spcAft>
                          <a:spcPts val="0"/>
                        </a:spcAft>
                      </a:pPr>
                      <a:r>
                        <a:rPr lang="es-ES" sz="700" dirty="0">
                          <a:effectLst/>
                        </a:rPr>
                        <a:t> </a:t>
                      </a:r>
                    </a:p>
                    <a:p>
                      <a:pPr algn="ctr">
                        <a:spcAft>
                          <a:spcPts val="0"/>
                        </a:spcAft>
                      </a:pPr>
                      <a:r>
                        <a:rPr lang="es-ES" sz="1400" dirty="0">
                          <a:effectLst/>
                        </a:rPr>
                        <a:t> </a:t>
                      </a:r>
                      <a:endParaRPr lang="es-ES" sz="700" dirty="0">
                        <a:effectLst/>
                      </a:endParaRPr>
                    </a:p>
                    <a:p>
                      <a:pPr algn="ctr">
                        <a:spcAft>
                          <a:spcPts val="0"/>
                        </a:spcAft>
                      </a:pPr>
                      <a:r>
                        <a:rPr lang="es-ES" sz="2000" dirty="0">
                          <a:effectLst/>
                        </a:rPr>
                        <a:t>Programa de Alfabetización </a:t>
                      </a:r>
                      <a:r>
                        <a:rPr lang="es-ES" sz="2000" dirty="0" smtClean="0">
                          <a:effectLst/>
                        </a:rPr>
                        <a:t>Académica</a:t>
                      </a:r>
                    </a:p>
                    <a:p>
                      <a:pPr algn="ctr">
                        <a:spcAft>
                          <a:spcPts val="0"/>
                        </a:spcAft>
                      </a:pPr>
                      <a:endParaRPr lang="es-ES" sz="700" dirty="0">
                        <a:effectLst/>
                      </a:endParaRPr>
                    </a:p>
                    <a:p>
                      <a:pPr algn="ctr">
                        <a:spcAft>
                          <a:spcPts val="0"/>
                        </a:spcAft>
                      </a:pPr>
                      <a:r>
                        <a:rPr lang="es-ES" sz="1400" dirty="0">
                          <a:effectLst/>
                        </a:rPr>
                        <a:t> </a:t>
                      </a:r>
                      <a:endParaRPr lang="es-ES" sz="700" dirty="0">
                        <a:effectLst/>
                      </a:endParaRPr>
                    </a:p>
                    <a:p>
                      <a:pPr algn="ctr">
                        <a:spcAft>
                          <a:spcPts val="0"/>
                        </a:spcAft>
                      </a:pPr>
                      <a:r>
                        <a:rPr lang="es-ES" sz="3200" u="sng" dirty="0">
                          <a:effectLst/>
                        </a:rPr>
                        <a:t>Implementación de Guías para la Elaboración de un Informe evaluado por proceso en la Asignatura Introducción a la Economía (Semestre </a:t>
                      </a:r>
                      <a:r>
                        <a:rPr lang="es-ES" sz="3200" u="sng" dirty="0" smtClean="0">
                          <a:effectLst/>
                        </a:rPr>
                        <a:t>1-2015-2016)</a:t>
                      </a:r>
                      <a:endParaRPr lang="es-ES" sz="3200" dirty="0">
                        <a:effectLst/>
                      </a:endParaRPr>
                    </a:p>
                    <a:p>
                      <a:pPr algn="ctr">
                        <a:spcAft>
                          <a:spcPts val="0"/>
                        </a:spcAft>
                      </a:pPr>
                      <a:r>
                        <a:rPr lang="es-ES" sz="1200" u="none" strike="noStrike" dirty="0">
                          <a:effectLst/>
                        </a:rPr>
                        <a:t> </a:t>
                      </a:r>
                      <a:endParaRPr lang="es-ES" sz="700" dirty="0">
                        <a:effectLst/>
                      </a:endParaRPr>
                    </a:p>
                    <a:p>
                      <a:pPr algn="ctr">
                        <a:spcAft>
                          <a:spcPts val="0"/>
                        </a:spcAft>
                      </a:pPr>
                      <a:endParaRPr lang="es-ES" sz="1200" u="none" strike="noStrike" dirty="0" smtClean="0">
                        <a:effectLst/>
                      </a:endParaRPr>
                    </a:p>
                    <a:p>
                      <a:pPr algn="ctr">
                        <a:spcAft>
                          <a:spcPts val="0"/>
                        </a:spcAft>
                      </a:pPr>
                      <a:endParaRPr lang="es-ES" sz="1200" u="none" strike="noStrike" dirty="0" smtClean="0">
                        <a:effectLst/>
                      </a:endParaRPr>
                    </a:p>
                    <a:p>
                      <a:pPr algn="ctr">
                        <a:spcAft>
                          <a:spcPts val="0"/>
                        </a:spcAft>
                      </a:pPr>
                      <a:r>
                        <a:rPr lang="es-DO" sz="3200" dirty="0" smtClean="0">
                          <a:effectLst/>
                        </a:rPr>
                        <a:t>Prof</a:t>
                      </a:r>
                      <a:r>
                        <a:rPr lang="es-DO" sz="3200" dirty="0">
                          <a:effectLst/>
                        </a:rPr>
                        <a:t>. Rafael Rodríguez Jerez</a:t>
                      </a:r>
                      <a:endParaRPr lang="es-ES" sz="3200" dirty="0">
                        <a:effectLst/>
                      </a:endParaRPr>
                    </a:p>
                    <a:p>
                      <a:pPr algn="ctr">
                        <a:spcAft>
                          <a:spcPts val="0"/>
                        </a:spcAft>
                      </a:pPr>
                      <a:r>
                        <a:rPr lang="es-ES" sz="700" dirty="0">
                          <a:effectLst/>
                        </a:rPr>
                        <a:t> </a:t>
                      </a:r>
                    </a:p>
                    <a:p>
                      <a:pPr algn="ctr">
                        <a:spcAft>
                          <a:spcPts val="0"/>
                        </a:spcAft>
                      </a:pPr>
                      <a:r>
                        <a:rPr lang="es-ES" sz="700" dirty="0">
                          <a:effectLst/>
                        </a:rPr>
                        <a:t> </a:t>
                      </a:r>
                    </a:p>
                    <a:p>
                      <a:pPr algn="ctr">
                        <a:spcAft>
                          <a:spcPts val="0"/>
                        </a:spcAft>
                      </a:pPr>
                      <a:r>
                        <a:rPr lang="es-ES" sz="2000" dirty="0" smtClean="0">
                          <a:effectLst/>
                        </a:rPr>
                        <a:t>Abril 8, 2016</a:t>
                      </a:r>
                    </a:p>
                    <a:p>
                      <a:pPr algn="ctr">
                        <a:spcAft>
                          <a:spcPts val="0"/>
                        </a:spcAft>
                      </a:pPr>
                      <a:r>
                        <a:rPr lang="es-ES" sz="700" dirty="0" smtClean="0">
                          <a:effectLst/>
                        </a:rPr>
                        <a:t> </a:t>
                      </a:r>
                    </a:p>
                    <a:p>
                      <a:pPr algn="l">
                        <a:spcAft>
                          <a:spcPts val="0"/>
                        </a:spcAft>
                      </a:pPr>
                      <a:r>
                        <a:rPr lang="es-ES" sz="700" dirty="0">
                          <a:effectLst/>
                        </a:rPr>
                        <a:t> </a:t>
                      </a:r>
                      <a:endParaRPr lang="es-ES" sz="700" dirty="0">
                        <a:effectLst/>
                        <a:latin typeface="Calibri"/>
                        <a:ea typeface="Times New Roman"/>
                        <a:cs typeface="Times New Roman"/>
                      </a:endParaRPr>
                    </a:p>
                  </a:txBody>
                  <a:tcPr marL="44894" marR="44894" marT="0" marB="0" anchor="ctr"/>
                </a:tc>
              </a:tr>
            </a:tbl>
          </a:graphicData>
        </a:graphic>
      </p:graphicFrame>
      <p:pic>
        <p:nvPicPr>
          <p:cNvPr id="102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0230"/>
            <a:ext cx="1066800" cy="99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72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a:t>
            </a:r>
            <a:endParaRPr lang="es-ES" dirty="0"/>
          </a:p>
        </p:txBody>
      </p:sp>
      <p:sp>
        <p:nvSpPr>
          <p:cNvPr id="4" name="3 CuadroTexto"/>
          <p:cNvSpPr txBox="1"/>
          <p:nvPr/>
        </p:nvSpPr>
        <p:spPr>
          <a:xfrm>
            <a:off x="228600" y="1905000"/>
            <a:ext cx="8458200" cy="4247317"/>
          </a:xfrm>
          <a:prstGeom prst="rect">
            <a:avLst/>
          </a:prstGeom>
          <a:noFill/>
        </p:spPr>
        <p:txBody>
          <a:bodyPr wrap="square" rtlCol="0">
            <a:spAutoFit/>
          </a:bodyPr>
          <a:lstStyle/>
          <a:p>
            <a:r>
              <a:rPr lang="es-ES" dirty="0" smtClean="0"/>
              <a:t>Cada cinco semanas, de acuerdo a la fecha del parcial, cada grupo recibió una tutoría para el primer y el segundo informe producido conforme a la guía entregada, hasta la entrega del informe </a:t>
            </a:r>
            <a:r>
              <a:rPr lang="es-ES" dirty="0" smtClean="0"/>
              <a:t>final.</a:t>
            </a:r>
            <a:endParaRPr lang="es-ES" dirty="0" smtClean="0"/>
          </a:p>
          <a:p>
            <a:endParaRPr lang="es-ES" dirty="0"/>
          </a:p>
          <a:p>
            <a:r>
              <a:rPr lang="es-ES" dirty="0" smtClean="0"/>
              <a:t>En cada tutoría individualizada, </a:t>
            </a:r>
            <a:r>
              <a:rPr lang="es-ES" dirty="0" smtClean="0"/>
              <a:t>los grupos iban </a:t>
            </a:r>
            <a:r>
              <a:rPr lang="es-ES" dirty="0" smtClean="0"/>
              <a:t>reflejando las debilidades de sus informes conforme a la guía entregada:</a:t>
            </a:r>
          </a:p>
          <a:p>
            <a:pPr marL="285750" indent="-285750">
              <a:buFont typeface="Arial" pitchFamily="34" charset="0"/>
              <a:buChar char="•"/>
            </a:pPr>
            <a:r>
              <a:rPr lang="es-ES" dirty="0" smtClean="0"/>
              <a:t>Las categorías de las partes en que se estructuró el informe</a:t>
            </a:r>
          </a:p>
          <a:p>
            <a:pPr marL="285750" indent="-285750">
              <a:buFont typeface="Arial" pitchFamily="34" charset="0"/>
              <a:buChar char="•"/>
            </a:pPr>
            <a:r>
              <a:rPr lang="es-ES" dirty="0" smtClean="0"/>
              <a:t>La tabla no había sido insertada por el sistema de referencia automatizada</a:t>
            </a:r>
          </a:p>
          <a:p>
            <a:pPr marL="285750" indent="-285750">
              <a:buFont typeface="Arial" pitchFamily="34" charset="0"/>
              <a:buChar char="•"/>
            </a:pPr>
            <a:r>
              <a:rPr lang="es-ES" dirty="0" smtClean="0"/>
              <a:t>La bibliografía estaba incompleta y sin el sistema APA</a:t>
            </a:r>
          </a:p>
          <a:p>
            <a:pPr marL="285750" indent="-285750">
              <a:buFont typeface="Arial" pitchFamily="34" charset="0"/>
              <a:buChar char="•"/>
            </a:pPr>
            <a:r>
              <a:rPr lang="es-ES" dirty="0" smtClean="0"/>
              <a:t>La numeración correcta de las páginas</a:t>
            </a:r>
          </a:p>
          <a:p>
            <a:pPr marL="285750" indent="-285750">
              <a:buFont typeface="Arial" pitchFamily="34" charset="0"/>
              <a:buChar char="•"/>
            </a:pPr>
            <a:r>
              <a:rPr lang="es-ES" dirty="0" smtClean="0"/>
              <a:t>La introducción y la conclusión no cumplían con la metodología indicada.</a:t>
            </a:r>
          </a:p>
          <a:p>
            <a:pPr marL="285750" indent="-285750">
              <a:buFont typeface="Arial" pitchFamily="34" charset="0"/>
              <a:buChar char="•"/>
            </a:pPr>
            <a:r>
              <a:rPr lang="es-ES" dirty="0" smtClean="0"/>
              <a:t>La cantidad de páginas escritas</a:t>
            </a:r>
            <a:endParaRPr lang="es-ES" dirty="0" smtClean="0"/>
          </a:p>
          <a:p>
            <a:pPr marL="285750" indent="-285750">
              <a:buFont typeface="Arial" pitchFamily="34" charset="0"/>
              <a:buChar char="•"/>
            </a:pPr>
            <a:endParaRPr lang="es-ES" dirty="0" smtClean="0"/>
          </a:p>
          <a:p>
            <a:endParaRPr lang="es-ES" dirty="0" smtClean="0"/>
          </a:p>
          <a:p>
            <a:endParaRPr lang="es-ES" dirty="0"/>
          </a:p>
        </p:txBody>
      </p:sp>
    </p:spTree>
    <p:extLst>
      <p:ext uri="{BB962C8B-B14F-4D97-AF65-F5344CB8AC3E}">
        <p14:creationId xmlns:p14="http://schemas.microsoft.com/office/powerpoint/2010/main" val="40954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down)">
                                      <p:cBhvr>
                                        <p:cTn id="24" dur="500"/>
                                        <p:tgtEl>
                                          <p:spTgt spid="4">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wipe(down)">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Metodología</a:t>
            </a:r>
            <a:endParaRPr lang="es-ES" dirty="0"/>
          </a:p>
        </p:txBody>
      </p:sp>
      <p:sp>
        <p:nvSpPr>
          <p:cNvPr id="2" name="1 CuadroTexto"/>
          <p:cNvSpPr txBox="1"/>
          <p:nvPr/>
        </p:nvSpPr>
        <p:spPr>
          <a:xfrm>
            <a:off x="533400" y="1600200"/>
            <a:ext cx="7772400" cy="4154984"/>
          </a:xfrm>
          <a:prstGeom prst="rect">
            <a:avLst/>
          </a:prstGeom>
          <a:noFill/>
        </p:spPr>
        <p:txBody>
          <a:bodyPr wrap="square" rtlCol="0">
            <a:spAutoFit/>
          </a:bodyPr>
          <a:lstStyle/>
          <a:p>
            <a:r>
              <a:rPr lang="es-ES" sz="2400" dirty="0" smtClean="0"/>
              <a:t>Con la entrega del informe final, conforme al proceso de revisión a cargo del profesor </a:t>
            </a:r>
            <a:r>
              <a:rPr lang="es-ES" sz="2400" dirty="0"/>
              <a:t>e</a:t>
            </a:r>
            <a:r>
              <a:rPr lang="es-ES" sz="2400" dirty="0" smtClean="0"/>
              <a:t>n las tutorías individuales para cada grupo, los estudiantes debían cumplir con los objetivos propuestos. A partir de estos encuentros,  los 12 grupos  supieron implementar las estrategias para la elaboración de los informes académicos expositivos utilizando </a:t>
            </a:r>
            <a:r>
              <a:rPr lang="es-ES" sz="2400" dirty="0" smtClean="0"/>
              <a:t>la </a:t>
            </a:r>
            <a:r>
              <a:rPr lang="es-ES" sz="2400" dirty="0" smtClean="0"/>
              <a:t>guía de escritura.</a:t>
            </a:r>
          </a:p>
          <a:p>
            <a:endParaRPr lang="es-ES" sz="2400" dirty="0"/>
          </a:p>
          <a:p>
            <a:r>
              <a:rPr lang="es-ES" sz="2400" dirty="0" smtClean="0"/>
              <a:t>Además, y como objetivo de la asignatura, aprendieron a aplicar la metodología histórica de investigación sobre variables y temas económicos.</a:t>
            </a:r>
            <a:endParaRPr lang="es-ES" sz="2400" dirty="0"/>
          </a:p>
        </p:txBody>
      </p:sp>
    </p:spTree>
    <p:extLst>
      <p:ext uri="{BB962C8B-B14F-4D97-AF65-F5344CB8AC3E}">
        <p14:creationId xmlns:p14="http://schemas.microsoft.com/office/powerpoint/2010/main" val="10786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ES" dirty="0"/>
          </a:p>
        </p:txBody>
      </p:sp>
      <p:graphicFrame>
        <p:nvGraphicFramePr>
          <p:cNvPr id="5" name="2 Gráfico"/>
          <p:cNvGraphicFramePr>
            <a:graphicFrameLocks/>
          </p:cNvGraphicFramePr>
          <p:nvPr>
            <p:extLst>
              <p:ext uri="{D42A27DB-BD31-4B8C-83A1-F6EECF244321}">
                <p14:modId xmlns:p14="http://schemas.microsoft.com/office/powerpoint/2010/main" val="1320116310"/>
              </p:ext>
            </p:extLst>
          </p:nvPr>
        </p:nvGraphicFramePr>
        <p:xfrm>
          <a:off x="838200" y="1828800"/>
          <a:ext cx="7238999" cy="4876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13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Resultados</a:t>
            </a:r>
            <a:endParaRPr lang="es-ES" dirty="0"/>
          </a:p>
        </p:txBody>
      </p:sp>
      <p:graphicFrame>
        <p:nvGraphicFramePr>
          <p:cNvPr id="6" name="4 Gráfico"/>
          <p:cNvGraphicFramePr>
            <a:graphicFrameLocks/>
          </p:cNvGraphicFramePr>
          <p:nvPr>
            <p:extLst>
              <p:ext uri="{D42A27DB-BD31-4B8C-83A1-F6EECF244321}">
                <p14:modId xmlns:p14="http://schemas.microsoft.com/office/powerpoint/2010/main" val="2454524889"/>
              </p:ext>
            </p:extLst>
          </p:nvPr>
        </p:nvGraphicFramePr>
        <p:xfrm>
          <a:off x="381000" y="1600200"/>
          <a:ext cx="7315200" cy="4876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73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ES" dirty="0"/>
          </a:p>
        </p:txBody>
      </p:sp>
      <p:graphicFrame>
        <p:nvGraphicFramePr>
          <p:cNvPr id="4" name="7 Gráfico"/>
          <p:cNvGraphicFramePr>
            <a:graphicFrameLocks/>
          </p:cNvGraphicFramePr>
          <p:nvPr>
            <p:extLst>
              <p:ext uri="{D42A27DB-BD31-4B8C-83A1-F6EECF244321}">
                <p14:modId xmlns:p14="http://schemas.microsoft.com/office/powerpoint/2010/main" val="432122550"/>
              </p:ext>
            </p:extLst>
          </p:nvPr>
        </p:nvGraphicFramePr>
        <p:xfrm>
          <a:off x="533400" y="1600200"/>
          <a:ext cx="7086599"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932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ES" dirty="0"/>
          </a:p>
        </p:txBody>
      </p:sp>
      <p:graphicFrame>
        <p:nvGraphicFramePr>
          <p:cNvPr id="5" name="8 Gráfico"/>
          <p:cNvGraphicFramePr>
            <a:graphicFrameLocks/>
          </p:cNvGraphicFramePr>
          <p:nvPr>
            <p:extLst>
              <p:ext uri="{D42A27DB-BD31-4B8C-83A1-F6EECF244321}">
                <p14:modId xmlns:p14="http://schemas.microsoft.com/office/powerpoint/2010/main" val="764727313"/>
              </p:ext>
            </p:extLst>
          </p:nvPr>
        </p:nvGraphicFramePr>
        <p:xfrm>
          <a:off x="1066800" y="1524000"/>
          <a:ext cx="59436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3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CuadroTexto"/>
          <p:cNvSpPr txBox="1"/>
          <p:nvPr/>
        </p:nvSpPr>
        <p:spPr>
          <a:xfrm>
            <a:off x="609600" y="1676400"/>
            <a:ext cx="7315200" cy="4832092"/>
          </a:xfrm>
          <a:prstGeom prst="rect">
            <a:avLst/>
          </a:prstGeom>
          <a:noFill/>
        </p:spPr>
        <p:txBody>
          <a:bodyPr wrap="square" rtlCol="0">
            <a:spAutoFit/>
          </a:bodyPr>
          <a:lstStyle/>
          <a:p>
            <a:r>
              <a:rPr lang="es-ES" sz="2800" dirty="0" smtClean="0"/>
              <a:t>La guía para elaborar informes académicos de tipo expositivo, provocó textos bien estructurados por los estudiantes de Introducción a la Economía,  ayudándolos a mejorar las calificaciones.</a:t>
            </a:r>
          </a:p>
          <a:p>
            <a:endParaRPr lang="es-ES" sz="2800" dirty="0"/>
          </a:p>
          <a:p>
            <a:r>
              <a:rPr lang="es-ES" sz="2800" dirty="0" smtClean="0"/>
              <a:t>Durante el cuatrimestre 1-2015-2016 en las dos asignaturas de Introducción a la Economía que se impartió para un total de 30 estudiantes, el 77% manifestaron que les ayudó bastante y el restante 23% que le ayudó en algo</a:t>
            </a:r>
            <a:r>
              <a:rPr lang="es-ES" sz="2800" dirty="0" smtClean="0"/>
              <a:t>.</a:t>
            </a:r>
            <a:endParaRPr lang="es-ES" sz="2800" dirty="0" smtClean="0"/>
          </a:p>
        </p:txBody>
      </p:sp>
    </p:spTree>
    <p:extLst>
      <p:ext uri="{BB962C8B-B14F-4D97-AF65-F5344CB8AC3E}">
        <p14:creationId xmlns:p14="http://schemas.microsoft.com/office/powerpoint/2010/main" val="24883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143000"/>
          </a:xfrm>
        </p:spPr>
        <p:txBody>
          <a:bodyPr/>
          <a:lstStyle/>
          <a:p>
            <a:r>
              <a:rPr lang="es-ES" dirty="0" smtClean="0"/>
              <a:t>Conclusiones</a:t>
            </a:r>
            <a:endParaRPr lang="es-ES" dirty="0"/>
          </a:p>
        </p:txBody>
      </p:sp>
      <p:sp>
        <p:nvSpPr>
          <p:cNvPr id="3" name="2 CuadroTexto"/>
          <p:cNvSpPr txBox="1"/>
          <p:nvPr/>
        </p:nvSpPr>
        <p:spPr>
          <a:xfrm>
            <a:off x="609600" y="1676400"/>
            <a:ext cx="7315200" cy="4893647"/>
          </a:xfrm>
          <a:prstGeom prst="rect">
            <a:avLst/>
          </a:prstGeom>
          <a:noFill/>
        </p:spPr>
        <p:txBody>
          <a:bodyPr wrap="square" rtlCol="0">
            <a:spAutoFit/>
          </a:bodyPr>
          <a:lstStyle/>
          <a:p>
            <a:r>
              <a:rPr lang="es-ES" sz="2400" dirty="0" smtClean="0"/>
              <a:t>El </a:t>
            </a:r>
            <a:r>
              <a:rPr lang="es-ES" sz="2400" dirty="0" smtClean="0"/>
              <a:t>97% de los estudiantes comprendió que la implementación de la guía para la elaboración del informe académico, utilizado como estrategia de lectura y escritura, le ayudó a tener mayor calificación en el curso, demostrando la hipótesis de que la estrategia implementada, no solo ayuda a mejorar la comprensión del curso y los temas tratados, sino también a lograr un mejor rendimiento del mismo.</a:t>
            </a:r>
          </a:p>
          <a:p>
            <a:endParaRPr lang="es-ES" sz="2400" dirty="0"/>
          </a:p>
          <a:p>
            <a:r>
              <a:rPr lang="es-ES" sz="2400" dirty="0" smtClean="0"/>
              <a:t>De ahí que recomendamos esta metodología de establecer la producción de informes académicos de tipo expositivo por proceso para la mejora del rendimiento en el aula y es una competencia para toda la vida.</a:t>
            </a:r>
            <a:endParaRPr lang="es-ES" sz="2400" dirty="0"/>
          </a:p>
        </p:txBody>
      </p:sp>
    </p:spTree>
    <p:extLst>
      <p:ext uri="{BB962C8B-B14F-4D97-AF65-F5344CB8AC3E}">
        <p14:creationId xmlns:p14="http://schemas.microsoft.com/office/powerpoint/2010/main" val="12892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09600" y="1752600"/>
            <a:ext cx="7696200" cy="2308324"/>
          </a:xfrm>
          <a:prstGeom prst="rect">
            <a:avLst/>
          </a:prstGeom>
        </p:spPr>
        <p:txBody>
          <a:bodyPr wrap="square">
            <a:spAutoFit/>
          </a:bodyPr>
          <a:lstStyle/>
          <a:p>
            <a:r>
              <a:rPr lang="es-ES" sz="3600" b="1" dirty="0">
                <a:latin typeface="Brush Script MT" pitchFamily="66" charset="0"/>
              </a:rPr>
              <a:t>¨El </a:t>
            </a:r>
            <a:r>
              <a:rPr lang="es-ES" sz="3600" b="1" dirty="0" smtClean="0">
                <a:latin typeface="Brush Script MT" pitchFamily="66" charset="0"/>
              </a:rPr>
              <a:t> ser  humano  aprende  en  la </a:t>
            </a:r>
            <a:r>
              <a:rPr lang="es-ES" sz="3600" b="1" dirty="0">
                <a:latin typeface="Brush Script MT" pitchFamily="66" charset="0"/>
              </a:rPr>
              <a:t>medida </a:t>
            </a:r>
            <a:r>
              <a:rPr lang="es-ES" sz="3600" b="1" dirty="0" smtClean="0">
                <a:latin typeface="Brush Script MT" pitchFamily="66" charset="0"/>
              </a:rPr>
              <a:t> en  que  participa  en  el </a:t>
            </a:r>
            <a:r>
              <a:rPr lang="es-ES" sz="3600" b="1" dirty="0">
                <a:latin typeface="Brush Script MT" pitchFamily="66" charset="0"/>
              </a:rPr>
              <a:t>descubrimiento </a:t>
            </a:r>
            <a:r>
              <a:rPr lang="es-ES" sz="3600" b="1" dirty="0" smtClean="0">
                <a:latin typeface="Brush Script MT" pitchFamily="66" charset="0"/>
              </a:rPr>
              <a:t> y  la  invención¨</a:t>
            </a:r>
          </a:p>
          <a:p>
            <a:r>
              <a:rPr lang="es-ES" sz="3600" dirty="0"/>
              <a:t> </a:t>
            </a:r>
            <a:r>
              <a:rPr lang="es-ES" sz="3600" dirty="0" smtClean="0"/>
              <a:t>                                          </a:t>
            </a:r>
            <a:r>
              <a:rPr lang="es-ES" sz="3600" dirty="0" smtClean="0">
                <a:latin typeface="Aparajita" pitchFamily="34" charset="0"/>
                <a:cs typeface="Aparajita" pitchFamily="34" charset="0"/>
              </a:rPr>
              <a:t>Ernesto</a:t>
            </a:r>
            <a:r>
              <a:rPr lang="es-ES" sz="3200" dirty="0" smtClean="0">
                <a:latin typeface="Aparajita" pitchFamily="34" charset="0"/>
                <a:cs typeface="Aparajita" pitchFamily="34" charset="0"/>
              </a:rPr>
              <a:t> Sábato </a:t>
            </a:r>
            <a:endParaRPr lang="es-ES" sz="3200" dirty="0">
              <a:latin typeface="Aparajita" pitchFamily="34" charset="0"/>
              <a:cs typeface="Aparajita" pitchFamily="34" charset="0"/>
            </a:endParaRPr>
          </a:p>
        </p:txBody>
      </p:sp>
    </p:spTree>
    <p:extLst>
      <p:ext uri="{BB962C8B-B14F-4D97-AF65-F5344CB8AC3E}">
        <p14:creationId xmlns:p14="http://schemas.microsoft.com/office/powerpoint/2010/main" val="17426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s-ES" dirty="0" smtClean="0"/>
              <a:t>Antecedentes</a:t>
            </a:r>
            <a:endParaRPr lang="es-ES" dirty="0"/>
          </a:p>
        </p:txBody>
      </p:sp>
      <p:sp>
        <p:nvSpPr>
          <p:cNvPr id="4" name="Content Placeholder 2"/>
          <p:cNvSpPr txBox="1">
            <a:spLocks/>
          </p:cNvSpPr>
          <p:nvPr/>
        </p:nvSpPr>
        <p:spPr>
          <a:xfrm>
            <a:off x="381000" y="4267200"/>
            <a:ext cx="86868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800" dirty="0" smtClean="0"/>
              <a:t>Nuevas herramientas </a:t>
            </a:r>
            <a:r>
              <a:rPr lang="es-ES" sz="2800" dirty="0"/>
              <a:t>de escritura a partir del </a:t>
            </a:r>
            <a:r>
              <a:rPr lang="es-ES" sz="2800" dirty="0" smtClean="0"/>
              <a:t>Diplomado:</a:t>
            </a:r>
            <a:endParaRPr lang="es-DO" sz="2800" dirty="0"/>
          </a:p>
          <a:p>
            <a:r>
              <a:rPr lang="es-DO" sz="2800" dirty="0" smtClean="0"/>
              <a:t>Relatorías y resúmenes corregidos.</a:t>
            </a:r>
          </a:p>
          <a:p>
            <a:r>
              <a:rPr lang="es-DO" sz="2800" dirty="0" smtClean="0"/>
              <a:t>Control de Lectura con retroalimentación gramatical</a:t>
            </a:r>
          </a:p>
          <a:p>
            <a:r>
              <a:rPr lang="es-DO" sz="2800" dirty="0" smtClean="0"/>
              <a:t>Informes académicos de tipo expositivo evaluados de manera procesual.</a:t>
            </a:r>
            <a:endParaRPr lang="es-ES" sz="2800" dirty="0" smtClean="0"/>
          </a:p>
        </p:txBody>
      </p:sp>
      <p:sp>
        <p:nvSpPr>
          <p:cNvPr id="3" name="2 Rectángulo"/>
          <p:cNvSpPr/>
          <p:nvPr/>
        </p:nvSpPr>
        <p:spPr>
          <a:xfrm>
            <a:off x="381000" y="1447800"/>
            <a:ext cx="7696200" cy="2677656"/>
          </a:xfrm>
          <a:prstGeom prst="rect">
            <a:avLst/>
          </a:prstGeom>
        </p:spPr>
        <p:txBody>
          <a:bodyPr wrap="square">
            <a:spAutoFit/>
          </a:bodyPr>
          <a:lstStyle/>
          <a:p>
            <a:r>
              <a:rPr lang="es-ES" sz="2800" dirty="0"/>
              <a:t>Herramientas de </a:t>
            </a:r>
            <a:r>
              <a:rPr lang="es-ES" sz="2800" dirty="0" smtClean="0"/>
              <a:t>escrituras utilizadas antes del Diplomado:</a:t>
            </a:r>
          </a:p>
          <a:p>
            <a:pPr marL="457200" indent="-457200">
              <a:buFont typeface="Arial" pitchFamily="34" charset="0"/>
              <a:buChar char="•"/>
            </a:pPr>
            <a:r>
              <a:rPr lang="es-ES" sz="2800" dirty="0" smtClean="0"/>
              <a:t>Control de Lectura</a:t>
            </a:r>
          </a:p>
          <a:p>
            <a:pPr marL="457200" indent="-457200">
              <a:buFont typeface="Arial" pitchFamily="34" charset="0"/>
              <a:buChar char="•"/>
            </a:pPr>
            <a:r>
              <a:rPr lang="es-ES" sz="2800" dirty="0" smtClean="0"/>
              <a:t>Foros</a:t>
            </a:r>
          </a:p>
          <a:p>
            <a:pPr marL="457200" indent="-457200">
              <a:buFont typeface="Arial" pitchFamily="34" charset="0"/>
              <a:buChar char="•"/>
            </a:pPr>
            <a:r>
              <a:rPr lang="es-ES" sz="2800" dirty="0" smtClean="0"/>
              <a:t>Informes académicos no evaluados de manera procesual.</a:t>
            </a:r>
            <a:endParaRPr lang="es-ES" sz="2800" dirty="0"/>
          </a:p>
        </p:txBody>
      </p:sp>
    </p:spTree>
    <p:extLst>
      <p:ext uri="{BB962C8B-B14F-4D97-AF65-F5344CB8AC3E}">
        <p14:creationId xmlns:p14="http://schemas.microsoft.com/office/powerpoint/2010/main" val="24596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143000"/>
          </a:xfrm>
        </p:spPr>
        <p:txBody>
          <a:bodyPr>
            <a:normAutofit fontScale="90000"/>
          </a:bodyPr>
          <a:lstStyle/>
          <a:p>
            <a:r>
              <a:rPr lang="es-ES" dirty="0" smtClean="0"/>
              <a:t>Escribir un Informe Académico Expositivo</a:t>
            </a:r>
            <a:endParaRPr lang="es-ES" dirty="0"/>
          </a:p>
        </p:txBody>
      </p:sp>
      <p:sp>
        <p:nvSpPr>
          <p:cNvPr id="9" name="8 Rectángulo"/>
          <p:cNvSpPr/>
          <p:nvPr/>
        </p:nvSpPr>
        <p:spPr>
          <a:xfrm>
            <a:off x="685800" y="1828800"/>
            <a:ext cx="6858000" cy="4154984"/>
          </a:xfrm>
          <a:prstGeom prst="rect">
            <a:avLst/>
          </a:prstGeom>
        </p:spPr>
        <p:txBody>
          <a:bodyPr wrap="square">
            <a:spAutoFit/>
          </a:bodyPr>
          <a:lstStyle/>
          <a:p>
            <a:r>
              <a:rPr lang="es-ES" sz="2400" dirty="0" smtClean="0"/>
              <a:t>Existen diferencias entre los textos de tipo expositivo y los de tipo argumentativo</a:t>
            </a:r>
          </a:p>
          <a:p>
            <a:endParaRPr lang="es-ES" sz="2400" dirty="0"/>
          </a:p>
          <a:p>
            <a:r>
              <a:rPr lang="es-ES" sz="2400" dirty="0" smtClean="0"/>
              <a:t>En la </a:t>
            </a:r>
            <a:r>
              <a:rPr lang="es-ES" sz="2400" dirty="0" smtClean="0"/>
              <a:t>a</a:t>
            </a:r>
            <a:r>
              <a:rPr lang="es-ES" sz="2400" dirty="0" smtClean="0"/>
              <a:t>rgumentación se parte de un objeto de opinión o discusión y se intenta la adhesión a la tesis de quien argumenta.</a:t>
            </a:r>
          </a:p>
          <a:p>
            <a:endParaRPr lang="es-ES" sz="2400" dirty="0"/>
          </a:p>
          <a:p>
            <a:r>
              <a:rPr lang="es-ES" sz="2400" dirty="0" smtClean="0"/>
              <a:t>En la exposición/explicación se parte de un tema ya dado como válido y se pretende hacer comprender, explicando sus causas u organización conceptual, desde la posición de quien sabe a quien no sabe. </a:t>
            </a:r>
            <a:endParaRPr lang="es-ES" sz="2400" dirty="0"/>
          </a:p>
        </p:txBody>
      </p:sp>
    </p:spTree>
    <p:extLst>
      <p:ext uri="{BB962C8B-B14F-4D97-AF65-F5344CB8AC3E}">
        <p14:creationId xmlns:p14="http://schemas.microsoft.com/office/powerpoint/2010/main" val="20164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Marco Teórico</a:t>
            </a:r>
            <a:endParaRPr lang="es-ES" dirty="0"/>
          </a:p>
        </p:txBody>
      </p:sp>
      <p:sp>
        <p:nvSpPr>
          <p:cNvPr id="5" name="4 Rectángulo"/>
          <p:cNvSpPr/>
          <p:nvPr/>
        </p:nvSpPr>
        <p:spPr>
          <a:xfrm>
            <a:off x="838200" y="1828800"/>
            <a:ext cx="6781800" cy="1631216"/>
          </a:xfrm>
          <a:prstGeom prst="rect">
            <a:avLst/>
          </a:prstGeom>
        </p:spPr>
        <p:txBody>
          <a:bodyPr wrap="square">
            <a:spAutoFit/>
          </a:bodyPr>
          <a:lstStyle/>
          <a:p>
            <a:r>
              <a:rPr lang="es-ES" sz="2000" dirty="0"/>
              <a:t> ¨Un profesor que no realiza un mínimo de actividades de investigación para documentar su práctica docente, seguramente es un profesor que recita en cada curso los mismos contenidos con las mismas ejemplificaciones y </a:t>
            </a:r>
            <a:r>
              <a:rPr lang="es-ES" sz="2000" dirty="0" smtClean="0"/>
              <a:t>anécdotas¨.  (Castillo y Cabrerizo)</a:t>
            </a:r>
            <a:endParaRPr lang="es-ES" sz="2000" dirty="0"/>
          </a:p>
        </p:txBody>
      </p:sp>
      <p:sp>
        <p:nvSpPr>
          <p:cNvPr id="6" name="5 Rectángulo"/>
          <p:cNvSpPr/>
          <p:nvPr/>
        </p:nvSpPr>
        <p:spPr>
          <a:xfrm>
            <a:off x="868680" y="3810000"/>
            <a:ext cx="6781800" cy="1938992"/>
          </a:xfrm>
          <a:prstGeom prst="rect">
            <a:avLst/>
          </a:prstGeom>
        </p:spPr>
        <p:txBody>
          <a:bodyPr wrap="square">
            <a:spAutoFit/>
          </a:bodyPr>
          <a:lstStyle/>
          <a:p>
            <a:r>
              <a:rPr lang="es-ES" sz="2000" dirty="0"/>
              <a:t>¨El objetivo de  la investigación-acción es la enseñanza de la persona a sí misma de modo que no solo abarca el aprendizaje del estudiante, ni siquiera el aprendizaje sobre la enseñanza, sino el aprendizaje sobre uno mismo como profesor y la utilización de la reflexión para llegar a ser un profesor mejor¨. </a:t>
            </a:r>
            <a:r>
              <a:rPr lang="es-ES" sz="2000" dirty="0" smtClean="0"/>
              <a:t> (John </a:t>
            </a:r>
            <a:r>
              <a:rPr lang="es-ES" sz="2000" dirty="0" err="1" smtClean="0"/>
              <a:t>Biggs</a:t>
            </a:r>
            <a:r>
              <a:rPr lang="es-ES" sz="2000" dirty="0" smtClean="0"/>
              <a:t>)</a:t>
            </a:r>
            <a:endParaRPr lang="es-ES" sz="2000" dirty="0"/>
          </a:p>
        </p:txBody>
      </p:sp>
    </p:spTree>
    <p:extLst>
      <p:ext uri="{BB962C8B-B14F-4D97-AF65-F5344CB8AC3E}">
        <p14:creationId xmlns:p14="http://schemas.microsoft.com/office/powerpoint/2010/main" val="317934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barn(inVertical)">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Modelo de Flower y Hayes</a:t>
            </a:r>
            <a:br>
              <a:rPr lang="es-ES" dirty="0" smtClean="0"/>
            </a:br>
            <a:r>
              <a:rPr lang="es-ES" sz="2700" dirty="0" smtClean="0"/>
              <a:t>(Padilla, Douglas, López)</a:t>
            </a:r>
            <a:endParaRPr lang="es-ES" sz="2700" dirty="0"/>
          </a:p>
        </p:txBody>
      </p:sp>
      <p:sp>
        <p:nvSpPr>
          <p:cNvPr id="3" name="2 CuadroTexto"/>
          <p:cNvSpPr txBox="1"/>
          <p:nvPr/>
        </p:nvSpPr>
        <p:spPr>
          <a:xfrm>
            <a:off x="1066801" y="1524000"/>
            <a:ext cx="7086600" cy="1569660"/>
          </a:xfrm>
          <a:prstGeom prst="rect">
            <a:avLst/>
          </a:prstGeom>
          <a:noFill/>
        </p:spPr>
        <p:txBody>
          <a:bodyPr wrap="square" rtlCol="0">
            <a:spAutoFit/>
          </a:bodyPr>
          <a:lstStyle/>
          <a:p>
            <a:r>
              <a:rPr lang="es-ES" sz="2400" dirty="0" smtClean="0"/>
              <a:t>Este modelo parte de la existencia de tres grandes unidades en el proceso global de producción escrita que interactúan y se retroalimentan constantemente de manera recursiva:</a:t>
            </a:r>
          </a:p>
        </p:txBody>
      </p:sp>
      <p:sp>
        <p:nvSpPr>
          <p:cNvPr id="4" name="3 CuadroTexto"/>
          <p:cNvSpPr txBox="1"/>
          <p:nvPr/>
        </p:nvSpPr>
        <p:spPr>
          <a:xfrm>
            <a:off x="1219200" y="3429000"/>
            <a:ext cx="7133235" cy="2246769"/>
          </a:xfrm>
          <a:prstGeom prst="rect">
            <a:avLst/>
          </a:prstGeom>
          <a:noFill/>
        </p:spPr>
        <p:txBody>
          <a:bodyPr wrap="none" rtlCol="0">
            <a:spAutoFit/>
          </a:bodyPr>
          <a:lstStyle/>
          <a:p>
            <a:pPr marL="285750" indent="-285750">
              <a:buFont typeface="Arial" pitchFamily="34" charset="0"/>
              <a:buChar char="•"/>
            </a:pPr>
            <a:r>
              <a:rPr lang="es-ES" sz="2800" dirty="0" smtClean="0"/>
              <a:t>El ambiente de trabajo</a:t>
            </a:r>
          </a:p>
          <a:p>
            <a:pPr marL="285750" indent="-285750">
              <a:buFont typeface="Arial" pitchFamily="34" charset="0"/>
              <a:buChar char="•"/>
            </a:pPr>
            <a:endParaRPr lang="es-ES" sz="2800" dirty="0"/>
          </a:p>
          <a:p>
            <a:pPr marL="285750" indent="-285750">
              <a:buFont typeface="Arial" pitchFamily="34" charset="0"/>
              <a:buChar char="•"/>
            </a:pPr>
            <a:r>
              <a:rPr lang="es-ES" sz="2800" dirty="0" smtClean="0"/>
              <a:t>La memoria a largo plazo del escritor</a:t>
            </a:r>
          </a:p>
          <a:p>
            <a:pPr marL="285750" indent="-285750">
              <a:buFont typeface="Arial" pitchFamily="34" charset="0"/>
              <a:buChar char="•"/>
            </a:pPr>
            <a:endParaRPr lang="es-ES" sz="2800" dirty="0"/>
          </a:p>
          <a:p>
            <a:pPr marL="285750" indent="-285750">
              <a:buFont typeface="Arial" pitchFamily="34" charset="0"/>
              <a:buChar char="•"/>
            </a:pPr>
            <a:r>
              <a:rPr lang="es-ES" sz="2800" dirty="0" smtClean="0"/>
              <a:t>Los procesos de escritura propiamente dichos</a:t>
            </a:r>
            <a:endParaRPr lang="es-ES" sz="2800" dirty="0"/>
          </a:p>
        </p:txBody>
      </p:sp>
    </p:spTree>
    <p:extLst>
      <p:ext uri="{BB962C8B-B14F-4D97-AF65-F5344CB8AC3E}">
        <p14:creationId xmlns:p14="http://schemas.microsoft.com/office/powerpoint/2010/main" val="344895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Modelo de Flower y Hayes</a:t>
            </a:r>
            <a:br>
              <a:rPr lang="es-ES" dirty="0" smtClean="0"/>
            </a:br>
            <a:r>
              <a:rPr lang="es-ES" sz="2700" dirty="0">
                <a:solidFill>
                  <a:prstClr val="black"/>
                </a:solidFill>
              </a:rPr>
              <a:t>(Padilla, Douglas, López)</a:t>
            </a:r>
            <a:endParaRPr lang="es-ES" dirty="0"/>
          </a:p>
        </p:txBody>
      </p:sp>
      <p:sp>
        <p:nvSpPr>
          <p:cNvPr id="3" name="2 CuadroTexto"/>
          <p:cNvSpPr txBox="1"/>
          <p:nvPr/>
        </p:nvSpPr>
        <p:spPr>
          <a:xfrm>
            <a:off x="1031241" y="1565701"/>
            <a:ext cx="7086600" cy="830997"/>
          </a:xfrm>
          <a:prstGeom prst="rect">
            <a:avLst/>
          </a:prstGeom>
          <a:noFill/>
        </p:spPr>
        <p:txBody>
          <a:bodyPr wrap="square" rtlCol="0">
            <a:spAutoFit/>
          </a:bodyPr>
          <a:lstStyle/>
          <a:p>
            <a:r>
              <a:rPr lang="es-ES" sz="2400" dirty="0" smtClean="0"/>
              <a:t>En los procesos de redacción propiamente dichos se contempla:</a:t>
            </a:r>
          </a:p>
        </p:txBody>
      </p:sp>
      <p:sp>
        <p:nvSpPr>
          <p:cNvPr id="4" name="3 CuadroTexto"/>
          <p:cNvSpPr txBox="1"/>
          <p:nvPr/>
        </p:nvSpPr>
        <p:spPr>
          <a:xfrm>
            <a:off x="1295400" y="2743200"/>
            <a:ext cx="2829877" cy="3108543"/>
          </a:xfrm>
          <a:prstGeom prst="rect">
            <a:avLst/>
          </a:prstGeom>
          <a:noFill/>
        </p:spPr>
        <p:txBody>
          <a:bodyPr wrap="none" rtlCol="0">
            <a:spAutoFit/>
          </a:bodyPr>
          <a:lstStyle/>
          <a:p>
            <a:pPr marL="400050" indent="-400050">
              <a:buFont typeface="+mj-lt"/>
              <a:buAutoNum type="alphaLcParenR"/>
            </a:pPr>
            <a:r>
              <a:rPr lang="es-ES" sz="2800" dirty="0" smtClean="0"/>
              <a:t>La planificación</a:t>
            </a:r>
          </a:p>
          <a:p>
            <a:pPr marL="400050" indent="-400050">
              <a:buFont typeface="+mj-lt"/>
              <a:buAutoNum type="alphaLcParenR"/>
            </a:pPr>
            <a:endParaRPr lang="es-ES" sz="2800" dirty="0"/>
          </a:p>
          <a:p>
            <a:pPr marL="400050" indent="-400050">
              <a:buFont typeface="+mj-lt"/>
              <a:buAutoNum type="alphaLcParenR"/>
            </a:pPr>
            <a:r>
              <a:rPr lang="es-ES" sz="2800" dirty="0" smtClean="0"/>
              <a:t>La traducción</a:t>
            </a:r>
          </a:p>
          <a:p>
            <a:pPr marL="400050" indent="-400050">
              <a:buFont typeface="+mj-lt"/>
              <a:buAutoNum type="alphaLcParenR"/>
            </a:pPr>
            <a:endParaRPr lang="es-ES" sz="2800" dirty="0"/>
          </a:p>
          <a:p>
            <a:pPr marL="400050" indent="-400050">
              <a:buFont typeface="+mj-lt"/>
              <a:buAutoNum type="alphaLcParenR"/>
            </a:pPr>
            <a:r>
              <a:rPr lang="es-ES" sz="2800" dirty="0" smtClean="0"/>
              <a:t>El examen</a:t>
            </a:r>
          </a:p>
          <a:p>
            <a:pPr marL="400050" indent="-400050">
              <a:buFont typeface="+mj-lt"/>
              <a:buAutoNum type="alphaLcParenR"/>
            </a:pPr>
            <a:endParaRPr lang="es-ES" sz="2800" dirty="0"/>
          </a:p>
          <a:p>
            <a:pPr marL="400050" indent="-400050">
              <a:buFont typeface="+mj-lt"/>
              <a:buAutoNum type="alphaLcParenR"/>
            </a:pPr>
            <a:r>
              <a:rPr lang="es-ES" sz="2800" dirty="0" smtClean="0"/>
              <a:t>El control</a:t>
            </a:r>
            <a:endParaRPr lang="es-ES" sz="2800" dirty="0"/>
          </a:p>
        </p:txBody>
      </p:sp>
    </p:spTree>
    <p:extLst>
      <p:ext uri="{BB962C8B-B14F-4D97-AF65-F5344CB8AC3E}">
        <p14:creationId xmlns:p14="http://schemas.microsoft.com/office/powerpoint/2010/main" val="162861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Objetivo</a:t>
            </a:r>
            <a:endParaRPr lang="es-ES" dirty="0"/>
          </a:p>
        </p:txBody>
      </p:sp>
      <p:cxnSp>
        <p:nvCxnSpPr>
          <p:cNvPr id="5" name="4 Conector recto"/>
          <p:cNvCxnSpPr/>
          <p:nvPr/>
        </p:nvCxnSpPr>
        <p:spPr>
          <a:xfrm flipV="1">
            <a:off x="8229600" y="2209800"/>
            <a:ext cx="0" cy="2971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H="1">
            <a:off x="7696200" y="2233863"/>
            <a:ext cx="533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846221" y="1433542"/>
            <a:ext cx="6705599" cy="4524315"/>
          </a:xfrm>
          <a:prstGeom prst="rect">
            <a:avLst/>
          </a:prstGeom>
          <a:noFill/>
        </p:spPr>
        <p:txBody>
          <a:bodyPr wrap="square" rtlCol="0">
            <a:spAutoFit/>
          </a:bodyPr>
          <a:lstStyle/>
          <a:p>
            <a:r>
              <a:rPr lang="es-ES" sz="3200" dirty="0" smtClean="0"/>
              <a:t>La presente investigación tiene por objetivo implementar una </a:t>
            </a:r>
            <a:r>
              <a:rPr lang="es-ES" sz="3200" u="sng" dirty="0" smtClean="0"/>
              <a:t>guía para la producción de un informe académico expositivo </a:t>
            </a:r>
            <a:r>
              <a:rPr lang="es-ES" sz="3200" dirty="0" smtClean="0"/>
              <a:t>sobre variables y temas económicos y la evaluación procesual del mismo para mejorar la apropiación de los temas en los estudiantes de Introducción a la Economía durante el semestre 1-2015-2016</a:t>
            </a:r>
            <a:endParaRPr lang="es-ES" sz="3200" dirty="0"/>
          </a:p>
        </p:txBody>
      </p:sp>
    </p:spTree>
    <p:extLst>
      <p:ext uri="{BB962C8B-B14F-4D97-AF65-F5344CB8AC3E}">
        <p14:creationId xmlns:p14="http://schemas.microsoft.com/office/powerpoint/2010/main" val="249504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001000" cy="3581400"/>
          </a:xfrm>
        </p:spPr>
        <p:txBody>
          <a:bodyPr>
            <a:noAutofit/>
          </a:bodyPr>
          <a:lstStyle/>
          <a:p>
            <a:pPr algn="just">
              <a:buNone/>
            </a:pPr>
            <a:r>
              <a:rPr lang="es-DO" sz="2800" dirty="0" smtClean="0"/>
              <a:t>    </a:t>
            </a:r>
            <a:r>
              <a:rPr lang="es-DO" sz="3600" dirty="0" smtClean="0"/>
              <a:t>La implementación de guías para la elaboración de informes y la evaluación por proceso mejorará la comprensión de los temas y la producción escrita de los estudiantes y por ende, el rendimiento en la asignatura.</a:t>
            </a:r>
            <a:endParaRPr lang="es-DO" sz="3600" b="1" dirty="0" smtClean="0"/>
          </a:p>
        </p:txBody>
      </p:sp>
      <p:sp>
        <p:nvSpPr>
          <p:cNvPr id="4" name="3 Rectángulo"/>
          <p:cNvSpPr/>
          <p:nvPr/>
        </p:nvSpPr>
        <p:spPr>
          <a:xfrm>
            <a:off x="3810000" y="813375"/>
            <a:ext cx="2153282" cy="707886"/>
          </a:xfrm>
          <a:prstGeom prst="rect">
            <a:avLst/>
          </a:prstGeom>
        </p:spPr>
        <p:txBody>
          <a:bodyPr wrap="none">
            <a:spAutoFit/>
          </a:bodyPr>
          <a:lstStyle/>
          <a:p>
            <a:r>
              <a:rPr lang="es-ES" sz="4000" b="1" dirty="0" smtClean="0"/>
              <a:t>Hipótesis</a:t>
            </a:r>
            <a:endParaRPr lang="es-ES" sz="4000" b="1" dirty="0"/>
          </a:p>
        </p:txBody>
      </p:sp>
    </p:spTree>
    <p:extLst>
      <p:ext uri="{BB962C8B-B14F-4D97-AF65-F5344CB8AC3E}">
        <p14:creationId xmlns:p14="http://schemas.microsoft.com/office/powerpoint/2010/main" val="24596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Metodología</a:t>
            </a:r>
          </a:p>
        </p:txBody>
      </p:sp>
      <p:sp>
        <p:nvSpPr>
          <p:cNvPr id="4" name="3 CuadroTexto"/>
          <p:cNvSpPr txBox="1"/>
          <p:nvPr/>
        </p:nvSpPr>
        <p:spPr>
          <a:xfrm>
            <a:off x="228600" y="1600200"/>
            <a:ext cx="5257800" cy="4708981"/>
          </a:xfrm>
          <a:prstGeom prst="rect">
            <a:avLst/>
          </a:prstGeom>
          <a:noFill/>
        </p:spPr>
        <p:txBody>
          <a:bodyPr wrap="square" rtlCol="0">
            <a:spAutoFit/>
          </a:bodyPr>
          <a:lstStyle/>
          <a:p>
            <a:r>
              <a:rPr lang="es-ES" sz="2000" dirty="0" smtClean="0"/>
              <a:t>Se formaron 12 grupos de dos y tres estudiantes</a:t>
            </a:r>
            <a:r>
              <a:rPr lang="es-ES" sz="2000" dirty="0"/>
              <a:t>.</a:t>
            </a:r>
            <a:endParaRPr lang="es-ES" sz="2000" dirty="0" smtClean="0"/>
          </a:p>
          <a:p>
            <a:r>
              <a:rPr lang="es-ES" sz="2000" dirty="0" smtClean="0"/>
              <a:t>Se les entregó el tema a desarrollar por grupo</a:t>
            </a:r>
          </a:p>
          <a:p>
            <a:pPr lvl="0"/>
            <a:endParaRPr lang="es-ES" sz="2000" dirty="0" smtClean="0"/>
          </a:p>
          <a:p>
            <a:pPr lvl="0"/>
            <a:r>
              <a:rPr lang="es-ES" sz="2000" dirty="0" smtClean="0"/>
              <a:t>1   El </a:t>
            </a:r>
            <a:r>
              <a:rPr lang="es-ES" sz="2000" dirty="0"/>
              <a:t>Producto Interno Bruto en la RD</a:t>
            </a:r>
          </a:p>
          <a:p>
            <a:pPr lvl="0"/>
            <a:r>
              <a:rPr lang="es-ES" sz="2000" dirty="0" smtClean="0"/>
              <a:t>2   La </a:t>
            </a:r>
            <a:r>
              <a:rPr lang="es-ES" sz="2000" dirty="0"/>
              <a:t>inflación en la República Dominicana</a:t>
            </a:r>
          </a:p>
          <a:p>
            <a:pPr lvl="0"/>
            <a:r>
              <a:rPr lang="es-ES" sz="2000" dirty="0" smtClean="0"/>
              <a:t>3   El </a:t>
            </a:r>
            <a:r>
              <a:rPr lang="es-ES" sz="2000" dirty="0"/>
              <a:t>Desempleo en la RD</a:t>
            </a:r>
          </a:p>
          <a:p>
            <a:pPr lvl="0"/>
            <a:r>
              <a:rPr lang="es-ES" sz="2000" dirty="0" smtClean="0"/>
              <a:t>4   El </a:t>
            </a:r>
            <a:r>
              <a:rPr lang="es-ES" sz="2000" dirty="0"/>
              <a:t>Sector Construcción</a:t>
            </a:r>
          </a:p>
          <a:p>
            <a:pPr lvl="0"/>
            <a:r>
              <a:rPr lang="es-ES" sz="2000" dirty="0" smtClean="0"/>
              <a:t>5   El </a:t>
            </a:r>
            <a:r>
              <a:rPr lang="es-ES" sz="2000" dirty="0"/>
              <a:t>Sector Agropecuario en la RD</a:t>
            </a:r>
          </a:p>
          <a:p>
            <a:pPr lvl="0"/>
            <a:r>
              <a:rPr lang="es-ES" sz="2000" dirty="0" smtClean="0"/>
              <a:t>6   El </a:t>
            </a:r>
            <a:r>
              <a:rPr lang="es-ES" sz="2000" dirty="0"/>
              <a:t>Sector Turístico en la RD</a:t>
            </a:r>
          </a:p>
          <a:p>
            <a:pPr lvl="0"/>
            <a:r>
              <a:rPr lang="es-ES" sz="2000" dirty="0" smtClean="0"/>
              <a:t>7   El </a:t>
            </a:r>
            <a:r>
              <a:rPr lang="es-ES" sz="2000" dirty="0"/>
              <a:t>Sector de la Energía en la </a:t>
            </a:r>
            <a:r>
              <a:rPr lang="es-ES" sz="2000" dirty="0" smtClean="0"/>
              <a:t>RD</a:t>
            </a:r>
          </a:p>
          <a:p>
            <a:pPr lvl="0"/>
            <a:r>
              <a:rPr lang="es-ES" sz="2000" dirty="0" smtClean="0"/>
              <a:t>8   El </a:t>
            </a:r>
            <a:r>
              <a:rPr lang="es-ES" sz="2000" dirty="0"/>
              <a:t>Sector Industrial en la RD</a:t>
            </a:r>
          </a:p>
          <a:p>
            <a:pPr lvl="0"/>
            <a:r>
              <a:rPr lang="es-ES" sz="2000" dirty="0" smtClean="0"/>
              <a:t>9   El </a:t>
            </a:r>
            <a:r>
              <a:rPr lang="es-ES" sz="2000" dirty="0"/>
              <a:t>Sector Agropecuario en la RD</a:t>
            </a:r>
          </a:p>
          <a:p>
            <a:pPr lvl="0"/>
            <a:r>
              <a:rPr lang="es-ES" sz="2000" dirty="0" smtClean="0"/>
              <a:t>10 Las </a:t>
            </a:r>
            <a:r>
              <a:rPr lang="es-ES" sz="2000" dirty="0"/>
              <a:t>Zonas Francas en la RD</a:t>
            </a:r>
          </a:p>
          <a:p>
            <a:pPr lvl="0"/>
            <a:r>
              <a:rPr lang="es-ES" sz="2000" dirty="0" smtClean="0"/>
              <a:t>11 Las </a:t>
            </a:r>
            <a:r>
              <a:rPr lang="es-ES" sz="2000" dirty="0"/>
              <a:t>Exportaciones en la RD</a:t>
            </a:r>
          </a:p>
          <a:p>
            <a:pPr lvl="0"/>
            <a:r>
              <a:rPr lang="es-ES" sz="2000" dirty="0" smtClean="0"/>
              <a:t>12 El </a:t>
            </a:r>
            <a:r>
              <a:rPr lang="es-ES" sz="2000" dirty="0"/>
              <a:t>Sector de la Minería en la </a:t>
            </a:r>
            <a:r>
              <a:rPr lang="es-ES" sz="2000" dirty="0" smtClean="0"/>
              <a:t>RD</a:t>
            </a:r>
          </a:p>
        </p:txBody>
      </p:sp>
      <p:sp>
        <p:nvSpPr>
          <p:cNvPr id="5" name="4 Rectángulo"/>
          <p:cNvSpPr/>
          <p:nvPr/>
        </p:nvSpPr>
        <p:spPr>
          <a:xfrm>
            <a:off x="5334000" y="3581400"/>
            <a:ext cx="3657600"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3" name="2 Rectángulo"/>
          <p:cNvSpPr/>
          <p:nvPr/>
        </p:nvSpPr>
        <p:spPr>
          <a:xfrm>
            <a:off x="5334000" y="3581400"/>
            <a:ext cx="3657600" cy="2031325"/>
          </a:xfrm>
          <a:prstGeom prst="rect">
            <a:avLst/>
          </a:prstGeom>
        </p:spPr>
        <p:txBody>
          <a:bodyPr wrap="square">
            <a:spAutoFit/>
          </a:bodyPr>
          <a:lstStyle/>
          <a:p>
            <a:r>
              <a:rPr lang="es-ES" b="1" u="sng" dirty="0">
                <a:solidFill>
                  <a:schemeClr val="bg1"/>
                </a:solidFill>
              </a:rPr>
              <a:t>30 Estudiantes:</a:t>
            </a:r>
          </a:p>
          <a:p>
            <a:endParaRPr lang="es-ES" b="1" dirty="0">
              <a:solidFill>
                <a:schemeClr val="bg1"/>
              </a:solidFill>
            </a:endParaRPr>
          </a:p>
          <a:p>
            <a:r>
              <a:rPr lang="es-ES" b="1" dirty="0">
                <a:solidFill>
                  <a:schemeClr val="bg1"/>
                </a:solidFill>
              </a:rPr>
              <a:t>13 de Ingeniería Industrial</a:t>
            </a:r>
          </a:p>
          <a:p>
            <a:r>
              <a:rPr lang="es-ES" b="1" dirty="0">
                <a:solidFill>
                  <a:schemeClr val="bg1"/>
                </a:solidFill>
              </a:rPr>
              <a:t>10 de Ingeniería Civil</a:t>
            </a:r>
          </a:p>
          <a:p>
            <a:r>
              <a:rPr lang="es-ES" b="1" dirty="0">
                <a:solidFill>
                  <a:schemeClr val="bg1"/>
                </a:solidFill>
              </a:rPr>
              <a:t>  4 de Gestión financiera y Auditoría</a:t>
            </a:r>
          </a:p>
          <a:p>
            <a:r>
              <a:rPr lang="es-ES" b="1" dirty="0">
                <a:solidFill>
                  <a:schemeClr val="bg1"/>
                </a:solidFill>
              </a:rPr>
              <a:t>  2 de Comunicación Social</a:t>
            </a:r>
          </a:p>
          <a:p>
            <a:r>
              <a:rPr lang="es-ES" b="1" dirty="0">
                <a:solidFill>
                  <a:schemeClr val="bg1"/>
                </a:solidFill>
              </a:rPr>
              <a:t>  1 de Mercadeo</a:t>
            </a:r>
          </a:p>
        </p:txBody>
      </p:sp>
      <p:cxnSp>
        <p:nvCxnSpPr>
          <p:cNvPr id="7" name="6 Conector angular"/>
          <p:cNvCxnSpPr/>
          <p:nvPr/>
        </p:nvCxnSpPr>
        <p:spPr>
          <a:xfrm rot="16200000" flipH="1">
            <a:off x="114300" y="2247900"/>
            <a:ext cx="381000" cy="152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down)">
                                      <p:cBhvr>
                                        <p:cTn id="25" dur="500"/>
                                        <p:tgtEl>
                                          <p:spTgt spid="4">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down)">
                                      <p:cBhvr>
                                        <p:cTn id="28" dur="500"/>
                                        <p:tgtEl>
                                          <p:spTgt spid="4">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wipe(down)">
                                      <p:cBhvr>
                                        <p:cTn id="31" dur="500"/>
                                        <p:tgtEl>
                                          <p:spTgt spid="4">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wipe(down)">
                                      <p:cBhvr>
                                        <p:cTn id="34" dur="500"/>
                                        <p:tgtEl>
                                          <p:spTgt spid="4">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down)">
                                      <p:cBhvr>
                                        <p:cTn id="37" dur="500"/>
                                        <p:tgtEl>
                                          <p:spTgt spid="4">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wipe(down)">
                                      <p:cBhvr>
                                        <p:cTn id="40" dur="500"/>
                                        <p:tgtEl>
                                          <p:spTgt spid="4">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down)">
                                      <p:cBhvr>
                                        <p:cTn id="43" dur="500"/>
                                        <p:tgtEl>
                                          <p:spTgt spid="4">
                                            <p:txEl>
                                              <p:pRg st="13" end="13"/>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wipe(down)">
                                      <p:cBhvr>
                                        <p:cTn id="46" dur="500"/>
                                        <p:tgtEl>
                                          <p:spTgt spid="4">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ipe(down)">
                                      <p:cBhvr>
                                        <p:cTn id="51" dur="500"/>
                                        <p:tgtEl>
                                          <p:spTgt spid="3">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wipe(down)">
                                      <p:cBhvr>
                                        <p:cTn id="54" dur="500"/>
                                        <p:tgtEl>
                                          <p:spTgt spid="3">
                                            <p:txEl>
                                              <p:pRg st="2" end="2"/>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00"/>
                                        <p:tgtEl>
                                          <p:spTgt spid="3">
                                            <p:txEl>
                                              <p:pRg st="3" end="3"/>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00"/>
                                        <p:tgtEl>
                                          <p:spTgt spid="3">
                                            <p:txEl>
                                              <p:pRg st="4" end="4"/>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wipe(down)">
                                      <p:cBhvr>
                                        <p:cTn id="63" dur="500"/>
                                        <p:tgtEl>
                                          <p:spTgt spid="3">
                                            <p:txEl>
                                              <p:pRg st="5" end="5"/>
                                            </p:txEl>
                                          </p:spTgt>
                                        </p:tgtEl>
                                      </p:cBhvr>
                                    </p:animEffect>
                                  </p:childTnLst>
                                </p:cTn>
                              </p:par>
                              <p:par>
                                <p:cTn id="64" presetID="22" presetClass="entr" presetSubtype="4" fill="hold" nodeType="with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down)">
                                      <p:cBhvr>
                                        <p:cTn id="6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E8A11ED9A9056468EB06BF2DDD8132B" ma:contentTypeVersion="2" ma:contentTypeDescription="Crear nuevo documento." ma:contentTypeScope="" ma:versionID="ea1ea9747d5e1c16d79f9e84215e0dd6">
  <xsd:schema xmlns:xsd="http://www.w3.org/2001/XMLSchema" xmlns:xs="http://www.w3.org/2001/XMLSchema" xmlns:p="http://schemas.microsoft.com/office/2006/metadata/properties" xmlns:ns1="http://schemas.microsoft.com/sharepoint/v3" targetNamespace="http://schemas.microsoft.com/office/2006/metadata/properties" ma:root="true" ma:fieldsID="cd6bce56cd35acad97fd37550ee15fe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A4F6A5-5295-4307-BFC6-3F3EAA5E6D3E}"/>
</file>

<file path=customXml/itemProps2.xml><?xml version="1.0" encoding="utf-8"?>
<ds:datastoreItem xmlns:ds="http://schemas.openxmlformats.org/officeDocument/2006/customXml" ds:itemID="{1C1A00BE-4789-4556-A683-ECC762F04858}"/>
</file>

<file path=customXml/itemProps3.xml><?xml version="1.0" encoding="utf-8"?>
<ds:datastoreItem xmlns:ds="http://schemas.openxmlformats.org/officeDocument/2006/customXml" ds:itemID="{85879995-1A98-43B6-B5C0-2B179484785B}"/>
</file>

<file path=docProps/app.xml><?xml version="1.0" encoding="utf-8"?>
<Properties xmlns="http://schemas.openxmlformats.org/officeDocument/2006/extended-properties" xmlns:vt="http://schemas.openxmlformats.org/officeDocument/2006/docPropsVTypes">
  <Template/>
  <TotalTime>1013</TotalTime>
  <Words>1040</Words>
  <Application>Microsoft Office PowerPoint</Application>
  <PresentationFormat>Presentación en pantalla (4:3)</PresentationFormat>
  <Paragraphs>140</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Antecedentes</vt:lpstr>
      <vt:lpstr>Escribir un Informe Académico Expositivo</vt:lpstr>
      <vt:lpstr>Marco Teórico</vt:lpstr>
      <vt:lpstr>Modelo de Flower y Hayes (Padilla, Douglas, López)</vt:lpstr>
      <vt:lpstr>Modelo de Flower y Hayes (Padilla, Douglas, López)</vt:lpstr>
      <vt:lpstr>Objetivo</vt:lpstr>
      <vt:lpstr>Presentación de PowerPoint</vt:lpstr>
      <vt:lpstr>Metodología</vt:lpstr>
      <vt:lpstr>Metodología</vt:lpstr>
      <vt:lpstr>Metodología</vt:lpstr>
      <vt:lpstr>Resultados</vt:lpstr>
      <vt:lpstr>Resultados</vt:lpstr>
      <vt:lpstr>Resultados</vt:lpstr>
      <vt:lpstr>Resultados</vt:lpstr>
      <vt:lpstr>Conclusiones</vt:lpstr>
      <vt:lpstr>Conclusiones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FIDEICOMISO</dc:title>
  <dc:creator>Rafael</dc:creator>
  <dc:description>2010 animated abstract template from Presentationpro.com</dc:description>
  <cp:lastModifiedBy>toshiba</cp:lastModifiedBy>
  <cp:revision>77</cp:revision>
  <dcterms:created xsi:type="dcterms:W3CDTF">2012-08-17T15:16:13Z</dcterms:created>
  <dcterms:modified xsi:type="dcterms:W3CDTF">2016-04-06T21:19:36Z</dcterms:modified>
  <cp:category>2010 abstract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y fmtid="{D5CDD505-2E9C-101B-9397-08002B2CF9AE}" pid="3" name="ContentTypeId">
    <vt:lpwstr>0x0101000E8A11ED9A9056468EB06BF2DDD8132B</vt:lpwstr>
  </property>
</Properties>
</file>