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71" r:id="rId8"/>
    <p:sldId id="265" r:id="rId9"/>
    <p:sldId id="266" r:id="rId10"/>
    <p:sldId id="267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E782F-8248-4E7C-AC91-3BED29458FC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C2614-B4CD-46BC-B114-F804CD5FC55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es-DO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PONTIFICIA UNIVERSIDAD </a:t>
            </a:r>
            <a:r>
              <a:rPr lang="es-DO" sz="2200" i="1" kern="2200" cap="all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CATóLICA</a:t>
            </a:r>
            <a:r>
              <a:rPr lang="es-DO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MADRE Y MAESTRA</a:t>
            </a:r>
            <a:r>
              <a:rPr lang="en-US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s-DO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FACULTAD DE CIENCIAS Y HUMANIDADES</a:t>
            </a:r>
            <a:r>
              <a:rPr lang="en-US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2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s-DO" sz="18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CENTRO DE EXCELENCIA PARA LA </a:t>
            </a:r>
            <a:r>
              <a:rPr lang="es-DO" sz="1800" i="1" kern="2200" cap="all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INVESTIGACIóN</a:t>
            </a:r>
            <a:r>
              <a:rPr lang="es-DO" sz="18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s-DO" sz="1800" i="1" kern="2200" cap="all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DIFUSIóN</a:t>
            </a:r>
            <a:r>
              <a:rPr lang="es-DO" sz="1800" i="1" kern="2200" cap="all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 DE LA LECTURA Y ESCRITURA (CEDILE</a:t>
            </a:r>
            <a:r>
              <a:rPr lang="es-DO" sz="1800" i="1" kern="2200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800" i="1" kern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i="1" kern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1800" i="1" kern="2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2514600"/>
            <a:ext cx="7772400" cy="358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DO" cap="all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s-DO" cap="all" dirty="0"/>
              <a:t> </a:t>
            </a:r>
            <a:r>
              <a:rPr lang="es-DO" b="1" cap="all" dirty="0" smtClean="0"/>
              <a:t>DIPLOMADO </a:t>
            </a:r>
            <a:r>
              <a:rPr lang="es-DO" b="1" cap="all" dirty="0"/>
              <a:t>EN LECTURA Y ESCRITURA A </a:t>
            </a:r>
            <a:r>
              <a:rPr lang="es-DO" b="1" cap="all" dirty="0" err="1"/>
              <a:t>TRAVéS</a:t>
            </a:r>
            <a:r>
              <a:rPr lang="es-DO" b="1" cap="all" dirty="0"/>
              <a:t> DEL </a:t>
            </a:r>
            <a:r>
              <a:rPr lang="es-DO" b="1" cap="all" dirty="0" err="1"/>
              <a:t>CURRíCULO</a:t>
            </a:r>
            <a:r>
              <a:rPr lang="es-DO" b="1" cap="all" dirty="0"/>
              <a:t> EN EL NIVEL SUPERIOR</a:t>
            </a:r>
            <a:endParaRPr lang="en-US" b="1" dirty="0"/>
          </a:p>
          <a:p>
            <a:pPr marL="0" indent="0">
              <a:buNone/>
            </a:pPr>
            <a:r>
              <a:rPr lang="es-DO" cap="all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s-DO" dirty="0"/>
              <a:t> </a:t>
            </a:r>
            <a:r>
              <a:rPr lang="es-DO" b="1" i="1" dirty="0" smtClean="0"/>
              <a:t>PROYECTO</a:t>
            </a:r>
            <a:r>
              <a:rPr lang="es-DO" b="1" i="1" dirty="0"/>
              <a:t>: </a:t>
            </a:r>
            <a:endParaRPr lang="es-DO" b="1" i="1" dirty="0" smtClean="0"/>
          </a:p>
          <a:p>
            <a:pPr marL="0" indent="0" algn="ctr">
              <a:buNone/>
            </a:pPr>
            <a:r>
              <a:rPr lang="es-DO" b="1" i="1" cap="all" dirty="0" err="1" smtClean="0"/>
              <a:t>GUíAS</a:t>
            </a:r>
            <a:r>
              <a:rPr lang="es-DO" b="1" i="1" cap="all" dirty="0" smtClean="0"/>
              <a:t> </a:t>
            </a:r>
            <a:r>
              <a:rPr lang="es-DO" b="1" i="1" cap="all" dirty="0"/>
              <a:t>DE LECTURA PARA </a:t>
            </a:r>
            <a:r>
              <a:rPr lang="es-DO" b="1" i="1" cap="all" dirty="0" smtClean="0"/>
              <a:t>LA comprensión lectora. Caso: </a:t>
            </a:r>
            <a:r>
              <a:rPr lang="es-DO" b="1" i="1" cap="all" dirty="0"/>
              <a:t>ASIGNATURA GESTIóN FINANCIERA (</a:t>
            </a:r>
            <a:r>
              <a:rPr lang="es-DO" b="1" i="1" dirty="0"/>
              <a:t>CNT-333-T)</a:t>
            </a:r>
            <a:endParaRPr lang="en-US" dirty="0"/>
          </a:p>
          <a:p>
            <a:pPr marL="0" indent="0">
              <a:buNone/>
            </a:pPr>
            <a:r>
              <a:rPr lang="es-DO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s-DO" dirty="0"/>
              <a:t>POR:</a:t>
            </a:r>
            <a:endParaRPr lang="en-US" dirty="0"/>
          </a:p>
          <a:p>
            <a:pPr marL="0" indent="0" algn="ctr">
              <a:buNone/>
            </a:pPr>
            <a:r>
              <a:rPr lang="es-DO" dirty="0"/>
              <a:t>Rosa Alejandra Liz </a:t>
            </a:r>
            <a:r>
              <a:rPr lang="es-DO" dirty="0" smtClean="0"/>
              <a:t>Reynoso</a:t>
            </a:r>
          </a:p>
          <a:p>
            <a:pPr marL="0" indent="0" algn="ctr">
              <a:buNone/>
            </a:pPr>
            <a:r>
              <a:rPr lang="en-US" dirty="0" smtClean="0"/>
              <a:t>9 de abril de 2015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574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24800" cy="7437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RESULTADOS TERCER PARCIAL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5306465"/>
              </p:ext>
            </p:extLst>
          </p:nvPr>
        </p:nvGraphicFramePr>
        <p:xfrm>
          <a:off x="533400" y="1828800"/>
          <a:ext cx="80772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000"/>
                <a:gridCol w="2930100"/>
                <a:gridCol w="2930100"/>
              </a:tblGrid>
              <a:tr h="673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LETRAS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GRUPO 001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GRUPO 002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F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86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67600" cy="743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PRINCIPALES CONCLUSIONES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s-DO" dirty="0"/>
              <a:t>Los resultados </a:t>
            </a:r>
            <a:r>
              <a:rPr lang="es-DO" dirty="0" smtClean="0"/>
              <a:t>del proyecto de investigación-acción fueron satisfactorios. </a:t>
            </a:r>
          </a:p>
          <a:p>
            <a:pPr algn="just"/>
            <a:r>
              <a:rPr lang="es-DO" dirty="0" smtClean="0"/>
              <a:t>Es </a:t>
            </a:r>
            <a:r>
              <a:rPr lang="es-DO" dirty="0"/>
              <a:t>importante incluir nuevas maneras para ayudar a la comprensión de los textos </a:t>
            </a:r>
            <a:r>
              <a:rPr lang="es-DO" dirty="0" smtClean="0"/>
              <a:t>asignados y corregir las asignaciones en clases.</a:t>
            </a:r>
            <a:endParaRPr lang="en-US" dirty="0"/>
          </a:p>
          <a:p>
            <a:pPr algn="just"/>
            <a:r>
              <a:rPr lang="es-DO" dirty="0"/>
              <a:t> Los resultados del grupo 001 mejoraron mucho más que los del grupo 002 porque hubo mayor cooperación por parte del primero para la realización de las asignaciones extras.  </a:t>
            </a:r>
            <a:endParaRPr lang="es-DO" dirty="0" smtClean="0"/>
          </a:p>
          <a:p>
            <a:pPr algn="just"/>
            <a:r>
              <a:rPr lang="es-DO" dirty="0" smtClean="0"/>
              <a:t>Las </a:t>
            </a:r>
            <a:r>
              <a:rPr lang="es-DO" dirty="0"/>
              <a:t>estrategias implementadas contribuyeron a mejorar las notas en los parciales 2 y 3 que suelen tener mayor dificultad que el primero.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82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002060"/>
                </a:solidFill>
              </a:rPr>
              <a:t>MUCHAS GRACIAS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5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DO" dirty="0"/>
              <a:t>“A los estudiantes no les gusta leer</a:t>
            </a:r>
            <a:r>
              <a:rPr lang="es-DO" dirty="0" smtClean="0"/>
              <a:t>” o “Los estudiantes no quieren estudiar la teoría”.</a:t>
            </a:r>
          </a:p>
          <a:p>
            <a:pPr algn="just"/>
            <a:endParaRPr lang="es-DO" dirty="0"/>
          </a:p>
          <a:p>
            <a:pPr lvl="1" algn="just"/>
            <a:r>
              <a:rPr lang="es-DO" dirty="0"/>
              <a:t>En la </a:t>
            </a:r>
            <a:r>
              <a:rPr lang="es-DO" dirty="0" smtClean="0"/>
              <a:t>práctica, </a:t>
            </a:r>
            <a:r>
              <a:rPr lang="es-DO" dirty="0"/>
              <a:t>se </a:t>
            </a:r>
            <a:r>
              <a:rPr lang="es-DO" dirty="0" smtClean="0"/>
              <a:t>asignan </a:t>
            </a:r>
            <a:r>
              <a:rPr lang="es-DO" dirty="0"/>
              <a:t>los textos de lectura a los </a:t>
            </a:r>
            <a:r>
              <a:rPr lang="es-DO" dirty="0" smtClean="0"/>
              <a:t>estudiantes, pero no se les da herramientas para que puedan comprenderlos correctamente.</a:t>
            </a:r>
          </a:p>
          <a:p>
            <a:pPr algn="just"/>
            <a:endParaRPr lang="es-DO" dirty="0"/>
          </a:p>
          <a:p>
            <a:pPr marL="0" indent="0" algn="just">
              <a:buNone/>
            </a:pPr>
            <a:r>
              <a:rPr lang="es-DO" dirty="0"/>
              <a:t>La asignatura Gestión Financiera (CNT-333) pertenece al año 4 período 1 de la carrera Gestión Financiera y Auditoría.  </a:t>
            </a:r>
            <a:r>
              <a:rPr lang="es-DO" dirty="0" smtClean="0"/>
              <a:t>La asignación de lecturas es de aproximadamente 70 páginas en cada parcial.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76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DO" b="1" smtClean="0"/>
              <a:t>OBJETIVO GENERAL</a:t>
            </a:r>
            <a:endParaRPr lang="es-DO" smtClean="0"/>
          </a:p>
          <a:p>
            <a:pPr marL="0" indent="0" algn="just">
              <a:buNone/>
            </a:pPr>
            <a:r>
              <a:rPr lang="es-DO"/>
              <a:t> </a:t>
            </a:r>
            <a:endParaRPr lang="es-DO" smtClean="0"/>
          </a:p>
          <a:p>
            <a:pPr algn="just"/>
            <a:r>
              <a:rPr lang="es-DO" smtClean="0"/>
              <a:t>Analizar la implementación de estrategias de lecturas asignadas para mejorar en los estudiantes la comprensión lectora de las mismas, aplicadas a la asignatura Gestión Financiera (CNT-333-T).</a:t>
            </a:r>
          </a:p>
          <a:p>
            <a:pPr marL="0" indent="0" algn="just">
              <a:buNone/>
            </a:pPr>
            <a:r>
              <a:rPr lang="es-DO"/>
              <a:t> </a:t>
            </a:r>
            <a:endParaRPr lang="es-DO" smtClean="0"/>
          </a:p>
          <a:p>
            <a:pPr marL="0" indent="0" algn="ctr">
              <a:buNone/>
            </a:pPr>
            <a:r>
              <a:rPr lang="es-DO" b="1" cap="all" smtClean="0"/>
              <a:t>OBJETIVOS ESPECíFICOS</a:t>
            </a:r>
            <a:endParaRPr lang="es-DO" smtClean="0"/>
          </a:p>
          <a:p>
            <a:pPr marL="0" indent="0" algn="just">
              <a:buNone/>
            </a:pPr>
            <a:r>
              <a:rPr lang="es-DO"/>
              <a:t> </a:t>
            </a:r>
            <a:endParaRPr lang="es-DO" smtClean="0"/>
          </a:p>
          <a:p>
            <a:pPr lvl="0" algn="just"/>
            <a:r>
              <a:rPr lang="es-DO" smtClean="0"/>
              <a:t>Implementar guías de lectura para mejorar la comprensión lectora de los estudiantes.</a:t>
            </a:r>
          </a:p>
          <a:p>
            <a:pPr lvl="0" algn="just"/>
            <a:r>
              <a:rPr lang="es-DO" smtClean="0"/>
              <a:t>Aplicar preguntas implícitas y explícitas para la comprensión de lectura.</a:t>
            </a:r>
          </a:p>
          <a:p>
            <a:pPr lvl="0" algn="just"/>
            <a:r>
              <a:rPr lang="es-DO" smtClean="0"/>
              <a:t>Evaluar el impacto del uso de la estrategia a través de las notas de los estudiantes en los parciales.</a:t>
            </a:r>
          </a:p>
          <a:p>
            <a:pPr lvl="0"/>
            <a:endParaRPr lang="es-DO" smtClean="0"/>
          </a:p>
          <a:p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6652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MARCO </a:t>
            </a:r>
            <a:r>
              <a:rPr lang="en-US" cap="all" dirty="0" err="1" smtClean="0"/>
              <a:t>TEóRICO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DO" sz="2000" smtClean="0"/>
              <a:t>Carlino (2005) nos propone tres estrategias para leer textos complejos: </a:t>
            </a:r>
          </a:p>
          <a:p>
            <a:pPr lvl="1" algn="just"/>
            <a:r>
              <a:rPr lang="es-DO" sz="2000" smtClean="0"/>
              <a:t>Guías, </a:t>
            </a:r>
          </a:p>
          <a:p>
            <a:pPr lvl="1" algn="just"/>
            <a:r>
              <a:rPr lang="es-DO" sz="2000" smtClean="0"/>
              <a:t>Resúmenes para usar en el examen final y </a:t>
            </a:r>
          </a:p>
          <a:p>
            <a:pPr lvl="1" algn="just"/>
            <a:r>
              <a:rPr lang="es-DO" sz="2000" smtClean="0"/>
              <a:t>Decidir qué leer para exponer</a:t>
            </a:r>
          </a:p>
          <a:p>
            <a:endParaRPr lang="es-DO" sz="2000" smtClean="0"/>
          </a:p>
          <a:p>
            <a:pPr marL="0" indent="0">
              <a:buNone/>
            </a:pPr>
            <a:r>
              <a:rPr lang="es-DO" sz="2000" smtClean="0"/>
              <a:t>Las guías contienen preguntas implícitas y explícitas las cuales buscan focalizar la atención de los estudiantes en lo más importante del texto.</a:t>
            </a:r>
          </a:p>
          <a:p>
            <a:endParaRPr lang="es-DO" sz="2000" smtClean="0"/>
          </a:p>
          <a:p>
            <a:pPr marL="0" indent="0">
              <a:buNone/>
            </a:pPr>
            <a:r>
              <a:rPr lang="es-DO" sz="2000" smtClean="0"/>
              <a:t>Herramientas de ayuda a la comprensión lectora</a:t>
            </a:r>
          </a:p>
          <a:p>
            <a:pPr lvl="1"/>
            <a:r>
              <a:rPr lang="es-DO" sz="1800" smtClean="0"/>
              <a:t>Paratexto (Alvarado 1994)</a:t>
            </a:r>
          </a:p>
          <a:p>
            <a:pPr lvl="1"/>
            <a:r>
              <a:rPr lang="es-DO" sz="1800" smtClean="0"/>
              <a:t>Organizadores gráficos (Padilla</a:t>
            </a:r>
            <a:r>
              <a:rPr lang="es-DO" sz="1800"/>
              <a:t>, Douglas y López, </a:t>
            </a:r>
            <a:r>
              <a:rPr lang="es-DO" sz="1800" smtClean="0"/>
              <a:t>2010)</a:t>
            </a:r>
            <a:endParaRPr lang="es-DO" sz="1800"/>
          </a:p>
        </p:txBody>
      </p:sp>
    </p:spTree>
    <p:extLst>
      <p:ext uri="{BB962C8B-B14F-4D97-AF65-F5344CB8AC3E}">
        <p14:creationId xmlns="" xmlns:p14="http://schemas.microsoft.com/office/powerpoint/2010/main" val="237877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 smtClean="0"/>
              <a:t>METODOLOGíA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DO" smtClean="0"/>
              <a:t>Muestra: 2 grupos con 30 y 31 estudiantes.</a:t>
            </a:r>
          </a:p>
          <a:p>
            <a:pPr algn="just"/>
            <a:endParaRPr lang="es-DO" smtClean="0"/>
          </a:p>
          <a:p>
            <a:pPr marL="0" indent="0" algn="just">
              <a:buNone/>
            </a:pPr>
            <a:r>
              <a:rPr lang="es-DO" smtClean="0"/>
              <a:t>Se aplicaron las guías en ambos grupos:</a:t>
            </a:r>
          </a:p>
          <a:p>
            <a:pPr lvl="1" algn="just"/>
            <a:r>
              <a:rPr lang="es-DO" smtClean="0"/>
              <a:t>El grupo 1 hizo el proceso completo:</a:t>
            </a:r>
          </a:p>
          <a:p>
            <a:pPr lvl="4" algn="just"/>
            <a:r>
              <a:rPr lang="es-DO" smtClean="0"/>
              <a:t>Llenar las guías y corregirlas</a:t>
            </a:r>
          </a:p>
          <a:p>
            <a:pPr lvl="4" algn="just"/>
            <a:endParaRPr lang="es-DO" sz="2600" smtClean="0"/>
          </a:p>
          <a:p>
            <a:pPr lvl="8" algn="just"/>
            <a:r>
              <a:rPr lang="es-DO" sz="2600" smtClean="0"/>
              <a:t>El grupo 2 las ignoró</a:t>
            </a:r>
            <a:r>
              <a:rPr lang="es-DO" sz="2800" smtClean="0"/>
              <a:t>.</a:t>
            </a:r>
            <a:endParaRPr lang="es-DO" sz="2800"/>
          </a:p>
        </p:txBody>
      </p:sp>
    </p:spTree>
    <p:extLst>
      <p:ext uri="{BB962C8B-B14F-4D97-AF65-F5344CB8AC3E}">
        <p14:creationId xmlns="" xmlns:p14="http://schemas.microsoft.com/office/powerpoint/2010/main" val="25683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 smtClean="0"/>
              <a:t>METODOLOGíA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DO"/>
              <a:t> </a:t>
            </a:r>
            <a:r>
              <a:rPr lang="es-DO" smtClean="0"/>
              <a:t>Se aplicaron 3 </a:t>
            </a:r>
            <a:r>
              <a:rPr lang="es-DO" smtClean="0"/>
              <a:t>guías:</a:t>
            </a:r>
            <a:endParaRPr lang="es-DO" smtClean="0"/>
          </a:p>
          <a:p>
            <a:pPr lvl="1" algn="just"/>
            <a:r>
              <a:rPr lang="es-DO" smtClean="0"/>
              <a:t>En el segundo parcial 1 </a:t>
            </a:r>
            <a:r>
              <a:rPr lang="es-DO" smtClean="0"/>
              <a:t>y</a:t>
            </a:r>
            <a:endParaRPr lang="es-DO" smtClean="0"/>
          </a:p>
          <a:p>
            <a:pPr lvl="1" algn="just"/>
            <a:r>
              <a:rPr lang="es-DO" smtClean="0"/>
              <a:t>En el tercer parcial </a:t>
            </a:r>
            <a:r>
              <a:rPr lang="es-DO" smtClean="0"/>
              <a:t>2</a:t>
            </a:r>
            <a:endParaRPr lang="es-DO" smtClean="0"/>
          </a:p>
          <a:p>
            <a:pPr lvl="1" algn="just"/>
            <a:endParaRPr lang="es-DO" smtClean="0"/>
          </a:p>
          <a:p>
            <a:pPr lvl="1" algn="just"/>
            <a:r>
              <a:rPr lang="es-DO" smtClean="0"/>
              <a:t>Se evaluaron los resultados de los 3 parciales que se imparten en la </a:t>
            </a:r>
            <a:r>
              <a:rPr lang="es-DO" smtClean="0"/>
              <a:t>asignatura.</a:t>
            </a:r>
            <a:endParaRPr lang="es-DO" smtClean="0"/>
          </a:p>
          <a:p>
            <a:pPr lvl="1" algn="just"/>
            <a:endParaRPr lang="es-DO" smtClean="0"/>
          </a:p>
          <a:p>
            <a:pPr lvl="3" algn="just"/>
            <a:r>
              <a:rPr lang="es-DO" smtClean="0"/>
              <a:t>Los resultados no son comparables a otros </a:t>
            </a:r>
            <a:r>
              <a:rPr lang="es-DO" smtClean="0"/>
              <a:t>períodos.</a:t>
            </a:r>
            <a:endParaRPr lang="es-DO" smtClean="0"/>
          </a:p>
          <a:p>
            <a:pPr algn="just"/>
            <a:endParaRPr lang="es-DO" smtClean="0"/>
          </a:p>
          <a:p>
            <a:pPr algn="just"/>
            <a:endParaRPr lang="es-DO" smtClean="0"/>
          </a:p>
          <a:p>
            <a:endParaRPr lang="es-DO"/>
          </a:p>
        </p:txBody>
      </p:sp>
    </p:spTree>
    <p:extLst>
      <p:ext uri="{BB962C8B-B14F-4D97-AF65-F5344CB8AC3E}">
        <p14:creationId xmlns="" xmlns:p14="http://schemas.microsoft.com/office/powerpoint/2010/main" val="24166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EJEMPLO </a:t>
            </a:r>
            <a:r>
              <a:rPr lang="en-US" cap="all" dirty="0" err="1" smtClean="0"/>
              <a:t>GUíAS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DO" cap="all" dirty="0"/>
              <a:t>PREGUNTAS </a:t>
            </a:r>
            <a:r>
              <a:rPr lang="es-DO" cap="all" dirty="0" err="1"/>
              <a:t>GUíAS</a:t>
            </a:r>
            <a:r>
              <a:rPr lang="es-DO" cap="all" dirty="0"/>
              <a:t> DE ESTUDIO </a:t>
            </a:r>
            <a:r>
              <a:rPr lang="es-DO" cap="all" dirty="0" smtClean="0"/>
              <a:t>TERCER PARCIAL: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DO" dirty="0" smtClean="0"/>
              <a:t>Instrucciones</a:t>
            </a:r>
            <a:r>
              <a:rPr lang="es-DO" dirty="0"/>
              <a:t>:  Lea cuidadosamente los textos asignados y luego responda las preguntas que se muestran a </a:t>
            </a:r>
            <a:r>
              <a:rPr lang="es-DO" dirty="0" smtClean="0"/>
              <a:t>continuación:</a:t>
            </a:r>
          </a:p>
          <a:p>
            <a:pPr marL="0" lvl="0" indent="0">
              <a:buNone/>
            </a:pPr>
            <a:endParaRPr lang="es-DO" dirty="0" smtClean="0"/>
          </a:p>
          <a:p>
            <a:pPr lvl="1"/>
            <a:r>
              <a:rPr lang="es-DO" dirty="0" smtClean="0"/>
              <a:t>Mencione </a:t>
            </a:r>
            <a:r>
              <a:rPr lang="es-DO" dirty="0"/>
              <a:t>los principales métodos para valorar una empresa</a:t>
            </a:r>
            <a:endParaRPr lang="en-US" dirty="0"/>
          </a:p>
          <a:p>
            <a:pPr lvl="1"/>
            <a:r>
              <a:rPr lang="es-DO" dirty="0"/>
              <a:t>¿Qué características distintivas tienen cada uno de los métodos?</a:t>
            </a:r>
            <a:endParaRPr lang="en-US" dirty="0"/>
          </a:p>
          <a:p>
            <a:pPr lvl="1"/>
            <a:r>
              <a:rPr lang="es-DO" dirty="0"/>
              <a:t>Enumere las razones para hacer una valoración</a:t>
            </a:r>
            <a:endParaRPr lang="en-US" dirty="0"/>
          </a:p>
          <a:p>
            <a:pPr lvl="1"/>
            <a:r>
              <a:rPr lang="es-DO" dirty="0"/>
              <a:t>Diga una definición de valor y una de precio con sus propias palabras.</a:t>
            </a:r>
            <a:endParaRPr lang="en-US" dirty="0"/>
          </a:p>
          <a:p>
            <a:pPr lvl="1"/>
            <a:r>
              <a:rPr lang="es-DO" dirty="0"/>
              <a:t>¿Qué se debe de tomar en cuenta al elegir un método? Mencione al menos 5 factores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968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72400" cy="819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RESULTADOS PRIMER PARCIAL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7065592"/>
              </p:ext>
            </p:extLst>
          </p:nvPr>
        </p:nvGraphicFramePr>
        <p:xfrm>
          <a:off x="533400" y="1676400"/>
          <a:ext cx="8153399" cy="480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7915"/>
                <a:gridCol w="2957742"/>
                <a:gridCol w="2957742"/>
              </a:tblGrid>
              <a:tr h="75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LETRAS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GRUPO 001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GRUPO 002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66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F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48600" cy="7437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RESULTADOS SEGUNDO PARCIAL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8494735"/>
              </p:ext>
            </p:extLst>
          </p:nvPr>
        </p:nvGraphicFramePr>
        <p:xfrm>
          <a:off x="533400" y="1752600"/>
          <a:ext cx="78486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254"/>
                <a:gridCol w="2847173"/>
                <a:gridCol w="2847173"/>
              </a:tblGrid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LETRAS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GRUPO 001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GRUPO 002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>
                          <a:effectLst/>
                        </a:rPr>
                        <a:t>F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957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58CFB-EBE1-4C0D-97A5-D14FBBABA4A6}"/>
</file>

<file path=customXml/itemProps2.xml><?xml version="1.0" encoding="utf-8"?>
<ds:datastoreItem xmlns:ds="http://schemas.openxmlformats.org/officeDocument/2006/customXml" ds:itemID="{CA872DD4-04E1-4E06-9A61-50A3604354C0}"/>
</file>

<file path=customXml/itemProps3.xml><?xml version="1.0" encoding="utf-8"?>
<ds:datastoreItem xmlns:ds="http://schemas.openxmlformats.org/officeDocument/2006/customXml" ds:itemID="{2352B84D-0482-4AE6-A0EA-CC4510F0F28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392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PONTIFICIA UNIVERSIDAD CATóLICA MADRE Y MAESTRA FACULTAD DE CIENCIAS Y HUMANIDADES CENTRO DE EXCELENCIA PARA LA INVESTIGACIóN Y DIFUSIóN DE LA LECTURA Y ESCRITURA (CEDILE) </vt:lpstr>
      <vt:lpstr>PROBLEMA</vt:lpstr>
      <vt:lpstr>OBJETIVOS</vt:lpstr>
      <vt:lpstr>MARCO TEóRICO</vt:lpstr>
      <vt:lpstr>METODOLOGíA</vt:lpstr>
      <vt:lpstr>METODOLOGíA</vt:lpstr>
      <vt:lpstr>EJEMPLO GUíAS</vt:lpstr>
      <vt:lpstr>RESULTADOS PRIMER PARCIAL</vt:lpstr>
      <vt:lpstr>RESULTADOS SEGUNDO PARCIAL</vt:lpstr>
      <vt:lpstr>RESULTADOS TERCER PARCIAL</vt:lpstr>
      <vt:lpstr>PRINCIPALES CONCLUSIONES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36</cp:revision>
  <dcterms:created xsi:type="dcterms:W3CDTF">2014-12-16T18:10:03Z</dcterms:created>
  <dcterms:modified xsi:type="dcterms:W3CDTF">2015-04-15T22:02:03Z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