
<file path=[Content_Types].xml><?xml version="1.0" encoding="utf-8"?>
<Types xmlns="http://schemas.openxmlformats.org/package/2006/content-types">
  <Default Extension="png" ContentType="image/png"/>
  <Default Extension="rels" ContentType="application/vnd.openxmlformats-package.relationships+xml"/>
  <Default Extension="emf" ContentType="image/x-emf"/>
  <Default Extension="jpeg" ContentType="image/jpeg"/>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rawing3.xml" ContentType="application/vnd.ms-office.drawingml.diagramDrawing+xml"/>
  <Override PartName="/ppt/diagrams/layout8.xml" ContentType="application/vnd.openxmlformats-officedocument.drawingml.diagramLayout+xml"/>
  <Override PartName="/ppt/diagrams/colors4.xml" ContentType="application/vnd.openxmlformats-officedocument.drawingml.diagramColors+xml"/>
  <Override PartName="/ppt/diagrams/quickStyle4.xml" ContentType="application/vnd.openxmlformats-officedocument.drawingml.diagramStyle+xml"/>
  <Override PartName="/ppt/diagrams/colors3.xml" ContentType="application/vnd.openxmlformats-officedocument.drawingml.diagramColors+xml"/>
  <Override PartName="/ppt/diagrams/drawing4.xml" ContentType="application/vnd.ms-office.drawingml.diagramDrawing+xml"/>
  <Override PartName="/ppt/diagrams/layout4.xml" ContentType="application/vnd.openxmlformats-officedocument.drawingml.diagramLayout+xml"/>
  <Override PartName="/ppt/diagrams/drawing2.xml" ContentType="application/vnd.ms-office.drawingml.diagramDrawing+xml"/>
  <Override PartName="/ppt/diagrams/layout3.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layout5.xml" ContentType="application/vnd.openxmlformats-officedocument.drawingml.diagramLayout+xml"/>
  <Override PartName="/ppt/diagrams/quickStyle3.xml" ContentType="application/vnd.openxmlformats-officedocument.drawingml.diagramStyle+xml"/>
  <Override PartName="/ppt/diagrams/colors5.xml" ContentType="application/vnd.openxmlformats-officedocument.drawingml.diagramColors+xml"/>
  <Override PartName="/ppt/diagrams/layout9.xml" ContentType="application/vnd.openxmlformats-officedocument.drawingml.diagramLayout+xml"/>
  <Override PartName="/ppt/diagrams/quickStyle5.xml" ContentType="application/vnd.openxmlformats-officedocument.drawingml.diagramStyle+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rawing9.xml" ContentType="application/vnd.ms-office.drawingml.diagramDrawing+xml"/>
  <Override PartName="/ppt/diagrams/colors9.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diagrams/colors7.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theme/theme1.xml" ContentType="application/vnd.openxmlformats-officedocument.theme+xml"/>
  <Override PartName="/ppt/diagrams/colors6.xml" ContentType="application/vnd.openxmlformats-officedocument.drawingml.diagramColors+xml"/>
  <Override PartName="/ppt/diagrams/layout7.xml" ContentType="application/vnd.openxmlformats-officedocument.drawingml.diagramLayout+xml"/>
  <Override PartName="/ppt/diagrams/quickStyle7.xml" ContentType="application/vnd.openxmlformats-officedocument.drawingml.diagramStyle+xml"/>
  <Override PartName="/ppt/diagrams/drawing6.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2" r:id="rId3"/>
    <p:sldId id="263" r:id="rId4"/>
    <p:sldId id="265" r:id="rId5"/>
    <p:sldId id="266" r:id="rId6"/>
    <p:sldId id="268" r:id="rId7"/>
    <p:sldId id="270" r:id="rId8"/>
    <p:sldId id="273" r:id="rId9"/>
    <p:sldId id="274" r:id="rId10"/>
    <p:sldId id="277" r:id="rId11"/>
    <p:sldId id="278" r:id="rId12"/>
    <p:sldId id="280" r:id="rId13"/>
    <p:sldId id="281" r:id="rId14"/>
    <p:sldId id="282" r:id="rId15"/>
    <p:sldId id="286" r:id="rId16"/>
    <p:sldId id="287" r:id="rId17"/>
    <p:sldId id="289" r:id="rId18"/>
    <p:sldId id="290" r:id="rId19"/>
    <p:sldId id="292" r:id="rId20"/>
    <p:sldId id="294" r:id="rId21"/>
    <p:sldId id="297" r:id="rId22"/>
    <p:sldId id="302" r:id="rId23"/>
    <p:sldId id="305" r:id="rId24"/>
    <p:sldId id="308" r:id="rId25"/>
    <p:sldId id="310" r:id="rId26"/>
    <p:sldId id="320" r:id="rId27"/>
    <p:sldId id="322" r:id="rId28"/>
    <p:sldId id="323" r:id="rId29"/>
    <p:sldId id="32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14" autoAdjust="0"/>
    <p:restoredTop sz="95397" autoAdjust="0"/>
  </p:normalViewPr>
  <p:slideViewPr>
    <p:cSldViewPr snapToGrid="0" snapToObjects="1">
      <p:cViewPr>
        <p:scale>
          <a:sx n="65" d="100"/>
          <a:sy n="65" d="100"/>
        </p:scale>
        <p:origin x="-420" y="7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B74497-0A59-E848-BD53-6C9E6E8D7E5E}" type="doc">
      <dgm:prSet loTypeId="urn:microsoft.com/office/officeart/2005/8/layout/radial4" loCatId="" qsTypeId="urn:microsoft.com/office/officeart/2005/8/quickstyle/simple3" qsCatId="simple" csTypeId="urn:microsoft.com/office/officeart/2005/8/colors/accent6_2" csCatId="accent6" phldr="1"/>
      <dgm:spPr/>
      <dgm:t>
        <a:bodyPr/>
        <a:lstStyle/>
        <a:p>
          <a:endParaRPr lang="en-US"/>
        </a:p>
      </dgm:t>
    </dgm:pt>
    <dgm:pt modelId="{F44B0D52-2FFA-9C45-A2D7-725F90512A7D}">
      <dgm:prSet phldrT="[Text]"/>
      <dgm:spPr/>
      <dgm:t>
        <a:bodyPr/>
        <a:lstStyle/>
        <a:p>
          <a:r>
            <a:rPr lang="en-US" dirty="0" err="1" smtClean="0"/>
            <a:t>Investigación-acción</a:t>
          </a:r>
          <a:endParaRPr lang="en-US" dirty="0"/>
        </a:p>
      </dgm:t>
    </dgm:pt>
    <dgm:pt modelId="{C390CADE-367D-8541-94A3-F239B48CD432}" type="parTrans" cxnId="{B6C5C932-1F52-934B-9473-D0BBBA9970F6}">
      <dgm:prSet/>
      <dgm:spPr/>
      <dgm:t>
        <a:bodyPr/>
        <a:lstStyle/>
        <a:p>
          <a:endParaRPr lang="en-US"/>
        </a:p>
      </dgm:t>
    </dgm:pt>
    <dgm:pt modelId="{D8EB1492-1DC6-3A47-8D70-1C69C25CEF2B}" type="sibTrans" cxnId="{B6C5C932-1F52-934B-9473-D0BBBA9970F6}">
      <dgm:prSet/>
      <dgm:spPr/>
      <dgm:t>
        <a:bodyPr/>
        <a:lstStyle/>
        <a:p>
          <a:endParaRPr lang="en-US"/>
        </a:p>
      </dgm:t>
    </dgm:pt>
    <dgm:pt modelId="{8529A47C-62EC-9B40-BA25-E761F46F460C}">
      <dgm:prSet phldrT="[Text]"/>
      <dgm:spPr/>
      <dgm:t>
        <a:bodyPr/>
        <a:lstStyle/>
        <a:p>
          <a:r>
            <a:rPr lang="en-US" dirty="0" err="1" smtClean="0"/>
            <a:t>Investigador</a:t>
          </a:r>
          <a:r>
            <a:rPr lang="en-US" dirty="0" smtClean="0"/>
            <a:t> </a:t>
          </a:r>
          <a:r>
            <a:rPr lang="en-US" dirty="0" err="1" smtClean="0"/>
            <a:t>protagonista</a:t>
          </a:r>
          <a:r>
            <a:rPr lang="en-US" dirty="0" smtClean="0"/>
            <a:t>, se </a:t>
          </a:r>
          <a:r>
            <a:rPr lang="en-US" dirty="0" err="1" smtClean="0"/>
            <a:t>basa</a:t>
          </a:r>
          <a:r>
            <a:rPr lang="en-US" dirty="0" smtClean="0"/>
            <a:t> en </a:t>
          </a:r>
          <a:r>
            <a:rPr lang="en-US" dirty="0" err="1" smtClean="0"/>
            <a:t>su</a:t>
          </a:r>
          <a:r>
            <a:rPr lang="en-US" dirty="0" smtClean="0"/>
            <a:t> </a:t>
          </a:r>
          <a:r>
            <a:rPr lang="en-US" dirty="0" err="1" smtClean="0"/>
            <a:t>propia</a:t>
          </a:r>
          <a:r>
            <a:rPr lang="en-US" dirty="0" smtClean="0"/>
            <a:t> </a:t>
          </a:r>
          <a:r>
            <a:rPr lang="en-US" dirty="0" err="1" smtClean="0"/>
            <a:t>realidad</a:t>
          </a:r>
          <a:endParaRPr lang="en-US" dirty="0"/>
        </a:p>
      </dgm:t>
    </dgm:pt>
    <dgm:pt modelId="{CD29F0F4-F0E8-7343-AB95-948D0C9D1497}" type="parTrans" cxnId="{25E29EAF-E4D1-1444-AAC7-5CC4C5369BAD}">
      <dgm:prSet/>
      <dgm:spPr/>
      <dgm:t>
        <a:bodyPr/>
        <a:lstStyle/>
        <a:p>
          <a:endParaRPr lang="en-US"/>
        </a:p>
      </dgm:t>
    </dgm:pt>
    <dgm:pt modelId="{2838A761-B7F1-AA45-B81F-1B69844D89D6}" type="sibTrans" cxnId="{25E29EAF-E4D1-1444-AAC7-5CC4C5369BAD}">
      <dgm:prSet/>
      <dgm:spPr/>
      <dgm:t>
        <a:bodyPr/>
        <a:lstStyle/>
        <a:p>
          <a:endParaRPr lang="en-US"/>
        </a:p>
      </dgm:t>
    </dgm:pt>
    <dgm:pt modelId="{541B6FF1-4C99-5A4F-A830-7A17B751F100}">
      <dgm:prSet phldrT="[Text]"/>
      <dgm:spPr/>
      <dgm:t>
        <a:bodyPr/>
        <a:lstStyle/>
        <a:p>
          <a:r>
            <a:rPr lang="en-US" dirty="0" err="1" smtClean="0"/>
            <a:t>Evalúa</a:t>
          </a:r>
          <a:r>
            <a:rPr lang="en-US" dirty="0" smtClean="0"/>
            <a:t> </a:t>
          </a:r>
          <a:r>
            <a:rPr lang="en-US" dirty="0" err="1" smtClean="0"/>
            <a:t>su</a:t>
          </a:r>
          <a:r>
            <a:rPr lang="en-US" dirty="0" smtClean="0"/>
            <a:t> </a:t>
          </a:r>
          <a:r>
            <a:rPr lang="en-US" dirty="0" err="1" smtClean="0"/>
            <a:t>propia</a:t>
          </a:r>
          <a:r>
            <a:rPr lang="en-US" dirty="0" smtClean="0"/>
            <a:t> </a:t>
          </a:r>
          <a:r>
            <a:rPr lang="en-US" dirty="0" err="1" smtClean="0"/>
            <a:t>práctica</a:t>
          </a:r>
          <a:endParaRPr lang="en-US" dirty="0"/>
        </a:p>
      </dgm:t>
    </dgm:pt>
    <dgm:pt modelId="{6938DF5E-6040-9B40-8580-C21F35AF3A83}" type="parTrans" cxnId="{7402AEA5-ABD6-F640-841B-95D8C248F0DD}">
      <dgm:prSet/>
      <dgm:spPr/>
      <dgm:t>
        <a:bodyPr/>
        <a:lstStyle/>
        <a:p>
          <a:endParaRPr lang="en-US"/>
        </a:p>
      </dgm:t>
    </dgm:pt>
    <dgm:pt modelId="{1BB4EAC0-9C7B-B24D-A543-613114B6BC34}" type="sibTrans" cxnId="{7402AEA5-ABD6-F640-841B-95D8C248F0DD}">
      <dgm:prSet/>
      <dgm:spPr/>
      <dgm:t>
        <a:bodyPr/>
        <a:lstStyle/>
        <a:p>
          <a:endParaRPr lang="en-US"/>
        </a:p>
      </dgm:t>
    </dgm:pt>
    <dgm:pt modelId="{52AB170C-0327-264D-B4EE-48EFFD578BE7}">
      <dgm:prSet phldrT="[Text]"/>
      <dgm:spPr/>
      <dgm:t>
        <a:bodyPr/>
        <a:lstStyle/>
        <a:p>
          <a:r>
            <a:rPr lang="en-US" dirty="0" err="1" smtClean="0"/>
            <a:t>Identifica</a:t>
          </a:r>
          <a:r>
            <a:rPr lang="en-US" dirty="0" smtClean="0"/>
            <a:t> </a:t>
          </a:r>
          <a:r>
            <a:rPr lang="en-US" dirty="0" err="1" smtClean="0"/>
            <a:t>oportunidades</a:t>
          </a:r>
          <a:r>
            <a:rPr lang="en-US" dirty="0" smtClean="0"/>
            <a:t> de  </a:t>
          </a:r>
          <a:r>
            <a:rPr lang="en-US" dirty="0" err="1" smtClean="0"/>
            <a:t>innovaciones</a:t>
          </a:r>
          <a:r>
            <a:rPr lang="en-US" dirty="0" smtClean="0"/>
            <a:t> y </a:t>
          </a:r>
          <a:r>
            <a:rPr lang="en-US" dirty="0" err="1" smtClean="0"/>
            <a:t>cambios</a:t>
          </a:r>
          <a:endParaRPr lang="en-US" dirty="0"/>
        </a:p>
      </dgm:t>
    </dgm:pt>
    <dgm:pt modelId="{6F4EB8D4-2F4D-CA4C-8683-E042A77D5F84}" type="parTrans" cxnId="{18909435-F3FA-E547-ABA8-0D501FD9E830}">
      <dgm:prSet/>
      <dgm:spPr/>
      <dgm:t>
        <a:bodyPr/>
        <a:lstStyle/>
        <a:p>
          <a:endParaRPr lang="en-US"/>
        </a:p>
      </dgm:t>
    </dgm:pt>
    <dgm:pt modelId="{20A1AA54-123C-154C-8907-CB290DC3D1DE}" type="sibTrans" cxnId="{18909435-F3FA-E547-ABA8-0D501FD9E830}">
      <dgm:prSet/>
      <dgm:spPr/>
      <dgm:t>
        <a:bodyPr/>
        <a:lstStyle/>
        <a:p>
          <a:endParaRPr lang="en-US"/>
        </a:p>
      </dgm:t>
    </dgm:pt>
    <dgm:pt modelId="{CF8E78FD-5D3B-D24E-8BC8-EA903051D1A4}" type="pres">
      <dgm:prSet presAssocID="{A8B74497-0A59-E848-BD53-6C9E6E8D7E5E}" presName="cycle" presStyleCnt="0">
        <dgm:presLayoutVars>
          <dgm:chMax val="1"/>
          <dgm:dir/>
          <dgm:animLvl val="ctr"/>
          <dgm:resizeHandles val="exact"/>
        </dgm:presLayoutVars>
      </dgm:prSet>
      <dgm:spPr/>
      <dgm:t>
        <a:bodyPr/>
        <a:lstStyle/>
        <a:p>
          <a:endParaRPr lang="en-US"/>
        </a:p>
      </dgm:t>
    </dgm:pt>
    <dgm:pt modelId="{F442EBA8-3663-9E46-8475-929023EDD856}" type="pres">
      <dgm:prSet presAssocID="{F44B0D52-2FFA-9C45-A2D7-725F90512A7D}" presName="centerShape" presStyleLbl="node0" presStyleIdx="0" presStyleCnt="1"/>
      <dgm:spPr/>
      <dgm:t>
        <a:bodyPr/>
        <a:lstStyle/>
        <a:p>
          <a:endParaRPr lang="en-US"/>
        </a:p>
      </dgm:t>
    </dgm:pt>
    <dgm:pt modelId="{E547729D-572E-FA44-B212-1DE6446BBD07}" type="pres">
      <dgm:prSet presAssocID="{CD29F0F4-F0E8-7343-AB95-948D0C9D1497}" presName="parTrans" presStyleLbl="bgSibTrans2D1" presStyleIdx="0" presStyleCnt="3"/>
      <dgm:spPr/>
      <dgm:t>
        <a:bodyPr/>
        <a:lstStyle/>
        <a:p>
          <a:endParaRPr lang="en-US"/>
        </a:p>
      </dgm:t>
    </dgm:pt>
    <dgm:pt modelId="{79001F83-B703-BF45-86C2-FD126B19CF53}" type="pres">
      <dgm:prSet presAssocID="{8529A47C-62EC-9B40-BA25-E761F46F460C}" presName="node" presStyleLbl="node1" presStyleIdx="0" presStyleCnt="3">
        <dgm:presLayoutVars>
          <dgm:bulletEnabled val="1"/>
        </dgm:presLayoutVars>
      </dgm:prSet>
      <dgm:spPr/>
      <dgm:t>
        <a:bodyPr/>
        <a:lstStyle/>
        <a:p>
          <a:endParaRPr lang="en-US"/>
        </a:p>
      </dgm:t>
    </dgm:pt>
    <dgm:pt modelId="{672502BB-D1CF-2A4E-8444-4AD9675C800E}" type="pres">
      <dgm:prSet presAssocID="{6938DF5E-6040-9B40-8580-C21F35AF3A83}" presName="parTrans" presStyleLbl="bgSibTrans2D1" presStyleIdx="1" presStyleCnt="3"/>
      <dgm:spPr/>
      <dgm:t>
        <a:bodyPr/>
        <a:lstStyle/>
        <a:p>
          <a:endParaRPr lang="en-US"/>
        </a:p>
      </dgm:t>
    </dgm:pt>
    <dgm:pt modelId="{3D7C1273-0176-294E-893E-CC19BEFE5865}" type="pres">
      <dgm:prSet presAssocID="{541B6FF1-4C99-5A4F-A830-7A17B751F100}" presName="node" presStyleLbl="node1" presStyleIdx="1" presStyleCnt="3">
        <dgm:presLayoutVars>
          <dgm:bulletEnabled val="1"/>
        </dgm:presLayoutVars>
      </dgm:prSet>
      <dgm:spPr/>
      <dgm:t>
        <a:bodyPr/>
        <a:lstStyle/>
        <a:p>
          <a:endParaRPr lang="en-US"/>
        </a:p>
      </dgm:t>
    </dgm:pt>
    <dgm:pt modelId="{14C5B1E8-63D8-1845-9A78-8AAF384F46CE}" type="pres">
      <dgm:prSet presAssocID="{6F4EB8D4-2F4D-CA4C-8683-E042A77D5F84}" presName="parTrans" presStyleLbl="bgSibTrans2D1" presStyleIdx="2" presStyleCnt="3"/>
      <dgm:spPr/>
      <dgm:t>
        <a:bodyPr/>
        <a:lstStyle/>
        <a:p>
          <a:endParaRPr lang="en-US"/>
        </a:p>
      </dgm:t>
    </dgm:pt>
    <dgm:pt modelId="{2C6619BB-5AD1-1A46-AFEF-8EE6A58B5FA1}" type="pres">
      <dgm:prSet presAssocID="{52AB170C-0327-264D-B4EE-48EFFD578BE7}" presName="node" presStyleLbl="node1" presStyleIdx="2" presStyleCnt="3">
        <dgm:presLayoutVars>
          <dgm:bulletEnabled val="1"/>
        </dgm:presLayoutVars>
      </dgm:prSet>
      <dgm:spPr/>
      <dgm:t>
        <a:bodyPr/>
        <a:lstStyle/>
        <a:p>
          <a:endParaRPr lang="en-US"/>
        </a:p>
      </dgm:t>
    </dgm:pt>
  </dgm:ptLst>
  <dgm:cxnLst>
    <dgm:cxn modelId="{25E29EAF-E4D1-1444-AAC7-5CC4C5369BAD}" srcId="{F44B0D52-2FFA-9C45-A2D7-725F90512A7D}" destId="{8529A47C-62EC-9B40-BA25-E761F46F460C}" srcOrd="0" destOrd="0" parTransId="{CD29F0F4-F0E8-7343-AB95-948D0C9D1497}" sibTransId="{2838A761-B7F1-AA45-B81F-1B69844D89D6}"/>
    <dgm:cxn modelId="{B6C5C932-1F52-934B-9473-D0BBBA9970F6}" srcId="{A8B74497-0A59-E848-BD53-6C9E6E8D7E5E}" destId="{F44B0D52-2FFA-9C45-A2D7-725F90512A7D}" srcOrd="0" destOrd="0" parTransId="{C390CADE-367D-8541-94A3-F239B48CD432}" sibTransId="{D8EB1492-1DC6-3A47-8D70-1C69C25CEF2B}"/>
    <dgm:cxn modelId="{4ADF075E-F268-FC45-B1B6-7E6DCCE5931F}" type="presOf" srcId="{8529A47C-62EC-9B40-BA25-E761F46F460C}" destId="{79001F83-B703-BF45-86C2-FD126B19CF53}" srcOrd="0" destOrd="0" presId="urn:microsoft.com/office/officeart/2005/8/layout/radial4"/>
    <dgm:cxn modelId="{18909435-F3FA-E547-ABA8-0D501FD9E830}" srcId="{F44B0D52-2FFA-9C45-A2D7-725F90512A7D}" destId="{52AB170C-0327-264D-B4EE-48EFFD578BE7}" srcOrd="2" destOrd="0" parTransId="{6F4EB8D4-2F4D-CA4C-8683-E042A77D5F84}" sibTransId="{20A1AA54-123C-154C-8907-CB290DC3D1DE}"/>
    <dgm:cxn modelId="{E1ABA6AC-FC54-E842-AE98-AB00C1098BCC}" type="presOf" srcId="{541B6FF1-4C99-5A4F-A830-7A17B751F100}" destId="{3D7C1273-0176-294E-893E-CC19BEFE5865}" srcOrd="0" destOrd="0" presId="urn:microsoft.com/office/officeart/2005/8/layout/radial4"/>
    <dgm:cxn modelId="{586A6776-A018-8549-8941-77876DAAFA39}" type="presOf" srcId="{6938DF5E-6040-9B40-8580-C21F35AF3A83}" destId="{672502BB-D1CF-2A4E-8444-4AD9675C800E}" srcOrd="0" destOrd="0" presId="urn:microsoft.com/office/officeart/2005/8/layout/radial4"/>
    <dgm:cxn modelId="{8300BB33-1FEB-DC45-B13E-BB6385ECC1E8}" type="presOf" srcId="{A8B74497-0A59-E848-BD53-6C9E6E8D7E5E}" destId="{CF8E78FD-5D3B-D24E-8BC8-EA903051D1A4}" srcOrd="0" destOrd="0" presId="urn:microsoft.com/office/officeart/2005/8/layout/radial4"/>
    <dgm:cxn modelId="{0DDC96B0-41F3-7F4F-BAAE-E7E6B736B83F}" type="presOf" srcId="{CD29F0F4-F0E8-7343-AB95-948D0C9D1497}" destId="{E547729D-572E-FA44-B212-1DE6446BBD07}" srcOrd="0" destOrd="0" presId="urn:microsoft.com/office/officeart/2005/8/layout/radial4"/>
    <dgm:cxn modelId="{214A8CF4-9859-FC4C-AAD2-E1694B841346}" type="presOf" srcId="{6F4EB8D4-2F4D-CA4C-8683-E042A77D5F84}" destId="{14C5B1E8-63D8-1845-9A78-8AAF384F46CE}" srcOrd="0" destOrd="0" presId="urn:microsoft.com/office/officeart/2005/8/layout/radial4"/>
    <dgm:cxn modelId="{EC08B220-55BA-9E40-86C3-9BA31F785781}" type="presOf" srcId="{52AB170C-0327-264D-B4EE-48EFFD578BE7}" destId="{2C6619BB-5AD1-1A46-AFEF-8EE6A58B5FA1}" srcOrd="0" destOrd="0" presId="urn:microsoft.com/office/officeart/2005/8/layout/radial4"/>
    <dgm:cxn modelId="{7402AEA5-ABD6-F640-841B-95D8C248F0DD}" srcId="{F44B0D52-2FFA-9C45-A2D7-725F90512A7D}" destId="{541B6FF1-4C99-5A4F-A830-7A17B751F100}" srcOrd="1" destOrd="0" parTransId="{6938DF5E-6040-9B40-8580-C21F35AF3A83}" sibTransId="{1BB4EAC0-9C7B-B24D-A543-613114B6BC34}"/>
    <dgm:cxn modelId="{1A29D636-2C9B-174F-BC12-E5B73B43F972}" type="presOf" srcId="{F44B0D52-2FFA-9C45-A2D7-725F90512A7D}" destId="{F442EBA8-3663-9E46-8475-929023EDD856}" srcOrd="0" destOrd="0" presId="urn:microsoft.com/office/officeart/2005/8/layout/radial4"/>
    <dgm:cxn modelId="{395CF1FD-8C7C-D144-A247-EBABEAA54EF6}" type="presParOf" srcId="{CF8E78FD-5D3B-D24E-8BC8-EA903051D1A4}" destId="{F442EBA8-3663-9E46-8475-929023EDD856}" srcOrd="0" destOrd="0" presId="urn:microsoft.com/office/officeart/2005/8/layout/radial4"/>
    <dgm:cxn modelId="{DCBA6C84-A7A1-3743-876A-810FB6BCD7E5}" type="presParOf" srcId="{CF8E78FD-5D3B-D24E-8BC8-EA903051D1A4}" destId="{E547729D-572E-FA44-B212-1DE6446BBD07}" srcOrd="1" destOrd="0" presId="urn:microsoft.com/office/officeart/2005/8/layout/radial4"/>
    <dgm:cxn modelId="{5CE48C30-07BF-DB4A-85AE-32421A14C666}" type="presParOf" srcId="{CF8E78FD-5D3B-D24E-8BC8-EA903051D1A4}" destId="{79001F83-B703-BF45-86C2-FD126B19CF53}" srcOrd="2" destOrd="0" presId="urn:microsoft.com/office/officeart/2005/8/layout/radial4"/>
    <dgm:cxn modelId="{FE50432C-E8A6-3B4D-A4CB-EDE9B6B1C6F9}" type="presParOf" srcId="{CF8E78FD-5D3B-D24E-8BC8-EA903051D1A4}" destId="{672502BB-D1CF-2A4E-8444-4AD9675C800E}" srcOrd="3" destOrd="0" presId="urn:microsoft.com/office/officeart/2005/8/layout/radial4"/>
    <dgm:cxn modelId="{6F3CA907-5103-C94D-904B-7A4B1E86F224}" type="presParOf" srcId="{CF8E78FD-5D3B-D24E-8BC8-EA903051D1A4}" destId="{3D7C1273-0176-294E-893E-CC19BEFE5865}" srcOrd="4" destOrd="0" presId="urn:microsoft.com/office/officeart/2005/8/layout/radial4"/>
    <dgm:cxn modelId="{051A0580-75EB-E24D-B1CD-630D6BE3FB41}" type="presParOf" srcId="{CF8E78FD-5D3B-D24E-8BC8-EA903051D1A4}" destId="{14C5B1E8-63D8-1845-9A78-8AAF384F46CE}" srcOrd="5" destOrd="0" presId="urn:microsoft.com/office/officeart/2005/8/layout/radial4"/>
    <dgm:cxn modelId="{731106C8-1128-8F4C-B114-03C5B526767F}" type="presParOf" srcId="{CF8E78FD-5D3B-D24E-8BC8-EA903051D1A4}" destId="{2C6619BB-5AD1-1A46-AFEF-8EE6A58B5FA1}"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F6DEA6-49EF-8E4B-BD51-8EC24C75215B}" type="doc">
      <dgm:prSet loTypeId="urn:microsoft.com/office/officeart/2005/8/layout/vList2" loCatId="" qsTypeId="urn:microsoft.com/office/officeart/2005/8/quickstyle/simple4" qsCatId="simple" csTypeId="urn:microsoft.com/office/officeart/2005/8/colors/accent0_2" csCatId="mainScheme" phldr="1"/>
      <dgm:spPr/>
      <dgm:t>
        <a:bodyPr/>
        <a:lstStyle/>
        <a:p>
          <a:endParaRPr lang="en-US"/>
        </a:p>
      </dgm:t>
    </dgm:pt>
    <dgm:pt modelId="{621B23A2-62AE-F640-92DF-703B437CAE18}">
      <dgm:prSet custT="1"/>
      <dgm:spPr/>
      <dgm:t>
        <a:bodyPr/>
        <a:lstStyle/>
        <a:p>
          <a:pPr rtl="0"/>
          <a:r>
            <a:rPr lang="es-ES_tradnl" sz="1400" dirty="0" smtClean="0"/>
            <a:t>Tema de investigación en el ámbito académico.  </a:t>
          </a:r>
        </a:p>
        <a:p>
          <a:pPr rtl="0"/>
          <a:r>
            <a:rPr lang="es-ES_tradnl" sz="1400" dirty="0" smtClean="0"/>
            <a:t>Enfoque de la alfabetización académica, proceso de lectura</a:t>
          </a:r>
          <a:endParaRPr lang="es-ES_tradnl" sz="1400" dirty="0"/>
        </a:p>
      </dgm:t>
    </dgm:pt>
    <dgm:pt modelId="{F4DEBDBF-FB0F-AD4F-9791-FC8F8E580D4E}" type="parTrans" cxnId="{64B199A3-9850-1D4E-BCD0-A0D148FAE241}">
      <dgm:prSet/>
      <dgm:spPr/>
      <dgm:t>
        <a:bodyPr/>
        <a:lstStyle/>
        <a:p>
          <a:endParaRPr lang="en-US" sz="1400"/>
        </a:p>
      </dgm:t>
    </dgm:pt>
    <dgm:pt modelId="{C4345AD7-CBC9-DB44-AC96-3829E0B347DB}" type="sibTrans" cxnId="{64B199A3-9850-1D4E-BCD0-A0D148FAE241}">
      <dgm:prSet/>
      <dgm:spPr/>
      <dgm:t>
        <a:bodyPr/>
        <a:lstStyle/>
        <a:p>
          <a:endParaRPr lang="en-US" sz="1400"/>
        </a:p>
      </dgm:t>
    </dgm:pt>
    <dgm:pt modelId="{C492CDEE-EB7E-AA49-8BFF-95C8508E9AFF}">
      <dgm:prSet custT="1"/>
      <dgm:spPr/>
      <dgm:t>
        <a:bodyPr/>
        <a:lstStyle/>
        <a:p>
          <a:pPr rtl="0"/>
          <a:r>
            <a:rPr lang="es-ES_tradnl" sz="1400" dirty="0" smtClean="0"/>
            <a:t>Investigación  desarrollada en las asignaturas Mercadeo I e Investigación de Mercados, de la carrera de Mercadeo en la Pontificia Universidad Católica Madre y Maestra (PUCMM), Campus Santo Tomás de Aquino,  durante el cuatrimestre 2015-2016/1 (meses septiembre-diciembre del año 2015).</a:t>
          </a:r>
          <a:endParaRPr lang="es-ES_tradnl" sz="1400" dirty="0"/>
        </a:p>
      </dgm:t>
    </dgm:pt>
    <dgm:pt modelId="{D7ABE85D-1EDB-1041-8EDD-3A49244C0A6A}" type="parTrans" cxnId="{0731745B-6BC4-664E-851F-BD5D6D9E6F17}">
      <dgm:prSet/>
      <dgm:spPr/>
      <dgm:t>
        <a:bodyPr/>
        <a:lstStyle/>
        <a:p>
          <a:endParaRPr lang="en-US" sz="1400"/>
        </a:p>
      </dgm:t>
    </dgm:pt>
    <dgm:pt modelId="{E1DFFB6F-12FE-2246-A395-611C26018CBA}" type="sibTrans" cxnId="{0731745B-6BC4-664E-851F-BD5D6D9E6F17}">
      <dgm:prSet/>
      <dgm:spPr/>
      <dgm:t>
        <a:bodyPr/>
        <a:lstStyle/>
        <a:p>
          <a:endParaRPr lang="en-US" sz="1400"/>
        </a:p>
      </dgm:t>
    </dgm:pt>
    <dgm:pt modelId="{ADF03BB0-8B1D-EB46-A006-D03A542E421E}" type="pres">
      <dgm:prSet presAssocID="{50F6DEA6-49EF-8E4B-BD51-8EC24C75215B}" presName="linear" presStyleCnt="0">
        <dgm:presLayoutVars>
          <dgm:animLvl val="lvl"/>
          <dgm:resizeHandles val="exact"/>
        </dgm:presLayoutVars>
      </dgm:prSet>
      <dgm:spPr/>
      <dgm:t>
        <a:bodyPr/>
        <a:lstStyle/>
        <a:p>
          <a:endParaRPr lang="en-US"/>
        </a:p>
      </dgm:t>
    </dgm:pt>
    <dgm:pt modelId="{9621FC8E-F00E-BD43-A629-297ABB8D0E74}" type="pres">
      <dgm:prSet presAssocID="{621B23A2-62AE-F640-92DF-703B437CAE18}" presName="parentText" presStyleLbl="node1" presStyleIdx="0" presStyleCnt="2">
        <dgm:presLayoutVars>
          <dgm:chMax val="0"/>
          <dgm:bulletEnabled val="1"/>
        </dgm:presLayoutVars>
      </dgm:prSet>
      <dgm:spPr/>
      <dgm:t>
        <a:bodyPr/>
        <a:lstStyle/>
        <a:p>
          <a:endParaRPr lang="en-US"/>
        </a:p>
      </dgm:t>
    </dgm:pt>
    <dgm:pt modelId="{4AB49C74-A040-8E47-AA7D-478482AFA044}" type="pres">
      <dgm:prSet presAssocID="{C4345AD7-CBC9-DB44-AC96-3829E0B347DB}" presName="spacer" presStyleCnt="0"/>
      <dgm:spPr/>
    </dgm:pt>
    <dgm:pt modelId="{156994FE-5407-BD47-8BB9-21DD63D8F171}" type="pres">
      <dgm:prSet presAssocID="{C492CDEE-EB7E-AA49-8BFF-95C8508E9AFF}" presName="parentText" presStyleLbl="node1" presStyleIdx="1" presStyleCnt="2">
        <dgm:presLayoutVars>
          <dgm:chMax val="0"/>
          <dgm:bulletEnabled val="1"/>
        </dgm:presLayoutVars>
      </dgm:prSet>
      <dgm:spPr/>
      <dgm:t>
        <a:bodyPr/>
        <a:lstStyle/>
        <a:p>
          <a:endParaRPr lang="en-US"/>
        </a:p>
      </dgm:t>
    </dgm:pt>
  </dgm:ptLst>
  <dgm:cxnLst>
    <dgm:cxn modelId="{0731745B-6BC4-664E-851F-BD5D6D9E6F17}" srcId="{50F6DEA6-49EF-8E4B-BD51-8EC24C75215B}" destId="{C492CDEE-EB7E-AA49-8BFF-95C8508E9AFF}" srcOrd="1" destOrd="0" parTransId="{D7ABE85D-1EDB-1041-8EDD-3A49244C0A6A}" sibTransId="{E1DFFB6F-12FE-2246-A395-611C26018CBA}"/>
    <dgm:cxn modelId="{64B199A3-9850-1D4E-BCD0-A0D148FAE241}" srcId="{50F6DEA6-49EF-8E4B-BD51-8EC24C75215B}" destId="{621B23A2-62AE-F640-92DF-703B437CAE18}" srcOrd="0" destOrd="0" parTransId="{F4DEBDBF-FB0F-AD4F-9791-FC8F8E580D4E}" sibTransId="{C4345AD7-CBC9-DB44-AC96-3829E0B347DB}"/>
    <dgm:cxn modelId="{B07F78CC-72D9-4343-9801-4A081E61710F}" type="presOf" srcId="{50F6DEA6-49EF-8E4B-BD51-8EC24C75215B}" destId="{ADF03BB0-8B1D-EB46-A006-D03A542E421E}" srcOrd="0" destOrd="0" presId="urn:microsoft.com/office/officeart/2005/8/layout/vList2"/>
    <dgm:cxn modelId="{79B5417E-292E-974D-8937-F286DA891344}" type="presOf" srcId="{C492CDEE-EB7E-AA49-8BFF-95C8508E9AFF}" destId="{156994FE-5407-BD47-8BB9-21DD63D8F171}" srcOrd="0" destOrd="0" presId="urn:microsoft.com/office/officeart/2005/8/layout/vList2"/>
    <dgm:cxn modelId="{7A99EC00-A047-2549-831C-ECD512F3E389}" type="presOf" srcId="{621B23A2-62AE-F640-92DF-703B437CAE18}" destId="{9621FC8E-F00E-BD43-A629-297ABB8D0E74}" srcOrd="0" destOrd="0" presId="urn:microsoft.com/office/officeart/2005/8/layout/vList2"/>
    <dgm:cxn modelId="{4BCAED73-E27C-814F-AA21-034CAF23DD9A}" type="presParOf" srcId="{ADF03BB0-8B1D-EB46-A006-D03A542E421E}" destId="{9621FC8E-F00E-BD43-A629-297ABB8D0E74}" srcOrd="0" destOrd="0" presId="urn:microsoft.com/office/officeart/2005/8/layout/vList2"/>
    <dgm:cxn modelId="{EB11BB4B-2387-8348-9724-E459DF10340F}" type="presParOf" srcId="{ADF03BB0-8B1D-EB46-A006-D03A542E421E}" destId="{4AB49C74-A040-8E47-AA7D-478482AFA044}" srcOrd="1" destOrd="0" presId="urn:microsoft.com/office/officeart/2005/8/layout/vList2"/>
    <dgm:cxn modelId="{170C06E8-1CD7-114E-BCDC-9FDA593C6ECD}" type="presParOf" srcId="{ADF03BB0-8B1D-EB46-A006-D03A542E421E}" destId="{156994FE-5407-BD47-8BB9-21DD63D8F171}" srcOrd="2"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0CEA12-2BEF-714E-8401-DB9E274E636A}" type="doc">
      <dgm:prSet loTypeId="urn:microsoft.com/office/officeart/2005/8/layout/cycle7" loCatId="" qsTypeId="urn:microsoft.com/office/officeart/2005/8/quickstyle/simple4" qsCatId="simple" csTypeId="urn:microsoft.com/office/officeart/2005/8/colors/accent1_2" csCatId="accent1" phldr="1"/>
      <dgm:spPr/>
      <dgm:t>
        <a:bodyPr/>
        <a:lstStyle/>
        <a:p>
          <a:endParaRPr lang="en-US"/>
        </a:p>
      </dgm:t>
    </dgm:pt>
    <dgm:pt modelId="{DCEE0141-B469-8B49-AA06-7613D0A592F6}">
      <dgm:prSet phldrT="[Text]" custT="1"/>
      <dgm:spPr/>
      <dgm:t>
        <a:bodyPr/>
        <a:lstStyle/>
        <a:p>
          <a:pPr algn="ctr"/>
          <a:r>
            <a:rPr lang="en-US" sz="2400" dirty="0" err="1" smtClean="0">
              <a:solidFill>
                <a:schemeClr val="tx1"/>
              </a:solidFill>
            </a:rPr>
            <a:t>Lectura</a:t>
          </a:r>
          <a:endParaRPr lang="en-US" sz="2400" dirty="0">
            <a:solidFill>
              <a:schemeClr val="tx1"/>
            </a:solidFill>
          </a:endParaRPr>
        </a:p>
      </dgm:t>
    </dgm:pt>
    <dgm:pt modelId="{EA1EC00F-B6CD-0E43-84AE-D1223F3F249C}" type="parTrans" cxnId="{4DA7CD29-EF92-694A-AE71-EF1B3C3892C0}">
      <dgm:prSet/>
      <dgm:spPr/>
      <dgm:t>
        <a:bodyPr/>
        <a:lstStyle/>
        <a:p>
          <a:endParaRPr lang="en-US" sz="3600"/>
        </a:p>
      </dgm:t>
    </dgm:pt>
    <dgm:pt modelId="{85C60709-77F6-344E-98A4-607A54E28D3D}" type="sibTrans" cxnId="{4DA7CD29-EF92-694A-AE71-EF1B3C3892C0}">
      <dgm:prSet custT="1"/>
      <dgm:spPr/>
      <dgm:t>
        <a:bodyPr/>
        <a:lstStyle/>
        <a:p>
          <a:endParaRPr lang="en-US" sz="1200"/>
        </a:p>
      </dgm:t>
    </dgm:pt>
    <dgm:pt modelId="{CCB5415F-2FD6-ED46-936E-5C2E8A90CC27}">
      <dgm:prSet phldrT="[Text]" custT="1"/>
      <dgm:spPr/>
      <dgm:t>
        <a:bodyPr/>
        <a:lstStyle/>
        <a:p>
          <a:pPr algn="ctr"/>
          <a:r>
            <a:rPr lang="en-US" sz="2400" dirty="0" err="1" smtClean="0">
              <a:solidFill>
                <a:schemeClr val="tx1"/>
              </a:solidFill>
            </a:rPr>
            <a:t>Escritura</a:t>
          </a:r>
          <a:endParaRPr lang="en-US" sz="2400" dirty="0">
            <a:solidFill>
              <a:schemeClr val="tx1"/>
            </a:solidFill>
          </a:endParaRPr>
        </a:p>
      </dgm:t>
    </dgm:pt>
    <dgm:pt modelId="{1396E21D-D61D-BD43-8095-0F98F9CB2915}" type="parTrans" cxnId="{6D2592B9-CAE7-3D47-9C2D-C76B1980BFDD}">
      <dgm:prSet/>
      <dgm:spPr/>
      <dgm:t>
        <a:bodyPr/>
        <a:lstStyle/>
        <a:p>
          <a:endParaRPr lang="en-US" sz="3600"/>
        </a:p>
      </dgm:t>
    </dgm:pt>
    <dgm:pt modelId="{037218B4-7CAF-ED4F-AC2C-4C40D2021F31}" type="sibTrans" cxnId="{6D2592B9-CAE7-3D47-9C2D-C76B1980BFDD}">
      <dgm:prSet custT="1"/>
      <dgm:spPr/>
      <dgm:t>
        <a:bodyPr/>
        <a:lstStyle/>
        <a:p>
          <a:endParaRPr lang="en-US" sz="1200"/>
        </a:p>
      </dgm:t>
    </dgm:pt>
    <dgm:pt modelId="{398ACC9A-AC76-E749-9B11-3E2C867F8842}">
      <dgm:prSet phldrT="[Text]" custT="1"/>
      <dgm:spPr/>
      <dgm:t>
        <a:bodyPr/>
        <a:lstStyle/>
        <a:p>
          <a:pPr algn="ctr"/>
          <a:r>
            <a:rPr lang="en-US" sz="2400" dirty="0" smtClean="0">
              <a:solidFill>
                <a:schemeClr val="tx1"/>
              </a:solidFill>
            </a:rPr>
            <a:t>En el </a:t>
          </a:r>
          <a:r>
            <a:rPr lang="en-US" sz="2400" dirty="0" err="1" smtClean="0">
              <a:solidFill>
                <a:schemeClr val="tx1"/>
              </a:solidFill>
            </a:rPr>
            <a:t>Nivel</a:t>
          </a:r>
          <a:r>
            <a:rPr lang="en-US" sz="2400" dirty="0" smtClean="0">
              <a:solidFill>
                <a:schemeClr val="tx1"/>
              </a:solidFill>
            </a:rPr>
            <a:t> superior</a:t>
          </a:r>
          <a:endParaRPr lang="en-US" sz="2400" dirty="0">
            <a:solidFill>
              <a:schemeClr val="tx1"/>
            </a:solidFill>
          </a:endParaRPr>
        </a:p>
      </dgm:t>
    </dgm:pt>
    <dgm:pt modelId="{7A5B35FC-1827-9F4A-AB6D-7F4FC3E2E9AE}" type="parTrans" cxnId="{2916510B-3880-AF48-AE3A-3CEFBFB23E91}">
      <dgm:prSet/>
      <dgm:spPr/>
      <dgm:t>
        <a:bodyPr/>
        <a:lstStyle/>
        <a:p>
          <a:endParaRPr lang="en-US" sz="3600"/>
        </a:p>
      </dgm:t>
    </dgm:pt>
    <dgm:pt modelId="{AFA76791-C115-A641-A2BA-D1A0FFEA614A}" type="sibTrans" cxnId="{2916510B-3880-AF48-AE3A-3CEFBFB23E91}">
      <dgm:prSet custT="1"/>
      <dgm:spPr/>
      <dgm:t>
        <a:bodyPr/>
        <a:lstStyle/>
        <a:p>
          <a:endParaRPr lang="en-US" sz="1200"/>
        </a:p>
      </dgm:t>
    </dgm:pt>
    <dgm:pt modelId="{FF85203A-BD61-A64C-9C88-B4DD50742BE1}">
      <dgm:prSet phldrT="[Text]" custT="1"/>
      <dgm:spPr/>
      <dgm:t>
        <a:bodyPr/>
        <a:lstStyle/>
        <a:p>
          <a:pPr algn="ctr"/>
          <a:r>
            <a:rPr lang="en-US" sz="1800" dirty="0" err="1" smtClean="0">
              <a:solidFill>
                <a:schemeClr val="tx1"/>
              </a:solidFill>
            </a:rPr>
            <a:t>Comprensión</a:t>
          </a:r>
          <a:endParaRPr lang="en-US" sz="1800" dirty="0">
            <a:solidFill>
              <a:schemeClr val="tx1"/>
            </a:solidFill>
          </a:endParaRPr>
        </a:p>
      </dgm:t>
    </dgm:pt>
    <dgm:pt modelId="{0E05E07F-1887-9744-9093-918E4796F57F}" type="parTrans" cxnId="{01F531B7-BFBD-6840-8452-948D13E692CA}">
      <dgm:prSet/>
      <dgm:spPr/>
      <dgm:t>
        <a:bodyPr/>
        <a:lstStyle/>
        <a:p>
          <a:endParaRPr lang="en-US" sz="3600"/>
        </a:p>
      </dgm:t>
    </dgm:pt>
    <dgm:pt modelId="{5B106E52-BA45-CF4E-9D7C-577987023245}" type="sibTrans" cxnId="{01F531B7-BFBD-6840-8452-948D13E692CA}">
      <dgm:prSet/>
      <dgm:spPr/>
      <dgm:t>
        <a:bodyPr/>
        <a:lstStyle/>
        <a:p>
          <a:endParaRPr lang="en-US" sz="3600"/>
        </a:p>
      </dgm:t>
    </dgm:pt>
    <dgm:pt modelId="{AA3F2B57-AC8F-BF48-B770-0005E03399B1}">
      <dgm:prSet phldrT="[Text]" custT="1"/>
      <dgm:spPr/>
      <dgm:t>
        <a:bodyPr/>
        <a:lstStyle/>
        <a:p>
          <a:pPr algn="ctr"/>
          <a:r>
            <a:rPr lang="en-US" sz="1800" dirty="0" smtClean="0">
              <a:solidFill>
                <a:schemeClr val="tx1"/>
              </a:solidFill>
            </a:rPr>
            <a:t>Como un </a:t>
          </a:r>
          <a:r>
            <a:rPr lang="en-US" sz="1800" dirty="0" err="1" smtClean="0">
              <a:solidFill>
                <a:schemeClr val="tx1"/>
              </a:solidFill>
            </a:rPr>
            <a:t>reflejo</a:t>
          </a:r>
          <a:r>
            <a:rPr lang="en-US" sz="1800" dirty="0" smtClean="0">
              <a:solidFill>
                <a:schemeClr val="tx1"/>
              </a:solidFill>
            </a:rPr>
            <a:t> de la </a:t>
          </a:r>
          <a:r>
            <a:rPr lang="en-US" sz="1800" dirty="0" err="1" smtClean="0">
              <a:solidFill>
                <a:schemeClr val="tx1"/>
              </a:solidFill>
            </a:rPr>
            <a:t>comprensión</a:t>
          </a:r>
          <a:r>
            <a:rPr lang="en-US" sz="1800" dirty="0" smtClean="0">
              <a:solidFill>
                <a:schemeClr val="tx1"/>
              </a:solidFill>
            </a:rPr>
            <a:t> </a:t>
          </a:r>
          <a:r>
            <a:rPr lang="en-US" sz="1800" dirty="0" err="1" smtClean="0">
              <a:solidFill>
                <a:schemeClr val="tx1"/>
              </a:solidFill>
            </a:rPr>
            <a:t>lectora</a:t>
          </a:r>
          <a:endParaRPr lang="en-US" sz="1800" dirty="0">
            <a:solidFill>
              <a:schemeClr val="tx1"/>
            </a:solidFill>
          </a:endParaRPr>
        </a:p>
      </dgm:t>
    </dgm:pt>
    <dgm:pt modelId="{B1493E49-4823-9142-B5CE-CAF5551CA23C}" type="parTrans" cxnId="{31E101CB-71AA-2948-83F1-1214D654813F}">
      <dgm:prSet/>
      <dgm:spPr/>
      <dgm:t>
        <a:bodyPr/>
        <a:lstStyle/>
        <a:p>
          <a:endParaRPr lang="en-US" sz="3600"/>
        </a:p>
      </dgm:t>
    </dgm:pt>
    <dgm:pt modelId="{491811E7-FB22-F34D-AED0-E6AC2012A797}" type="sibTrans" cxnId="{31E101CB-71AA-2948-83F1-1214D654813F}">
      <dgm:prSet/>
      <dgm:spPr/>
      <dgm:t>
        <a:bodyPr/>
        <a:lstStyle/>
        <a:p>
          <a:endParaRPr lang="en-US" sz="3600"/>
        </a:p>
      </dgm:t>
    </dgm:pt>
    <dgm:pt modelId="{11EF34BA-F633-D34E-A2C8-744461F377CD}">
      <dgm:prSet phldrT="[Text]" custT="1"/>
      <dgm:spPr/>
      <dgm:t>
        <a:bodyPr/>
        <a:lstStyle/>
        <a:p>
          <a:pPr algn="ctr"/>
          <a:r>
            <a:rPr lang="en-US" sz="2000" dirty="0" err="1" smtClean="0">
              <a:solidFill>
                <a:schemeClr val="tx1"/>
              </a:solidFill>
            </a:rPr>
            <a:t>Estrategias</a:t>
          </a:r>
          <a:r>
            <a:rPr lang="en-US" sz="2000" dirty="0" smtClean="0">
              <a:solidFill>
                <a:schemeClr val="tx1"/>
              </a:solidFill>
            </a:rPr>
            <a:t> </a:t>
          </a:r>
          <a:r>
            <a:rPr lang="en-US" sz="2000" dirty="0" err="1" smtClean="0">
              <a:solidFill>
                <a:schemeClr val="tx1"/>
              </a:solidFill>
            </a:rPr>
            <a:t>facilitadoras</a:t>
          </a:r>
          <a:endParaRPr lang="en-US" sz="2000" dirty="0">
            <a:solidFill>
              <a:schemeClr val="tx1"/>
            </a:solidFill>
          </a:endParaRPr>
        </a:p>
      </dgm:t>
    </dgm:pt>
    <dgm:pt modelId="{8E473E47-D93F-8E44-B6D1-67282E2BFF9C}" type="parTrans" cxnId="{D80CBDEB-7706-7441-81AA-D1CF092D9C70}">
      <dgm:prSet/>
      <dgm:spPr/>
      <dgm:t>
        <a:bodyPr/>
        <a:lstStyle/>
        <a:p>
          <a:endParaRPr lang="en-US" sz="2400"/>
        </a:p>
      </dgm:t>
    </dgm:pt>
    <dgm:pt modelId="{A38DF936-A824-F24D-930A-40EA1D8A2731}" type="sibTrans" cxnId="{D80CBDEB-7706-7441-81AA-D1CF092D9C70}">
      <dgm:prSet custT="1"/>
      <dgm:spPr/>
      <dgm:t>
        <a:bodyPr/>
        <a:lstStyle/>
        <a:p>
          <a:endParaRPr lang="en-US" sz="1100"/>
        </a:p>
      </dgm:t>
    </dgm:pt>
    <dgm:pt modelId="{448802F0-6161-CB42-A63B-A708AAA5DA54}">
      <dgm:prSet phldrT="[Text]" custT="1"/>
      <dgm:spPr/>
      <dgm:t>
        <a:bodyPr/>
        <a:lstStyle/>
        <a:p>
          <a:pPr algn="ctr"/>
          <a:r>
            <a:rPr lang="en-US" sz="1600" dirty="0" err="1" smtClean="0">
              <a:solidFill>
                <a:schemeClr val="tx1"/>
              </a:solidFill>
            </a:rPr>
            <a:t>Permitan</a:t>
          </a:r>
          <a:r>
            <a:rPr lang="en-US" sz="1600" dirty="0" smtClean="0">
              <a:solidFill>
                <a:schemeClr val="tx1"/>
              </a:solidFill>
            </a:rPr>
            <a:t> </a:t>
          </a:r>
          <a:r>
            <a:rPr lang="en-US" sz="1600" dirty="0" err="1" smtClean="0">
              <a:solidFill>
                <a:schemeClr val="tx1"/>
              </a:solidFill>
            </a:rPr>
            <a:t>adquirir</a:t>
          </a:r>
          <a:r>
            <a:rPr lang="en-US" sz="1600" dirty="0" smtClean="0">
              <a:solidFill>
                <a:schemeClr val="tx1"/>
              </a:solidFill>
            </a:rPr>
            <a:t> </a:t>
          </a:r>
          <a:r>
            <a:rPr lang="en-US" sz="1600" dirty="0" err="1" smtClean="0">
              <a:solidFill>
                <a:schemeClr val="tx1"/>
              </a:solidFill>
            </a:rPr>
            <a:t>conocimientos</a:t>
          </a:r>
          <a:r>
            <a:rPr lang="en-US" sz="1600" dirty="0" smtClean="0">
              <a:solidFill>
                <a:schemeClr val="tx1"/>
              </a:solidFill>
            </a:rPr>
            <a:t> </a:t>
          </a:r>
          <a:r>
            <a:rPr lang="en-US" sz="1600" dirty="0" err="1" smtClean="0">
              <a:solidFill>
                <a:schemeClr val="tx1"/>
              </a:solidFill>
            </a:rPr>
            <a:t>útiles</a:t>
          </a:r>
          <a:r>
            <a:rPr lang="en-US" sz="1600" dirty="0" smtClean="0">
              <a:solidFill>
                <a:schemeClr val="tx1"/>
              </a:solidFill>
            </a:rPr>
            <a:t> a largo </a:t>
          </a:r>
          <a:r>
            <a:rPr lang="en-US" sz="1600" dirty="0" err="1" smtClean="0">
              <a:solidFill>
                <a:schemeClr val="tx1"/>
              </a:solidFill>
            </a:rPr>
            <a:t>plazo</a:t>
          </a:r>
          <a:endParaRPr lang="en-US" sz="1600" dirty="0">
            <a:solidFill>
              <a:schemeClr val="tx1"/>
            </a:solidFill>
          </a:endParaRPr>
        </a:p>
      </dgm:t>
    </dgm:pt>
    <dgm:pt modelId="{111C6249-A4E4-A040-B190-3D73C95E6A02}" type="parTrans" cxnId="{609C6AFF-A448-DA48-8A23-B0A37199DC55}">
      <dgm:prSet/>
      <dgm:spPr/>
      <dgm:t>
        <a:bodyPr/>
        <a:lstStyle/>
        <a:p>
          <a:endParaRPr lang="en-US" sz="2400"/>
        </a:p>
      </dgm:t>
    </dgm:pt>
    <dgm:pt modelId="{C1B726E7-1D8C-764A-9C93-DE672AF76F75}" type="sibTrans" cxnId="{609C6AFF-A448-DA48-8A23-B0A37199DC55}">
      <dgm:prSet/>
      <dgm:spPr/>
      <dgm:t>
        <a:bodyPr/>
        <a:lstStyle/>
        <a:p>
          <a:endParaRPr lang="en-US" sz="2400"/>
        </a:p>
      </dgm:t>
    </dgm:pt>
    <dgm:pt modelId="{4769667D-55FC-4C40-9B0E-BCC87EDDB523}" type="pres">
      <dgm:prSet presAssocID="{E20CEA12-2BEF-714E-8401-DB9E274E636A}" presName="Name0" presStyleCnt="0">
        <dgm:presLayoutVars>
          <dgm:dir/>
          <dgm:resizeHandles val="exact"/>
        </dgm:presLayoutVars>
      </dgm:prSet>
      <dgm:spPr/>
      <dgm:t>
        <a:bodyPr/>
        <a:lstStyle/>
        <a:p>
          <a:endParaRPr lang="en-US"/>
        </a:p>
      </dgm:t>
    </dgm:pt>
    <dgm:pt modelId="{63EEC8CC-7DFB-0F42-B85C-DFF3E5AF8A71}" type="pres">
      <dgm:prSet presAssocID="{398ACC9A-AC76-E749-9B11-3E2C867F8842}" presName="node" presStyleLbl="node1" presStyleIdx="0" presStyleCnt="4" custScaleX="128151" custScaleY="94817">
        <dgm:presLayoutVars>
          <dgm:bulletEnabled val="1"/>
        </dgm:presLayoutVars>
      </dgm:prSet>
      <dgm:spPr/>
      <dgm:t>
        <a:bodyPr/>
        <a:lstStyle/>
        <a:p>
          <a:endParaRPr lang="en-US"/>
        </a:p>
      </dgm:t>
    </dgm:pt>
    <dgm:pt modelId="{14505E74-6A8B-6B4D-BF8C-1B6257FB5CC3}" type="pres">
      <dgm:prSet presAssocID="{AFA76791-C115-A641-A2BA-D1A0FFEA614A}" presName="sibTrans" presStyleLbl="sibTrans2D1" presStyleIdx="0" presStyleCnt="4"/>
      <dgm:spPr/>
      <dgm:t>
        <a:bodyPr/>
        <a:lstStyle/>
        <a:p>
          <a:endParaRPr lang="en-US"/>
        </a:p>
      </dgm:t>
    </dgm:pt>
    <dgm:pt modelId="{36E2037B-C0FA-B745-8490-1FAFAF4A49CB}" type="pres">
      <dgm:prSet presAssocID="{AFA76791-C115-A641-A2BA-D1A0FFEA614A}" presName="connectorText" presStyleLbl="sibTrans2D1" presStyleIdx="0" presStyleCnt="4"/>
      <dgm:spPr/>
      <dgm:t>
        <a:bodyPr/>
        <a:lstStyle/>
        <a:p>
          <a:endParaRPr lang="en-US"/>
        </a:p>
      </dgm:t>
    </dgm:pt>
    <dgm:pt modelId="{CDFFA713-E983-B84A-A415-4453D71B5968}" type="pres">
      <dgm:prSet presAssocID="{DCEE0141-B469-8B49-AA06-7613D0A592F6}" presName="node" presStyleLbl="node1" presStyleIdx="1" presStyleCnt="4" custScaleX="128151" custScaleY="142958">
        <dgm:presLayoutVars>
          <dgm:bulletEnabled val="1"/>
        </dgm:presLayoutVars>
      </dgm:prSet>
      <dgm:spPr/>
      <dgm:t>
        <a:bodyPr/>
        <a:lstStyle/>
        <a:p>
          <a:endParaRPr lang="en-US"/>
        </a:p>
      </dgm:t>
    </dgm:pt>
    <dgm:pt modelId="{DFCF075C-341B-1F4F-BE1F-2BD8255904EF}" type="pres">
      <dgm:prSet presAssocID="{85C60709-77F6-344E-98A4-607A54E28D3D}" presName="sibTrans" presStyleLbl="sibTrans2D1" presStyleIdx="1" presStyleCnt="4"/>
      <dgm:spPr/>
      <dgm:t>
        <a:bodyPr/>
        <a:lstStyle/>
        <a:p>
          <a:endParaRPr lang="en-US"/>
        </a:p>
      </dgm:t>
    </dgm:pt>
    <dgm:pt modelId="{31758ED3-8D41-9F40-AE67-42E45AD5079F}" type="pres">
      <dgm:prSet presAssocID="{85C60709-77F6-344E-98A4-607A54E28D3D}" presName="connectorText" presStyleLbl="sibTrans2D1" presStyleIdx="1" presStyleCnt="4"/>
      <dgm:spPr/>
      <dgm:t>
        <a:bodyPr/>
        <a:lstStyle/>
        <a:p>
          <a:endParaRPr lang="en-US"/>
        </a:p>
      </dgm:t>
    </dgm:pt>
    <dgm:pt modelId="{6464CEF6-71A5-8644-9C75-8973F6948D8C}" type="pres">
      <dgm:prSet presAssocID="{11EF34BA-F633-D34E-A2C8-744461F377CD}" presName="node" presStyleLbl="node1" presStyleIdx="2" presStyleCnt="4" custScaleX="165099" custScaleY="142958">
        <dgm:presLayoutVars>
          <dgm:bulletEnabled val="1"/>
        </dgm:presLayoutVars>
      </dgm:prSet>
      <dgm:spPr/>
      <dgm:t>
        <a:bodyPr/>
        <a:lstStyle/>
        <a:p>
          <a:endParaRPr lang="en-US"/>
        </a:p>
      </dgm:t>
    </dgm:pt>
    <dgm:pt modelId="{D93FBAF8-BACF-E347-B98E-D9336335202F}" type="pres">
      <dgm:prSet presAssocID="{A38DF936-A824-F24D-930A-40EA1D8A2731}" presName="sibTrans" presStyleLbl="sibTrans2D1" presStyleIdx="2" presStyleCnt="4"/>
      <dgm:spPr/>
      <dgm:t>
        <a:bodyPr/>
        <a:lstStyle/>
        <a:p>
          <a:endParaRPr lang="en-US"/>
        </a:p>
      </dgm:t>
    </dgm:pt>
    <dgm:pt modelId="{11BBA0AB-EC4A-DB49-961C-9CFD844FD4D1}" type="pres">
      <dgm:prSet presAssocID="{A38DF936-A824-F24D-930A-40EA1D8A2731}" presName="connectorText" presStyleLbl="sibTrans2D1" presStyleIdx="2" presStyleCnt="4"/>
      <dgm:spPr/>
      <dgm:t>
        <a:bodyPr/>
        <a:lstStyle/>
        <a:p>
          <a:endParaRPr lang="en-US"/>
        </a:p>
      </dgm:t>
    </dgm:pt>
    <dgm:pt modelId="{64435803-4E08-7846-AE26-255617AB3728}" type="pres">
      <dgm:prSet presAssocID="{CCB5415F-2FD6-ED46-936E-5C2E8A90CC27}" presName="node" presStyleLbl="node1" presStyleIdx="3" presStyleCnt="4" custScaleX="128151" custScaleY="142958">
        <dgm:presLayoutVars>
          <dgm:bulletEnabled val="1"/>
        </dgm:presLayoutVars>
      </dgm:prSet>
      <dgm:spPr/>
      <dgm:t>
        <a:bodyPr/>
        <a:lstStyle/>
        <a:p>
          <a:endParaRPr lang="en-US"/>
        </a:p>
      </dgm:t>
    </dgm:pt>
    <dgm:pt modelId="{0FFF8756-E498-F84B-982A-BB7996B4482B}" type="pres">
      <dgm:prSet presAssocID="{037218B4-7CAF-ED4F-AC2C-4C40D2021F31}" presName="sibTrans" presStyleLbl="sibTrans2D1" presStyleIdx="3" presStyleCnt="4"/>
      <dgm:spPr/>
      <dgm:t>
        <a:bodyPr/>
        <a:lstStyle/>
        <a:p>
          <a:endParaRPr lang="en-US"/>
        </a:p>
      </dgm:t>
    </dgm:pt>
    <dgm:pt modelId="{D0098F58-EEE8-7745-9AE1-D0ABED1874F3}" type="pres">
      <dgm:prSet presAssocID="{037218B4-7CAF-ED4F-AC2C-4C40D2021F31}" presName="connectorText" presStyleLbl="sibTrans2D1" presStyleIdx="3" presStyleCnt="4"/>
      <dgm:spPr/>
      <dgm:t>
        <a:bodyPr/>
        <a:lstStyle/>
        <a:p>
          <a:endParaRPr lang="en-US"/>
        </a:p>
      </dgm:t>
    </dgm:pt>
  </dgm:ptLst>
  <dgm:cxnLst>
    <dgm:cxn modelId="{609C6AFF-A448-DA48-8A23-B0A37199DC55}" srcId="{11EF34BA-F633-D34E-A2C8-744461F377CD}" destId="{448802F0-6161-CB42-A63B-A708AAA5DA54}" srcOrd="0" destOrd="0" parTransId="{111C6249-A4E4-A040-B190-3D73C95E6A02}" sibTransId="{C1B726E7-1D8C-764A-9C93-DE672AF76F75}"/>
    <dgm:cxn modelId="{B1A22053-7A1E-A743-8B59-F8F307D75C26}" type="presOf" srcId="{448802F0-6161-CB42-A63B-A708AAA5DA54}" destId="{6464CEF6-71A5-8644-9C75-8973F6948D8C}" srcOrd="0" destOrd="1" presId="urn:microsoft.com/office/officeart/2005/8/layout/cycle7"/>
    <dgm:cxn modelId="{B6272EC2-13A2-EE4E-82DC-18C0FD72F1DA}" type="presOf" srcId="{AFA76791-C115-A641-A2BA-D1A0FFEA614A}" destId="{14505E74-6A8B-6B4D-BF8C-1B6257FB5CC3}" srcOrd="0" destOrd="0" presId="urn:microsoft.com/office/officeart/2005/8/layout/cycle7"/>
    <dgm:cxn modelId="{13723197-92E9-9248-8C29-03FC2FA80AD1}" type="presOf" srcId="{85C60709-77F6-344E-98A4-607A54E28D3D}" destId="{DFCF075C-341B-1F4F-BE1F-2BD8255904EF}" srcOrd="0" destOrd="0" presId="urn:microsoft.com/office/officeart/2005/8/layout/cycle7"/>
    <dgm:cxn modelId="{31E101CB-71AA-2948-83F1-1214D654813F}" srcId="{CCB5415F-2FD6-ED46-936E-5C2E8A90CC27}" destId="{AA3F2B57-AC8F-BF48-B770-0005E03399B1}" srcOrd="0" destOrd="0" parTransId="{B1493E49-4823-9142-B5CE-CAF5551CA23C}" sibTransId="{491811E7-FB22-F34D-AED0-E6AC2012A797}"/>
    <dgm:cxn modelId="{4BBD1028-8D0D-084A-AF97-76D7CF6983BD}" type="presOf" srcId="{FF85203A-BD61-A64C-9C88-B4DD50742BE1}" destId="{CDFFA713-E983-B84A-A415-4453D71B5968}" srcOrd="0" destOrd="1" presId="urn:microsoft.com/office/officeart/2005/8/layout/cycle7"/>
    <dgm:cxn modelId="{4A2B3B7B-B877-D249-899F-A04A0A6C29D3}" type="presOf" srcId="{037218B4-7CAF-ED4F-AC2C-4C40D2021F31}" destId="{D0098F58-EEE8-7745-9AE1-D0ABED1874F3}" srcOrd="1" destOrd="0" presId="urn:microsoft.com/office/officeart/2005/8/layout/cycle7"/>
    <dgm:cxn modelId="{23066F21-1807-2A43-997A-276A59A764F6}" type="presOf" srcId="{398ACC9A-AC76-E749-9B11-3E2C867F8842}" destId="{63EEC8CC-7DFB-0F42-B85C-DFF3E5AF8A71}" srcOrd="0" destOrd="0" presId="urn:microsoft.com/office/officeart/2005/8/layout/cycle7"/>
    <dgm:cxn modelId="{984A8296-732E-E144-A7B5-9B72DBC16079}" type="presOf" srcId="{85C60709-77F6-344E-98A4-607A54E28D3D}" destId="{31758ED3-8D41-9F40-AE67-42E45AD5079F}" srcOrd="1" destOrd="0" presId="urn:microsoft.com/office/officeart/2005/8/layout/cycle7"/>
    <dgm:cxn modelId="{11631E73-6A42-DE4D-AFAE-F089CFACFDEB}" type="presOf" srcId="{AA3F2B57-AC8F-BF48-B770-0005E03399B1}" destId="{64435803-4E08-7846-AE26-255617AB3728}" srcOrd="0" destOrd="1" presId="urn:microsoft.com/office/officeart/2005/8/layout/cycle7"/>
    <dgm:cxn modelId="{21E1C93F-0E80-584F-AC5C-DBF83057BC02}" type="presOf" srcId="{CCB5415F-2FD6-ED46-936E-5C2E8A90CC27}" destId="{64435803-4E08-7846-AE26-255617AB3728}" srcOrd="0" destOrd="0" presId="urn:microsoft.com/office/officeart/2005/8/layout/cycle7"/>
    <dgm:cxn modelId="{4DA7CD29-EF92-694A-AE71-EF1B3C3892C0}" srcId="{E20CEA12-2BEF-714E-8401-DB9E274E636A}" destId="{DCEE0141-B469-8B49-AA06-7613D0A592F6}" srcOrd="1" destOrd="0" parTransId="{EA1EC00F-B6CD-0E43-84AE-D1223F3F249C}" sibTransId="{85C60709-77F6-344E-98A4-607A54E28D3D}"/>
    <dgm:cxn modelId="{C9150514-ED89-DC4C-B618-E42D5D1679D5}" type="presOf" srcId="{A38DF936-A824-F24D-930A-40EA1D8A2731}" destId="{D93FBAF8-BACF-E347-B98E-D9336335202F}" srcOrd="0" destOrd="0" presId="urn:microsoft.com/office/officeart/2005/8/layout/cycle7"/>
    <dgm:cxn modelId="{01F531B7-BFBD-6840-8452-948D13E692CA}" srcId="{DCEE0141-B469-8B49-AA06-7613D0A592F6}" destId="{FF85203A-BD61-A64C-9C88-B4DD50742BE1}" srcOrd="0" destOrd="0" parTransId="{0E05E07F-1887-9744-9093-918E4796F57F}" sibTransId="{5B106E52-BA45-CF4E-9D7C-577987023245}"/>
    <dgm:cxn modelId="{D80CBDEB-7706-7441-81AA-D1CF092D9C70}" srcId="{E20CEA12-2BEF-714E-8401-DB9E274E636A}" destId="{11EF34BA-F633-D34E-A2C8-744461F377CD}" srcOrd="2" destOrd="0" parTransId="{8E473E47-D93F-8E44-B6D1-67282E2BFF9C}" sibTransId="{A38DF936-A824-F24D-930A-40EA1D8A2731}"/>
    <dgm:cxn modelId="{EBA7064E-721F-9749-9AB1-36093D477A3D}" type="presOf" srcId="{E20CEA12-2BEF-714E-8401-DB9E274E636A}" destId="{4769667D-55FC-4C40-9B0E-BCC87EDDB523}" srcOrd="0" destOrd="0" presId="urn:microsoft.com/office/officeart/2005/8/layout/cycle7"/>
    <dgm:cxn modelId="{E1EB81CE-1C16-D448-B825-D8768750548E}" type="presOf" srcId="{037218B4-7CAF-ED4F-AC2C-4C40D2021F31}" destId="{0FFF8756-E498-F84B-982A-BB7996B4482B}" srcOrd="0" destOrd="0" presId="urn:microsoft.com/office/officeart/2005/8/layout/cycle7"/>
    <dgm:cxn modelId="{2916510B-3880-AF48-AE3A-3CEFBFB23E91}" srcId="{E20CEA12-2BEF-714E-8401-DB9E274E636A}" destId="{398ACC9A-AC76-E749-9B11-3E2C867F8842}" srcOrd="0" destOrd="0" parTransId="{7A5B35FC-1827-9F4A-AB6D-7F4FC3E2E9AE}" sibTransId="{AFA76791-C115-A641-A2BA-D1A0FFEA614A}"/>
    <dgm:cxn modelId="{62BB73B5-E933-4E46-A1D6-9719EF386831}" type="presOf" srcId="{A38DF936-A824-F24D-930A-40EA1D8A2731}" destId="{11BBA0AB-EC4A-DB49-961C-9CFD844FD4D1}" srcOrd="1" destOrd="0" presId="urn:microsoft.com/office/officeart/2005/8/layout/cycle7"/>
    <dgm:cxn modelId="{AC030061-CEBD-0F43-91D9-7DB25CFB9476}" type="presOf" srcId="{AFA76791-C115-A641-A2BA-D1A0FFEA614A}" destId="{36E2037B-C0FA-B745-8490-1FAFAF4A49CB}" srcOrd="1" destOrd="0" presId="urn:microsoft.com/office/officeart/2005/8/layout/cycle7"/>
    <dgm:cxn modelId="{6D2592B9-CAE7-3D47-9C2D-C76B1980BFDD}" srcId="{E20CEA12-2BEF-714E-8401-DB9E274E636A}" destId="{CCB5415F-2FD6-ED46-936E-5C2E8A90CC27}" srcOrd="3" destOrd="0" parTransId="{1396E21D-D61D-BD43-8095-0F98F9CB2915}" sibTransId="{037218B4-7CAF-ED4F-AC2C-4C40D2021F31}"/>
    <dgm:cxn modelId="{5C7A5452-33ED-3945-AB22-D998B2E5C2D8}" type="presOf" srcId="{DCEE0141-B469-8B49-AA06-7613D0A592F6}" destId="{CDFFA713-E983-B84A-A415-4453D71B5968}" srcOrd="0" destOrd="0" presId="urn:microsoft.com/office/officeart/2005/8/layout/cycle7"/>
    <dgm:cxn modelId="{6113CDC3-48CC-6349-B227-97EB9B579AA1}" type="presOf" srcId="{11EF34BA-F633-D34E-A2C8-744461F377CD}" destId="{6464CEF6-71A5-8644-9C75-8973F6948D8C}" srcOrd="0" destOrd="0" presId="urn:microsoft.com/office/officeart/2005/8/layout/cycle7"/>
    <dgm:cxn modelId="{32702D56-AE33-4749-BEEB-D99E40EAF130}" type="presParOf" srcId="{4769667D-55FC-4C40-9B0E-BCC87EDDB523}" destId="{63EEC8CC-7DFB-0F42-B85C-DFF3E5AF8A71}" srcOrd="0" destOrd="0" presId="urn:microsoft.com/office/officeart/2005/8/layout/cycle7"/>
    <dgm:cxn modelId="{4FE0EFEE-F4E1-E543-B783-262C0F36A2CA}" type="presParOf" srcId="{4769667D-55FC-4C40-9B0E-BCC87EDDB523}" destId="{14505E74-6A8B-6B4D-BF8C-1B6257FB5CC3}" srcOrd="1" destOrd="0" presId="urn:microsoft.com/office/officeart/2005/8/layout/cycle7"/>
    <dgm:cxn modelId="{E4C5A62B-35D9-8B4C-8E02-201EAF27D31C}" type="presParOf" srcId="{14505E74-6A8B-6B4D-BF8C-1B6257FB5CC3}" destId="{36E2037B-C0FA-B745-8490-1FAFAF4A49CB}" srcOrd="0" destOrd="0" presId="urn:microsoft.com/office/officeart/2005/8/layout/cycle7"/>
    <dgm:cxn modelId="{5AAA7712-F87E-8C4C-9763-6ADC10517B22}" type="presParOf" srcId="{4769667D-55FC-4C40-9B0E-BCC87EDDB523}" destId="{CDFFA713-E983-B84A-A415-4453D71B5968}" srcOrd="2" destOrd="0" presId="urn:microsoft.com/office/officeart/2005/8/layout/cycle7"/>
    <dgm:cxn modelId="{1410F636-3856-CA46-81BB-E7B6762828B6}" type="presParOf" srcId="{4769667D-55FC-4C40-9B0E-BCC87EDDB523}" destId="{DFCF075C-341B-1F4F-BE1F-2BD8255904EF}" srcOrd="3" destOrd="0" presId="urn:microsoft.com/office/officeart/2005/8/layout/cycle7"/>
    <dgm:cxn modelId="{C3D95197-390A-894E-AD10-73AB48634C1E}" type="presParOf" srcId="{DFCF075C-341B-1F4F-BE1F-2BD8255904EF}" destId="{31758ED3-8D41-9F40-AE67-42E45AD5079F}" srcOrd="0" destOrd="0" presId="urn:microsoft.com/office/officeart/2005/8/layout/cycle7"/>
    <dgm:cxn modelId="{BF1DBD95-65E1-CD4F-AC8E-4769614C28D2}" type="presParOf" srcId="{4769667D-55FC-4C40-9B0E-BCC87EDDB523}" destId="{6464CEF6-71A5-8644-9C75-8973F6948D8C}" srcOrd="4" destOrd="0" presId="urn:microsoft.com/office/officeart/2005/8/layout/cycle7"/>
    <dgm:cxn modelId="{EBEF28C0-B472-1E4F-8D1C-F6D8F01FFE0B}" type="presParOf" srcId="{4769667D-55FC-4C40-9B0E-BCC87EDDB523}" destId="{D93FBAF8-BACF-E347-B98E-D9336335202F}" srcOrd="5" destOrd="0" presId="urn:microsoft.com/office/officeart/2005/8/layout/cycle7"/>
    <dgm:cxn modelId="{3C2E228B-2196-5A45-85FA-14E57A198914}" type="presParOf" srcId="{D93FBAF8-BACF-E347-B98E-D9336335202F}" destId="{11BBA0AB-EC4A-DB49-961C-9CFD844FD4D1}" srcOrd="0" destOrd="0" presId="urn:microsoft.com/office/officeart/2005/8/layout/cycle7"/>
    <dgm:cxn modelId="{221A6649-57B3-1B44-9A25-3DACDC044116}" type="presParOf" srcId="{4769667D-55FC-4C40-9B0E-BCC87EDDB523}" destId="{64435803-4E08-7846-AE26-255617AB3728}" srcOrd="6" destOrd="0" presId="urn:microsoft.com/office/officeart/2005/8/layout/cycle7"/>
    <dgm:cxn modelId="{FC67B2E8-4684-F04C-AB2F-FC87F4B02535}" type="presParOf" srcId="{4769667D-55FC-4C40-9B0E-BCC87EDDB523}" destId="{0FFF8756-E498-F84B-982A-BB7996B4482B}" srcOrd="7" destOrd="0" presId="urn:microsoft.com/office/officeart/2005/8/layout/cycle7"/>
    <dgm:cxn modelId="{7C19225D-2C10-ED41-8195-4EDB143122BB}" type="presParOf" srcId="{0FFF8756-E498-F84B-982A-BB7996B4482B}" destId="{D0098F58-EEE8-7745-9AE1-D0ABED1874F3}"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1E1D5B-93E4-994E-A92C-20FA1F62B999}" type="doc">
      <dgm:prSet loTypeId="urn:microsoft.com/office/officeart/2005/8/layout/vList2" loCatId="" qsTypeId="urn:microsoft.com/office/officeart/2005/8/quickstyle/simple3" qsCatId="simple" csTypeId="urn:microsoft.com/office/officeart/2005/8/colors/accent6_5" csCatId="accent6" phldr="1"/>
      <dgm:spPr/>
      <dgm:t>
        <a:bodyPr/>
        <a:lstStyle/>
        <a:p>
          <a:endParaRPr lang="en-US"/>
        </a:p>
      </dgm:t>
    </dgm:pt>
    <dgm:pt modelId="{D4DDF0E6-AFE5-524C-A1A5-A7972E687EFF}">
      <dgm:prSet custT="1"/>
      <dgm:spPr/>
      <dgm:t>
        <a:bodyPr/>
        <a:lstStyle/>
        <a:p>
          <a:pPr marL="342900" indent="-342900" rtl="0">
            <a:buFont typeface="+mj-lt"/>
            <a:buAutoNum type="arabicPeriod"/>
          </a:pPr>
          <a:r>
            <a:rPr lang="es-ES_tradnl" sz="1600" dirty="0" smtClean="0"/>
            <a:t>Identificar las debilidades o dificultades de los estudiantes al momento de expresar lo comprendido sobre la tarea, en forma oral o escrita.</a:t>
          </a:r>
          <a:endParaRPr lang="es-ES_tradnl" sz="1600" dirty="0"/>
        </a:p>
      </dgm:t>
    </dgm:pt>
    <dgm:pt modelId="{CC10F7A6-9817-5048-8C98-DB13FFED4AA4}" type="parTrans" cxnId="{15543F3A-286A-A54A-8E6E-BE188F92CF55}">
      <dgm:prSet/>
      <dgm:spPr/>
      <dgm:t>
        <a:bodyPr/>
        <a:lstStyle/>
        <a:p>
          <a:endParaRPr lang="en-US"/>
        </a:p>
      </dgm:t>
    </dgm:pt>
    <dgm:pt modelId="{A5CED5F8-7A6E-D34E-81B7-81FAD3FD13DB}" type="sibTrans" cxnId="{15543F3A-286A-A54A-8E6E-BE188F92CF55}">
      <dgm:prSet/>
      <dgm:spPr/>
      <dgm:t>
        <a:bodyPr/>
        <a:lstStyle/>
        <a:p>
          <a:endParaRPr lang="en-US"/>
        </a:p>
      </dgm:t>
    </dgm:pt>
    <dgm:pt modelId="{0E926BFF-28C7-C143-B0C5-5225EAA1F6AA}">
      <dgm:prSet custT="1"/>
      <dgm:spPr/>
      <dgm:t>
        <a:bodyPr/>
        <a:lstStyle/>
        <a:p>
          <a:pPr marL="342900" indent="-342900" rtl="0">
            <a:buFont typeface="+mj-lt"/>
            <a:buNone/>
          </a:pPr>
          <a:r>
            <a:rPr lang="es-ES_tradnl" sz="1600" dirty="0" smtClean="0"/>
            <a:t>2.    Aplicar </a:t>
          </a:r>
          <a:r>
            <a:rPr lang="es-ES_tradnl" sz="1600" dirty="0" smtClean="0"/>
            <a:t>diferentes estrategias que permitan evaluar la efectividad en el grupo bajo estudio a partir de los resultados arrojados por las distintas tareas de aprendizaje y del nivel de profundidad logrado. </a:t>
          </a:r>
          <a:endParaRPr lang="es-ES_tradnl" sz="1600" dirty="0"/>
        </a:p>
      </dgm:t>
    </dgm:pt>
    <dgm:pt modelId="{2CCBE38F-8CC8-8A43-81D5-4848D4CD16E1}" type="parTrans" cxnId="{63CD2D7C-E58F-EB48-B39C-0969A59CD72F}">
      <dgm:prSet/>
      <dgm:spPr/>
      <dgm:t>
        <a:bodyPr/>
        <a:lstStyle/>
        <a:p>
          <a:endParaRPr lang="en-US"/>
        </a:p>
      </dgm:t>
    </dgm:pt>
    <dgm:pt modelId="{8687C34E-E749-5143-87CC-4F257817EB99}" type="sibTrans" cxnId="{63CD2D7C-E58F-EB48-B39C-0969A59CD72F}">
      <dgm:prSet/>
      <dgm:spPr/>
      <dgm:t>
        <a:bodyPr/>
        <a:lstStyle/>
        <a:p>
          <a:endParaRPr lang="en-US"/>
        </a:p>
      </dgm:t>
    </dgm:pt>
    <dgm:pt modelId="{79A8E9F9-4780-8847-BF17-257BDF3C5A13}">
      <dgm:prSet custT="1"/>
      <dgm:spPr/>
      <dgm:t>
        <a:bodyPr/>
        <a:lstStyle/>
        <a:p>
          <a:pPr marL="342900" indent="-342900" rtl="0">
            <a:buFont typeface="+mj-lt"/>
            <a:buNone/>
          </a:pPr>
          <a:r>
            <a:rPr lang="es-ES_tradnl" sz="1600" dirty="0" smtClean="0"/>
            <a:t>3.     Medir </a:t>
          </a:r>
          <a:r>
            <a:rPr lang="es-ES_tradnl" sz="1600" dirty="0" smtClean="0"/>
            <a:t>el impacto de las diferentes estrategias de lectura en el discurso argumentativo escrito.</a:t>
          </a:r>
          <a:endParaRPr lang="es-ES_tradnl" sz="1600" dirty="0"/>
        </a:p>
      </dgm:t>
    </dgm:pt>
    <dgm:pt modelId="{2356FBEB-E207-1A49-AE2C-8008A69A682B}" type="parTrans" cxnId="{40F4D643-5DF9-C74A-BA9C-39E27076E4E3}">
      <dgm:prSet/>
      <dgm:spPr/>
      <dgm:t>
        <a:bodyPr/>
        <a:lstStyle/>
        <a:p>
          <a:endParaRPr lang="en-US"/>
        </a:p>
      </dgm:t>
    </dgm:pt>
    <dgm:pt modelId="{C10E1A23-8194-5549-990F-3DA9331BDD63}" type="sibTrans" cxnId="{40F4D643-5DF9-C74A-BA9C-39E27076E4E3}">
      <dgm:prSet/>
      <dgm:spPr/>
      <dgm:t>
        <a:bodyPr/>
        <a:lstStyle/>
        <a:p>
          <a:endParaRPr lang="en-US"/>
        </a:p>
      </dgm:t>
    </dgm:pt>
    <dgm:pt modelId="{BF171BE0-9B6C-B849-92D9-14579D651B67}">
      <dgm:prSet custT="1"/>
      <dgm:spPr/>
      <dgm:t>
        <a:bodyPr/>
        <a:lstStyle/>
        <a:p>
          <a:pPr marL="342900" indent="-342900" rtl="0">
            <a:buFont typeface="+mj-lt"/>
            <a:buNone/>
          </a:pPr>
          <a:r>
            <a:rPr lang="es-ES_tradnl" sz="1600" dirty="0" smtClean="0"/>
            <a:t>4.    Realizar </a:t>
          </a:r>
          <a:r>
            <a:rPr lang="es-ES_tradnl" sz="1600" dirty="0" smtClean="0"/>
            <a:t>proceso de autoevaluación, evaluación y </a:t>
          </a:r>
          <a:r>
            <a:rPr lang="es-ES_tradnl" sz="1600" dirty="0" err="1" smtClean="0"/>
            <a:t>co</a:t>
          </a:r>
          <a:r>
            <a:rPr lang="es-ES_tradnl" sz="1600" dirty="0" smtClean="0"/>
            <a:t>-evaluación en prácticas específicas.</a:t>
          </a:r>
          <a:endParaRPr lang="es-ES_tradnl" sz="1600" dirty="0"/>
        </a:p>
      </dgm:t>
    </dgm:pt>
    <dgm:pt modelId="{95A148BA-C838-5847-945A-B66573634604}" type="parTrans" cxnId="{FD9472EE-BEA4-3A44-904C-E1FA49E75FA1}">
      <dgm:prSet/>
      <dgm:spPr/>
      <dgm:t>
        <a:bodyPr/>
        <a:lstStyle/>
        <a:p>
          <a:endParaRPr lang="en-US"/>
        </a:p>
      </dgm:t>
    </dgm:pt>
    <dgm:pt modelId="{99DDFC40-3356-4C44-B600-A67B1742247F}" type="sibTrans" cxnId="{FD9472EE-BEA4-3A44-904C-E1FA49E75FA1}">
      <dgm:prSet/>
      <dgm:spPr/>
      <dgm:t>
        <a:bodyPr/>
        <a:lstStyle/>
        <a:p>
          <a:endParaRPr lang="en-US"/>
        </a:p>
      </dgm:t>
    </dgm:pt>
    <dgm:pt modelId="{35340B4F-38F0-2F41-A680-3DAD0CA200C8}">
      <dgm:prSet custT="1"/>
      <dgm:spPr/>
      <dgm:t>
        <a:bodyPr/>
        <a:lstStyle/>
        <a:p>
          <a:pPr marL="342900" indent="-342900" rtl="0">
            <a:buFont typeface="+mj-lt"/>
            <a:buNone/>
          </a:pPr>
          <a:r>
            <a:rPr lang="es-ES_tradnl" sz="1600" dirty="0" smtClean="0"/>
            <a:t>5.    Retroalimentar </a:t>
          </a:r>
          <a:r>
            <a:rPr lang="es-ES_tradnl" sz="1600" dirty="0" smtClean="0"/>
            <a:t>a los estudiantes con el resultado para lograr incrementar nivel de comprensión en futuros trabajos.</a:t>
          </a:r>
          <a:endParaRPr lang="es-ES_tradnl" sz="1600" dirty="0"/>
        </a:p>
      </dgm:t>
    </dgm:pt>
    <dgm:pt modelId="{05D7F1C8-76BB-AD49-8781-10BDA100319B}" type="parTrans" cxnId="{472454A4-DADE-8042-AB5D-07076D2D0E9E}">
      <dgm:prSet/>
      <dgm:spPr/>
      <dgm:t>
        <a:bodyPr/>
        <a:lstStyle/>
        <a:p>
          <a:endParaRPr lang="en-US"/>
        </a:p>
      </dgm:t>
    </dgm:pt>
    <dgm:pt modelId="{59D22296-C2C1-CA44-8D41-1CD94212FB0F}" type="sibTrans" cxnId="{472454A4-DADE-8042-AB5D-07076D2D0E9E}">
      <dgm:prSet/>
      <dgm:spPr/>
      <dgm:t>
        <a:bodyPr/>
        <a:lstStyle/>
        <a:p>
          <a:endParaRPr lang="en-US"/>
        </a:p>
      </dgm:t>
    </dgm:pt>
    <dgm:pt modelId="{93DE074A-A87F-FC4D-9B3F-6BB2DF44BC43}" type="pres">
      <dgm:prSet presAssocID="{861E1D5B-93E4-994E-A92C-20FA1F62B999}" presName="linear" presStyleCnt="0">
        <dgm:presLayoutVars>
          <dgm:animLvl val="lvl"/>
          <dgm:resizeHandles val="exact"/>
        </dgm:presLayoutVars>
      </dgm:prSet>
      <dgm:spPr/>
      <dgm:t>
        <a:bodyPr/>
        <a:lstStyle/>
        <a:p>
          <a:endParaRPr lang="en-US"/>
        </a:p>
      </dgm:t>
    </dgm:pt>
    <dgm:pt modelId="{51C345CE-A2A2-CF48-9505-B42C06742749}" type="pres">
      <dgm:prSet presAssocID="{D4DDF0E6-AFE5-524C-A1A5-A7972E687EFF}" presName="parentText" presStyleLbl="node1" presStyleIdx="0" presStyleCnt="5">
        <dgm:presLayoutVars>
          <dgm:chMax val="0"/>
          <dgm:bulletEnabled val="1"/>
        </dgm:presLayoutVars>
      </dgm:prSet>
      <dgm:spPr/>
      <dgm:t>
        <a:bodyPr/>
        <a:lstStyle/>
        <a:p>
          <a:endParaRPr lang="en-US"/>
        </a:p>
      </dgm:t>
    </dgm:pt>
    <dgm:pt modelId="{EEF9EBAD-6C34-F546-938A-942724E47780}" type="pres">
      <dgm:prSet presAssocID="{A5CED5F8-7A6E-D34E-81B7-81FAD3FD13DB}" presName="spacer" presStyleCnt="0"/>
      <dgm:spPr/>
    </dgm:pt>
    <dgm:pt modelId="{2D765489-11CC-904A-A874-90899C5CAC2E}" type="pres">
      <dgm:prSet presAssocID="{0E926BFF-28C7-C143-B0C5-5225EAA1F6AA}" presName="parentText" presStyleLbl="node1" presStyleIdx="1" presStyleCnt="5">
        <dgm:presLayoutVars>
          <dgm:chMax val="0"/>
          <dgm:bulletEnabled val="1"/>
        </dgm:presLayoutVars>
      </dgm:prSet>
      <dgm:spPr/>
      <dgm:t>
        <a:bodyPr/>
        <a:lstStyle/>
        <a:p>
          <a:endParaRPr lang="en-US"/>
        </a:p>
      </dgm:t>
    </dgm:pt>
    <dgm:pt modelId="{107C13D3-08AB-FD48-9DEF-27C09AB89F16}" type="pres">
      <dgm:prSet presAssocID="{8687C34E-E749-5143-87CC-4F257817EB99}" presName="spacer" presStyleCnt="0"/>
      <dgm:spPr/>
    </dgm:pt>
    <dgm:pt modelId="{21A793CA-81EC-E44B-A6E9-4681CE160373}" type="pres">
      <dgm:prSet presAssocID="{79A8E9F9-4780-8847-BF17-257BDF3C5A13}" presName="parentText" presStyleLbl="node1" presStyleIdx="2" presStyleCnt="5">
        <dgm:presLayoutVars>
          <dgm:chMax val="0"/>
          <dgm:bulletEnabled val="1"/>
        </dgm:presLayoutVars>
      </dgm:prSet>
      <dgm:spPr/>
      <dgm:t>
        <a:bodyPr/>
        <a:lstStyle/>
        <a:p>
          <a:endParaRPr lang="en-US"/>
        </a:p>
      </dgm:t>
    </dgm:pt>
    <dgm:pt modelId="{D5CDBE09-2CFA-3342-9F64-92E1A6D3DB2B}" type="pres">
      <dgm:prSet presAssocID="{C10E1A23-8194-5549-990F-3DA9331BDD63}" presName="spacer" presStyleCnt="0"/>
      <dgm:spPr/>
    </dgm:pt>
    <dgm:pt modelId="{36EE1C84-91F0-884F-ABD5-DA25146BAAB4}" type="pres">
      <dgm:prSet presAssocID="{BF171BE0-9B6C-B849-92D9-14579D651B67}" presName="parentText" presStyleLbl="node1" presStyleIdx="3" presStyleCnt="5">
        <dgm:presLayoutVars>
          <dgm:chMax val="0"/>
          <dgm:bulletEnabled val="1"/>
        </dgm:presLayoutVars>
      </dgm:prSet>
      <dgm:spPr/>
      <dgm:t>
        <a:bodyPr/>
        <a:lstStyle/>
        <a:p>
          <a:endParaRPr lang="en-US"/>
        </a:p>
      </dgm:t>
    </dgm:pt>
    <dgm:pt modelId="{15DB22B5-3640-6D46-8724-285A74ABCBA7}" type="pres">
      <dgm:prSet presAssocID="{99DDFC40-3356-4C44-B600-A67B1742247F}" presName="spacer" presStyleCnt="0"/>
      <dgm:spPr/>
    </dgm:pt>
    <dgm:pt modelId="{6D5C3F83-232C-DB45-A144-6FFC8DB6A494}" type="pres">
      <dgm:prSet presAssocID="{35340B4F-38F0-2F41-A680-3DAD0CA200C8}" presName="parentText" presStyleLbl="node1" presStyleIdx="4" presStyleCnt="5">
        <dgm:presLayoutVars>
          <dgm:chMax val="0"/>
          <dgm:bulletEnabled val="1"/>
        </dgm:presLayoutVars>
      </dgm:prSet>
      <dgm:spPr/>
      <dgm:t>
        <a:bodyPr/>
        <a:lstStyle/>
        <a:p>
          <a:endParaRPr lang="en-US"/>
        </a:p>
      </dgm:t>
    </dgm:pt>
  </dgm:ptLst>
  <dgm:cxnLst>
    <dgm:cxn modelId="{DAD908D2-02FF-DC48-8944-0861F2A06509}" type="presOf" srcId="{BF171BE0-9B6C-B849-92D9-14579D651B67}" destId="{36EE1C84-91F0-884F-ABD5-DA25146BAAB4}" srcOrd="0" destOrd="0" presId="urn:microsoft.com/office/officeart/2005/8/layout/vList2"/>
    <dgm:cxn modelId="{E6F5D3C6-1633-F744-A84A-29FECBF673DC}" type="presOf" srcId="{35340B4F-38F0-2F41-A680-3DAD0CA200C8}" destId="{6D5C3F83-232C-DB45-A144-6FFC8DB6A494}" srcOrd="0" destOrd="0" presId="urn:microsoft.com/office/officeart/2005/8/layout/vList2"/>
    <dgm:cxn modelId="{D06EAB3A-1FB9-0F45-B7A6-B76B56597260}" type="presOf" srcId="{0E926BFF-28C7-C143-B0C5-5225EAA1F6AA}" destId="{2D765489-11CC-904A-A874-90899C5CAC2E}" srcOrd="0" destOrd="0" presId="urn:microsoft.com/office/officeart/2005/8/layout/vList2"/>
    <dgm:cxn modelId="{FD9472EE-BEA4-3A44-904C-E1FA49E75FA1}" srcId="{861E1D5B-93E4-994E-A92C-20FA1F62B999}" destId="{BF171BE0-9B6C-B849-92D9-14579D651B67}" srcOrd="3" destOrd="0" parTransId="{95A148BA-C838-5847-945A-B66573634604}" sibTransId="{99DDFC40-3356-4C44-B600-A67B1742247F}"/>
    <dgm:cxn modelId="{15543F3A-286A-A54A-8E6E-BE188F92CF55}" srcId="{861E1D5B-93E4-994E-A92C-20FA1F62B999}" destId="{D4DDF0E6-AFE5-524C-A1A5-A7972E687EFF}" srcOrd="0" destOrd="0" parTransId="{CC10F7A6-9817-5048-8C98-DB13FFED4AA4}" sibTransId="{A5CED5F8-7A6E-D34E-81B7-81FAD3FD13DB}"/>
    <dgm:cxn modelId="{40F4D643-5DF9-C74A-BA9C-39E27076E4E3}" srcId="{861E1D5B-93E4-994E-A92C-20FA1F62B999}" destId="{79A8E9F9-4780-8847-BF17-257BDF3C5A13}" srcOrd="2" destOrd="0" parTransId="{2356FBEB-E207-1A49-AE2C-8008A69A682B}" sibTransId="{C10E1A23-8194-5549-990F-3DA9331BDD63}"/>
    <dgm:cxn modelId="{472454A4-DADE-8042-AB5D-07076D2D0E9E}" srcId="{861E1D5B-93E4-994E-A92C-20FA1F62B999}" destId="{35340B4F-38F0-2F41-A680-3DAD0CA200C8}" srcOrd="4" destOrd="0" parTransId="{05D7F1C8-76BB-AD49-8781-10BDA100319B}" sibTransId="{59D22296-C2C1-CA44-8D41-1CD94212FB0F}"/>
    <dgm:cxn modelId="{8C9925C7-DD1C-164F-A6C8-D10980D729F0}" type="presOf" srcId="{D4DDF0E6-AFE5-524C-A1A5-A7972E687EFF}" destId="{51C345CE-A2A2-CF48-9505-B42C06742749}" srcOrd="0" destOrd="0" presId="urn:microsoft.com/office/officeart/2005/8/layout/vList2"/>
    <dgm:cxn modelId="{63CD2D7C-E58F-EB48-B39C-0969A59CD72F}" srcId="{861E1D5B-93E4-994E-A92C-20FA1F62B999}" destId="{0E926BFF-28C7-C143-B0C5-5225EAA1F6AA}" srcOrd="1" destOrd="0" parTransId="{2CCBE38F-8CC8-8A43-81D5-4848D4CD16E1}" sibTransId="{8687C34E-E749-5143-87CC-4F257817EB99}"/>
    <dgm:cxn modelId="{F7922D2A-928E-7F4F-8A94-410572EFC24B}" type="presOf" srcId="{861E1D5B-93E4-994E-A92C-20FA1F62B999}" destId="{93DE074A-A87F-FC4D-9B3F-6BB2DF44BC43}" srcOrd="0" destOrd="0" presId="urn:microsoft.com/office/officeart/2005/8/layout/vList2"/>
    <dgm:cxn modelId="{FDEF271C-C7C0-6B47-A24B-025154E70CE1}" type="presOf" srcId="{79A8E9F9-4780-8847-BF17-257BDF3C5A13}" destId="{21A793CA-81EC-E44B-A6E9-4681CE160373}" srcOrd="0" destOrd="0" presId="urn:microsoft.com/office/officeart/2005/8/layout/vList2"/>
    <dgm:cxn modelId="{2409401C-09F3-E146-8BC8-C90991DD3205}" type="presParOf" srcId="{93DE074A-A87F-FC4D-9B3F-6BB2DF44BC43}" destId="{51C345CE-A2A2-CF48-9505-B42C06742749}" srcOrd="0" destOrd="0" presId="urn:microsoft.com/office/officeart/2005/8/layout/vList2"/>
    <dgm:cxn modelId="{A02DB378-2225-3144-9723-24E40BC5EF76}" type="presParOf" srcId="{93DE074A-A87F-FC4D-9B3F-6BB2DF44BC43}" destId="{EEF9EBAD-6C34-F546-938A-942724E47780}" srcOrd="1" destOrd="0" presId="urn:microsoft.com/office/officeart/2005/8/layout/vList2"/>
    <dgm:cxn modelId="{4131D24C-3627-BA46-8E53-D8F6926BFE19}" type="presParOf" srcId="{93DE074A-A87F-FC4D-9B3F-6BB2DF44BC43}" destId="{2D765489-11CC-904A-A874-90899C5CAC2E}" srcOrd="2" destOrd="0" presId="urn:microsoft.com/office/officeart/2005/8/layout/vList2"/>
    <dgm:cxn modelId="{F05A3463-A282-C64D-BD8E-CA95211E6EFE}" type="presParOf" srcId="{93DE074A-A87F-FC4D-9B3F-6BB2DF44BC43}" destId="{107C13D3-08AB-FD48-9DEF-27C09AB89F16}" srcOrd="3" destOrd="0" presId="urn:microsoft.com/office/officeart/2005/8/layout/vList2"/>
    <dgm:cxn modelId="{CB792727-A058-7445-81F9-ED6A235F4D1C}" type="presParOf" srcId="{93DE074A-A87F-FC4D-9B3F-6BB2DF44BC43}" destId="{21A793CA-81EC-E44B-A6E9-4681CE160373}" srcOrd="4" destOrd="0" presId="urn:microsoft.com/office/officeart/2005/8/layout/vList2"/>
    <dgm:cxn modelId="{E2F39D1E-93D5-7E4A-A9DE-B0E2D451C030}" type="presParOf" srcId="{93DE074A-A87F-FC4D-9B3F-6BB2DF44BC43}" destId="{D5CDBE09-2CFA-3342-9F64-92E1A6D3DB2B}" srcOrd="5" destOrd="0" presId="urn:microsoft.com/office/officeart/2005/8/layout/vList2"/>
    <dgm:cxn modelId="{A9E8747A-C9E9-C24F-B835-9F0A6D972206}" type="presParOf" srcId="{93DE074A-A87F-FC4D-9B3F-6BB2DF44BC43}" destId="{36EE1C84-91F0-884F-ABD5-DA25146BAAB4}" srcOrd="6" destOrd="0" presId="urn:microsoft.com/office/officeart/2005/8/layout/vList2"/>
    <dgm:cxn modelId="{D858F640-3B7E-CA4B-B867-8E0A20002677}" type="presParOf" srcId="{93DE074A-A87F-FC4D-9B3F-6BB2DF44BC43}" destId="{15DB22B5-3640-6D46-8724-285A74ABCBA7}" srcOrd="7" destOrd="0" presId="urn:microsoft.com/office/officeart/2005/8/layout/vList2"/>
    <dgm:cxn modelId="{764E08E6-584F-8641-8BAD-0E2782531AA2}" type="presParOf" srcId="{93DE074A-A87F-FC4D-9B3F-6BB2DF44BC43}" destId="{6D5C3F83-232C-DB45-A144-6FFC8DB6A494}"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DD1E29-D76D-2D47-B296-241FB7301103}" type="doc">
      <dgm:prSet loTypeId="urn:microsoft.com/office/officeart/2005/8/layout/vList2" loCatId="" qsTypeId="urn:microsoft.com/office/officeart/2005/8/quickstyle/simple3" qsCatId="simple" csTypeId="urn:microsoft.com/office/officeart/2005/8/colors/accent6_2" csCatId="accent6"/>
      <dgm:spPr/>
      <dgm:t>
        <a:bodyPr/>
        <a:lstStyle/>
        <a:p>
          <a:endParaRPr lang="en-US"/>
        </a:p>
      </dgm:t>
    </dgm:pt>
    <dgm:pt modelId="{C801E08D-EF96-EA43-88CF-480802FE1134}">
      <dgm:prSet/>
      <dgm:spPr/>
      <dgm:t>
        <a:bodyPr/>
        <a:lstStyle/>
        <a:p>
          <a:pPr rtl="0"/>
          <a:r>
            <a:rPr lang="es-ES_tradnl" b="1" dirty="0" smtClean="0"/>
            <a:t>Tipo de investigación:</a:t>
          </a:r>
          <a:r>
            <a:rPr lang="es-ES_tradnl" dirty="0" smtClean="0"/>
            <a:t> Es una investigación-acción, basada en la metodología cualitativa-exploratoria. Utilizaremos el método de ensayo y observación de resultados.</a:t>
          </a:r>
          <a:endParaRPr lang="es-ES_tradnl" dirty="0"/>
        </a:p>
      </dgm:t>
    </dgm:pt>
    <dgm:pt modelId="{8A292FFE-47D0-FE40-8744-0B22E0EF3CEE}" type="parTrans" cxnId="{1C447BA3-EB57-0A4C-A8DD-CEE9CB1FC6A4}">
      <dgm:prSet/>
      <dgm:spPr/>
      <dgm:t>
        <a:bodyPr/>
        <a:lstStyle/>
        <a:p>
          <a:endParaRPr lang="en-US"/>
        </a:p>
      </dgm:t>
    </dgm:pt>
    <dgm:pt modelId="{A61695AC-ADFE-B940-9694-620A148BAF0B}" type="sibTrans" cxnId="{1C447BA3-EB57-0A4C-A8DD-CEE9CB1FC6A4}">
      <dgm:prSet/>
      <dgm:spPr/>
      <dgm:t>
        <a:bodyPr/>
        <a:lstStyle/>
        <a:p>
          <a:endParaRPr lang="en-US"/>
        </a:p>
      </dgm:t>
    </dgm:pt>
    <dgm:pt modelId="{61E3B05A-905A-D44D-8E3D-60C9145462BE}">
      <dgm:prSet/>
      <dgm:spPr/>
      <dgm:t>
        <a:bodyPr/>
        <a:lstStyle/>
        <a:p>
          <a:pPr rtl="0"/>
          <a:r>
            <a:rPr lang="es-ES_tradnl" b="1" smtClean="0"/>
            <a:t>Instrumentos de evaluación:</a:t>
          </a:r>
          <a:r>
            <a:rPr lang="es-ES_tradnl" smtClean="0"/>
            <a:t> Hemos elaborado las fichas de evaluación para fines de consolidar el resultado y posterior análisis. Los instrumentos de evaluación se muestran en la sección correspondiente a los resultados.</a:t>
          </a:r>
          <a:endParaRPr lang="es-ES_tradnl"/>
        </a:p>
      </dgm:t>
    </dgm:pt>
    <dgm:pt modelId="{097FA74A-B9A0-DF40-BB27-B6C0A16207EA}" type="parTrans" cxnId="{052E1B9E-A4FE-554A-BAD1-F83E635B29C7}">
      <dgm:prSet/>
      <dgm:spPr/>
      <dgm:t>
        <a:bodyPr/>
        <a:lstStyle/>
        <a:p>
          <a:endParaRPr lang="en-US"/>
        </a:p>
      </dgm:t>
    </dgm:pt>
    <dgm:pt modelId="{8EAF8E70-5709-EA41-B878-70C7DDF51B79}" type="sibTrans" cxnId="{052E1B9E-A4FE-554A-BAD1-F83E635B29C7}">
      <dgm:prSet/>
      <dgm:spPr/>
      <dgm:t>
        <a:bodyPr/>
        <a:lstStyle/>
        <a:p>
          <a:endParaRPr lang="en-US"/>
        </a:p>
      </dgm:t>
    </dgm:pt>
    <dgm:pt modelId="{0DCEA9A6-1264-9C45-8044-D96A13381A69}">
      <dgm:prSet/>
      <dgm:spPr/>
      <dgm:t>
        <a:bodyPr/>
        <a:lstStyle/>
        <a:p>
          <a:pPr rtl="0"/>
          <a:r>
            <a:rPr lang="es-ES_tradnl" b="1" smtClean="0"/>
            <a:t>Matriz de evaluación:</a:t>
          </a:r>
          <a:r>
            <a:rPr lang="es-ES_tradnl" smtClean="0"/>
            <a:t>  Resumiremos los resultados en una matriz que indicará detalles de los resultados logrados por los estudiantes.</a:t>
          </a:r>
          <a:endParaRPr lang="es-ES_tradnl"/>
        </a:p>
      </dgm:t>
    </dgm:pt>
    <dgm:pt modelId="{624CE048-1FEE-6748-86DA-8230189BA6BC}" type="parTrans" cxnId="{ECDB699A-8E38-5840-8E91-B53B3562025E}">
      <dgm:prSet/>
      <dgm:spPr/>
      <dgm:t>
        <a:bodyPr/>
        <a:lstStyle/>
        <a:p>
          <a:endParaRPr lang="en-US"/>
        </a:p>
      </dgm:t>
    </dgm:pt>
    <dgm:pt modelId="{082C244A-5A96-2A48-900A-94445BFAB01F}" type="sibTrans" cxnId="{ECDB699A-8E38-5840-8E91-B53B3562025E}">
      <dgm:prSet/>
      <dgm:spPr/>
      <dgm:t>
        <a:bodyPr/>
        <a:lstStyle/>
        <a:p>
          <a:endParaRPr lang="en-US"/>
        </a:p>
      </dgm:t>
    </dgm:pt>
    <dgm:pt modelId="{21CF5966-4779-7948-BB77-BEC0B5138E06}">
      <dgm:prSet/>
      <dgm:spPr/>
      <dgm:t>
        <a:bodyPr/>
        <a:lstStyle/>
        <a:p>
          <a:pPr rtl="0"/>
          <a:r>
            <a:rPr lang="es-ES_tradnl" b="1" smtClean="0"/>
            <a:t>Lectura de libros con ayuda de guías con preguntas orientadoras:</a:t>
          </a:r>
          <a:r>
            <a:rPr lang="es-ES_tradnl" smtClean="0"/>
            <a:t>  Utilizadas al momento de asignar libros o artículos para lectura y redacción de informes. Estas son específicas para cada material de lectura.</a:t>
          </a:r>
          <a:endParaRPr lang="es-ES_tradnl"/>
        </a:p>
      </dgm:t>
    </dgm:pt>
    <dgm:pt modelId="{94C6F6B5-1061-B14B-BA54-7892EAC33F45}" type="parTrans" cxnId="{77809C88-5E28-3E4C-8DC9-DE85242A8F12}">
      <dgm:prSet/>
      <dgm:spPr/>
      <dgm:t>
        <a:bodyPr/>
        <a:lstStyle/>
        <a:p>
          <a:endParaRPr lang="en-US"/>
        </a:p>
      </dgm:t>
    </dgm:pt>
    <dgm:pt modelId="{7E51C0E1-1D1C-114B-B766-D4DD2F723D32}" type="sibTrans" cxnId="{77809C88-5E28-3E4C-8DC9-DE85242A8F12}">
      <dgm:prSet/>
      <dgm:spPr/>
      <dgm:t>
        <a:bodyPr/>
        <a:lstStyle/>
        <a:p>
          <a:endParaRPr lang="en-US"/>
        </a:p>
      </dgm:t>
    </dgm:pt>
    <dgm:pt modelId="{F88F7219-A51B-CB45-8A0A-E1319B4EFA04}">
      <dgm:prSet/>
      <dgm:spPr/>
      <dgm:t>
        <a:bodyPr/>
        <a:lstStyle/>
        <a:p>
          <a:pPr rtl="0"/>
          <a:r>
            <a:rPr lang="es-ES_tradnl" b="1" smtClean="0"/>
            <a:t>Contraste de antes y después:</a:t>
          </a:r>
          <a:r>
            <a:rPr lang="es-ES_tradnl" smtClean="0"/>
            <a:t> A través de un esquema comparativo presentaremos la situación antes y después, para evaluar el logro. Esta comparación se realizó en una sola práctica debido al corto tiempo disponible para la investigación acción.  Esto abre las puertas para un análisis del mercado  más amplio.</a:t>
          </a:r>
          <a:endParaRPr lang="es-ES_tradnl"/>
        </a:p>
      </dgm:t>
    </dgm:pt>
    <dgm:pt modelId="{8233A559-2FC9-944E-A020-16393789E2AB}" type="parTrans" cxnId="{A348D633-DF36-5C44-A482-7B77BADC28ED}">
      <dgm:prSet/>
      <dgm:spPr/>
      <dgm:t>
        <a:bodyPr/>
        <a:lstStyle/>
        <a:p>
          <a:endParaRPr lang="en-US"/>
        </a:p>
      </dgm:t>
    </dgm:pt>
    <dgm:pt modelId="{E91CA80F-4DB4-EF4F-85B5-59A08C83981C}" type="sibTrans" cxnId="{A348D633-DF36-5C44-A482-7B77BADC28ED}">
      <dgm:prSet/>
      <dgm:spPr/>
      <dgm:t>
        <a:bodyPr/>
        <a:lstStyle/>
        <a:p>
          <a:endParaRPr lang="en-US"/>
        </a:p>
      </dgm:t>
    </dgm:pt>
    <dgm:pt modelId="{D91956DB-1F5E-304F-88F2-65A35B386AC6}" type="pres">
      <dgm:prSet presAssocID="{26DD1E29-D76D-2D47-B296-241FB7301103}" presName="linear" presStyleCnt="0">
        <dgm:presLayoutVars>
          <dgm:animLvl val="lvl"/>
          <dgm:resizeHandles val="exact"/>
        </dgm:presLayoutVars>
      </dgm:prSet>
      <dgm:spPr/>
      <dgm:t>
        <a:bodyPr/>
        <a:lstStyle/>
        <a:p>
          <a:endParaRPr lang="es-DO"/>
        </a:p>
      </dgm:t>
    </dgm:pt>
    <dgm:pt modelId="{BB94CA39-3632-1A4B-98C4-D2B3F5BFD834}" type="pres">
      <dgm:prSet presAssocID="{C801E08D-EF96-EA43-88CF-480802FE1134}" presName="parentText" presStyleLbl="node1" presStyleIdx="0" presStyleCnt="5">
        <dgm:presLayoutVars>
          <dgm:chMax val="0"/>
          <dgm:bulletEnabled val="1"/>
        </dgm:presLayoutVars>
      </dgm:prSet>
      <dgm:spPr/>
      <dgm:t>
        <a:bodyPr/>
        <a:lstStyle/>
        <a:p>
          <a:endParaRPr lang="es-DO"/>
        </a:p>
      </dgm:t>
    </dgm:pt>
    <dgm:pt modelId="{8E944B61-ADD9-1141-82C0-6806746F0D36}" type="pres">
      <dgm:prSet presAssocID="{A61695AC-ADFE-B940-9694-620A148BAF0B}" presName="spacer" presStyleCnt="0"/>
      <dgm:spPr/>
    </dgm:pt>
    <dgm:pt modelId="{1E092C8A-666B-F246-9A46-22FD5A82B97E}" type="pres">
      <dgm:prSet presAssocID="{61E3B05A-905A-D44D-8E3D-60C9145462BE}" presName="parentText" presStyleLbl="node1" presStyleIdx="1" presStyleCnt="5">
        <dgm:presLayoutVars>
          <dgm:chMax val="0"/>
          <dgm:bulletEnabled val="1"/>
        </dgm:presLayoutVars>
      </dgm:prSet>
      <dgm:spPr/>
      <dgm:t>
        <a:bodyPr/>
        <a:lstStyle/>
        <a:p>
          <a:endParaRPr lang="es-DO"/>
        </a:p>
      </dgm:t>
    </dgm:pt>
    <dgm:pt modelId="{03CB6435-1CFC-2B45-971C-D18128B6ECE7}" type="pres">
      <dgm:prSet presAssocID="{8EAF8E70-5709-EA41-B878-70C7DDF51B79}" presName="spacer" presStyleCnt="0"/>
      <dgm:spPr/>
    </dgm:pt>
    <dgm:pt modelId="{5162E677-F108-9546-A123-367632D8CAFB}" type="pres">
      <dgm:prSet presAssocID="{0DCEA9A6-1264-9C45-8044-D96A13381A69}" presName="parentText" presStyleLbl="node1" presStyleIdx="2" presStyleCnt="5">
        <dgm:presLayoutVars>
          <dgm:chMax val="0"/>
          <dgm:bulletEnabled val="1"/>
        </dgm:presLayoutVars>
      </dgm:prSet>
      <dgm:spPr/>
      <dgm:t>
        <a:bodyPr/>
        <a:lstStyle/>
        <a:p>
          <a:endParaRPr lang="es-DO"/>
        </a:p>
      </dgm:t>
    </dgm:pt>
    <dgm:pt modelId="{B19998D8-1129-8040-A98B-97D209A9CFDB}" type="pres">
      <dgm:prSet presAssocID="{082C244A-5A96-2A48-900A-94445BFAB01F}" presName="spacer" presStyleCnt="0"/>
      <dgm:spPr/>
    </dgm:pt>
    <dgm:pt modelId="{6BD6C652-DC7A-8D45-874C-DCA69D7BB941}" type="pres">
      <dgm:prSet presAssocID="{21CF5966-4779-7948-BB77-BEC0B5138E06}" presName="parentText" presStyleLbl="node1" presStyleIdx="3" presStyleCnt="5">
        <dgm:presLayoutVars>
          <dgm:chMax val="0"/>
          <dgm:bulletEnabled val="1"/>
        </dgm:presLayoutVars>
      </dgm:prSet>
      <dgm:spPr/>
      <dgm:t>
        <a:bodyPr/>
        <a:lstStyle/>
        <a:p>
          <a:endParaRPr lang="es-DO"/>
        </a:p>
      </dgm:t>
    </dgm:pt>
    <dgm:pt modelId="{C7D530E8-06DD-9B4D-9690-D451A90A2858}" type="pres">
      <dgm:prSet presAssocID="{7E51C0E1-1D1C-114B-B766-D4DD2F723D32}" presName="spacer" presStyleCnt="0"/>
      <dgm:spPr/>
    </dgm:pt>
    <dgm:pt modelId="{C64E329D-C15E-C74F-A7AC-83A864CD1277}" type="pres">
      <dgm:prSet presAssocID="{F88F7219-A51B-CB45-8A0A-E1319B4EFA04}" presName="parentText" presStyleLbl="node1" presStyleIdx="4" presStyleCnt="5">
        <dgm:presLayoutVars>
          <dgm:chMax val="0"/>
          <dgm:bulletEnabled val="1"/>
        </dgm:presLayoutVars>
      </dgm:prSet>
      <dgm:spPr/>
      <dgm:t>
        <a:bodyPr/>
        <a:lstStyle/>
        <a:p>
          <a:endParaRPr lang="es-DO"/>
        </a:p>
      </dgm:t>
    </dgm:pt>
  </dgm:ptLst>
  <dgm:cxnLst>
    <dgm:cxn modelId="{77809C88-5E28-3E4C-8DC9-DE85242A8F12}" srcId="{26DD1E29-D76D-2D47-B296-241FB7301103}" destId="{21CF5966-4779-7948-BB77-BEC0B5138E06}" srcOrd="3" destOrd="0" parTransId="{94C6F6B5-1061-B14B-BA54-7892EAC33F45}" sibTransId="{7E51C0E1-1D1C-114B-B766-D4DD2F723D32}"/>
    <dgm:cxn modelId="{ECDB699A-8E38-5840-8E91-B53B3562025E}" srcId="{26DD1E29-D76D-2D47-B296-241FB7301103}" destId="{0DCEA9A6-1264-9C45-8044-D96A13381A69}" srcOrd="2" destOrd="0" parTransId="{624CE048-1FEE-6748-86DA-8230189BA6BC}" sibTransId="{082C244A-5A96-2A48-900A-94445BFAB01F}"/>
    <dgm:cxn modelId="{A430919F-08C6-7E40-88E1-FFA1E4326CFB}" type="presOf" srcId="{21CF5966-4779-7948-BB77-BEC0B5138E06}" destId="{6BD6C652-DC7A-8D45-874C-DCA69D7BB941}" srcOrd="0" destOrd="0" presId="urn:microsoft.com/office/officeart/2005/8/layout/vList2"/>
    <dgm:cxn modelId="{052E1B9E-A4FE-554A-BAD1-F83E635B29C7}" srcId="{26DD1E29-D76D-2D47-B296-241FB7301103}" destId="{61E3B05A-905A-D44D-8E3D-60C9145462BE}" srcOrd="1" destOrd="0" parTransId="{097FA74A-B9A0-DF40-BB27-B6C0A16207EA}" sibTransId="{8EAF8E70-5709-EA41-B878-70C7DDF51B79}"/>
    <dgm:cxn modelId="{9A189D14-DF15-4047-A6BE-4C7820CA5E72}" type="presOf" srcId="{26DD1E29-D76D-2D47-B296-241FB7301103}" destId="{D91956DB-1F5E-304F-88F2-65A35B386AC6}" srcOrd="0" destOrd="0" presId="urn:microsoft.com/office/officeart/2005/8/layout/vList2"/>
    <dgm:cxn modelId="{803AD7AE-6F5A-4C47-A695-22E2693C9B19}" type="presOf" srcId="{F88F7219-A51B-CB45-8A0A-E1319B4EFA04}" destId="{C64E329D-C15E-C74F-A7AC-83A864CD1277}" srcOrd="0" destOrd="0" presId="urn:microsoft.com/office/officeart/2005/8/layout/vList2"/>
    <dgm:cxn modelId="{1C447BA3-EB57-0A4C-A8DD-CEE9CB1FC6A4}" srcId="{26DD1E29-D76D-2D47-B296-241FB7301103}" destId="{C801E08D-EF96-EA43-88CF-480802FE1134}" srcOrd="0" destOrd="0" parTransId="{8A292FFE-47D0-FE40-8744-0B22E0EF3CEE}" sibTransId="{A61695AC-ADFE-B940-9694-620A148BAF0B}"/>
    <dgm:cxn modelId="{A348D633-DF36-5C44-A482-7B77BADC28ED}" srcId="{26DD1E29-D76D-2D47-B296-241FB7301103}" destId="{F88F7219-A51B-CB45-8A0A-E1319B4EFA04}" srcOrd="4" destOrd="0" parTransId="{8233A559-2FC9-944E-A020-16393789E2AB}" sibTransId="{E91CA80F-4DB4-EF4F-85B5-59A08C83981C}"/>
    <dgm:cxn modelId="{A7C428B4-EFD1-384A-8CDA-69C64E26D739}" type="presOf" srcId="{0DCEA9A6-1264-9C45-8044-D96A13381A69}" destId="{5162E677-F108-9546-A123-367632D8CAFB}" srcOrd="0" destOrd="0" presId="urn:microsoft.com/office/officeart/2005/8/layout/vList2"/>
    <dgm:cxn modelId="{7985D2C0-FE9C-764C-B642-E70F17F310F1}" type="presOf" srcId="{61E3B05A-905A-D44D-8E3D-60C9145462BE}" destId="{1E092C8A-666B-F246-9A46-22FD5A82B97E}" srcOrd="0" destOrd="0" presId="urn:microsoft.com/office/officeart/2005/8/layout/vList2"/>
    <dgm:cxn modelId="{9E2B6AB3-2DC8-EC48-898F-45E2CC2124E5}" type="presOf" srcId="{C801E08D-EF96-EA43-88CF-480802FE1134}" destId="{BB94CA39-3632-1A4B-98C4-D2B3F5BFD834}" srcOrd="0" destOrd="0" presId="urn:microsoft.com/office/officeart/2005/8/layout/vList2"/>
    <dgm:cxn modelId="{CF60BD7F-C8B3-5746-9F20-34686AF46B44}" type="presParOf" srcId="{D91956DB-1F5E-304F-88F2-65A35B386AC6}" destId="{BB94CA39-3632-1A4B-98C4-D2B3F5BFD834}" srcOrd="0" destOrd="0" presId="urn:microsoft.com/office/officeart/2005/8/layout/vList2"/>
    <dgm:cxn modelId="{7E860CE7-8A5B-224B-8836-CCFFCB82A3B5}" type="presParOf" srcId="{D91956DB-1F5E-304F-88F2-65A35B386AC6}" destId="{8E944B61-ADD9-1141-82C0-6806746F0D36}" srcOrd="1" destOrd="0" presId="urn:microsoft.com/office/officeart/2005/8/layout/vList2"/>
    <dgm:cxn modelId="{845051DF-10B3-7447-8898-C24223988D25}" type="presParOf" srcId="{D91956DB-1F5E-304F-88F2-65A35B386AC6}" destId="{1E092C8A-666B-F246-9A46-22FD5A82B97E}" srcOrd="2" destOrd="0" presId="urn:microsoft.com/office/officeart/2005/8/layout/vList2"/>
    <dgm:cxn modelId="{193B8D26-5B88-EE43-AF98-B419D16C1CB2}" type="presParOf" srcId="{D91956DB-1F5E-304F-88F2-65A35B386AC6}" destId="{03CB6435-1CFC-2B45-971C-D18128B6ECE7}" srcOrd="3" destOrd="0" presId="urn:microsoft.com/office/officeart/2005/8/layout/vList2"/>
    <dgm:cxn modelId="{156373D6-F1D8-9E49-82BF-488CD49297B8}" type="presParOf" srcId="{D91956DB-1F5E-304F-88F2-65A35B386AC6}" destId="{5162E677-F108-9546-A123-367632D8CAFB}" srcOrd="4" destOrd="0" presId="urn:microsoft.com/office/officeart/2005/8/layout/vList2"/>
    <dgm:cxn modelId="{1099FC5B-E7C8-8940-A88D-D0C2034C0104}" type="presParOf" srcId="{D91956DB-1F5E-304F-88F2-65A35B386AC6}" destId="{B19998D8-1129-8040-A98B-97D209A9CFDB}" srcOrd="5" destOrd="0" presId="urn:microsoft.com/office/officeart/2005/8/layout/vList2"/>
    <dgm:cxn modelId="{ACC5FAC6-5FC0-7C4E-93B1-D9EE7DAB5768}" type="presParOf" srcId="{D91956DB-1F5E-304F-88F2-65A35B386AC6}" destId="{6BD6C652-DC7A-8D45-874C-DCA69D7BB941}" srcOrd="6" destOrd="0" presId="urn:microsoft.com/office/officeart/2005/8/layout/vList2"/>
    <dgm:cxn modelId="{077C6E75-6B28-2E47-A22E-E5463BF39947}" type="presParOf" srcId="{D91956DB-1F5E-304F-88F2-65A35B386AC6}" destId="{C7D530E8-06DD-9B4D-9690-D451A90A2858}" srcOrd="7" destOrd="0" presId="urn:microsoft.com/office/officeart/2005/8/layout/vList2"/>
    <dgm:cxn modelId="{0AB0F899-B797-EC46-BD10-E31BE173C65C}" type="presParOf" srcId="{D91956DB-1F5E-304F-88F2-65A35B386AC6}" destId="{C64E329D-C15E-C74F-A7AC-83A864CD1277}"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5ACA4A-F741-C04C-B235-6E05B07C5AFF}" type="doc">
      <dgm:prSet loTypeId="urn:microsoft.com/office/officeart/2005/8/layout/default#2" loCatId="" qsTypeId="urn:microsoft.com/office/officeart/2005/8/quickstyle/simple3" qsCatId="simple" csTypeId="urn:microsoft.com/office/officeart/2005/8/colors/accent6_2" csCatId="accent6"/>
      <dgm:spPr/>
      <dgm:t>
        <a:bodyPr/>
        <a:lstStyle/>
        <a:p>
          <a:endParaRPr lang="en-US"/>
        </a:p>
      </dgm:t>
    </dgm:pt>
    <dgm:pt modelId="{546B7965-382A-E245-AC8B-700934B1D8F2}">
      <dgm:prSet custT="1"/>
      <dgm:spPr/>
      <dgm:t>
        <a:bodyPr/>
        <a:lstStyle/>
        <a:p>
          <a:pPr rtl="0"/>
          <a:r>
            <a:rPr lang="es-ES_tradnl" sz="4000" smtClean="0"/>
            <a:t>Trabajo procesual.</a:t>
          </a:r>
          <a:endParaRPr lang="es-ES_tradnl" sz="4000"/>
        </a:p>
      </dgm:t>
    </dgm:pt>
    <dgm:pt modelId="{1CEE2ABC-9629-C642-A1C1-85A3F4543D95}" type="parTrans" cxnId="{145B41EB-A31E-1A40-AC73-C9ECA0F497EC}">
      <dgm:prSet/>
      <dgm:spPr/>
      <dgm:t>
        <a:bodyPr/>
        <a:lstStyle/>
        <a:p>
          <a:endParaRPr lang="en-US"/>
        </a:p>
      </dgm:t>
    </dgm:pt>
    <dgm:pt modelId="{B57CEDBF-4EEF-634E-B87A-63067838536C}" type="sibTrans" cxnId="{145B41EB-A31E-1A40-AC73-C9ECA0F497EC}">
      <dgm:prSet/>
      <dgm:spPr/>
      <dgm:t>
        <a:bodyPr/>
        <a:lstStyle/>
        <a:p>
          <a:endParaRPr lang="en-US"/>
        </a:p>
      </dgm:t>
    </dgm:pt>
    <dgm:pt modelId="{E08CAEB6-6F1A-0C46-8EE9-3420873A9BC9}">
      <dgm:prSet/>
      <dgm:spPr/>
      <dgm:t>
        <a:bodyPr/>
        <a:lstStyle/>
        <a:p>
          <a:pPr rtl="0"/>
          <a:r>
            <a:rPr lang="es-ES_tradnl" smtClean="0"/>
            <a:t>Prueba de comprensión de lectura para expresión oral y escrita</a:t>
          </a:r>
          <a:endParaRPr lang="es-ES_tradnl"/>
        </a:p>
      </dgm:t>
    </dgm:pt>
    <dgm:pt modelId="{ED44ADFE-D7F4-4940-BDDA-430F108A4C00}" type="parTrans" cxnId="{7C9897DE-57CE-CF4B-89CE-855FF42ECBF6}">
      <dgm:prSet/>
      <dgm:spPr/>
      <dgm:t>
        <a:bodyPr/>
        <a:lstStyle/>
        <a:p>
          <a:endParaRPr lang="en-US"/>
        </a:p>
      </dgm:t>
    </dgm:pt>
    <dgm:pt modelId="{DF10C549-CAD9-094A-933B-BD857E2FA549}" type="sibTrans" cxnId="{7C9897DE-57CE-CF4B-89CE-855FF42ECBF6}">
      <dgm:prSet/>
      <dgm:spPr/>
      <dgm:t>
        <a:bodyPr/>
        <a:lstStyle/>
        <a:p>
          <a:endParaRPr lang="en-US"/>
        </a:p>
      </dgm:t>
    </dgm:pt>
    <dgm:pt modelId="{0A33330B-CC7A-C643-B534-7F026ABBD96E}">
      <dgm:prSet/>
      <dgm:spPr/>
      <dgm:t>
        <a:bodyPr/>
        <a:lstStyle/>
        <a:p>
          <a:pPr rtl="0"/>
          <a:r>
            <a:rPr lang="es-ES_tradnl" smtClean="0"/>
            <a:t>Lectura sin estrategias: No asignamos preguntas orientadoras.</a:t>
          </a:r>
          <a:endParaRPr lang="es-ES_tradnl"/>
        </a:p>
      </dgm:t>
    </dgm:pt>
    <dgm:pt modelId="{6CBA40E1-F169-EF4F-A98F-CA7366F7B12A}" type="parTrans" cxnId="{B335C90F-22C9-C84D-8FEC-083BB7758DA8}">
      <dgm:prSet/>
      <dgm:spPr/>
      <dgm:t>
        <a:bodyPr/>
        <a:lstStyle/>
        <a:p>
          <a:endParaRPr lang="en-US"/>
        </a:p>
      </dgm:t>
    </dgm:pt>
    <dgm:pt modelId="{D236263D-D8DF-214C-8846-7E81B4053030}" type="sibTrans" cxnId="{B335C90F-22C9-C84D-8FEC-083BB7758DA8}">
      <dgm:prSet/>
      <dgm:spPr/>
      <dgm:t>
        <a:bodyPr/>
        <a:lstStyle/>
        <a:p>
          <a:endParaRPr lang="en-US"/>
        </a:p>
      </dgm:t>
    </dgm:pt>
    <dgm:pt modelId="{5792180B-1799-8E46-8184-8700DD6D3758}">
      <dgm:prSet/>
      <dgm:spPr/>
      <dgm:t>
        <a:bodyPr/>
        <a:lstStyle/>
        <a:p>
          <a:pPr rtl="0"/>
          <a:r>
            <a:rPr lang="es-ES_tradnl" smtClean="0"/>
            <a:t>Lectura con estrategia: Preguntas orientadoras.</a:t>
          </a:r>
          <a:endParaRPr lang="es-ES_tradnl"/>
        </a:p>
      </dgm:t>
    </dgm:pt>
    <dgm:pt modelId="{A41D10E0-61E1-2942-9E2C-0AE74D4B49C9}" type="parTrans" cxnId="{86C86224-0716-EE47-B741-6663DBB73E2E}">
      <dgm:prSet/>
      <dgm:spPr/>
      <dgm:t>
        <a:bodyPr/>
        <a:lstStyle/>
        <a:p>
          <a:endParaRPr lang="en-US"/>
        </a:p>
      </dgm:t>
    </dgm:pt>
    <dgm:pt modelId="{677C4E68-2510-EA49-8174-4390B8382356}" type="sibTrans" cxnId="{86C86224-0716-EE47-B741-6663DBB73E2E}">
      <dgm:prSet/>
      <dgm:spPr/>
      <dgm:t>
        <a:bodyPr/>
        <a:lstStyle/>
        <a:p>
          <a:endParaRPr lang="en-US"/>
        </a:p>
      </dgm:t>
    </dgm:pt>
    <dgm:pt modelId="{CAE298D1-292A-1940-AF6D-A8D84452B664}">
      <dgm:prSet/>
      <dgm:spPr/>
      <dgm:t>
        <a:bodyPr/>
        <a:lstStyle/>
        <a:p>
          <a:pPr rtl="0"/>
          <a:r>
            <a:rPr lang="es-ES_tradnl" smtClean="0"/>
            <a:t>Guía con preguntas orientadoras para la lectura de libro. Comparación de resultados de dos libros asignados.</a:t>
          </a:r>
          <a:endParaRPr lang="es-ES_tradnl"/>
        </a:p>
      </dgm:t>
    </dgm:pt>
    <dgm:pt modelId="{9C2B0784-EBFC-A74A-8159-AF30045FB412}" type="parTrans" cxnId="{28A7EC4E-7C8E-BA4D-BF9C-DBE9B8939128}">
      <dgm:prSet/>
      <dgm:spPr/>
      <dgm:t>
        <a:bodyPr/>
        <a:lstStyle/>
        <a:p>
          <a:endParaRPr lang="en-US"/>
        </a:p>
      </dgm:t>
    </dgm:pt>
    <dgm:pt modelId="{67DB64EF-AA55-EE45-87BA-E2243B6A834C}" type="sibTrans" cxnId="{28A7EC4E-7C8E-BA4D-BF9C-DBE9B8939128}">
      <dgm:prSet/>
      <dgm:spPr/>
      <dgm:t>
        <a:bodyPr/>
        <a:lstStyle/>
        <a:p>
          <a:endParaRPr lang="en-US"/>
        </a:p>
      </dgm:t>
    </dgm:pt>
    <dgm:pt modelId="{AEE4C739-B223-654E-8A9B-797C0BC52C53}">
      <dgm:prSet/>
      <dgm:spPr/>
      <dgm:t>
        <a:bodyPr/>
        <a:lstStyle/>
        <a:p>
          <a:pPr rtl="0"/>
          <a:r>
            <a:rPr lang="es-ES_tradnl" smtClean="0"/>
            <a:t>Elegir qué leer, asignar varias alternativas de textos para que los estudiantes elijan uno.</a:t>
          </a:r>
          <a:endParaRPr lang="es-ES_tradnl"/>
        </a:p>
      </dgm:t>
    </dgm:pt>
    <dgm:pt modelId="{268F270D-287F-2D4A-9634-04172B87FCD8}" type="parTrans" cxnId="{C51F1B6E-915C-A646-80C8-811DA14C24CB}">
      <dgm:prSet/>
      <dgm:spPr/>
      <dgm:t>
        <a:bodyPr/>
        <a:lstStyle/>
        <a:p>
          <a:endParaRPr lang="en-US"/>
        </a:p>
      </dgm:t>
    </dgm:pt>
    <dgm:pt modelId="{77B2AC6D-BB5F-EC4A-8EC8-C8FD389C4C2C}" type="sibTrans" cxnId="{C51F1B6E-915C-A646-80C8-811DA14C24CB}">
      <dgm:prSet/>
      <dgm:spPr/>
      <dgm:t>
        <a:bodyPr/>
        <a:lstStyle/>
        <a:p>
          <a:endParaRPr lang="en-US"/>
        </a:p>
      </dgm:t>
    </dgm:pt>
    <dgm:pt modelId="{B218F68C-75B0-234B-9BC4-181F87002C0A}" type="pres">
      <dgm:prSet presAssocID="{6D5ACA4A-F741-C04C-B235-6E05B07C5AFF}" presName="diagram" presStyleCnt="0">
        <dgm:presLayoutVars>
          <dgm:dir/>
          <dgm:resizeHandles val="exact"/>
        </dgm:presLayoutVars>
      </dgm:prSet>
      <dgm:spPr/>
      <dgm:t>
        <a:bodyPr/>
        <a:lstStyle/>
        <a:p>
          <a:endParaRPr lang="es-DO"/>
        </a:p>
      </dgm:t>
    </dgm:pt>
    <dgm:pt modelId="{3DD7F0F9-9158-B84E-921B-DEB4C1EB41F4}" type="pres">
      <dgm:prSet presAssocID="{546B7965-382A-E245-AC8B-700934B1D8F2}" presName="node" presStyleLbl="node1" presStyleIdx="0" presStyleCnt="6">
        <dgm:presLayoutVars>
          <dgm:bulletEnabled val="1"/>
        </dgm:presLayoutVars>
      </dgm:prSet>
      <dgm:spPr/>
      <dgm:t>
        <a:bodyPr/>
        <a:lstStyle/>
        <a:p>
          <a:endParaRPr lang="es-DO"/>
        </a:p>
      </dgm:t>
    </dgm:pt>
    <dgm:pt modelId="{B6E7008D-10DD-114B-94F2-3904345145C0}" type="pres">
      <dgm:prSet presAssocID="{B57CEDBF-4EEF-634E-B87A-63067838536C}" presName="sibTrans" presStyleCnt="0"/>
      <dgm:spPr/>
    </dgm:pt>
    <dgm:pt modelId="{80671FF1-9E0F-8048-8781-53FAB2458698}" type="pres">
      <dgm:prSet presAssocID="{E08CAEB6-6F1A-0C46-8EE9-3420873A9BC9}" presName="node" presStyleLbl="node1" presStyleIdx="1" presStyleCnt="6">
        <dgm:presLayoutVars>
          <dgm:bulletEnabled val="1"/>
        </dgm:presLayoutVars>
      </dgm:prSet>
      <dgm:spPr/>
      <dgm:t>
        <a:bodyPr/>
        <a:lstStyle/>
        <a:p>
          <a:endParaRPr lang="es-DO"/>
        </a:p>
      </dgm:t>
    </dgm:pt>
    <dgm:pt modelId="{7BE7A419-6B48-DF4A-8CE8-AC6A007A0410}" type="pres">
      <dgm:prSet presAssocID="{DF10C549-CAD9-094A-933B-BD857E2FA549}" presName="sibTrans" presStyleCnt="0"/>
      <dgm:spPr/>
    </dgm:pt>
    <dgm:pt modelId="{3320C89D-8A73-1443-8D4E-A632E9779915}" type="pres">
      <dgm:prSet presAssocID="{0A33330B-CC7A-C643-B534-7F026ABBD96E}" presName="node" presStyleLbl="node1" presStyleIdx="2" presStyleCnt="6">
        <dgm:presLayoutVars>
          <dgm:bulletEnabled val="1"/>
        </dgm:presLayoutVars>
      </dgm:prSet>
      <dgm:spPr/>
      <dgm:t>
        <a:bodyPr/>
        <a:lstStyle/>
        <a:p>
          <a:endParaRPr lang="es-DO"/>
        </a:p>
      </dgm:t>
    </dgm:pt>
    <dgm:pt modelId="{165FAAD9-B090-D44A-B8DC-2ECD318D1B0E}" type="pres">
      <dgm:prSet presAssocID="{D236263D-D8DF-214C-8846-7E81B4053030}" presName="sibTrans" presStyleCnt="0"/>
      <dgm:spPr/>
    </dgm:pt>
    <dgm:pt modelId="{5B28DB77-7BED-FE48-A9A4-5C4E198385D5}" type="pres">
      <dgm:prSet presAssocID="{5792180B-1799-8E46-8184-8700DD6D3758}" presName="node" presStyleLbl="node1" presStyleIdx="3" presStyleCnt="6">
        <dgm:presLayoutVars>
          <dgm:bulletEnabled val="1"/>
        </dgm:presLayoutVars>
      </dgm:prSet>
      <dgm:spPr/>
      <dgm:t>
        <a:bodyPr/>
        <a:lstStyle/>
        <a:p>
          <a:endParaRPr lang="es-DO"/>
        </a:p>
      </dgm:t>
    </dgm:pt>
    <dgm:pt modelId="{FDCDFC94-E340-7444-BCDB-8B954624005A}" type="pres">
      <dgm:prSet presAssocID="{677C4E68-2510-EA49-8174-4390B8382356}" presName="sibTrans" presStyleCnt="0"/>
      <dgm:spPr/>
    </dgm:pt>
    <dgm:pt modelId="{30C9D6F2-DF67-134E-8596-2B3C8508C40E}" type="pres">
      <dgm:prSet presAssocID="{CAE298D1-292A-1940-AF6D-A8D84452B664}" presName="node" presStyleLbl="node1" presStyleIdx="4" presStyleCnt="6">
        <dgm:presLayoutVars>
          <dgm:bulletEnabled val="1"/>
        </dgm:presLayoutVars>
      </dgm:prSet>
      <dgm:spPr/>
      <dgm:t>
        <a:bodyPr/>
        <a:lstStyle/>
        <a:p>
          <a:endParaRPr lang="es-DO"/>
        </a:p>
      </dgm:t>
    </dgm:pt>
    <dgm:pt modelId="{343D41DA-1186-B347-AA73-9D7F9125D974}" type="pres">
      <dgm:prSet presAssocID="{67DB64EF-AA55-EE45-87BA-E2243B6A834C}" presName="sibTrans" presStyleCnt="0"/>
      <dgm:spPr/>
    </dgm:pt>
    <dgm:pt modelId="{56739D89-BB76-924F-9925-74C856801684}" type="pres">
      <dgm:prSet presAssocID="{AEE4C739-B223-654E-8A9B-797C0BC52C53}" presName="node" presStyleLbl="node1" presStyleIdx="5" presStyleCnt="6">
        <dgm:presLayoutVars>
          <dgm:bulletEnabled val="1"/>
        </dgm:presLayoutVars>
      </dgm:prSet>
      <dgm:spPr/>
      <dgm:t>
        <a:bodyPr/>
        <a:lstStyle/>
        <a:p>
          <a:endParaRPr lang="es-DO"/>
        </a:p>
      </dgm:t>
    </dgm:pt>
  </dgm:ptLst>
  <dgm:cxnLst>
    <dgm:cxn modelId="{D99FBD66-F276-0A41-9402-6338531FA638}" type="presOf" srcId="{AEE4C739-B223-654E-8A9B-797C0BC52C53}" destId="{56739D89-BB76-924F-9925-74C856801684}" srcOrd="0" destOrd="0" presId="urn:microsoft.com/office/officeart/2005/8/layout/default#2"/>
    <dgm:cxn modelId="{7C9897DE-57CE-CF4B-89CE-855FF42ECBF6}" srcId="{6D5ACA4A-F741-C04C-B235-6E05B07C5AFF}" destId="{E08CAEB6-6F1A-0C46-8EE9-3420873A9BC9}" srcOrd="1" destOrd="0" parTransId="{ED44ADFE-D7F4-4940-BDDA-430F108A4C00}" sibTransId="{DF10C549-CAD9-094A-933B-BD857E2FA549}"/>
    <dgm:cxn modelId="{AA92A464-B524-B941-8491-F4B30A74000F}" type="presOf" srcId="{CAE298D1-292A-1940-AF6D-A8D84452B664}" destId="{30C9D6F2-DF67-134E-8596-2B3C8508C40E}" srcOrd="0" destOrd="0" presId="urn:microsoft.com/office/officeart/2005/8/layout/default#2"/>
    <dgm:cxn modelId="{28A7EC4E-7C8E-BA4D-BF9C-DBE9B8939128}" srcId="{6D5ACA4A-F741-C04C-B235-6E05B07C5AFF}" destId="{CAE298D1-292A-1940-AF6D-A8D84452B664}" srcOrd="4" destOrd="0" parTransId="{9C2B0784-EBFC-A74A-8159-AF30045FB412}" sibTransId="{67DB64EF-AA55-EE45-87BA-E2243B6A834C}"/>
    <dgm:cxn modelId="{C0CCDB27-8D1E-8341-AE2B-F13A609B1002}" type="presOf" srcId="{0A33330B-CC7A-C643-B534-7F026ABBD96E}" destId="{3320C89D-8A73-1443-8D4E-A632E9779915}" srcOrd="0" destOrd="0" presId="urn:microsoft.com/office/officeart/2005/8/layout/default#2"/>
    <dgm:cxn modelId="{C51F1B6E-915C-A646-80C8-811DA14C24CB}" srcId="{6D5ACA4A-F741-C04C-B235-6E05B07C5AFF}" destId="{AEE4C739-B223-654E-8A9B-797C0BC52C53}" srcOrd="5" destOrd="0" parTransId="{268F270D-287F-2D4A-9634-04172B87FCD8}" sibTransId="{77B2AC6D-BB5F-EC4A-8EC8-C8FD389C4C2C}"/>
    <dgm:cxn modelId="{B335C90F-22C9-C84D-8FEC-083BB7758DA8}" srcId="{6D5ACA4A-F741-C04C-B235-6E05B07C5AFF}" destId="{0A33330B-CC7A-C643-B534-7F026ABBD96E}" srcOrd="2" destOrd="0" parTransId="{6CBA40E1-F169-EF4F-A98F-CA7366F7B12A}" sibTransId="{D236263D-D8DF-214C-8846-7E81B4053030}"/>
    <dgm:cxn modelId="{145B41EB-A31E-1A40-AC73-C9ECA0F497EC}" srcId="{6D5ACA4A-F741-C04C-B235-6E05B07C5AFF}" destId="{546B7965-382A-E245-AC8B-700934B1D8F2}" srcOrd="0" destOrd="0" parTransId="{1CEE2ABC-9629-C642-A1C1-85A3F4543D95}" sibTransId="{B57CEDBF-4EEF-634E-B87A-63067838536C}"/>
    <dgm:cxn modelId="{822FA016-9233-2F49-84EE-6E80B3E9C676}" type="presOf" srcId="{E08CAEB6-6F1A-0C46-8EE9-3420873A9BC9}" destId="{80671FF1-9E0F-8048-8781-53FAB2458698}" srcOrd="0" destOrd="0" presId="urn:microsoft.com/office/officeart/2005/8/layout/default#2"/>
    <dgm:cxn modelId="{BDE91AEF-DB35-2144-A450-090F2CCB9A96}" type="presOf" srcId="{546B7965-382A-E245-AC8B-700934B1D8F2}" destId="{3DD7F0F9-9158-B84E-921B-DEB4C1EB41F4}" srcOrd="0" destOrd="0" presId="urn:microsoft.com/office/officeart/2005/8/layout/default#2"/>
    <dgm:cxn modelId="{77DEF158-B1B9-E14F-882B-9D09345CE00B}" type="presOf" srcId="{5792180B-1799-8E46-8184-8700DD6D3758}" destId="{5B28DB77-7BED-FE48-A9A4-5C4E198385D5}" srcOrd="0" destOrd="0" presId="urn:microsoft.com/office/officeart/2005/8/layout/default#2"/>
    <dgm:cxn modelId="{F6FFB8BF-C11F-EE42-A352-C92CA6D25D40}" type="presOf" srcId="{6D5ACA4A-F741-C04C-B235-6E05B07C5AFF}" destId="{B218F68C-75B0-234B-9BC4-181F87002C0A}" srcOrd="0" destOrd="0" presId="urn:microsoft.com/office/officeart/2005/8/layout/default#2"/>
    <dgm:cxn modelId="{86C86224-0716-EE47-B741-6663DBB73E2E}" srcId="{6D5ACA4A-F741-C04C-B235-6E05B07C5AFF}" destId="{5792180B-1799-8E46-8184-8700DD6D3758}" srcOrd="3" destOrd="0" parTransId="{A41D10E0-61E1-2942-9E2C-0AE74D4B49C9}" sibTransId="{677C4E68-2510-EA49-8174-4390B8382356}"/>
    <dgm:cxn modelId="{B003D784-220E-1848-A736-59928DB48276}" type="presParOf" srcId="{B218F68C-75B0-234B-9BC4-181F87002C0A}" destId="{3DD7F0F9-9158-B84E-921B-DEB4C1EB41F4}" srcOrd="0" destOrd="0" presId="urn:microsoft.com/office/officeart/2005/8/layout/default#2"/>
    <dgm:cxn modelId="{37A7315A-3F92-5C4E-B79A-3140772155DD}" type="presParOf" srcId="{B218F68C-75B0-234B-9BC4-181F87002C0A}" destId="{B6E7008D-10DD-114B-94F2-3904345145C0}" srcOrd="1" destOrd="0" presId="urn:microsoft.com/office/officeart/2005/8/layout/default#2"/>
    <dgm:cxn modelId="{2C170072-5133-7545-AB1B-CAF834858FBF}" type="presParOf" srcId="{B218F68C-75B0-234B-9BC4-181F87002C0A}" destId="{80671FF1-9E0F-8048-8781-53FAB2458698}" srcOrd="2" destOrd="0" presId="urn:microsoft.com/office/officeart/2005/8/layout/default#2"/>
    <dgm:cxn modelId="{5608A49D-DEAC-E044-B47C-96555550FE04}" type="presParOf" srcId="{B218F68C-75B0-234B-9BC4-181F87002C0A}" destId="{7BE7A419-6B48-DF4A-8CE8-AC6A007A0410}" srcOrd="3" destOrd="0" presId="urn:microsoft.com/office/officeart/2005/8/layout/default#2"/>
    <dgm:cxn modelId="{BFD9308F-57E6-A74A-A32D-C03FF4593725}" type="presParOf" srcId="{B218F68C-75B0-234B-9BC4-181F87002C0A}" destId="{3320C89D-8A73-1443-8D4E-A632E9779915}" srcOrd="4" destOrd="0" presId="urn:microsoft.com/office/officeart/2005/8/layout/default#2"/>
    <dgm:cxn modelId="{66CF18D5-E731-B841-BE86-BED02440826F}" type="presParOf" srcId="{B218F68C-75B0-234B-9BC4-181F87002C0A}" destId="{165FAAD9-B090-D44A-B8DC-2ECD318D1B0E}" srcOrd="5" destOrd="0" presId="urn:microsoft.com/office/officeart/2005/8/layout/default#2"/>
    <dgm:cxn modelId="{0D24025C-F500-DC48-A8BA-CD1C8D919107}" type="presParOf" srcId="{B218F68C-75B0-234B-9BC4-181F87002C0A}" destId="{5B28DB77-7BED-FE48-A9A4-5C4E198385D5}" srcOrd="6" destOrd="0" presId="urn:microsoft.com/office/officeart/2005/8/layout/default#2"/>
    <dgm:cxn modelId="{E494983C-D672-C346-9921-D4543FA6E8DE}" type="presParOf" srcId="{B218F68C-75B0-234B-9BC4-181F87002C0A}" destId="{FDCDFC94-E340-7444-BCDB-8B954624005A}" srcOrd="7" destOrd="0" presId="urn:microsoft.com/office/officeart/2005/8/layout/default#2"/>
    <dgm:cxn modelId="{7AD69B02-5712-254E-A6AF-49D924BF5151}" type="presParOf" srcId="{B218F68C-75B0-234B-9BC4-181F87002C0A}" destId="{30C9D6F2-DF67-134E-8596-2B3C8508C40E}" srcOrd="8" destOrd="0" presId="urn:microsoft.com/office/officeart/2005/8/layout/default#2"/>
    <dgm:cxn modelId="{C51CEE6E-92D0-264E-9769-2DDA4B78217F}" type="presParOf" srcId="{B218F68C-75B0-234B-9BC4-181F87002C0A}" destId="{343D41DA-1186-B347-AA73-9D7F9125D974}" srcOrd="9" destOrd="0" presId="urn:microsoft.com/office/officeart/2005/8/layout/default#2"/>
    <dgm:cxn modelId="{85ECAB9B-BD0B-DD4F-90EE-21309BA195C9}" type="presParOf" srcId="{B218F68C-75B0-234B-9BC4-181F87002C0A}" destId="{56739D89-BB76-924F-9925-74C856801684}" srcOrd="10"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304309-EECF-A34B-90B9-F80DAC9FA39B}" type="doc">
      <dgm:prSet loTypeId="urn:microsoft.com/office/officeart/2005/8/layout/vList2" loCatId="" qsTypeId="urn:microsoft.com/office/officeart/2005/8/quickstyle/simple3" qsCatId="simple" csTypeId="urn:microsoft.com/office/officeart/2005/8/colors/accent6_2" csCatId="accent6"/>
      <dgm:spPr/>
      <dgm:t>
        <a:bodyPr/>
        <a:lstStyle/>
        <a:p>
          <a:endParaRPr lang="en-US"/>
        </a:p>
      </dgm:t>
    </dgm:pt>
    <dgm:pt modelId="{10867BE1-60CB-574B-886F-DA0295457BCA}">
      <dgm:prSet custT="1"/>
      <dgm:spPr/>
      <dgm:t>
        <a:bodyPr/>
        <a:lstStyle/>
        <a:p>
          <a:pPr rtl="0"/>
          <a:r>
            <a:rPr lang="es-ES_tradnl" sz="1600" dirty="0" smtClean="0"/>
            <a:t>Luego de haber concluido el cuatrimestre, revisamos los resultados individuales de las estrategias implementadas, comparando reflexivamente los resultados logrados en términos de:</a:t>
          </a:r>
          <a:endParaRPr lang="es-ES_tradnl" sz="1600" dirty="0"/>
        </a:p>
      </dgm:t>
    </dgm:pt>
    <dgm:pt modelId="{C4C464B1-25F3-814B-8967-44C311CB2C36}" type="parTrans" cxnId="{09D269F6-258D-1B4D-9018-F18C6C071378}">
      <dgm:prSet/>
      <dgm:spPr/>
      <dgm:t>
        <a:bodyPr/>
        <a:lstStyle/>
        <a:p>
          <a:endParaRPr lang="en-US" sz="2000"/>
        </a:p>
      </dgm:t>
    </dgm:pt>
    <dgm:pt modelId="{795E65EC-435F-1447-A574-602AF7BCD163}" type="sibTrans" cxnId="{09D269F6-258D-1B4D-9018-F18C6C071378}">
      <dgm:prSet/>
      <dgm:spPr/>
      <dgm:t>
        <a:bodyPr/>
        <a:lstStyle/>
        <a:p>
          <a:endParaRPr lang="en-US" sz="2000"/>
        </a:p>
      </dgm:t>
    </dgm:pt>
    <dgm:pt modelId="{38F43697-4E8D-3046-9DE4-C9CAFE500366}">
      <dgm:prSet custT="1"/>
      <dgm:spPr/>
      <dgm:t>
        <a:bodyPr/>
        <a:lstStyle/>
        <a:p>
          <a:pPr rtl="0"/>
          <a:r>
            <a:rPr lang="es-ES_tradnl" sz="1200" smtClean="0"/>
            <a:t>Nivel de comprensión medida por el nivel de argumentación  realizada al exponer las razones de su elección.</a:t>
          </a:r>
          <a:endParaRPr lang="es-ES_tradnl" sz="1200"/>
        </a:p>
      </dgm:t>
    </dgm:pt>
    <dgm:pt modelId="{EB7C6340-7633-2C45-9AAA-55F5247E2C49}" type="parTrans" cxnId="{0F73F238-D5AF-0A4B-BA5A-2E4C6DD10BE2}">
      <dgm:prSet/>
      <dgm:spPr/>
      <dgm:t>
        <a:bodyPr/>
        <a:lstStyle/>
        <a:p>
          <a:endParaRPr lang="en-US" sz="2000"/>
        </a:p>
      </dgm:t>
    </dgm:pt>
    <dgm:pt modelId="{C51D37ED-C0ED-0344-BB24-646C5FA1D386}" type="sibTrans" cxnId="{0F73F238-D5AF-0A4B-BA5A-2E4C6DD10BE2}">
      <dgm:prSet/>
      <dgm:spPr/>
      <dgm:t>
        <a:bodyPr/>
        <a:lstStyle/>
        <a:p>
          <a:endParaRPr lang="en-US" sz="2000"/>
        </a:p>
      </dgm:t>
    </dgm:pt>
    <dgm:pt modelId="{5655A1D2-2170-0B45-A984-5F55445FC75F}">
      <dgm:prSet custT="1"/>
      <dgm:spPr/>
      <dgm:t>
        <a:bodyPr/>
        <a:lstStyle/>
        <a:p>
          <a:pPr rtl="0"/>
          <a:r>
            <a:rPr lang="es-ES_tradnl" sz="1200" smtClean="0"/>
            <a:t>Nivel de motivación lograda en los estudiantes.</a:t>
          </a:r>
          <a:endParaRPr lang="es-ES_tradnl" sz="1200"/>
        </a:p>
      </dgm:t>
    </dgm:pt>
    <dgm:pt modelId="{9A0AC069-1C4D-1A49-B6A3-8A95BC808896}" type="parTrans" cxnId="{E992A9B0-784E-D348-8B08-D7C6FD04A96E}">
      <dgm:prSet/>
      <dgm:spPr/>
      <dgm:t>
        <a:bodyPr/>
        <a:lstStyle/>
        <a:p>
          <a:endParaRPr lang="en-US" sz="2000"/>
        </a:p>
      </dgm:t>
    </dgm:pt>
    <dgm:pt modelId="{078F338B-B257-B947-B4F6-9F934669C5D0}" type="sibTrans" cxnId="{E992A9B0-784E-D348-8B08-D7C6FD04A96E}">
      <dgm:prSet/>
      <dgm:spPr/>
      <dgm:t>
        <a:bodyPr/>
        <a:lstStyle/>
        <a:p>
          <a:endParaRPr lang="en-US" sz="2000"/>
        </a:p>
      </dgm:t>
    </dgm:pt>
    <dgm:pt modelId="{A7727B63-8178-7A41-ADF9-44F4940406DE}">
      <dgm:prSet custT="1"/>
      <dgm:spPr/>
      <dgm:t>
        <a:bodyPr/>
        <a:lstStyle/>
        <a:p>
          <a:pPr rtl="0"/>
          <a:r>
            <a:rPr lang="es-ES_tradnl" sz="1600" smtClean="0"/>
            <a:t>En el esquema comparativo presentado a continuación destacamos las estrategias que mayor  efectividad lograron en estas dos variables.</a:t>
          </a:r>
          <a:endParaRPr lang="es-ES_tradnl" sz="1600"/>
        </a:p>
      </dgm:t>
    </dgm:pt>
    <dgm:pt modelId="{9E543511-582F-B44E-AE6F-0A4EE6E3E783}" type="parTrans" cxnId="{4D8D79E8-16B4-7C4F-9F90-8D6602CFDB84}">
      <dgm:prSet/>
      <dgm:spPr/>
      <dgm:t>
        <a:bodyPr/>
        <a:lstStyle/>
        <a:p>
          <a:endParaRPr lang="en-US" sz="2000"/>
        </a:p>
      </dgm:t>
    </dgm:pt>
    <dgm:pt modelId="{69D2298D-1F95-E045-846C-738A256B36FE}" type="sibTrans" cxnId="{4D8D79E8-16B4-7C4F-9F90-8D6602CFDB84}">
      <dgm:prSet/>
      <dgm:spPr/>
      <dgm:t>
        <a:bodyPr/>
        <a:lstStyle/>
        <a:p>
          <a:endParaRPr lang="en-US" sz="2000"/>
        </a:p>
      </dgm:t>
    </dgm:pt>
    <dgm:pt modelId="{63C895E4-4B4F-2E4D-8425-D672B3507061}">
      <dgm:prSet custT="1"/>
      <dgm:spPr/>
      <dgm:t>
        <a:bodyPr/>
        <a:lstStyle/>
        <a:p>
          <a:pPr rtl="0"/>
          <a:r>
            <a:rPr lang="es-ES_tradnl" sz="1600" dirty="0" smtClean="0"/>
            <a:t>Las estrategias que funcionaron mejor fueron “elegir qué leer”, “trabajo procesual” y “lectura con preguntas orientadoras”, en ese mismo orden de efectividad.</a:t>
          </a:r>
          <a:endParaRPr lang="es-ES_tradnl" sz="1600" dirty="0"/>
        </a:p>
      </dgm:t>
    </dgm:pt>
    <dgm:pt modelId="{2B20FAE8-72D2-AF40-9BD0-E8644BB755D0}" type="parTrans" cxnId="{B700AD58-A5D1-924B-92E5-8BE3EE850F90}">
      <dgm:prSet/>
      <dgm:spPr/>
      <dgm:t>
        <a:bodyPr/>
        <a:lstStyle/>
        <a:p>
          <a:endParaRPr lang="en-US" sz="2000"/>
        </a:p>
      </dgm:t>
    </dgm:pt>
    <dgm:pt modelId="{95A13F8E-ACA6-3A46-BA3E-0E0D111D0ECD}" type="sibTrans" cxnId="{B700AD58-A5D1-924B-92E5-8BE3EE850F90}">
      <dgm:prSet/>
      <dgm:spPr/>
      <dgm:t>
        <a:bodyPr/>
        <a:lstStyle/>
        <a:p>
          <a:endParaRPr lang="en-US" sz="2000"/>
        </a:p>
      </dgm:t>
    </dgm:pt>
    <dgm:pt modelId="{E0DF679B-6081-934E-8811-6111DFF7E3B6}">
      <dgm:prSet custT="1"/>
      <dgm:spPr/>
      <dgm:t>
        <a:bodyPr/>
        <a:lstStyle/>
        <a:p>
          <a:pPr rtl="0"/>
          <a:r>
            <a:rPr lang="es-ES_tradnl" sz="1600" smtClean="0"/>
            <a:t>Una combinación de estrategias lleva mayor dinamismo a las clases lo que conlleva mayor motivación de los estudiantes y por ende mayor atención y comprensión del contenido teórico y aplicación práctica.</a:t>
          </a:r>
          <a:endParaRPr lang="es-ES_tradnl" sz="1600"/>
        </a:p>
      </dgm:t>
    </dgm:pt>
    <dgm:pt modelId="{252A60B4-C359-F449-903D-E0AACBD220B9}" type="parTrans" cxnId="{4F74E700-F4C8-1E4F-ABE6-1C269F6E7685}">
      <dgm:prSet/>
      <dgm:spPr/>
      <dgm:t>
        <a:bodyPr/>
        <a:lstStyle/>
        <a:p>
          <a:endParaRPr lang="en-US" sz="2000"/>
        </a:p>
      </dgm:t>
    </dgm:pt>
    <dgm:pt modelId="{1FD4E31D-8CA0-5E4A-8352-5B886176FE21}" type="sibTrans" cxnId="{4F74E700-F4C8-1E4F-ABE6-1C269F6E7685}">
      <dgm:prSet/>
      <dgm:spPr/>
      <dgm:t>
        <a:bodyPr/>
        <a:lstStyle/>
        <a:p>
          <a:endParaRPr lang="en-US" sz="2000"/>
        </a:p>
      </dgm:t>
    </dgm:pt>
    <dgm:pt modelId="{3CD61041-F9EA-B94A-B80D-9C0897AE7CCD}">
      <dgm:prSet custT="1"/>
      <dgm:spPr/>
      <dgm:t>
        <a:bodyPr/>
        <a:lstStyle/>
        <a:p>
          <a:pPr rtl="0"/>
          <a:r>
            <a:rPr lang="es-ES_tradnl" sz="1600" smtClean="0"/>
            <a:t>A continuación presentamos la tabla de resultados comparativa para una mejor ilustración, señalando con la simbología de la estrella el nivel logrado con cada estrategia en la escala explicada en la tabla.</a:t>
          </a:r>
          <a:endParaRPr lang="es-ES_tradnl" sz="1600"/>
        </a:p>
      </dgm:t>
    </dgm:pt>
    <dgm:pt modelId="{42B18667-F60E-BC43-B02F-CD3F8B117DCD}" type="parTrans" cxnId="{73A21355-385F-D544-ABFC-225BCEE00BBA}">
      <dgm:prSet/>
      <dgm:spPr/>
      <dgm:t>
        <a:bodyPr/>
        <a:lstStyle/>
        <a:p>
          <a:endParaRPr lang="en-US" sz="2000"/>
        </a:p>
      </dgm:t>
    </dgm:pt>
    <dgm:pt modelId="{C2DA759F-28E2-FB47-BD8D-75E17B0CB35C}" type="sibTrans" cxnId="{73A21355-385F-D544-ABFC-225BCEE00BBA}">
      <dgm:prSet/>
      <dgm:spPr/>
      <dgm:t>
        <a:bodyPr/>
        <a:lstStyle/>
        <a:p>
          <a:endParaRPr lang="en-US" sz="2000"/>
        </a:p>
      </dgm:t>
    </dgm:pt>
    <dgm:pt modelId="{0965CFE4-E969-704B-9D8E-A3675976ADBF}" type="pres">
      <dgm:prSet presAssocID="{D6304309-EECF-A34B-90B9-F80DAC9FA39B}" presName="linear" presStyleCnt="0">
        <dgm:presLayoutVars>
          <dgm:animLvl val="lvl"/>
          <dgm:resizeHandles val="exact"/>
        </dgm:presLayoutVars>
      </dgm:prSet>
      <dgm:spPr/>
      <dgm:t>
        <a:bodyPr/>
        <a:lstStyle/>
        <a:p>
          <a:endParaRPr lang="es-DO"/>
        </a:p>
      </dgm:t>
    </dgm:pt>
    <dgm:pt modelId="{BB23A8D6-36E6-ED44-A6A0-EC10821F3B55}" type="pres">
      <dgm:prSet presAssocID="{10867BE1-60CB-574B-886F-DA0295457BCA}" presName="parentText" presStyleLbl="node1" presStyleIdx="0" presStyleCnt="5">
        <dgm:presLayoutVars>
          <dgm:chMax val="0"/>
          <dgm:bulletEnabled val="1"/>
        </dgm:presLayoutVars>
      </dgm:prSet>
      <dgm:spPr/>
      <dgm:t>
        <a:bodyPr/>
        <a:lstStyle/>
        <a:p>
          <a:endParaRPr lang="es-DO"/>
        </a:p>
      </dgm:t>
    </dgm:pt>
    <dgm:pt modelId="{4BE6A424-F02F-F247-8357-432434E51A83}" type="pres">
      <dgm:prSet presAssocID="{10867BE1-60CB-574B-886F-DA0295457BCA}" presName="childText" presStyleLbl="revTx" presStyleIdx="0" presStyleCnt="1">
        <dgm:presLayoutVars>
          <dgm:bulletEnabled val="1"/>
        </dgm:presLayoutVars>
      </dgm:prSet>
      <dgm:spPr/>
      <dgm:t>
        <a:bodyPr/>
        <a:lstStyle/>
        <a:p>
          <a:endParaRPr lang="es-DO"/>
        </a:p>
      </dgm:t>
    </dgm:pt>
    <dgm:pt modelId="{12DFDD7B-BA3B-C049-AFA7-CC99DB84F527}" type="pres">
      <dgm:prSet presAssocID="{A7727B63-8178-7A41-ADF9-44F4940406DE}" presName="parentText" presStyleLbl="node1" presStyleIdx="1" presStyleCnt="5">
        <dgm:presLayoutVars>
          <dgm:chMax val="0"/>
          <dgm:bulletEnabled val="1"/>
        </dgm:presLayoutVars>
      </dgm:prSet>
      <dgm:spPr/>
      <dgm:t>
        <a:bodyPr/>
        <a:lstStyle/>
        <a:p>
          <a:endParaRPr lang="es-DO"/>
        </a:p>
      </dgm:t>
    </dgm:pt>
    <dgm:pt modelId="{827CBF7F-1CE5-0047-A1AB-EB396314A289}" type="pres">
      <dgm:prSet presAssocID="{69D2298D-1F95-E045-846C-738A256B36FE}" presName="spacer" presStyleCnt="0"/>
      <dgm:spPr/>
    </dgm:pt>
    <dgm:pt modelId="{5702F134-B8CD-D145-B819-E1532F27DA30}" type="pres">
      <dgm:prSet presAssocID="{63C895E4-4B4F-2E4D-8425-D672B3507061}" presName="parentText" presStyleLbl="node1" presStyleIdx="2" presStyleCnt="5">
        <dgm:presLayoutVars>
          <dgm:chMax val="0"/>
          <dgm:bulletEnabled val="1"/>
        </dgm:presLayoutVars>
      </dgm:prSet>
      <dgm:spPr/>
      <dgm:t>
        <a:bodyPr/>
        <a:lstStyle/>
        <a:p>
          <a:endParaRPr lang="es-DO"/>
        </a:p>
      </dgm:t>
    </dgm:pt>
    <dgm:pt modelId="{114391EF-A503-4C46-8B1B-F538513B5F33}" type="pres">
      <dgm:prSet presAssocID="{95A13F8E-ACA6-3A46-BA3E-0E0D111D0ECD}" presName="spacer" presStyleCnt="0"/>
      <dgm:spPr/>
    </dgm:pt>
    <dgm:pt modelId="{002F546D-5C44-9E4C-B194-D9ABE7165F2A}" type="pres">
      <dgm:prSet presAssocID="{E0DF679B-6081-934E-8811-6111DFF7E3B6}" presName="parentText" presStyleLbl="node1" presStyleIdx="3" presStyleCnt="5">
        <dgm:presLayoutVars>
          <dgm:chMax val="0"/>
          <dgm:bulletEnabled val="1"/>
        </dgm:presLayoutVars>
      </dgm:prSet>
      <dgm:spPr/>
      <dgm:t>
        <a:bodyPr/>
        <a:lstStyle/>
        <a:p>
          <a:endParaRPr lang="es-DO"/>
        </a:p>
      </dgm:t>
    </dgm:pt>
    <dgm:pt modelId="{8F7352BE-8B42-3046-9918-A5D9D39F8815}" type="pres">
      <dgm:prSet presAssocID="{1FD4E31D-8CA0-5E4A-8352-5B886176FE21}" presName="spacer" presStyleCnt="0"/>
      <dgm:spPr/>
    </dgm:pt>
    <dgm:pt modelId="{D24C88F0-89E0-6446-B876-D2BB6C91B2FE}" type="pres">
      <dgm:prSet presAssocID="{3CD61041-F9EA-B94A-B80D-9C0897AE7CCD}" presName="parentText" presStyleLbl="node1" presStyleIdx="4" presStyleCnt="5">
        <dgm:presLayoutVars>
          <dgm:chMax val="0"/>
          <dgm:bulletEnabled val="1"/>
        </dgm:presLayoutVars>
      </dgm:prSet>
      <dgm:spPr/>
      <dgm:t>
        <a:bodyPr/>
        <a:lstStyle/>
        <a:p>
          <a:endParaRPr lang="es-DO"/>
        </a:p>
      </dgm:t>
    </dgm:pt>
  </dgm:ptLst>
  <dgm:cxnLst>
    <dgm:cxn modelId="{7A6E013C-C8E9-B540-B10B-2E7AA9F11832}" type="presOf" srcId="{A7727B63-8178-7A41-ADF9-44F4940406DE}" destId="{12DFDD7B-BA3B-C049-AFA7-CC99DB84F527}" srcOrd="0" destOrd="0" presId="urn:microsoft.com/office/officeart/2005/8/layout/vList2"/>
    <dgm:cxn modelId="{38233F92-8267-B346-8D71-2DD657AB1F72}" type="presOf" srcId="{10867BE1-60CB-574B-886F-DA0295457BCA}" destId="{BB23A8D6-36E6-ED44-A6A0-EC10821F3B55}" srcOrd="0" destOrd="0" presId="urn:microsoft.com/office/officeart/2005/8/layout/vList2"/>
    <dgm:cxn modelId="{09D269F6-258D-1B4D-9018-F18C6C071378}" srcId="{D6304309-EECF-A34B-90B9-F80DAC9FA39B}" destId="{10867BE1-60CB-574B-886F-DA0295457BCA}" srcOrd="0" destOrd="0" parTransId="{C4C464B1-25F3-814B-8967-44C311CB2C36}" sibTransId="{795E65EC-435F-1447-A574-602AF7BCD163}"/>
    <dgm:cxn modelId="{4AF673FD-E7C1-4F4A-8C23-A6AE95DE0224}" type="presOf" srcId="{3CD61041-F9EA-B94A-B80D-9C0897AE7CCD}" destId="{D24C88F0-89E0-6446-B876-D2BB6C91B2FE}" srcOrd="0" destOrd="0" presId="urn:microsoft.com/office/officeart/2005/8/layout/vList2"/>
    <dgm:cxn modelId="{B700AD58-A5D1-924B-92E5-8BE3EE850F90}" srcId="{D6304309-EECF-A34B-90B9-F80DAC9FA39B}" destId="{63C895E4-4B4F-2E4D-8425-D672B3507061}" srcOrd="2" destOrd="0" parTransId="{2B20FAE8-72D2-AF40-9BD0-E8644BB755D0}" sibTransId="{95A13F8E-ACA6-3A46-BA3E-0E0D111D0ECD}"/>
    <dgm:cxn modelId="{BB67744C-1F8D-C04D-9C9E-34369B310798}" type="presOf" srcId="{38F43697-4E8D-3046-9DE4-C9CAFE500366}" destId="{4BE6A424-F02F-F247-8357-432434E51A83}" srcOrd="0" destOrd="0" presId="urn:microsoft.com/office/officeart/2005/8/layout/vList2"/>
    <dgm:cxn modelId="{4F74E700-F4C8-1E4F-ABE6-1C269F6E7685}" srcId="{D6304309-EECF-A34B-90B9-F80DAC9FA39B}" destId="{E0DF679B-6081-934E-8811-6111DFF7E3B6}" srcOrd="3" destOrd="0" parTransId="{252A60B4-C359-F449-903D-E0AACBD220B9}" sibTransId="{1FD4E31D-8CA0-5E4A-8352-5B886176FE21}"/>
    <dgm:cxn modelId="{C5B250B7-B46F-2743-88F6-85918E0D586F}" type="presOf" srcId="{D6304309-EECF-A34B-90B9-F80DAC9FA39B}" destId="{0965CFE4-E969-704B-9D8E-A3675976ADBF}" srcOrd="0" destOrd="0" presId="urn:microsoft.com/office/officeart/2005/8/layout/vList2"/>
    <dgm:cxn modelId="{E992A9B0-784E-D348-8B08-D7C6FD04A96E}" srcId="{10867BE1-60CB-574B-886F-DA0295457BCA}" destId="{5655A1D2-2170-0B45-A984-5F55445FC75F}" srcOrd="1" destOrd="0" parTransId="{9A0AC069-1C4D-1A49-B6A3-8A95BC808896}" sibTransId="{078F338B-B257-B947-B4F6-9F934669C5D0}"/>
    <dgm:cxn modelId="{4D8D79E8-16B4-7C4F-9F90-8D6602CFDB84}" srcId="{D6304309-EECF-A34B-90B9-F80DAC9FA39B}" destId="{A7727B63-8178-7A41-ADF9-44F4940406DE}" srcOrd="1" destOrd="0" parTransId="{9E543511-582F-B44E-AE6F-0A4EE6E3E783}" sibTransId="{69D2298D-1F95-E045-846C-738A256B36FE}"/>
    <dgm:cxn modelId="{851CBBB7-E183-1741-B597-E56777D0A461}" type="presOf" srcId="{E0DF679B-6081-934E-8811-6111DFF7E3B6}" destId="{002F546D-5C44-9E4C-B194-D9ABE7165F2A}" srcOrd="0" destOrd="0" presId="urn:microsoft.com/office/officeart/2005/8/layout/vList2"/>
    <dgm:cxn modelId="{73A21355-385F-D544-ABFC-225BCEE00BBA}" srcId="{D6304309-EECF-A34B-90B9-F80DAC9FA39B}" destId="{3CD61041-F9EA-B94A-B80D-9C0897AE7CCD}" srcOrd="4" destOrd="0" parTransId="{42B18667-F60E-BC43-B02F-CD3F8B117DCD}" sibTransId="{C2DA759F-28E2-FB47-BD8D-75E17B0CB35C}"/>
    <dgm:cxn modelId="{0F73F238-D5AF-0A4B-BA5A-2E4C6DD10BE2}" srcId="{10867BE1-60CB-574B-886F-DA0295457BCA}" destId="{38F43697-4E8D-3046-9DE4-C9CAFE500366}" srcOrd="0" destOrd="0" parTransId="{EB7C6340-7633-2C45-9AAA-55F5247E2C49}" sibTransId="{C51D37ED-C0ED-0344-BB24-646C5FA1D386}"/>
    <dgm:cxn modelId="{7B95489B-98C2-DB40-AC0F-A853F0EF402A}" type="presOf" srcId="{63C895E4-4B4F-2E4D-8425-D672B3507061}" destId="{5702F134-B8CD-D145-B819-E1532F27DA30}" srcOrd="0" destOrd="0" presId="urn:microsoft.com/office/officeart/2005/8/layout/vList2"/>
    <dgm:cxn modelId="{21B3D1E4-B4DD-454A-B74F-75D2641F4206}" type="presOf" srcId="{5655A1D2-2170-0B45-A984-5F55445FC75F}" destId="{4BE6A424-F02F-F247-8357-432434E51A83}" srcOrd="0" destOrd="1" presId="urn:microsoft.com/office/officeart/2005/8/layout/vList2"/>
    <dgm:cxn modelId="{7322FDC3-65C9-DC4E-91C5-C5935E13BD4B}" type="presParOf" srcId="{0965CFE4-E969-704B-9D8E-A3675976ADBF}" destId="{BB23A8D6-36E6-ED44-A6A0-EC10821F3B55}" srcOrd="0" destOrd="0" presId="urn:microsoft.com/office/officeart/2005/8/layout/vList2"/>
    <dgm:cxn modelId="{07F85A7A-FEA3-F34C-91EB-45E03E32C96B}" type="presParOf" srcId="{0965CFE4-E969-704B-9D8E-A3675976ADBF}" destId="{4BE6A424-F02F-F247-8357-432434E51A83}" srcOrd="1" destOrd="0" presId="urn:microsoft.com/office/officeart/2005/8/layout/vList2"/>
    <dgm:cxn modelId="{3E7035B0-194E-FD43-8AD3-3F6065EBC9B1}" type="presParOf" srcId="{0965CFE4-E969-704B-9D8E-A3675976ADBF}" destId="{12DFDD7B-BA3B-C049-AFA7-CC99DB84F527}" srcOrd="2" destOrd="0" presId="urn:microsoft.com/office/officeart/2005/8/layout/vList2"/>
    <dgm:cxn modelId="{8BFCE766-99BC-1343-ACF6-19D7063A0C6B}" type="presParOf" srcId="{0965CFE4-E969-704B-9D8E-A3675976ADBF}" destId="{827CBF7F-1CE5-0047-A1AB-EB396314A289}" srcOrd="3" destOrd="0" presId="urn:microsoft.com/office/officeart/2005/8/layout/vList2"/>
    <dgm:cxn modelId="{963BD2B5-6170-5949-B0C8-79EFDCB1A2A5}" type="presParOf" srcId="{0965CFE4-E969-704B-9D8E-A3675976ADBF}" destId="{5702F134-B8CD-D145-B819-E1532F27DA30}" srcOrd="4" destOrd="0" presId="urn:microsoft.com/office/officeart/2005/8/layout/vList2"/>
    <dgm:cxn modelId="{EAF33911-3C93-CB4B-A1DA-AF9AB6714F0F}" type="presParOf" srcId="{0965CFE4-E969-704B-9D8E-A3675976ADBF}" destId="{114391EF-A503-4C46-8B1B-F538513B5F33}" srcOrd="5" destOrd="0" presId="urn:microsoft.com/office/officeart/2005/8/layout/vList2"/>
    <dgm:cxn modelId="{7B374466-2EBE-CC40-8D15-DFAD70962316}" type="presParOf" srcId="{0965CFE4-E969-704B-9D8E-A3675976ADBF}" destId="{002F546D-5C44-9E4C-B194-D9ABE7165F2A}" srcOrd="6" destOrd="0" presId="urn:microsoft.com/office/officeart/2005/8/layout/vList2"/>
    <dgm:cxn modelId="{8A1420DE-98CC-9B40-89CA-A828C4264B34}" type="presParOf" srcId="{0965CFE4-E969-704B-9D8E-A3675976ADBF}" destId="{8F7352BE-8B42-3046-9918-A5D9D39F8815}" srcOrd="7" destOrd="0" presId="urn:microsoft.com/office/officeart/2005/8/layout/vList2"/>
    <dgm:cxn modelId="{1AFE36F9-402C-2B45-8D58-0A3AB3A0C0BB}" type="presParOf" srcId="{0965CFE4-E969-704B-9D8E-A3675976ADBF}" destId="{D24C88F0-89E0-6446-B876-D2BB6C91B2FE}"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C5F8D5-A941-D742-B0CE-6A7378456771}" type="doc">
      <dgm:prSet loTypeId="urn:microsoft.com/office/officeart/2005/8/layout/vList2" loCatId="" qsTypeId="urn:microsoft.com/office/officeart/2005/8/quickstyle/simple3" qsCatId="simple" csTypeId="urn:microsoft.com/office/officeart/2005/8/colors/accent6_2" csCatId="accent6" phldr="1"/>
      <dgm:spPr/>
      <dgm:t>
        <a:bodyPr/>
        <a:lstStyle/>
        <a:p>
          <a:endParaRPr lang="en-US"/>
        </a:p>
      </dgm:t>
    </dgm:pt>
    <dgm:pt modelId="{8DBE5466-45BE-824C-B362-CC6B256A37FB}">
      <dgm:prSet custT="1"/>
      <dgm:spPr/>
      <dgm:t>
        <a:bodyPr/>
        <a:lstStyle/>
        <a:p>
          <a:pPr rtl="0"/>
          <a:r>
            <a:rPr lang="es-ES_tradnl" sz="1400" dirty="0" smtClean="0"/>
            <a:t>Acompañar cada asignación realizada a los estudiantes, con alguna de las estrategias que lograron mayor efectividad en el nivel de comprensión según se ha presentado en este informe. En el caso que nos ocupa, el trabajo procesual, es el que presentó mejores resultados en términos efectividad en la comprensión de textos y asignaciones.</a:t>
          </a:r>
          <a:endParaRPr lang="es-ES_tradnl" sz="1600" dirty="0"/>
        </a:p>
      </dgm:t>
    </dgm:pt>
    <dgm:pt modelId="{ECDD6806-9220-8C4D-95D9-71BCF0E04E19}" type="parTrans" cxnId="{0CCDBADA-3C46-0C40-B466-971E808AA5C9}">
      <dgm:prSet/>
      <dgm:spPr/>
      <dgm:t>
        <a:bodyPr/>
        <a:lstStyle/>
        <a:p>
          <a:endParaRPr lang="en-US" sz="2000"/>
        </a:p>
      </dgm:t>
    </dgm:pt>
    <dgm:pt modelId="{A5475148-3E94-1E42-A3ED-A25EDC63B377}" type="sibTrans" cxnId="{0CCDBADA-3C46-0C40-B466-971E808AA5C9}">
      <dgm:prSet/>
      <dgm:spPr/>
      <dgm:t>
        <a:bodyPr/>
        <a:lstStyle/>
        <a:p>
          <a:endParaRPr lang="en-US" sz="2000"/>
        </a:p>
      </dgm:t>
    </dgm:pt>
    <dgm:pt modelId="{A6D0FEA1-536A-924F-AD5B-A0ABA5562FCB}">
      <dgm:prSet custT="1"/>
      <dgm:spPr/>
      <dgm:t>
        <a:bodyPr/>
        <a:lstStyle/>
        <a:p>
          <a:pPr rtl="0"/>
          <a:r>
            <a:rPr lang="es-ES_tradnl" sz="1600" dirty="0" smtClean="0"/>
            <a:t>2. Realizar un autoanálisis cada fin de cada período de clases, para evaluar las estrategias que mejor funcionaron con el grupo de turno, para replicar las mejores prácticas en grupos similares futuros. Esto a la vez será muy útil para ir perfeccionando la estrategia y realizar variantes o ajustes según el nivel de los estudiantes.</a:t>
          </a:r>
          <a:endParaRPr lang="es-ES_tradnl" sz="1600" dirty="0"/>
        </a:p>
      </dgm:t>
    </dgm:pt>
    <dgm:pt modelId="{85767C21-C212-054F-9BCC-39765F071333}" type="parTrans" cxnId="{CB84421F-85C4-FF4A-AB44-1788553D213B}">
      <dgm:prSet/>
      <dgm:spPr/>
      <dgm:t>
        <a:bodyPr/>
        <a:lstStyle/>
        <a:p>
          <a:endParaRPr lang="en-US" sz="2000"/>
        </a:p>
      </dgm:t>
    </dgm:pt>
    <dgm:pt modelId="{49F04023-A262-0244-82B7-B7EE5A5CFF81}" type="sibTrans" cxnId="{CB84421F-85C4-FF4A-AB44-1788553D213B}">
      <dgm:prSet/>
      <dgm:spPr/>
      <dgm:t>
        <a:bodyPr/>
        <a:lstStyle/>
        <a:p>
          <a:endParaRPr lang="en-US" sz="2000"/>
        </a:p>
      </dgm:t>
    </dgm:pt>
    <dgm:pt modelId="{EA8242DC-8BF7-3F49-B7C1-1B9A543747D1}">
      <dgm:prSet custT="1"/>
      <dgm:spPr/>
      <dgm:t>
        <a:bodyPr/>
        <a:lstStyle/>
        <a:p>
          <a:pPr rtl="0"/>
          <a:r>
            <a:rPr lang="es-ES_tradnl" sz="1600" smtClean="0"/>
            <a:t>3. Dar a conocer entre otros docentes este resultado y la diversidad de estrategias disponibles para el aumento en la lectura y escritura en cada asignatura, para motivarles a su aplicación.</a:t>
          </a:r>
          <a:endParaRPr lang="es-ES_tradnl" sz="1600"/>
        </a:p>
      </dgm:t>
    </dgm:pt>
    <dgm:pt modelId="{1E84350D-A003-414F-B841-53AB3A34C04A}" type="parTrans" cxnId="{825B1D51-8C0E-774F-AF4E-6D60DE472402}">
      <dgm:prSet/>
      <dgm:spPr/>
      <dgm:t>
        <a:bodyPr/>
        <a:lstStyle/>
        <a:p>
          <a:endParaRPr lang="en-US" sz="2000"/>
        </a:p>
      </dgm:t>
    </dgm:pt>
    <dgm:pt modelId="{CDD66627-3454-904E-B920-E90DC31C55CF}" type="sibTrans" cxnId="{825B1D51-8C0E-774F-AF4E-6D60DE472402}">
      <dgm:prSet/>
      <dgm:spPr/>
      <dgm:t>
        <a:bodyPr/>
        <a:lstStyle/>
        <a:p>
          <a:endParaRPr lang="en-US" sz="2000"/>
        </a:p>
      </dgm:t>
    </dgm:pt>
    <dgm:pt modelId="{6E96BE59-5B9B-5B4D-B6BD-E0D9D6A35BEF}" type="pres">
      <dgm:prSet presAssocID="{29C5F8D5-A941-D742-B0CE-6A7378456771}" presName="linear" presStyleCnt="0">
        <dgm:presLayoutVars>
          <dgm:animLvl val="lvl"/>
          <dgm:resizeHandles val="exact"/>
        </dgm:presLayoutVars>
      </dgm:prSet>
      <dgm:spPr/>
      <dgm:t>
        <a:bodyPr/>
        <a:lstStyle/>
        <a:p>
          <a:endParaRPr lang="es-DO"/>
        </a:p>
      </dgm:t>
    </dgm:pt>
    <dgm:pt modelId="{3AA1C52D-3394-AE49-9DE7-20E41E7BE2A5}" type="pres">
      <dgm:prSet presAssocID="{8DBE5466-45BE-824C-B362-CC6B256A37FB}" presName="parentText" presStyleLbl="node1" presStyleIdx="0" presStyleCnt="3">
        <dgm:presLayoutVars>
          <dgm:chMax val="0"/>
          <dgm:bulletEnabled val="1"/>
        </dgm:presLayoutVars>
      </dgm:prSet>
      <dgm:spPr/>
      <dgm:t>
        <a:bodyPr/>
        <a:lstStyle/>
        <a:p>
          <a:endParaRPr lang="en-US"/>
        </a:p>
      </dgm:t>
    </dgm:pt>
    <dgm:pt modelId="{5E3B02B4-006A-4242-98C0-0DDF7965404A}" type="pres">
      <dgm:prSet presAssocID="{A5475148-3E94-1E42-A3ED-A25EDC63B377}" presName="spacer" presStyleCnt="0"/>
      <dgm:spPr/>
    </dgm:pt>
    <dgm:pt modelId="{08F6B576-FE5F-4E4E-ABD8-FACE69E8C2E5}" type="pres">
      <dgm:prSet presAssocID="{A6D0FEA1-536A-924F-AD5B-A0ABA5562FCB}" presName="parentText" presStyleLbl="node1" presStyleIdx="1" presStyleCnt="3">
        <dgm:presLayoutVars>
          <dgm:chMax val="0"/>
          <dgm:bulletEnabled val="1"/>
        </dgm:presLayoutVars>
      </dgm:prSet>
      <dgm:spPr/>
      <dgm:t>
        <a:bodyPr/>
        <a:lstStyle/>
        <a:p>
          <a:endParaRPr lang="es-DO"/>
        </a:p>
      </dgm:t>
    </dgm:pt>
    <dgm:pt modelId="{6812FB2D-00A9-9044-9972-C3D8F9BC9935}" type="pres">
      <dgm:prSet presAssocID="{49F04023-A262-0244-82B7-B7EE5A5CFF81}" presName="spacer" presStyleCnt="0"/>
      <dgm:spPr/>
    </dgm:pt>
    <dgm:pt modelId="{0714AE29-42E8-084E-B9E5-08212229553B}" type="pres">
      <dgm:prSet presAssocID="{EA8242DC-8BF7-3F49-B7C1-1B9A543747D1}" presName="parentText" presStyleLbl="node1" presStyleIdx="2" presStyleCnt="3">
        <dgm:presLayoutVars>
          <dgm:chMax val="0"/>
          <dgm:bulletEnabled val="1"/>
        </dgm:presLayoutVars>
      </dgm:prSet>
      <dgm:spPr/>
      <dgm:t>
        <a:bodyPr/>
        <a:lstStyle/>
        <a:p>
          <a:endParaRPr lang="es-DO"/>
        </a:p>
      </dgm:t>
    </dgm:pt>
  </dgm:ptLst>
  <dgm:cxnLst>
    <dgm:cxn modelId="{418AE11F-AF9E-F641-95A0-BD74BB7D8259}" type="presOf" srcId="{29C5F8D5-A941-D742-B0CE-6A7378456771}" destId="{6E96BE59-5B9B-5B4D-B6BD-E0D9D6A35BEF}" srcOrd="0" destOrd="0" presId="urn:microsoft.com/office/officeart/2005/8/layout/vList2"/>
    <dgm:cxn modelId="{0CCDBADA-3C46-0C40-B466-971E808AA5C9}" srcId="{29C5F8D5-A941-D742-B0CE-6A7378456771}" destId="{8DBE5466-45BE-824C-B362-CC6B256A37FB}" srcOrd="0" destOrd="0" parTransId="{ECDD6806-9220-8C4D-95D9-71BCF0E04E19}" sibTransId="{A5475148-3E94-1E42-A3ED-A25EDC63B377}"/>
    <dgm:cxn modelId="{42090915-753D-E74D-9DFD-35FC64DF4588}" type="presOf" srcId="{A6D0FEA1-536A-924F-AD5B-A0ABA5562FCB}" destId="{08F6B576-FE5F-4E4E-ABD8-FACE69E8C2E5}" srcOrd="0" destOrd="0" presId="urn:microsoft.com/office/officeart/2005/8/layout/vList2"/>
    <dgm:cxn modelId="{2730E20A-F896-734E-BD8E-2B8EA67F28A4}" type="presOf" srcId="{EA8242DC-8BF7-3F49-B7C1-1B9A543747D1}" destId="{0714AE29-42E8-084E-B9E5-08212229553B}" srcOrd="0" destOrd="0" presId="urn:microsoft.com/office/officeart/2005/8/layout/vList2"/>
    <dgm:cxn modelId="{825B1D51-8C0E-774F-AF4E-6D60DE472402}" srcId="{29C5F8D5-A941-D742-B0CE-6A7378456771}" destId="{EA8242DC-8BF7-3F49-B7C1-1B9A543747D1}" srcOrd="2" destOrd="0" parTransId="{1E84350D-A003-414F-B841-53AB3A34C04A}" sibTransId="{CDD66627-3454-904E-B920-E90DC31C55CF}"/>
    <dgm:cxn modelId="{CB84421F-85C4-FF4A-AB44-1788553D213B}" srcId="{29C5F8D5-A941-D742-B0CE-6A7378456771}" destId="{A6D0FEA1-536A-924F-AD5B-A0ABA5562FCB}" srcOrd="1" destOrd="0" parTransId="{85767C21-C212-054F-9BCC-39765F071333}" sibTransId="{49F04023-A262-0244-82B7-B7EE5A5CFF81}"/>
    <dgm:cxn modelId="{360D4A29-1176-C94A-9E6A-DA719663FE6D}" type="presOf" srcId="{8DBE5466-45BE-824C-B362-CC6B256A37FB}" destId="{3AA1C52D-3394-AE49-9DE7-20E41E7BE2A5}" srcOrd="0" destOrd="0" presId="urn:microsoft.com/office/officeart/2005/8/layout/vList2"/>
    <dgm:cxn modelId="{35585FE3-0B68-3143-8162-2809816FEEA1}" type="presParOf" srcId="{6E96BE59-5B9B-5B4D-B6BD-E0D9D6A35BEF}" destId="{3AA1C52D-3394-AE49-9DE7-20E41E7BE2A5}" srcOrd="0" destOrd="0" presId="urn:microsoft.com/office/officeart/2005/8/layout/vList2"/>
    <dgm:cxn modelId="{58996EB7-5441-0A4C-8D8D-1A4D4A37CC5D}" type="presParOf" srcId="{6E96BE59-5B9B-5B4D-B6BD-E0D9D6A35BEF}" destId="{5E3B02B4-006A-4242-98C0-0DDF7965404A}" srcOrd="1" destOrd="0" presId="urn:microsoft.com/office/officeart/2005/8/layout/vList2"/>
    <dgm:cxn modelId="{15A14F57-BFD4-5C41-835B-1A7BD9DA046E}" type="presParOf" srcId="{6E96BE59-5B9B-5B4D-B6BD-E0D9D6A35BEF}" destId="{08F6B576-FE5F-4E4E-ABD8-FACE69E8C2E5}" srcOrd="2" destOrd="0" presId="urn:microsoft.com/office/officeart/2005/8/layout/vList2"/>
    <dgm:cxn modelId="{51169CBC-703A-2046-9386-61A106C352E1}" type="presParOf" srcId="{6E96BE59-5B9B-5B4D-B6BD-E0D9D6A35BEF}" destId="{6812FB2D-00A9-9044-9972-C3D8F9BC9935}" srcOrd="3" destOrd="0" presId="urn:microsoft.com/office/officeart/2005/8/layout/vList2"/>
    <dgm:cxn modelId="{00517FA7-AEB2-9E4C-B637-42EC406C9244}" type="presParOf" srcId="{6E96BE59-5B9B-5B4D-B6BD-E0D9D6A35BEF}" destId="{0714AE29-42E8-084E-B9E5-08212229553B}"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0EC2D41-9B3F-5F49-AD5E-50E2F030BCA4}" type="doc">
      <dgm:prSet loTypeId="urn:microsoft.com/office/officeart/2005/8/layout/default#3" loCatId="" qsTypeId="urn:microsoft.com/office/officeart/2005/8/quickstyle/simple3" qsCatId="simple" csTypeId="urn:microsoft.com/office/officeart/2005/8/colors/accent3_5" csCatId="accent3" phldr="1"/>
      <dgm:spPr/>
      <dgm:t>
        <a:bodyPr/>
        <a:lstStyle/>
        <a:p>
          <a:endParaRPr lang="en-US"/>
        </a:p>
      </dgm:t>
    </dgm:pt>
    <dgm:pt modelId="{36B26B2A-2312-0844-96BF-9966EC57D14B}">
      <dgm:prSet/>
      <dgm:spPr/>
      <dgm:t>
        <a:bodyPr/>
        <a:lstStyle/>
        <a:p>
          <a:pPr rtl="0"/>
          <a:r>
            <a:rPr lang="es-ES_tradnl" dirty="0" smtClean="0"/>
            <a:t>A Dios por darnos la vida y permitirnos desarrollarnos en todos los ámbitos.</a:t>
          </a:r>
          <a:endParaRPr lang="es-ES_tradnl" dirty="0"/>
        </a:p>
      </dgm:t>
    </dgm:pt>
    <dgm:pt modelId="{EE292C26-3BB0-B049-BDC0-8F05C6D8302A}" type="parTrans" cxnId="{AC3EAB70-41D5-B54D-858E-C0C97748C736}">
      <dgm:prSet/>
      <dgm:spPr/>
      <dgm:t>
        <a:bodyPr/>
        <a:lstStyle/>
        <a:p>
          <a:endParaRPr lang="en-US"/>
        </a:p>
      </dgm:t>
    </dgm:pt>
    <dgm:pt modelId="{12503733-074B-674A-9326-9DCAE4268182}" type="sibTrans" cxnId="{AC3EAB70-41D5-B54D-858E-C0C97748C736}">
      <dgm:prSet/>
      <dgm:spPr/>
      <dgm:t>
        <a:bodyPr/>
        <a:lstStyle/>
        <a:p>
          <a:endParaRPr lang="en-US"/>
        </a:p>
      </dgm:t>
    </dgm:pt>
    <dgm:pt modelId="{A7A1EFDE-4646-CF40-9CBC-CC575619DEB6}">
      <dgm:prSet/>
      <dgm:spPr/>
      <dgm:t>
        <a:bodyPr/>
        <a:lstStyle/>
        <a:p>
          <a:pPr rtl="0"/>
          <a:r>
            <a:rPr lang="es-ES_tradnl" smtClean="0"/>
            <a:t>Al personal del CEDILE.</a:t>
          </a:r>
          <a:endParaRPr lang="es-ES_tradnl"/>
        </a:p>
      </dgm:t>
    </dgm:pt>
    <dgm:pt modelId="{08A2D716-E5D7-EB4B-8BC6-4F432D5C5CE0}" type="parTrans" cxnId="{EF24E43F-08AE-EB4A-BCAB-D89D14624B2D}">
      <dgm:prSet/>
      <dgm:spPr/>
      <dgm:t>
        <a:bodyPr/>
        <a:lstStyle/>
        <a:p>
          <a:endParaRPr lang="en-US"/>
        </a:p>
      </dgm:t>
    </dgm:pt>
    <dgm:pt modelId="{8E915F5F-9DFA-014A-8932-411C276ED90B}" type="sibTrans" cxnId="{EF24E43F-08AE-EB4A-BCAB-D89D14624B2D}">
      <dgm:prSet/>
      <dgm:spPr/>
      <dgm:t>
        <a:bodyPr/>
        <a:lstStyle/>
        <a:p>
          <a:endParaRPr lang="en-US"/>
        </a:p>
      </dgm:t>
    </dgm:pt>
    <dgm:pt modelId="{D0CEF447-414C-324B-9F50-CA11CAD629A5}">
      <dgm:prSet/>
      <dgm:spPr/>
      <dgm:t>
        <a:bodyPr/>
        <a:lstStyle/>
        <a:p>
          <a:pPr rtl="0"/>
          <a:r>
            <a:rPr lang="es-ES_tradnl" smtClean="0"/>
            <a:t>A nuestros compañeros, profesores, por las experiencias compartidas en el Diplomado.</a:t>
          </a:r>
          <a:endParaRPr lang="es-ES_tradnl"/>
        </a:p>
      </dgm:t>
    </dgm:pt>
    <dgm:pt modelId="{E55DCFE3-8E29-9C47-9C49-A56EF51F4825}" type="parTrans" cxnId="{BDA95585-2080-B54B-A45A-B8FBBEC7432C}">
      <dgm:prSet/>
      <dgm:spPr/>
      <dgm:t>
        <a:bodyPr/>
        <a:lstStyle/>
        <a:p>
          <a:endParaRPr lang="en-US"/>
        </a:p>
      </dgm:t>
    </dgm:pt>
    <dgm:pt modelId="{EA008F2A-0C4D-1544-AB21-5460C3FFCFCA}" type="sibTrans" cxnId="{BDA95585-2080-B54B-A45A-B8FBBEC7432C}">
      <dgm:prSet/>
      <dgm:spPr/>
      <dgm:t>
        <a:bodyPr/>
        <a:lstStyle/>
        <a:p>
          <a:endParaRPr lang="en-US"/>
        </a:p>
      </dgm:t>
    </dgm:pt>
    <dgm:pt modelId="{023FAD17-0B27-AD41-A96C-7537860C0D15}">
      <dgm:prSet/>
      <dgm:spPr/>
      <dgm:t>
        <a:bodyPr/>
        <a:lstStyle/>
        <a:p>
          <a:pPr rtl="0"/>
          <a:r>
            <a:rPr lang="es-ES_tradnl" smtClean="0"/>
            <a:t>A la PUCMM por acoger estos programas de desarrollo docente.</a:t>
          </a:r>
          <a:endParaRPr lang="es-ES_tradnl"/>
        </a:p>
      </dgm:t>
    </dgm:pt>
    <dgm:pt modelId="{C9401EB7-363A-8542-85EC-82A71618C4E4}" type="parTrans" cxnId="{6BA54BB2-CA05-1640-AD03-F84540A5AF82}">
      <dgm:prSet/>
      <dgm:spPr/>
      <dgm:t>
        <a:bodyPr/>
        <a:lstStyle/>
        <a:p>
          <a:endParaRPr lang="en-US"/>
        </a:p>
      </dgm:t>
    </dgm:pt>
    <dgm:pt modelId="{D53815BF-3035-D94D-8FBC-63AF69A4FE1B}" type="sibTrans" cxnId="{6BA54BB2-CA05-1640-AD03-F84540A5AF82}">
      <dgm:prSet/>
      <dgm:spPr/>
      <dgm:t>
        <a:bodyPr/>
        <a:lstStyle/>
        <a:p>
          <a:endParaRPr lang="en-US"/>
        </a:p>
      </dgm:t>
    </dgm:pt>
    <dgm:pt modelId="{227E5F95-CA35-7C47-A321-90D005B95BA1}" type="pres">
      <dgm:prSet presAssocID="{E0EC2D41-9B3F-5F49-AD5E-50E2F030BCA4}" presName="diagram" presStyleCnt="0">
        <dgm:presLayoutVars>
          <dgm:dir/>
          <dgm:resizeHandles val="exact"/>
        </dgm:presLayoutVars>
      </dgm:prSet>
      <dgm:spPr/>
      <dgm:t>
        <a:bodyPr/>
        <a:lstStyle/>
        <a:p>
          <a:endParaRPr lang="es-DO"/>
        </a:p>
      </dgm:t>
    </dgm:pt>
    <dgm:pt modelId="{96A455AA-94A6-6442-986C-3F24820B4286}" type="pres">
      <dgm:prSet presAssocID="{36B26B2A-2312-0844-96BF-9966EC57D14B}" presName="node" presStyleLbl="node1" presStyleIdx="0" presStyleCnt="4">
        <dgm:presLayoutVars>
          <dgm:bulletEnabled val="1"/>
        </dgm:presLayoutVars>
      </dgm:prSet>
      <dgm:spPr/>
      <dgm:t>
        <a:bodyPr/>
        <a:lstStyle/>
        <a:p>
          <a:endParaRPr lang="es-DO"/>
        </a:p>
      </dgm:t>
    </dgm:pt>
    <dgm:pt modelId="{E0BF609D-2321-2841-8C26-08C28AD8D7CE}" type="pres">
      <dgm:prSet presAssocID="{12503733-074B-674A-9326-9DCAE4268182}" presName="sibTrans" presStyleCnt="0"/>
      <dgm:spPr/>
    </dgm:pt>
    <dgm:pt modelId="{22B0016E-B606-7B4F-897A-45865C18AFD3}" type="pres">
      <dgm:prSet presAssocID="{A7A1EFDE-4646-CF40-9CBC-CC575619DEB6}" presName="node" presStyleLbl="node1" presStyleIdx="1" presStyleCnt="4">
        <dgm:presLayoutVars>
          <dgm:bulletEnabled val="1"/>
        </dgm:presLayoutVars>
      </dgm:prSet>
      <dgm:spPr/>
      <dgm:t>
        <a:bodyPr/>
        <a:lstStyle/>
        <a:p>
          <a:endParaRPr lang="es-DO"/>
        </a:p>
      </dgm:t>
    </dgm:pt>
    <dgm:pt modelId="{A184E516-F921-A740-ABFB-54CA8A89AD7C}" type="pres">
      <dgm:prSet presAssocID="{8E915F5F-9DFA-014A-8932-411C276ED90B}" presName="sibTrans" presStyleCnt="0"/>
      <dgm:spPr/>
    </dgm:pt>
    <dgm:pt modelId="{05C93714-914D-A145-AA98-36D1A0E149D3}" type="pres">
      <dgm:prSet presAssocID="{D0CEF447-414C-324B-9F50-CA11CAD629A5}" presName="node" presStyleLbl="node1" presStyleIdx="2" presStyleCnt="4">
        <dgm:presLayoutVars>
          <dgm:bulletEnabled val="1"/>
        </dgm:presLayoutVars>
      </dgm:prSet>
      <dgm:spPr/>
      <dgm:t>
        <a:bodyPr/>
        <a:lstStyle/>
        <a:p>
          <a:endParaRPr lang="es-DO"/>
        </a:p>
      </dgm:t>
    </dgm:pt>
    <dgm:pt modelId="{D709FA4A-4962-1D43-880D-A687BA7B1252}" type="pres">
      <dgm:prSet presAssocID="{EA008F2A-0C4D-1544-AB21-5460C3FFCFCA}" presName="sibTrans" presStyleCnt="0"/>
      <dgm:spPr/>
    </dgm:pt>
    <dgm:pt modelId="{C9137FAC-8B0F-C64C-BAFA-CBCFBF051833}" type="pres">
      <dgm:prSet presAssocID="{023FAD17-0B27-AD41-A96C-7537860C0D15}" presName="node" presStyleLbl="node1" presStyleIdx="3" presStyleCnt="4">
        <dgm:presLayoutVars>
          <dgm:bulletEnabled val="1"/>
        </dgm:presLayoutVars>
      </dgm:prSet>
      <dgm:spPr/>
      <dgm:t>
        <a:bodyPr/>
        <a:lstStyle/>
        <a:p>
          <a:endParaRPr lang="es-DO"/>
        </a:p>
      </dgm:t>
    </dgm:pt>
  </dgm:ptLst>
  <dgm:cxnLst>
    <dgm:cxn modelId="{EF24E43F-08AE-EB4A-BCAB-D89D14624B2D}" srcId="{E0EC2D41-9B3F-5F49-AD5E-50E2F030BCA4}" destId="{A7A1EFDE-4646-CF40-9CBC-CC575619DEB6}" srcOrd="1" destOrd="0" parTransId="{08A2D716-E5D7-EB4B-8BC6-4F432D5C5CE0}" sibTransId="{8E915F5F-9DFA-014A-8932-411C276ED90B}"/>
    <dgm:cxn modelId="{6DC70FF1-29AD-924A-B5A6-2ED171682660}" type="presOf" srcId="{023FAD17-0B27-AD41-A96C-7537860C0D15}" destId="{C9137FAC-8B0F-C64C-BAFA-CBCFBF051833}" srcOrd="0" destOrd="0" presId="urn:microsoft.com/office/officeart/2005/8/layout/default#3"/>
    <dgm:cxn modelId="{AC3EAB70-41D5-B54D-858E-C0C97748C736}" srcId="{E0EC2D41-9B3F-5F49-AD5E-50E2F030BCA4}" destId="{36B26B2A-2312-0844-96BF-9966EC57D14B}" srcOrd="0" destOrd="0" parTransId="{EE292C26-3BB0-B049-BDC0-8F05C6D8302A}" sibTransId="{12503733-074B-674A-9326-9DCAE4268182}"/>
    <dgm:cxn modelId="{F9379BBF-84D2-5948-B843-E102F2061005}" type="presOf" srcId="{D0CEF447-414C-324B-9F50-CA11CAD629A5}" destId="{05C93714-914D-A145-AA98-36D1A0E149D3}" srcOrd="0" destOrd="0" presId="urn:microsoft.com/office/officeart/2005/8/layout/default#3"/>
    <dgm:cxn modelId="{524620CB-4621-2C4A-B0D2-56CFF2B6336A}" type="presOf" srcId="{A7A1EFDE-4646-CF40-9CBC-CC575619DEB6}" destId="{22B0016E-B606-7B4F-897A-45865C18AFD3}" srcOrd="0" destOrd="0" presId="urn:microsoft.com/office/officeart/2005/8/layout/default#3"/>
    <dgm:cxn modelId="{B9279FC4-0732-D44F-823D-5AB63817A803}" type="presOf" srcId="{36B26B2A-2312-0844-96BF-9966EC57D14B}" destId="{96A455AA-94A6-6442-986C-3F24820B4286}" srcOrd="0" destOrd="0" presId="urn:microsoft.com/office/officeart/2005/8/layout/default#3"/>
    <dgm:cxn modelId="{6BA54BB2-CA05-1640-AD03-F84540A5AF82}" srcId="{E0EC2D41-9B3F-5F49-AD5E-50E2F030BCA4}" destId="{023FAD17-0B27-AD41-A96C-7537860C0D15}" srcOrd="3" destOrd="0" parTransId="{C9401EB7-363A-8542-85EC-82A71618C4E4}" sibTransId="{D53815BF-3035-D94D-8FBC-63AF69A4FE1B}"/>
    <dgm:cxn modelId="{2B87A5B7-0CC3-1648-A019-86A789D693FA}" type="presOf" srcId="{E0EC2D41-9B3F-5F49-AD5E-50E2F030BCA4}" destId="{227E5F95-CA35-7C47-A321-90D005B95BA1}" srcOrd="0" destOrd="0" presId="urn:microsoft.com/office/officeart/2005/8/layout/default#3"/>
    <dgm:cxn modelId="{BDA95585-2080-B54B-A45A-B8FBBEC7432C}" srcId="{E0EC2D41-9B3F-5F49-AD5E-50E2F030BCA4}" destId="{D0CEF447-414C-324B-9F50-CA11CAD629A5}" srcOrd="2" destOrd="0" parTransId="{E55DCFE3-8E29-9C47-9C49-A56EF51F4825}" sibTransId="{EA008F2A-0C4D-1544-AB21-5460C3FFCFCA}"/>
    <dgm:cxn modelId="{161A30FD-646A-AE46-8483-DFB9CD4FA11E}" type="presParOf" srcId="{227E5F95-CA35-7C47-A321-90D005B95BA1}" destId="{96A455AA-94A6-6442-986C-3F24820B4286}" srcOrd="0" destOrd="0" presId="urn:microsoft.com/office/officeart/2005/8/layout/default#3"/>
    <dgm:cxn modelId="{9F3C2962-BBE5-EB4C-90FE-6BB2B9FAC05B}" type="presParOf" srcId="{227E5F95-CA35-7C47-A321-90D005B95BA1}" destId="{E0BF609D-2321-2841-8C26-08C28AD8D7CE}" srcOrd="1" destOrd="0" presId="urn:microsoft.com/office/officeart/2005/8/layout/default#3"/>
    <dgm:cxn modelId="{237BCAF2-A28F-0649-87B8-30A09C7FCC06}" type="presParOf" srcId="{227E5F95-CA35-7C47-A321-90D005B95BA1}" destId="{22B0016E-B606-7B4F-897A-45865C18AFD3}" srcOrd="2" destOrd="0" presId="urn:microsoft.com/office/officeart/2005/8/layout/default#3"/>
    <dgm:cxn modelId="{F17D281F-9D9F-1541-9A56-CC5B2ECEB535}" type="presParOf" srcId="{227E5F95-CA35-7C47-A321-90D005B95BA1}" destId="{A184E516-F921-A740-ABFB-54CA8A89AD7C}" srcOrd="3" destOrd="0" presId="urn:microsoft.com/office/officeart/2005/8/layout/default#3"/>
    <dgm:cxn modelId="{E1B73C54-28D8-5A48-989B-635E3FD3A59F}" type="presParOf" srcId="{227E5F95-CA35-7C47-A321-90D005B95BA1}" destId="{05C93714-914D-A145-AA98-36D1A0E149D3}" srcOrd="4" destOrd="0" presId="urn:microsoft.com/office/officeart/2005/8/layout/default#3"/>
    <dgm:cxn modelId="{274E8423-D82A-3F41-88ED-25E4C11A0C90}" type="presParOf" srcId="{227E5F95-CA35-7C47-A321-90D005B95BA1}" destId="{D709FA4A-4962-1D43-880D-A687BA7B1252}" srcOrd="5" destOrd="0" presId="urn:microsoft.com/office/officeart/2005/8/layout/default#3"/>
    <dgm:cxn modelId="{3104552A-BAEB-8546-92BF-A50263D9221A}" type="presParOf" srcId="{227E5F95-CA35-7C47-A321-90D005B95BA1}" destId="{C9137FAC-8B0F-C64C-BAFA-CBCFBF051833}" srcOrd="6"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42EBA8-3663-9E46-8475-929023EDD856}">
      <dsp:nvSpPr>
        <dsp:cNvPr id="0" name=""/>
        <dsp:cNvSpPr/>
      </dsp:nvSpPr>
      <dsp:spPr>
        <a:xfrm>
          <a:off x="1940390" y="2292816"/>
          <a:ext cx="1789767" cy="1789767"/>
        </a:xfrm>
        <a:prstGeom prst="ellipse">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err="1" smtClean="0"/>
            <a:t>Investigación-acción</a:t>
          </a:r>
          <a:endParaRPr lang="en-US" sz="1700" kern="1200" dirty="0"/>
        </a:p>
      </dsp:txBody>
      <dsp:txXfrm>
        <a:off x="1940390" y="2292816"/>
        <a:ext cx="1789767" cy="1789767"/>
      </dsp:txXfrm>
    </dsp:sp>
    <dsp:sp modelId="{E547729D-572E-FA44-B212-1DE6446BBD07}">
      <dsp:nvSpPr>
        <dsp:cNvPr id="0" name=""/>
        <dsp:cNvSpPr/>
      </dsp:nvSpPr>
      <dsp:spPr>
        <a:xfrm rot="12900000">
          <a:off x="721341" y="1957509"/>
          <a:ext cx="1442554" cy="510083"/>
        </a:xfrm>
        <a:prstGeom prst="leftArrow">
          <a:avLst>
            <a:gd name="adj1" fmla="val 60000"/>
            <a:gd name="adj2" fmla="val 50000"/>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9001F83-B703-BF45-86C2-FD126B19CF53}">
      <dsp:nvSpPr>
        <dsp:cNvPr id="0" name=""/>
        <dsp:cNvSpPr/>
      </dsp:nvSpPr>
      <dsp:spPr>
        <a:xfrm>
          <a:off x="1643" y="1118732"/>
          <a:ext cx="1700278" cy="1360222"/>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err="1" smtClean="0"/>
            <a:t>Investigador</a:t>
          </a:r>
          <a:r>
            <a:rPr lang="en-US" sz="1800" kern="1200" dirty="0" smtClean="0"/>
            <a:t> </a:t>
          </a:r>
          <a:r>
            <a:rPr lang="en-US" sz="1800" kern="1200" dirty="0" err="1" smtClean="0"/>
            <a:t>protagonista</a:t>
          </a:r>
          <a:r>
            <a:rPr lang="en-US" sz="1800" kern="1200" dirty="0" smtClean="0"/>
            <a:t>, se </a:t>
          </a:r>
          <a:r>
            <a:rPr lang="en-US" sz="1800" kern="1200" dirty="0" err="1" smtClean="0"/>
            <a:t>basa</a:t>
          </a:r>
          <a:r>
            <a:rPr lang="en-US" sz="1800" kern="1200" dirty="0" smtClean="0"/>
            <a:t> en </a:t>
          </a:r>
          <a:r>
            <a:rPr lang="en-US" sz="1800" kern="1200" dirty="0" err="1" smtClean="0"/>
            <a:t>su</a:t>
          </a:r>
          <a:r>
            <a:rPr lang="en-US" sz="1800" kern="1200" dirty="0" smtClean="0"/>
            <a:t> </a:t>
          </a:r>
          <a:r>
            <a:rPr lang="en-US" sz="1800" kern="1200" dirty="0" err="1" smtClean="0"/>
            <a:t>propia</a:t>
          </a:r>
          <a:r>
            <a:rPr lang="en-US" sz="1800" kern="1200" dirty="0" smtClean="0"/>
            <a:t> </a:t>
          </a:r>
          <a:r>
            <a:rPr lang="en-US" sz="1800" kern="1200" dirty="0" err="1" smtClean="0"/>
            <a:t>realidad</a:t>
          </a:r>
          <a:endParaRPr lang="en-US" sz="1800" kern="1200" dirty="0"/>
        </a:p>
      </dsp:txBody>
      <dsp:txXfrm>
        <a:off x="1643" y="1118732"/>
        <a:ext cx="1700278" cy="1360222"/>
      </dsp:txXfrm>
    </dsp:sp>
    <dsp:sp modelId="{672502BB-D1CF-2A4E-8444-4AD9675C800E}">
      <dsp:nvSpPr>
        <dsp:cNvPr id="0" name=""/>
        <dsp:cNvSpPr/>
      </dsp:nvSpPr>
      <dsp:spPr>
        <a:xfrm rot="16200000">
          <a:off x="2113997" y="1232538"/>
          <a:ext cx="1442554" cy="510083"/>
        </a:xfrm>
        <a:prstGeom prst="leftArrow">
          <a:avLst>
            <a:gd name="adj1" fmla="val 60000"/>
            <a:gd name="adj2" fmla="val 50000"/>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3D7C1273-0176-294E-893E-CC19BEFE5865}">
      <dsp:nvSpPr>
        <dsp:cNvPr id="0" name=""/>
        <dsp:cNvSpPr/>
      </dsp:nvSpPr>
      <dsp:spPr>
        <a:xfrm>
          <a:off x="1985135" y="86191"/>
          <a:ext cx="1700278" cy="1360222"/>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err="1" smtClean="0"/>
            <a:t>Evalúa</a:t>
          </a:r>
          <a:r>
            <a:rPr lang="en-US" sz="1800" kern="1200" dirty="0" smtClean="0"/>
            <a:t> </a:t>
          </a:r>
          <a:r>
            <a:rPr lang="en-US" sz="1800" kern="1200" dirty="0" err="1" smtClean="0"/>
            <a:t>su</a:t>
          </a:r>
          <a:r>
            <a:rPr lang="en-US" sz="1800" kern="1200" dirty="0" smtClean="0"/>
            <a:t> </a:t>
          </a:r>
          <a:r>
            <a:rPr lang="en-US" sz="1800" kern="1200" dirty="0" err="1" smtClean="0"/>
            <a:t>propia</a:t>
          </a:r>
          <a:r>
            <a:rPr lang="en-US" sz="1800" kern="1200" dirty="0" smtClean="0"/>
            <a:t> </a:t>
          </a:r>
          <a:r>
            <a:rPr lang="en-US" sz="1800" kern="1200" dirty="0" err="1" smtClean="0"/>
            <a:t>práctica</a:t>
          </a:r>
          <a:endParaRPr lang="en-US" sz="1800" kern="1200" dirty="0"/>
        </a:p>
      </dsp:txBody>
      <dsp:txXfrm>
        <a:off x="1985135" y="86191"/>
        <a:ext cx="1700278" cy="1360222"/>
      </dsp:txXfrm>
    </dsp:sp>
    <dsp:sp modelId="{14C5B1E8-63D8-1845-9A78-8AAF384F46CE}">
      <dsp:nvSpPr>
        <dsp:cNvPr id="0" name=""/>
        <dsp:cNvSpPr/>
      </dsp:nvSpPr>
      <dsp:spPr>
        <a:xfrm rot="19500000">
          <a:off x="3506653" y="1957509"/>
          <a:ext cx="1442554" cy="510083"/>
        </a:xfrm>
        <a:prstGeom prst="leftArrow">
          <a:avLst>
            <a:gd name="adj1" fmla="val 60000"/>
            <a:gd name="adj2" fmla="val 50000"/>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C6619BB-5AD1-1A46-AFEF-8EE6A58B5FA1}">
      <dsp:nvSpPr>
        <dsp:cNvPr id="0" name=""/>
        <dsp:cNvSpPr/>
      </dsp:nvSpPr>
      <dsp:spPr>
        <a:xfrm>
          <a:off x="3968626" y="1118732"/>
          <a:ext cx="1700278" cy="1360222"/>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err="1" smtClean="0"/>
            <a:t>Identifica</a:t>
          </a:r>
          <a:r>
            <a:rPr lang="en-US" sz="1800" kern="1200" dirty="0" smtClean="0"/>
            <a:t> </a:t>
          </a:r>
          <a:r>
            <a:rPr lang="en-US" sz="1800" kern="1200" dirty="0" err="1" smtClean="0"/>
            <a:t>oportunidades</a:t>
          </a:r>
          <a:r>
            <a:rPr lang="en-US" sz="1800" kern="1200" dirty="0" smtClean="0"/>
            <a:t> de  </a:t>
          </a:r>
          <a:r>
            <a:rPr lang="en-US" sz="1800" kern="1200" dirty="0" err="1" smtClean="0"/>
            <a:t>innovaciones</a:t>
          </a:r>
          <a:r>
            <a:rPr lang="en-US" sz="1800" kern="1200" dirty="0" smtClean="0"/>
            <a:t> y </a:t>
          </a:r>
          <a:r>
            <a:rPr lang="en-US" sz="1800" kern="1200" dirty="0" err="1" smtClean="0"/>
            <a:t>cambios</a:t>
          </a:r>
          <a:endParaRPr lang="en-US" sz="1800" kern="1200" dirty="0"/>
        </a:p>
      </dsp:txBody>
      <dsp:txXfrm>
        <a:off x="3968626" y="1118732"/>
        <a:ext cx="1700278" cy="136022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21FC8E-F00E-BD43-A629-297ABB8D0E74}">
      <dsp:nvSpPr>
        <dsp:cNvPr id="0" name=""/>
        <dsp:cNvSpPr/>
      </dsp:nvSpPr>
      <dsp:spPr>
        <a:xfrm>
          <a:off x="0" y="1140"/>
          <a:ext cx="2857500" cy="2206935"/>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_tradnl" sz="1400" kern="1200" dirty="0" smtClean="0"/>
            <a:t>Tema de investigación en el ámbito académico.  </a:t>
          </a:r>
        </a:p>
        <a:p>
          <a:pPr lvl="0" algn="l" defTabSz="622300" rtl="0">
            <a:lnSpc>
              <a:spcPct val="90000"/>
            </a:lnSpc>
            <a:spcBef>
              <a:spcPct val="0"/>
            </a:spcBef>
            <a:spcAft>
              <a:spcPct val="35000"/>
            </a:spcAft>
          </a:pPr>
          <a:r>
            <a:rPr lang="es-ES_tradnl" sz="1400" kern="1200" dirty="0" smtClean="0"/>
            <a:t>Enfoque de la alfabetización académica, proceso de lectura</a:t>
          </a:r>
          <a:endParaRPr lang="es-ES_tradnl" sz="1400" kern="1200" dirty="0"/>
        </a:p>
      </dsp:txBody>
      <dsp:txXfrm>
        <a:off x="0" y="1140"/>
        <a:ext cx="2857500" cy="2206935"/>
      </dsp:txXfrm>
    </dsp:sp>
    <dsp:sp modelId="{156994FE-5407-BD47-8BB9-21DD63D8F171}">
      <dsp:nvSpPr>
        <dsp:cNvPr id="0" name=""/>
        <dsp:cNvSpPr/>
      </dsp:nvSpPr>
      <dsp:spPr>
        <a:xfrm>
          <a:off x="0" y="2221969"/>
          <a:ext cx="2857500" cy="2206935"/>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_tradnl" sz="1400" kern="1200" dirty="0" smtClean="0"/>
            <a:t>Investigación  desarrollada en las asignaturas Mercadeo I e Investigación de Mercados, de la carrera de Mercadeo en la Pontificia Universidad Católica Madre y Maestra (PUCMM), Campus Santo Tomás de Aquino,  durante el cuatrimestre 2015-2016/1 (meses septiembre-diciembre del año 2015).</a:t>
          </a:r>
          <a:endParaRPr lang="es-ES_tradnl" sz="1400" kern="1200" dirty="0"/>
        </a:p>
      </dsp:txBody>
      <dsp:txXfrm>
        <a:off x="0" y="2221969"/>
        <a:ext cx="2857500" cy="220693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EEC8CC-7DFB-0F42-B85C-DFF3E5AF8A71}">
      <dsp:nvSpPr>
        <dsp:cNvPr id="0" name=""/>
        <dsp:cNvSpPr/>
      </dsp:nvSpPr>
      <dsp:spPr>
        <a:xfrm>
          <a:off x="3257444" y="-72175"/>
          <a:ext cx="2333835" cy="8633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En el </a:t>
          </a:r>
          <a:r>
            <a:rPr lang="en-US" sz="2400" kern="1200" dirty="0" err="1" smtClean="0">
              <a:solidFill>
                <a:schemeClr val="tx1"/>
              </a:solidFill>
            </a:rPr>
            <a:t>Nivel</a:t>
          </a:r>
          <a:r>
            <a:rPr lang="en-US" sz="2400" kern="1200" dirty="0" smtClean="0">
              <a:solidFill>
                <a:schemeClr val="tx1"/>
              </a:solidFill>
            </a:rPr>
            <a:t> superior</a:t>
          </a:r>
          <a:endParaRPr lang="en-US" sz="2400" kern="1200" dirty="0">
            <a:solidFill>
              <a:schemeClr val="tx1"/>
            </a:solidFill>
          </a:endParaRPr>
        </a:p>
      </dsp:txBody>
      <dsp:txXfrm>
        <a:off x="3257444" y="-72175"/>
        <a:ext cx="2333835" cy="863384"/>
      </dsp:txXfrm>
    </dsp:sp>
    <dsp:sp modelId="{14505E74-6A8B-6B4D-BF8C-1B6257FB5CC3}">
      <dsp:nvSpPr>
        <dsp:cNvPr id="0" name=""/>
        <dsp:cNvSpPr/>
      </dsp:nvSpPr>
      <dsp:spPr>
        <a:xfrm rot="2700000">
          <a:off x="4936246" y="965233"/>
          <a:ext cx="506365" cy="318703"/>
        </a:xfrm>
        <a:prstGeom prst="lef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2700000">
        <a:off x="4936246" y="965233"/>
        <a:ext cx="506365" cy="318703"/>
      </dsp:txXfrm>
    </dsp:sp>
    <dsp:sp modelId="{CDFFA713-E983-B84A-A415-4453D71B5968}">
      <dsp:nvSpPr>
        <dsp:cNvPr id="0" name=""/>
        <dsp:cNvSpPr/>
      </dsp:nvSpPr>
      <dsp:spPr>
        <a:xfrm>
          <a:off x="5006759" y="1457959"/>
          <a:ext cx="2333835" cy="13017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ctr" defTabSz="1066800">
            <a:lnSpc>
              <a:spcPct val="90000"/>
            </a:lnSpc>
            <a:spcBef>
              <a:spcPct val="0"/>
            </a:spcBef>
            <a:spcAft>
              <a:spcPct val="35000"/>
            </a:spcAft>
          </a:pPr>
          <a:r>
            <a:rPr lang="en-US" sz="2400" kern="1200" dirty="0" err="1" smtClean="0">
              <a:solidFill>
                <a:schemeClr val="tx1"/>
              </a:solidFill>
            </a:rPr>
            <a:t>Lectura</a:t>
          </a:r>
          <a:endParaRPr lang="en-US" sz="2400" kern="1200" dirty="0">
            <a:solidFill>
              <a:schemeClr val="tx1"/>
            </a:solidFill>
          </a:endParaRPr>
        </a:p>
        <a:p>
          <a:pPr marL="171450" lvl="1" indent="-171450" algn="ctr" defTabSz="800100">
            <a:lnSpc>
              <a:spcPct val="90000"/>
            </a:lnSpc>
            <a:spcBef>
              <a:spcPct val="0"/>
            </a:spcBef>
            <a:spcAft>
              <a:spcPct val="15000"/>
            </a:spcAft>
            <a:buChar char="••"/>
          </a:pPr>
          <a:r>
            <a:rPr lang="en-US" sz="1800" kern="1200" dirty="0" err="1" smtClean="0">
              <a:solidFill>
                <a:schemeClr val="tx1"/>
              </a:solidFill>
            </a:rPr>
            <a:t>Comprensión</a:t>
          </a:r>
          <a:endParaRPr lang="en-US" sz="1800" kern="1200" dirty="0">
            <a:solidFill>
              <a:schemeClr val="tx1"/>
            </a:solidFill>
          </a:endParaRPr>
        </a:p>
      </dsp:txBody>
      <dsp:txXfrm>
        <a:off x="5006759" y="1457959"/>
        <a:ext cx="2333835" cy="1301747"/>
      </dsp:txXfrm>
    </dsp:sp>
    <dsp:sp modelId="{DFCF075C-341B-1F4F-BE1F-2BD8255904EF}">
      <dsp:nvSpPr>
        <dsp:cNvPr id="0" name=""/>
        <dsp:cNvSpPr/>
      </dsp:nvSpPr>
      <dsp:spPr>
        <a:xfrm rot="8100000">
          <a:off x="5045837" y="2824139"/>
          <a:ext cx="506365" cy="318703"/>
        </a:xfrm>
        <a:prstGeom prst="lef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8100000">
        <a:off x="5045837" y="2824139"/>
        <a:ext cx="506365" cy="318703"/>
      </dsp:txXfrm>
    </dsp:sp>
    <dsp:sp modelId="{6464CEF6-71A5-8644-9C75-8973F6948D8C}">
      <dsp:nvSpPr>
        <dsp:cNvPr id="0" name=""/>
        <dsp:cNvSpPr/>
      </dsp:nvSpPr>
      <dsp:spPr>
        <a:xfrm>
          <a:off x="2921002" y="3207275"/>
          <a:ext cx="3006718" cy="13017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US" sz="2000" kern="1200" dirty="0" err="1" smtClean="0">
              <a:solidFill>
                <a:schemeClr val="tx1"/>
              </a:solidFill>
            </a:rPr>
            <a:t>Estrategias</a:t>
          </a:r>
          <a:r>
            <a:rPr lang="en-US" sz="2000" kern="1200" dirty="0" smtClean="0">
              <a:solidFill>
                <a:schemeClr val="tx1"/>
              </a:solidFill>
            </a:rPr>
            <a:t> </a:t>
          </a:r>
          <a:r>
            <a:rPr lang="en-US" sz="2000" kern="1200" dirty="0" err="1" smtClean="0">
              <a:solidFill>
                <a:schemeClr val="tx1"/>
              </a:solidFill>
            </a:rPr>
            <a:t>facilitadoras</a:t>
          </a:r>
          <a:endParaRPr lang="en-US" sz="2000" kern="1200" dirty="0">
            <a:solidFill>
              <a:schemeClr val="tx1"/>
            </a:solidFill>
          </a:endParaRPr>
        </a:p>
        <a:p>
          <a:pPr marL="171450" lvl="1" indent="-171450" algn="ctr" defTabSz="711200">
            <a:lnSpc>
              <a:spcPct val="90000"/>
            </a:lnSpc>
            <a:spcBef>
              <a:spcPct val="0"/>
            </a:spcBef>
            <a:spcAft>
              <a:spcPct val="15000"/>
            </a:spcAft>
            <a:buChar char="••"/>
          </a:pPr>
          <a:r>
            <a:rPr lang="en-US" sz="1600" kern="1200" dirty="0" err="1" smtClean="0">
              <a:solidFill>
                <a:schemeClr val="tx1"/>
              </a:solidFill>
            </a:rPr>
            <a:t>Permitan</a:t>
          </a:r>
          <a:r>
            <a:rPr lang="en-US" sz="1600" kern="1200" dirty="0" smtClean="0">
              <a:solidFill>
                <a:schemeClr val="tx1"/>
              </a:solidFill>
            </a:rPr>
            <a:t> </a:t>
          </a:r>
          <a:r>
            <a:rPr lang="en-US" sz="1600" kern="1200" dirty="0" err="1" smtClean="0">
              <a:solidFill>
                <a:schemeClr val="tx1"/>
              </a:solidFill>
            </a:rPr>
            <a:t>adquirir</a:t>
          </a:r>
          <a:r>
            <a:rPr lang="en-US" sz="1600" kern="1200" dirty="0" smtClean="0">
              <a:solidFill>
                <a:schemeClr val="tx1"/>
              </a:solidFill>
            </a:rPr>
            <a:t> </a:t>
          </a:r>
          <a:r>
            <a:rPr lang="en-US" sz="1600" kern="1200" dirty="0" err="1" smtClean="0">
              <a:solidFill>
                <a:schemeClr val="tx1"/>
              </a:solidFill>
            </a:rPr>
            <a:t>conocimientos</a:t>
          </a:r>
          <a:r>
            <a:rPr lang="en-US" sz="1600" kern="1200" dirty="0" smtClean="0">
              <a:solidFill>
                <a:schemeClr val="tx1"/>
              </a:solidFill>
            </a:rPr>
            <a:t> </a:t>
          </a:r>
          <a:r>
            <a:rPr lang="en-US" sz="1600" kern="1200" dirty="0" err="1" smtClean="0">
              <a:solidFill>
                <a:schemeClr val="tx1"/>
              </a:solidFill>
            </a:rPr>
            <a:t>útiles</a:t>
          </a:r>
          <a:r>
            <a:rPr lang="en-US" sz="1600" kern="1200" dirty="0" smtClean="0">
              <a:solidFill>
                <a:schemeClr val="tx1"/>
              </a:solidFill>
            </a:rPr>
            <a:t> a largo </a:t>
          </a:r>
          <a:r>
            <a:rPr lang="en-US" sz="1600" kern="1200" dirty="0" err="1" smtClean="0">
              <a:solidFill>
                <a:schemeClr val="tx1"/>
              </a:solidFill>
            </a:rPr>
            <a:t>plazo</a:t>
          </a:r>
          <a:endParaRPr lang="en-US" sz="1600" kern="1200" dirty="0">
            <a:solidFill>
              <a:schemeClr val="tx1"/>
            </a:solidFill>
          </a:endParaRPr>
        </a:p>
      </dsp:txBody>
      <dsp:txXfrm>
        <a:off x="2921002" y="3207275"/>
        <a:ext cx="3006718" cy="1301747"/>
      </dsp:txXfrm>
    </dsp:sp>
    <dsp:sp modelId="{D93FBAF8-BACF-E347-B98E-D9336335202F}">
      <dsp:nvSpPr>
        <dsp:cNvPr id="0" name=""/>
        <dsp:cNvSpPr/>
      </dsp:nvSpPr>
      <dsp:spPr>
        <a:xfrm rot="13500000">
          <a:off x="3296521" y="2824139"/>
          <a:ext cx="506365" cy="318703"/>
        </a:xfrm>
        <a:prstGeom prst="lef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3500000">
        <a:off x="3296521" y="2824139"/>
        <a:ext cx="506365" cy="318703"/>
      </dsp:txXfrm>
    </dsp:sp>
    <dsp:sp modelId="{64435803-4E08-7846-AE26-255617AB3728}">
      <dsp:nvSpPr>
        <dsp:cNvPr id="0" name=""/>
        <dsp:cNvSpPr/>
      </dsp:nvSpPr>
      <dsp:spPr>
        <a:xfrm>
          <a:off x="1508128" y="1457959"/>
          <a:ext cx="2333835" cy="13017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ctr" defTabSz="1066800">
            <a:lnSpc>
              <a:spcPct val="90000"/>
            </a:lnSpc>
            <a:spcBef>
              <a:spcPct val="0"/>
            </a:spcBef>
            <a:spcAft>
              <a:spcPct val="35000"/>
            </a:spcAft>
          </a:pPr>
          <a:r>
            <a:rPr lang="en-US" sz="2400" kern="1200" dirty="0" err="1" smtClean="0">
              <a:solidFill>
                <a:schemeClr val="tx1"/>
              </a:solidFill>
            </a:rPr>
            <a:t>Escritura</a:t>
          </a:r>
          <a:endParaRPr lang="en-US" sz="2400" kern="1200" dirty="0">
            <a:solidFill>
              <a:schemeClr val="tx1"/>
            </a:solidFill>
          </a:endParaRPr>
        </a:p>
        <a:p>
          <a:pPr marL="171450" lvl="1" indent="-171450" algn="ctr" defTabSz="800100">
            <a:lnSpc>
              <a:spcPct val="90000"/>
            </a:lnSpc>
            <a:spcBef>
              <a:spcPct val="0"/>
            </a:spcBef>
            <a:spcAft>
              <a:spcPct val="15000"/>
            </a:spcAft>
            <a:buChar char="••"/>
          </a:pPr>
          <a:r>
            <a:rPr lang="en-US" sz="1800" kern="1200" dirty="0" smtClean="0">
              <a:solidFill>
                <a:schemeClr val="tx1"/>
              </a:solidFill>
            </a:rPr>
            <a:t>Como un </a:t>
          </a:r>
          <a:r>
            <a:rPr lang="en-US" sz="1800" kern="1200" dirty="0" err="1" smtClean="0">
              <a:solidFill>
                <a:schemeClr val="tx1"/>
              </a:solidFill>
            </a:rPr>
            <a:t>reflejo</a:t>
          </a:r>
          <a:r>
            <a:rPr lang="en-US" sz="1800" kern="1200" dirty="0" smtClean="0">
              <a:solidFill>
                <a:schemeClr val="tx1"/>
              </a:solidFill>
            </a:rPr>
            <a:t> de la </a:t>
          </a:r>
          <a:r>
            <a:rPr lang="en-US" sz="1800" kern="1200" dirty="0" err="1" smtClean="0">
              <a:solidFill>
                <a:schemeClr val="tx1"/>
              </a:solidFill>
            </a:rPr>
            <a:t>comprensión</a:t>
          </a:r>
          <a:r>
            <a:rPr lang="en-US" sz="1800" kern="1200" dirty="0" smtClean="0">
              <a:solidFill>
                <a:schemeClr val="tx1"/>
              </a:solidFill>
            </a:rPr>
            <a:t> </a:t>
          </a:r>
          <a:r>
            <a:rPr lang="en-US" sz="1800" kern="1200" dirty="0" err="1" smtClean="0">
              <a:solidFill>
                <a:schemeClr val="tx1"/>
              </a:solidFill>
            </a:rPr>
            <a:t>lectora</a:t>
          </a:r>
          <a:endParaRPr lang="en-US" sz="1800" kern="1200" dirty="0">
            <a:solidFill>
              <a:schemeClr val="tx1"/>
            </a:solidFill>
          </a:endParaRPr>
        </a:p>
      </dsp:txBody>
      <dsp:txXfrm>
        <a:off x="1508128" y="1457959"/>
        <a:ext cx="2333835" cy="1301747"/>
      </dsp:txXfrm>
    </dsp:sp>
    <dsp:sp modelId="{0FFF8756-E498-F84B-982A-BB7996B4482B}">
      <dsp:nvSpPr>
        <dsp:cNvPr id="0" name=""/>
        <dsp:cNvSpPr/>
      </dsp:nvSpPr>
      <dsp:spPr>
        <a:xfrm rot="18900000">
          <a:off x="3406111" y="965233"/>
          <a:ext cx="506365" cy="318703"/>
        </a:xfrm>
        <a:prstGeom prst="lef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8900000">
        <a:off x="3406111" y="965233"/>
        <a:ext cx="506365" cy="31870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C345CE-A2A2-CF48-9505-B42C06742749}">
      <dsp:nvSpPr>
        <dsp:cNvPr id="0" name=""/>
        <dsp:cNvSpPr/>
      </dsp:nvSpPr>
      <dsp:spPr>
        <a:xfrm>
          <a:off x="0" y="1756"/>
          <a:ext cx="8229600" cy="776638"/>
        </a:xfrm>
        <a:prstGeom prst="roundRect">
          <a:avLst/>
        </a:prstGeom>
        <a:gradFill rotWithShape="0">
          <a:gsLst>
            <a:gs pos="0">
              <a:schemeClr val="accent6">
                <a:alpha val="90000"/>
                <a:hueOff val="0"/>
                <a:satOff val="0"/>
                <a:lumOff val="0"/>
                <a:alphaOff val="0"/>
                <a:tint val="50000"/>
                <a:satMod val="300000"/>
              </a:schemeClr>
            </a:gs>
            <a:gs pos="35000">
              <a:schemeClr val="accent6">
                <a:alpha val="90000"/>
                <a:hueOff val="0"/>
                <a:satOff val="0"/>
                <a:lumOff val="0"/>
                <a:alphaOff val="0"/>
                <a:tint val="37000"/>
                <a:satMod val="300000"/>
              </a:schemeClr>
            </a:gs>
            <a:gs pos="100000">
              <a:schemeClr val="accent6">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342900" lvl="0" indent="-342900" algn="l" defTabSz="711200" rtl="0">
            <a:lnSpc>
              <a:spcPct val="90000"/>
            </a:lnSpc>
            <a:spcBef>
              <a:spcPct val="0"/>
            </a:spcBef>
            <a:spcAft>
              <a:spcPct val="35000"/>
            </a:spcAft>
            <a:buFont typeface="+mj-lt"/>
            <a:buAutoNum type="arabicPeriod"/>
          </a:pPr>
          <a:r>
            <a:rPr lang="es-ES_tradnl" sz="1600" kern="1200" dirty="0" smtClean="0"/>
            <a:t>Identificar las debilidades o dificultades de los estudiantes al momento de expresar lo comprendido sobre la tarea, en forma oral o escrita.</a:t>
          </a:r>
          <a:endParaRPr lang="es-ES_tradnl" sz="1600" kern="1200" dirty="0"/>
        </a:p>
      </dsp:txBody>
      <dsp:txXfrm>
        <a:off x="0" y="1756"/>
        <a:ext cx="8229600" cy="776638"/>
      </dsp:txXfrm>
    </dsp:sp>
    <dsp:sp modelId="{2D765489-11CC-904A-A874-90899C5CAC2E}">
      <dsp:nvSpPr>
        <dsp:cNvPr id="0" name=""/>
        <dsp:cNvSpPr/>
      </dsp:nvSpPr>
      <dsp:spPr>
        <a:xfrm>
          <a:off x="0" y="792556"/>
          <a:ext cx="8229600" cy="776638"/>
        </a:xfrm>
        <a:prstGeom prst="roundRect">
          <a:avLst/>
        </a:prstGeom>
        <a:gradFill rotWithShape="0">
          <a:gsLst>
            <a:gs pos="0">
              <a:schemeClr val="accent6">
                <a:alpha val="90000"/>
                <a:hueOff val="0"/>
                <a:satOff val="0"/>
                <a:lumOff val="0"/>
                <a:alphaOff val="-10000"/>
                <a:tint val="50000"/>
                <a:satMod val="300000"/>
              </a:schemeClr>
            </a:gs>
            <a:gs pos="35000">
              <a:schemeClr val="accent6">
                <a:alpha val="90000"/>
                <a:hueOff val="0"/>
                <a:satOff val="0"/>
                <a:lumOff val="0"/>
                <a:alphaOff val="-10000"/>
                <a:tint val="37000"/>
                <a:satMod val="300000"/>
              </a:schemeClr>
            </a:gs>
            <a:gs pos="100000">
              <a:schemeClr val="accent6">
                <a:alpha val="90000"/>
                <a:hueOff val="0"/>
                <a:satOff val="0"/>
                <a:lumOff val="0"/>
                <a:alphaOff val="-1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342900" lvl="0" indent="-342900" algn="l" defTabSz="711200" rtl="0">
            <a:lnSpc>
              <a:spcPct val="90000"/>
            </a:lnSpc>
            <a:spcBef>
              <a:spcPct val="0"/>
            </a:spcBef>
            <a:spcAft>
              <a:spcPct val="35000"/>
            </a:spcAft>
            <a:buFont typeface="+mj-lt"/>
            <a:buNone/>
          </a:pPr>
          <a:r>
            <a:rPr lang="es-ES_tradnl" sz="1600" kern="1200" dirty="0" smtClean="0"/>
            <a:t>2.    Aplicar </a:t>
          </a:r>
          <a:r>
            <a:rPr lang="es-ES_tradnl" sz="1600" kern="1200" dirty="0" smtClean="0"/>
            <a:t>diferentes estrategias que permitan evaluar la efectividad en el grupo bajo estudio a partir de los resultados arrojados por las distintas tareas de aprendizaje y del nivel de profundidad logrado. </a:t>
          </a:r>
          <a:endParaRPr lang="es-ES_tradnl" sz="1600" kern="1200" dirty="0"/>
        </a:p>
      </dsp:txBody>
      <dsp:txXfrm>
        <a:off x="0" y="792556"/>
        <a:ext cx="8229600" cy="776638"/>
      </dsp:txXfrm>
    </dsp:sp>
    <dsp:sp modelId="{21A793CA-81EC-E44B-A6E9-4681CE160373}">
      <dsp:nvSpPr>
        <dsp:cNvPr id="0" name=""/>
        <dsp:cNvSpPr/>
      </dsp:nvSpPr>
      <dsp:spPr>
        <a:xfrm>
          <a:off x="0" y="1583356"/>
          <a:ext cx="8229600" cy="776638"/>
        </a:xfrm>
        <a:prstGeom prst="roundRect">
          <a:avLst/>
        </a:prstGeom>
        <a:gradFill rotWithShape="0">
          <a:gsLst>
            <a:gs pos="0">
              <a:schemeClr val="accent6">
                <a:alpha val="90000"/>
                <a:hueOff val="0"/>
                <a:satOff val="0"/>
                <a:lumOff val="0"/>
                <a:alphaOff val="-20000"/>
                <a:tint val="50000"/>
                <a:satMod val="300000"/>
              </a:schemeClr>
            </a:gs>
            <a:gs pos="35000">
              <a:schemeClr val="accent6">
                <a:alpha val="90000"/>
                <a:hueOff val="0"/>
                <a:satOff val="0"/>
                <a:lumOff val="0"/>
                <a:alphaOff val="-20000"/>
                <a:tint val="37000"/>
                <a:satMod val="300000"/>
              </a:schemeClr>
            </a:gs>
            <a:gs pos="100000">
              <a:schemeClr val="accent6">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342900" lvl="0" indent="-342900" algn="l" defTabSz="711200" rtl="0">
            <a:lnSpc>
              <a:spcPct val="90000"/>
            </a:lnSpc>
            <a:spcBef>
              <a:spcPct val="0"/>
            </a:spcBef>
            <a:spcAft>
              <a:spcPct val="35000"/>
            </a:spcAft>
            <a:buFont typeface="+mj-lt"/>
            <a:buNone/>
          </a:pPr>
          <a:r>
            <a:rPr lang="es-ES_tradnl" sz="1600" kern="1200" dirty="0" smtClean="0"/>
            <a:t>3.     Medir </a:t>
          </a:r>
          <a:r>
            <a:rPr lang="es-ES_tradnl" sz="1600" kern="1200" dirty="0" smtClean="0"/>
            <a:t>el impacto de las diferentes estrategias de lectura en el discurso argumentativo escrito.</a:t>
          </a:r>
          <a:endParaRPr lang="es-ES_tradnl" sz="1600" kern="1200" dirty="0"/>
        </a:p>
      </dsp:txBody>
      <dsp:txXfrm>
        <a:off x="0" y="1583356"/>
        <a:ext cx="8229600" cy="776638"/>
      </dsp:txXfrm>
    </dsp:sp>
    <dsp:sp modelId="{36EE1C84-91F0-884F-ABD5-DA25146BAAB4}">
      <dsp:nvSpPr>
        <dsp:cNvPr id="0" name=""/>
        <dsp:cNvSpPr/>
      </dsp:nvSpPr>
      <dsp:spPr>
        <a:xfrm>
          <a:off x="0" y="2374155"/>
          <a:ext cx="8229600" cy="776638"/>
        </a:xfrm>
        <a:prstGeom prst="roundRect">
          <a:avLst/>
        </a:prstGeom>
        <a:gradFill rotWithShape="0">
          <a:gsLst>
            <a:gs pos="0">
              <a:schemeClr val="accent6">
                <a:alpha val="90000"/>
                <a:hueOff val="0"/>
                <a:satOff val="0"/>
                <a:lumOff val="0"/>
                <a:alphaOff val="-30000"/>
                <a:tint val="50000"/>
                <a:satMod val="300000"/>
              </a:schemeClr>
            </a:gs>
            <a:gs pos="35000">
              <a:schemeClr val="accent6">
                <a:alpha val="90000"/>
                <a:hueOff val="0"/>
                <a:satOff val="0"/>
                <a:lumOff val="0"/>
                <a:alphaOff val="-30000"/>
                <a:tint val="37000"/>
                <a:satMod val="300000"/>
              </a:schemeClr>
            </a:gs>
            <a:gs pos="100000">
              <a:schemeClr val="accent6">
                <a:alpha val="90000"/>
                <a:hueOff val="0"/>
                <a:satOff val="0"/>
                <a:lumOff val="0"/>
                <a:alphaOff val="-3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342900" lvl="0" indent="-342900" algn="l" defTabSz="711200" rtl="0">
            <a:lnSpc>
              <a:spcPct val="90000"/>
            </a:lnSpc>
            <a:spcBef>
              <a:spcPct val="0"/>
            </a:spcBef>
            <a:spcAft>
              <a:spcPct val="35000"/>
            </a:spcAft>
            <a:buFont typeface="+mj-lt"/>
            <a:buNone/>
          </a:pPr>
          <a:r>
            <a:rPr lang="es-ES_tradnl" sz="1600" kern="1200" dirty="0" smtClean="0"/>
            <a:t>4.    Realizar </a:t>
          </a:r>
          <a:r>
            <a:rPr lang="es-ES_tradnl" sz="1600" kern="1200" dirty="0" smtClean="0"/>
            <a:t>proceso de autoevaluación, evaluación y </a:t>
          </a:r>
          <a:r>
            <a:rPr lang="es-ES_tradnl" sz="1600" kern="1200" dirty="0" err="1" smtClean="0"/>
            <a:t>co</a:t>
          </a:r>
          <a:r>
            <a:rPr lang="es-ES_tradnl" sz="1600" kern="1200" dirty="0" smtClean="0"/>
            <a:t>-evaluación en prácticas específicas.</a:t>
          </a:r>
          <a:endParaRPr lang="es-ES_tradnl" sz="1600" kern="1200" dirty="0"/>
        </a:p>
      </dsp:txBody>
      <dsp:txXfrm>
        <a:off x="0" y="2374155"/>
        <a:ext cx="8229600" cy="776638"/>
      </dsp:txXfrm>
    </dsp:sp>
    <dsp:sp modelId="{6D5C3F83-232C-DB45-A144-6FFC8DB6A494}">
      <dsp:nvSpPr>
        <dsp:cNvPr id="0" name=""/>
        <dsp:cNvSpPr/>
      </dsp:nvSpPr>
      <dsp:spPr>
        <a:xfrm>
          <a:off x="0" y="3164955"/>
          <a:ext cx="8229600" cy="776638"/>
        </a:xfrm>
        <a:prstGeom prst="roundRect">
          <a:avLst/>
        </a:prstGeom>
        <a:gradFill rotWithShape="0">
          <a:gsLst>
            <a:gs pos="0">
              <a:schemeClr val="accent6">
                <a:alpha val="90000"/>
                <a:hueOff val="0"/>
                <a:satOff val="0"/>
                <a:lumOff val="0"/>
                <a:alphaOff val="-40000"/>
                <a:tint val="50000"/>
                <a:satMod val="300000"/>
              </a:schemeClr>
            </a:gs>
            <a:gs pos="35000">
              <a:schemeClr val="accent6">
                <a:alpha val="90000"/>
                <a:hueOff val="0"/>
                <a:satOff val="0"/>
                <a:lumOff val="0"/>
                <a:alphaOff val="-40000"/>
                <a:tint val="37000"/>
                <a:satMod val="300000"/>
              </a:schemeClr>
            </a:gs>
            <a:gs pos="100000">
              <a:schemeClr val="accent6">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342900" lvl="0" indent="-342900" algn="l" defTabSz="711200" rtl="0">
            <a:lnSpc>
              <a:spcPct val="90000"/>
            </a:lnSpc>
            <a:spcBef>
              <a:spcPct val="0"/>
            </a:spcBef>
            <a:spcAft>
              <a:spcPct val="35000"/>
            </a:spcAft>
            <a:buFont typeface="+mj-lt"/>
            <a:buNone/>
          </a:pPr>
          <a:r>
            <a:rPr lang="es-ES_tradnl" sz="1600" kern="1200" dirty="0" smtClean="0"/>
            <a:t>5.    Retroalimentar </a:t>
          </a:r>
          <a:r>
            <a:rPr lang="es-ES_tradnl" sz="1600" kern="1200" dirty="0" smtClean="0"/>
            <a:t>a los estudiantes con el resultado para lograr incrementar nivel de comprensión en futuros trabajos.</a:t>
          </a:r>
          <a:endParaRPr lang="es-ES_tradnl" sz="1600" kern="1200" dirty="0"/>
        </a:p>
      </dsp:txBody>
      <dsp:txXfrm>
        <a:off x="0" y="3164955"/>
        <a:ext cx="8229600" cy="77663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94CA39-3632-1A4B-98C4-D2B3F5BFD834}">
      <dsp:nvSpPr>
        <dsp:cNvPr id="0" name=""/>
        <dsp:cNvSpPr/>
      </dsp:nvSpPr>
      <dsp:spPr>
        <a:xfrm>
          <a:off x="0" y="3441"/>
          <a:ext cx="8432403" cy="783168"/>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_tradnl" sz="1400" b="1" kern="1200" dirty="0" smtClean="0"/>
            <a:t>Tipo de investigación:</a:t>
          </a:r>
          <a:r>
            <a:rPr lang="es-ES_tradnl" sz="1400" kern="1200" dirty="0" smtClean="0"/>
            <a:t> Es una investigación-acción, basada en la metodología cualitativa-exploratoria. Utilizaremos el método de ensayo y observación de resultados.</a:t>
          </a:r>
          <a:endParaRPr lang="es-ES_tradnl" sz="1400" kern="1200" dirty="0"/>
        </a:p>
      </dsp:txBody>
      <dsp:txXfrm>
        <a:off x="0" y="3441"/>
        <a:ext cx="8432403" cy="783168"/>
      </dsp:txXfrm>
    </dsp:sp>
    <dsp:sp modelId="{1E092C8A-666B-F246-9A46-22FD5A82B97E}">
      <dsp:nvSpPr>
        <dsp:cNvPr id="0" name=""/>
        <dsp:cNvSpPr/>
      </dsp:nvSpPr>
      <dsp:spPr>
        <a:xfrm>
          <a:off x="0" y="826930"/>
          <a:ext cx="8432403" cy="783168"/>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_tradnl" sz="1400" b="1" kern="1200" smtClean="0"/>
            <a:t>Instrumentos de evaluación:</a:t>
          </a:r>
          <a:r>
            <a:rPr lang="es-ES_tradnl" sz="1400" kern="1200" smtClean="0"/>
            <a:t> Hemos elaborado las fichas de evaluación para fines de consolidar el resultado y posterior análisis. Los instrumentos de evaluación se muestran en la sección correspondiente a los resultados.</a:t>
          </a:r>
          <a:endParaRPr lang="es-ES_tradnl" sz="1400" kern="1200"/>
        </a:p>
      </dsp:txBody>
      <dsp:txXfrm>
        <a:off x="0" y="826930"/>
        <a:ext cx="8432403" cy="783168"/>
      </dsp:txXfrm>
    </dsp:sp>
    <dsp:sp modelId="{5162E677-F108-9546-A123-367632D8CAFB}">
      <dsp:nvSpPr>
        <dsp:cNvPr id="0" name=""/>
        <dsp:cNvSpPr/>
      </dsp:nvSpPr>
      <dsp:spPr>
        <a:xfrm>
          <a:off x="0" y="1650419"/>
          <a:ext cx="8432403" cy="783168"/>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_tradnl" sz="1400" b="1" kern="1200" smtClean="0"/>
            <a:t>Matriz de evaluación:</a:t>
          </a:r>
          <a:r>
            <a:rPr lang="es-ES_tradnl" sz="1400" kern="1200" smtClean="0"/>
            <a:t>  Resumiremos los resultados en una matriz que indicará detalles de los resultados logrados por los estudiantes.</a:t>
          </a:r>
          <a:endParaRPr lang="es-ES_tradnl" sz="1400" kern="1200"/>
        </a:p>
      </dsp:txBody>
      <dsp:txXfrm>
        <a:off x="0" y="1650419"/>
        <a:ext cx="8432403" cy="783168"/>
      </dsp:txXfrm>
    </dsp:sp>
    <dsp:sp modelId="{6BD6C652-DC7A-8D45-874C-DCA69D7BB941}">
      <dsp:nvSpPr>
        <dsp:cNvPr id="0" name=""/>
        <dsp:cNvSpPr/>
      </dsp:nvSpPr>
      <dsp:spPr>
        <a:xfrm>
          <a:off x="0" y="2473907"/>
          <a:ext cx="8432403" cy="783168"/>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_tradnl" sz="1400" b="1" kern="1200" smtClean="0"/>
            <a:t>Lectura de libros con ayuda de guías con preguntas orientadoras:</a:t>
          </a:r>
          <a:r>
            <a:rPr lang="es-ES_tradnl" sz="1400" kern="1200" smtClean="0"/>
            <a:t>  Utilizadas al momento de asignar libros o artículos para lectura y redacción de informes. Estas son específicas para cada material de lectura.</a:t>
          </a:r>
          <a:endParaRPr lang="es-ES_tradnl" sz="1400" kern="1200"/>
        </a:p>
      </dsp:txBody>
      <dsp:txXfrm>
        <a:off x="0" y="2473907"/>
        <a:ext cx="8432403" cy="783168"/>
      </dsp:txXfrm>
    </dsp:sp>
    <dsp:sp modelId="{C64E329D-C15E-C74F-A7AC-83A864CD1277}">
      <dsp:nvSpPr>
        <dsp:cNvPr id="0" name=""/>
        <dsp:cNvSpPr/>
      </dsp:nvSpPr>
      <dsp:spPr>
        <a:xfrm>
          <a:off x="0" y="3297396"/>
          <a:ext cx="8432403" cy="783168"/>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_tradnl" sz="1400" b="1" kern="1200" smtClean="0"/>
            <a:t>Contraste de antes y después:</a:t>
          </a:r>
          <a:r>
            <a:rPr lang="es-ES_tradnl" sz="1400" kern="1200" smtClean="0"/>
            <a:t> A través de un esquema comparativo presentaremos la situación antes y después, para evaluar el logro. Esta comparación se realizó en una sola práctica debido al corto tiempo disponible para la investigación acción.  Esto abre las puertas para un análisis del mercado  más amplio.</a:t>
          </a:r>
          <a:endParaRPr lang="es-ES_tradnl" sz="1400" kern="1200"/>
        </a:p>
      </dsp:txBody>
      <dsp:txXfrm>
        <a:off x="0" y="3297396"/>
        <a:ext cx="8432403" cy="78316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D7F0F9-9158-B84E-921B-DEB4C1EB41F4}">
      <dsp:nvSpPr>
        <dsp:cNvPr id="0" name=""/>
        <dsp:cNvSpPr/>
      </dsp:nvSpPr>
      <dsp:spPr>
        <a:xfrm>
          <a:off x="0" y="300037"/>
          <a:ext cx="2571749" cy="1543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s-ES_tradnl" sz="4000" kern="1200" smtClean="0"/>
            <a:t>Trabajo procesual.</a:t>
          </a:r>
          <a:endParaRPr lang="es-ES_tradnl" sz="4000" kern="1200"/>
        </a:p>
      </dsp:txBody>
      <dsp:txXfrm>
        <a:off x="0" y="300037"/>
        <a:ext cx="2571749" cy="1543050"/>
      </dsp:txXfrm>
    </dsp:sp>
    <dsp:sp modelId="{80671FF1-9E0F-8048-8781-53FAB2458698}">
      <dsp:nvSpPr>
        <dsp:cNvPr id="0" name=""/>
        <dsp:cNvSpPr/>
      </dsp:nvSpPr>
      <dsp:spPr>
        <a:xfrm>
          <a:off x="2828925" y="300037"/>
          <a:ext cx="2571749" cy="1543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ES_tradnl" sz="1700" kern="1200" smtClean="0"/>
            <a:t>Prueba de comprensión de lectura para expresión oral y escrita</a:t>
          </a:r>
          <a:endParaRPr lang="es-ES_tradnl" sz="1700" kern="1200"/>
        </a:p>
      </dsp:txBody>
      <dsp:txXfrm>
        <a:off x="2828925" y="300037"/>
        <a:ext cx="2571749" cy="1543050"/>
      </dsp:txXfrm>
    </dsp:sp>
    <dsp:sp modelId="{3320C89D-8A73-1443-8D4E-A632E9779915}">
      <dsp:nvSpPr>
        <dsp:cNvPr id="0" name=""/>
        <dsp:cNvSpPr/>
      </dsp:nvSpPr>
      <dsp:spPr>
        <a:xfrm>
          <a:off x="5657849" y="300037"/>
          <a:ext cx="2571749" cy="1543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ES_tradnl" sz="1700" kern="1200" smtClean="0"/>
            <a:t>Lectura sin estrategias: No asignamos preguntas orientadoras.</a:t>
          </a:r>
          <a:endParaRPr lang="es-ES_tradnl" sz="1700" kern="1200"/>
        </a:p>
      </dsp:txBody>
      <dsp:txXfrm>
        <a:off x="5657849" y="300037"/>
        <a:ext cx="2571749" cy="1543050"/>
      </dsp:txXfrm>
    </dsp:sp>
    <dsp:sp modelId="{5B28DB77-7BED-FE48-A9A4-5C4E198385D5}">
      <dsp:nvSpPr>
        <dsp:cNvPr id="0" name=""/>
        <dsp:cNvSpPr/>
      </dsp:nvSpPr>
      <dsp:spPr>
        <a:xfrm>
          <a:off x="0" y="2100263"/>
          <a:ext cx="2571749" cy="1543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ES_tradnl" sz="1700" kern="1200" smtClean="0"/>
            <a:t>Lectura con estrategia: Preguntas orientadoras.</a:t>
          </a:r>
          <a:endParaRPr lang="es-ES_tradnl" sz="1700" kern="1200"/>
        </a:p>
      </dsp:txBody>
      <dsp:txXfrm>
        <a:off x="0" y="2100263"/>
        <a:ext cx="2571749" cy="1543050"/>
      </dsp:txXfrm>
    </dsp:sp>
    <dsp:sp modelId="{30C9D6F2-DF67-134E-8596-2B3C8508C40E}">
      <dsp:nvSpPr>
        <dsp:cNvPr id="0" name=""/>
        <dsp:cNvSpPr/>
      </dsp:nvSpPr>
      <dsp:spPr>
        <a:xfrm>
          <a:off x="2828925" y="2100263"/>
          <a:ext cx="2571749" cy="1543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ES_tradnl" sz="1700" kern="1200" smtClean="0"/>
            <a:t>Guía con preguntas orientadoras para la lectura de libro. Comparación de resultados de dos libros asignados.</a:t>
          </a:r>
          <a:endParaRPr lang="es-ES_tradnl" sz="1700" kern="1200"/>
        </a:p>
      </dsp:txBody>
      <dsp:txXfrm>
        <a:off x="2828925" y="2100263"/>
        <a:ext cx="2571749" cy="1543050"/>
      </dsp:txXfrm>
    </dsp:sp>
    <dsp:sp modelId="{56739D89-BB76-924F-9925-74C856801684}">
      <dsp:nvSpPr>
        <dsp:cNvPr id="0" name=""/>
        <dsp:cNvSpPr/>
      </dsp:nvSpPr>
      <dsp:spPr>
        <a:xfrm>
          <a:off x="5657849" y="2100263"/>
          <a:ext cx="2571749" cy="1543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ES_tradnl" sz="1700" kern="1200" smtClean="0"/>
            <a:t>Elegir qué leer, asignar varias alternativas de textos para que los estudiantes elijan uno.</a:t>
          </a:r>
          <a:endParaRPr lang="es-ES_tradnl" sz="1700" kern="1200"/>
        </a:p>
      </dsp:txBody>
      <dsp:txXfrm>
        <a:off x="5657849" y="2100263"/>
        <a:ext cx="2571749" cy="154305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23A8D6-36E6-ED44-A6A0-EC10821F3B55}">
      <dsp:nvSpPr>
        <dsp:cNvPr id="0" name=""/>
        <dsp:cNvSpPr/>
      </dsp:nvSpPr>
      <dsp:spPr>
        <a:xfrm>
          <a:off x="0" y="4336"/>
          <a:ext cx="8229600" cy="79572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_tradnl" sz="1600" kern="1200" dirty="0" smtClean="0"/>
            <a:t>Luego de haber concluido el cuatrimestre, revisamos los resultados individuales de las estrategias implementadas, comparando reflexivamente los resultados logrados en términos de:</a:t>
          </a:r>
          <a:endParaRPr lang="es-ES_tradnl" sz="1600" kern="1200" dirty="0"/>
        </a:p>
      </dsp:txBody>
      <dsp:txXfrm>
        <a:off x="0" y="4336"/>
        <a:ext cx="8229600" cy="795720"/>
      </dsp:txXfrm>
    </dsp:sp>
    <dsp:sp modelId="{4BE6A424-F02F-F247-8357-432434E51A83}">
      <dsp:nvSpPr>
        <dsp:cNvPr id="0" name=""/>
        <dsp:cNvSpPr/>
      </dsp:nvSpPr>
      <dsp:spPr>
        <a:xfrm>
          <a:off x="0" y="800056"/>
          <a:ext cx="8229600" cy="36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es-ES_tradnl" sz="1200" kern="1200" smtClean="0"/>
            <a:t>Nivel de comprensión medida por el nivel de argumentación  realizada al exponer las razones de su elección.</a:t>
          </a:r>
          <a:endParaRPr lang="es-ES_tradnl" sz="1200" kern="1200"/>
        </a:p>
        <a:p>
          <a:pPr marL="114300" lvl="1" indent="-114300" algn="l" defTabSz="533400" rtl="0">
            <a:lnSpc>
              <a:spcPct val="90000"/>
            </a:lnSpc>
            <a:spcBef>
              <a:spcPct val="0"/>
            </a:spcBef>
            <a:spcAft>
              <a:spcPct val="20000"/>
            </a:spcAft>
            <a:buChar char="••"/>
          </a:pPr>
          <a:r>
            <a:rPr lang="es-ES_tradnl" sz="1200" kern="1200" smtClean="0"/>
            <a:t>Nivel de motivación lograda en los estudiantes.</a:t>
          </a:r>
          <a:endParaRPr lang="es-ES_tradnl" sz="1200" kern="1200"/>
        </a:p>
      </dsp:txBody>
      <dsp:txXfrm>
        <a:off x="0" y="800056"/>
        <a:ext cx="8229600" cy="361512"/>
      </dsp:txXfrm>
    </dsp:sp>
    <dsp:sp modelId="{12DFDD7B-BA3B-C049-AFA7-CC99DB84F527}">
      <dsp:nvSpPr>
        <dsp:cNvPr id="0" name=""/>
        <dsp:cNvSpPr/>
      </dsp:nvSpPr>
      <dsp:spPr>
        <a:xfrm>
          <a:off x="0" y="1161569"/>
          <a:ext cx="8229600" cy="79572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_tradnl" sz="1600" kern="1200" smtClean="0"/>
            <a:t>En el esquema comparativo presentado a continuación destacamos las estrategias que mayor  efectividad lograron en estas dos variables.</a:t>
          </a:r>
          <a:endParaRPr lang="es-ES_tradnl" sz="1600" kern="1200"/>
        </a:p>
      </dsp:txBody>
      <dsp:txXfrm>
        <a:off x="0" y="1161569"/>
        <a:ext cx="8229600" cy="795720"/>
      </dsp:txXfrm>
    </dsp:sp>
    <dsp:sp modelId="{5702F134-B8CD-D145-B819-E1532F27DA30}">
      <dsp:nvSpPr>
        <dsp:cNvPr id="0" name=""/>
        <dsp:cNvSpPr/>
      </dsp:nvSpPr>
      <dsp:spPr>
        <a:xfrm>
          <a:off x="0" y="1970186"/>
          <a:ext cx="8229600" cy="79572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_tradnl" sz="1600" kern="1200" dirty="0" smtClean="0"/>
            <a:t>Las estrategias que funcionaron mejor fueron “elegir qué leer”, “trabajo procesual” y “lectura con preguntas orientadoras”, en ese mismo orden de efectividad.</a:t>
          </a:r>
          <a:endParaRPr lang="es-ES_tradnl" sz="1600" kern="1200" dirty="0"/>
        </a:p>
      </dsp:txBody>
      <dsp:txXfrm>
        <a:off x="0" y="1970186"/>
        <a:ext cx="8229600" cy="795720"/>
      </dsp:txXfrm>
    </dsp:sp>
    <dsp:sp modelId="{002F546D-5C44-9E4C-B194-D9ABE7165F2A}">
      <dsp:nvSpPr>
        <dsp:cNvPr id="0" name=""/>
        <dsp:cNvSpPr/>
      </dsp:nvSpPr>
      <dsp:spPr>
        <a:xfrm>
          <a:off x="0" y="2778803"/>
          <a:ext cx="8229600" cy="79572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_tradnl" sz="1600" kern="1200" smtClean="0"/>
            <a:t>Una combinación de estrategias lleva mayor dinamismo a las clases lo que conlleva mayor motivación de los estudiantes y por ende mayor atención y comprensión del contenido teórico y aplicación práctica.</a:t>
          </a:r>
          <a:endParaRPr lang="es-ES_tradnl" sz="1600" kern="1200"/>
        </a:p>
      </dsp:txBody>
      <dsp:txXfrm>
        <a:off x="0" y="2778803"/>
        <a:ext cx="8229600" cy="795720"/>
      </dsp:txXfrm>
    </dsp:sp>
    <dsp:sp modelId="{D24C88F0-89E0-6446-B876-D2BB6C91B2FE}">
      <dsp:nvSpPr>
        <dsp:cNvPr id="0" name=""/>
        <dsp:cNvSpPr/>
      </dsp:nvSpPr>
      <dsp:spPr>
        <a:xfrm>
          <a:off x="0" y="3587421"/>
          <a:ext cx="8229600" cy="79572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_tradnl" sz="1600" kern="1200" smtClean="0"/>
            <a:t>A continuación presentamos la tabla de resultados comparativa para una mejor ilustración, señalando con la simbología de la estrella el nivel logrado con cada estrategia en la escala explicada en la tabla.</a:t>
          </a:r>
          <a:endParaRPr lang="es-ES_tradnl" sz="1600" kern="1200"/>
        </a:p>
      </dsp:txBody>
      <dsp:txXfrm>
        <a:off x="0" y="3587421"/>
        <a:ext cx="8229600" cy="7957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A1C52D-3394-AE49-9DE7-20E41E7BE2A5}">
      <dsp:nvSpPr>
        <dsp:cNvPr id="0" name=""/>
        <dsp:cNvSpPr/>
      </dsp:nvSpPr>
      <dsp:spPr>
        <a:xfrm>
          <a:off x="0" y="66354"/>
          <a:ext cx="8737202" cy="121680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_tradnl" sz="1400" kern="1200" dirty="0" smtClean="0"/>
            <a:t>Acompañar cada asignación realizada a los estudiantes, con alguna de las estrategias que lograron mayor efectividad en el nivel de comprensión según se ha presentado en este informe. En el caso que nos ocupa, el trabajo procesual, es el que presentó mejores resultados en términos efectividad en la comprensión de textos y asignaciones.</a:t>
          </a:r>
          <a:endParaRPr lang="es-ES_tradnl" sz="1600" kern="1200" dirty="0"/>
        </a:p>
      </dsp:txBody>
      <dsp:txXfrm>
        <a:off x="0" y="66354"/>
        <a:ext cx="8737202" cy="1216800"/>
      </dsp:txXfrm>
    </dsp:sp>
    <dsp:sp modelId="{08F6B576-FE5F-4E4E-ABD8-FACE69E8C2E5}">
      <dsp:nvSpPr>
        <dsp:cNvPr id="0" name=""/>
        <dsp:cNvSpPr/>
      </dsp:nvSpPr>
      <dsp:spPr>
        <a:xfrm>
          <a:off x="0" y="1470354"/>
          <a:ext cx="8737202" cy="121680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_tradnl" sz="1600" kern="1200" dirty="0" smtClean="0"/>
            <a:t>2. Realizar un autoanálisis cada fin de cada período de clases, para evaluar las estrategias que mejor funcionaron con el grupo de turno, para replicar las mejores prácticas en grupos similares futuros. Esto a la vez será muy útil para ir perfeccionando la estrategia y realizar variantes o ajustes según el nivel de los estudiantes.</a:t>
          </a:r>
          <a:endParaRPr lang="es-ES_tradnl" sz="1600" kern="1200" dirty="0"/>
        </a:p>
      </dsp:txBody>
      <dsp:txXfrm>
        <a:off x="0" y="1470354"/>
        <a:ext cx="8737202" cy="1216800"/>
      </dsp:txXfrm>
    </dsp:sp>
    <dsp:sp modelId="{0714AE29-42E8-084E-B9E5-08212229553B}">
      <dsp:nvSpPr>
        <dsp:cNvPr id="0" name=""/>
        <dsp:cNvSpPr/>
      </dsp:nvSpPr>
      <dsp:spPr>
        <a:xfrm>
          <a:off x="0" y="2874354"/>
          <a:ext cx="8737202" cy="121680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_tradnl" sz="1600" kern="1200" smtClean="0"/>
            <a:t>3. Dar a conocer entre otros docentes este resultado y la diversidad de estrategias disponibles para el aumento en la lectura y escritura en cada asignatura, para motivarles a su aplicación.</a:t>
          </a:r>
          <a:endParaRPr lang="es-ES_tradnl" sz="1600" kern="1200"/>
        </a:p>
      </dsp:txBody>
      <dsp:txXfrm>
        <a:off x="0" y="2874354"/>
        <a:ext cx="8737202" cy="12168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A455AA-94A6-6442-986C-3F24820B4286}">
      <dsp:nvSpPr>
        <dsp:cNvPr id="0" name=""/>
        <dsp:cNvSpPr/>
      </dsp:nvSpPr>
      <dsp:spPr>
        <a:xfrm>
          <a:off x="933464" y="2277"/>
          <a:ext cx="3029842" cy="1817905"/>
        </a:xfrm>
        <a:prstGeom prst="rect">
          <a:avLst/>
        </a:prstGeom>
        <a:gradFill rotWithShape="0">
          <a:gsLst>
            <a:gs pos="0">
              <a:schemeClr val="accent3">
                <a:alpha val="90000"/>
                <a:hueOff val="0"/>
                <a:satOff val="0"/>
                <a:lumOff val="0"/>
                <a:alphaOff val="0"/>
                <a:tint val="50000"/>
                <a:satMod val="300000"/>
              </a:schemeClr>
            </a:gs>
            <a:gs pos="35000">
              <a:schemeClr val="accent3">
                <a:alpha val="90000"/>
                <a:hueOff val="0"/>
                <a:satOff val="0"/>
                <a:lumOff val="0"/>
                <a:alphaOff val="0"/>
                <a:tint val="37000"/>
                <a:satMod val="300000"/>
              </a:schemeClr>
            </a:gs>
            <a:gs pos="100000">
              <a:schemeClr val="accent3">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ES_tradnl" sz="2200" kern="1200" dirty="0" smtClean="0"/>
            <a:t>A Dios por darnos la vida y permitirnos desarrollarnos en todos los ámbitos.</a:t>
          </a:r>
          <a:endParaRPr lang="es-ES_tradnl" sz="2200" kern="1200" dirty="0"/>
        </a:p>
      </dsp:txBody>
      <dsp:txXfrm>
        <a:off x="933464" y="2277"/>
        <a:ext cx="3029842" cy="1817905"/>
      </dsp:txXfrm>
    </dsp:sp>
    <dsp:sp modelId="{22B0016E-B606-7B4F-897A-45865C18AFD3}">
      <dsp:nvSpPr>
        <dsp:cNvPr id="0" name=""/>
        <dsp:cNvSpPr/>
      </dsp:nvSpPr>
      <dsp:spPr>
        <a:xfrm>
          <a:off x="4266292" y="2277"/>
          <a:ext cx="3029842" cy="1817905"/>
        </a:xfrm>
        <a:prstGeom prst="rect">
          <a:avLst/>
        </a:prstGeom>
        <a:gradFill rotWithShape="0">
          <a:gsLst>
            <a:gs pos="0">
              <a:schemeClr val="accent3">
                <a:alpha val="90000"/>
                <a:hueOff val="0"/>
                <a:satOff val="0"/>
                <a:lumOff val="0"/>
                <a:alphaOff val="-13333"/>
                <a:tint val="50000"/>
                <a:satMod val="300000"/>
              </a:schemeClr>
            </a:gs>
            <a:gs pos="35000">
              <a:schemeClr val="accent3">
                <a:alpha val="90000"/>
                <a:hueOff val="0"/>
                <a:satOff val="0"/>
                <a:lumOff val="0"/>
                <a:alphaOff val="-13333"/>
                <a:tint val="37000"/>
                <a:satMod val="300000"/>
              </a:schemeClr>
            </a:gs>
            <a:gs pos="100000">
              <a:schemeClr val="accent3">
                <a:alpha val="90000"/>
                <a:hueOff val="0"/>
                <a:satOff val="0"/>
                <a:lumOff val="0"/>
                <a:alphaOff val="-13333"/>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ES_tradnl" sz="2200" kern="1200" smtClean="0"/>
            <a:t>Al personal del CEDILE.</a:t>
          </a:r>
          <a:endParaRPr lang="es-ES_tradnl" sz="2200" kern="1200"/>
        </a:p>
      </dsp:txBody>
      <dsp:txXfrm>
        <a:off x="4266292" y="2277"/>
        <a:ext cx="3029842" cy="1817905"/>
      </dsp:txXfrm>
    </dsp:sp>
    <dsp:sp modelId="{05C93714-914D-A145-AA98-36D1A0E149D3}">
      <dsp:nvSpPr>
        <dsp:cNvPr id="0" name=""/>
        <dsp:cNvSpPr/>
      </dsp:nvSpPr>
      <dsp:spPr>
        <a:xfrm>
          <a:off x="933464" y="2123167"/>
          <a:ext cx="3029842" cy="1817905"/>
        </a:xfrm>
        <a:prstGeom prst="rect">
          <a:avLst/>
        </a:prstGeom>
        <a:gradFill rotWithShape="0">
          <a:gsLst>
            <a:gs pos="0">
              <a:schemeClr val="accent3">
                <a:alpha val="90000"/>
                <a:hueOff val="0"/>
                <a:satOff val="0"/>
                <a:lumOff val="0"/>
                <a:alphaOff val="-26667"/>
                <a:tint val="50000"/>
                <a:satMod val="300000"/>
              </a:schemeClr>
            </a:gs>
            <a:gs pos="35000">
              <a:schemeClr val="accent3">
                <a:alpha val="90000"/>
                <a:hueOff val="0"/>
                <a:satOff val="0"/>
                <a:lumOff val="0"/>
                <a:alphaOff val="-26667"/>
                <a:tint val="37000"/>
                <a:satMod val="300000"/>
              </a:schemeClr>
            </a:gs>
            <a:gs pos="100000">
              <a:schemeClr val="accent3">
                <a:alpha val="90000"/>
                <a:hueOff val="0"/>
                <a:satOff val="0"/>
                <a:lumOff val="0"/>
                <a:alphaOff val="-26667"/>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ES_tradnl" sz="2200" kern="1200" smtClean="0"/>
            <a:t>A nuestros compañeros, profesores, por las experiencias compartidas en el Diplomado.</a:t>
          </a:r>
          <a:endParaRPr lang="es-ES_tradnl" sz="2200" kern="1200"/>
        </a:p>
      </dsp:txBody>
      <dsp:txXfrm>
        <a:off x="933464" y="2123167"/>
        <a:ext cx="3029842" cy="1817905"/>
      </dsp:txXfrm>
    </dsp:sp>
    <dsp:sp modelId="{C9137FAC-8B0F-C64C-BAFA-CBCFBF051833}">
      <dsp:nvSpPr>
        <dsp:cNvPr id="0" name=""/>
        <dsp:cNvSpPr/>
      </dsp:nvSpPr>
      <dsp:spPr>
        <a:xfrm>
          <a:off x="4266292" y="2123167"/>
          <a:ext cx="3029842" cy="1817905"/>
        </a:xfrm>
        <a:prstGeom prst="rect">
          <a:avLst/>
        </a:prstGeom>
        <a:gradFill rotWithShape="0">
          <a:gsLst>
            <a:gs pos="0">
              <a:schemeClr val="accent3">
                <a:alpha val="90000"/>
                <a:hueOff val="0"/>
                <a:satOff val="0"/>
                <a:lumOff val="0"/>
                <a:alphaOff val="-40000"/>
                <a:tint val="50000"/>
                <a:satMod val="300000"/>
              </a:schemeClr>
            </a:gs>
            <a:gs pos="35000">
              <a:schemeClr val="accent3">
                <a:alpha val="90000"/>
                <a:hueOff val="0"/>
                <a:satOff val="0"/>
                <a:lumOff val="0"/>
                <a:alphaOff val="-40000"/>
                <a:tint val="37000"/>
                <a:satMod val="300000"/>
              </a:schemeClr>
            </a:gs>
            <a:gs pos="100000">
              <a:schemeClr val="accent3">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ES_tradnl" sz="2200" kern="1200" smtClean="0"/>
            <a:t>A la PUCMM por acoger estos programas de desarrollo docente.</a:t>
          </a:r>
          <a:endParaRPr lang="es-ES_tradnl" sz="2200" kern="1200"/>
        </a:p>
      </dsp:txBody>
      <dsp:txXfrm>
        <a:off x="4266292" y="2123167"/>
        <a:ext cx="3029842" cy="181790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28C61-B1E8-5344-B96A-1F0094731612}"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4413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8C61-B1E8-5344-B96A-1F0094731612}"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2626595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8C61-B1E8-5344-B96A-1F0094731612}"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335678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8C61-B1E8-5344-B96A-1F0094731612}"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190890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28C61-B1E8-5344-B96A-1F0094731612}"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273953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828C61-B1E8-5344-B96A-1F0094731612}"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409183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28C61-B1E8-5344-B96A-1F0094731612}" type="datetimeFigureOut">
              <a:rPr lang="en-US" smtClean="0"/>
              <a:pPr/>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76777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28C61-B1E8-5344-B96A-1F0094731612}" type="datetimeFigureOut">
              <a:rPr lang="en-US" smtClean="0"/>
              <a:pPr/>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89006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28C61-B1E8-5344-B96A-1F0094731612}" type="datetimeFigureOut">
              <a:rPr lang="en-US" smtClean="0"/>
              <a:pPr/>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75259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8C61-B1E8-5344-B96A-1F0094731612}"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160555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8C61-B1E8-5344-B96A-1F0094731612}"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340636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28C61-B1E8-5344-B96A-1F0094731612}" type="datetimeFigureOut">
              <a:rPr lang="en-US" smtClean="0"/>
              <a:pPr/>
              <a:t>4/7/2016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FEDBF-0833-B94E-A8DC-FC98A20D6B64}" type="slidenum">
              <a:rPr lang="en-US" smtClean="0"/>
              <a:pPr/>
              <a:t>‹Nº›</a:t>
            </a:fld>
            <a:endParaRPr lang="en-US"/>
          </a:p>
        </p:txBody>
      </p:sp>
    </p:spTree>
    <p:extLst>
      <p:ext uri="{BB962C8B-B14F-4D97-AF65-F5344CB8AC3E}">
        <p14:creationId xmlns:p14="http://schemas.microsoft.com/office/powerpoint/2010/main" xmlns="" val="580187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0" y="22412"/>
            <a:ext cx="1453703" cy="1349188"/>
          </a:xfrm>
          <a:prstGeom prst="rect">
            <a:avLst/>
          </a:prstGeom>
          <a:noFill/>
        </p:spPr>
      </p:pic>
      <p:sp>
        <p:nvSpPr>
          <p:cNvPr id="7" name="Title 1"/>
          <p:cNvSpPr txBox="1">
            <a:spLocks/>
          </p:cNvSpPr>
          <p:nvPr/>
        </p:nvSpPr>
        <p:spPr>
          <a:xfrm>
            <a:off x="1761892" y="262108"/>
            <a:ext cx="7125630" cy="8697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800" dirty="0">
              <a:solidFill>
                <a:schemeClr val="bg1"/>
              </a:solidFill>
            </a:endParaRPr>
          </a:p>
        </p:txBody>
      </p:sp>
      <p:sp>
        <p:nvSpPr>
          <p:cNvPr id="9" name="Content Placeholder 2"/>
          <p:cNvSpPr>
            <a:spLocks noGrp="1"/>
          </p:cNvSpPr>
          <p:nvPr>
            <p:ph idx="1"/>
          </p:nvPr>
        </p:nvSpPr>
        <p:spPr>
          <a:xfrm>
            <a:off x="0" y="1793876"/>
            <a:ext cx="9144000" cy="1777999"/>
          </a:xfrm>
        </p:spPr>
        <p:txBody>
          <a:bodyPr>
            <a:normAutofit/>
          </a:bodyPr>
          <a:lstStyle/>
          <a:p>
            <a:pPr marL="0" indent="0" algn="ctr">
              <a:buNone/>
            </a:pPr>
            <a:r>
              <a:rPr lang="es-ES" sz="1900" i="1" dirty="0" smtClean="0"/>
              <a:t>Investigación</a:t>
            </a:r>
            <a:r>
              <a:rPr lang="es-ES" sz="1900" i="1" dirty="0"/>
              <a:t>-</a:t>
            </a:r>
            <a:r>
              <a:rPr lang="es-ES" sz="1900" i="1" dirty="0" smtClean="0"/>
              <a:t>Acción</a:t>
            </a:r>
            <a:endParaRPr lang="es-ES_tradnl" sz="1900" b="1" dirty="0"/>
          </a:p>
          <a:p>
            <a:pPr marL="0" indent="0" algn="ctr">
              <a:buNone/>
            </a:pPr>
            <a:r>
              <a:rPr lang="es-ES" sz="2000" b="1" i="1" dirty="0"/>
              <a:t>Evaluación de Efectividad en Estrategias de Lectura en </a:t>
            </a:r>
            <a:r>
              <a:rPr lang="es-ES" sz="2000" b="1" i="1" dirty="0" smtClean="0"/>
              <a:t>la</a:t>
            </a:r>
          </a:p>
          <a:p>
            <a:pPr marL="0" indent="0" algn="ctr">
              <a:buNone/>
            </a:pPr>
            <a:r>
              <a:rPr lang="es-ES" sz="2000" b="1" i="1" dirty="0" smtClean="0"/>
              <a:t> </a:t>
            </a:r>
            <a:r>
              <a:rPr lang="es-ES" sz="2000" b="1" i="1" dirty="0"/>
              <a:t>Comprensión de Textos: Contraste del Trabajo </a:t>
            </a:r>
            <a:endParaRPr lang="es-ES" sz="2000" b="1" i="1" dirty="0" smtClean="0"/>
          </a:p>
          <a:p>
            <a:pPr marL="0" indent="0" algn="ctr">
              <a:buNone/>
            </a:pPr>
            <a:r>
              <a:rPr lang="es-ES" sz="2000" b="1" i="1" dirty="0" smtClean="0"/>
              <a:t>Procesual </a:t>
            </a:r>
            <a:r>
              <a:rPr lang="es-ES" sz="2000" b="1" i="1" dirty="0"/>
              <a:t>con otras </a:t>
            </a:r>
            <a:r>
              <a:rPr lang="es-ES" sz="2000" b="1" i="1" dirty="0" smtClean="0"/>
              <a:t>Estrategias</a:t>
            </a:r>
            <a:endParaRPr lang="es-ES" sz="2000" b="1" i="1" dirty="0"/>
          </a:p>
        </p:txBody>
      </p:sp>
      <p:sp>
        <p:nvSpPr>
          <p:cNvPr id="2" name="TextBox 1"/>
          <p:cNvSpPr txBox="1"/>
          <p:nvPr/>
        </p:nvSpPr>
        <p:spPr>
          <a:xfrm>
            <a:off x="2468562" y="3746520"/>
            <a:ext cx="4302125" cy="1600438"/>
          </a:xfrm>
          <a:prstGeom prst="rect">
            <a:avLst/>
          </a:prstGeom>
          <a:noFill/>
        </p:spPr>
        <p:txBody>
          <a:bodyPr wrap="square" rtlCol="0">
            <a:spAutoFit/>
          </a:bodyPr>
          <a:lstStyle/>
          <a:p>
            <a:pPr algn="ctr"/>
            <a:r>
              <a:rPr lang="es-ES" i="1" dirty="0"/>
              <a:t>Desarrollada por:</a:t>
            </a:r>
            <a:endParaRPr lang="es-ES_tradnl" i="1" dirty="0"/>
          </a:p>
          <a:p>
            <a:pPr algn="ctr"/>
            <a:r>
              <a:rPr lang="es-ES" sz="2000" b="1" i="1" dirty="0" err="1"/>
              <a:t>Claudine</a:t>
            </a:r>
            <a:r>
              <a:rPr lang="es-ES" sz="2000" b="1" i="1" dirty="0"/>
              <a:t> Collado</a:t>
            </a:r>
            <a:endParaRPr lang="es-ES_tradnl" sz="2000" b="1" dirty="0"/>
          </a:p>
          <a:p>
            <a:pPr algn="ctr"/>
            <a:r>
              <a:rPr lang="es-ES" sz="2000" i="1" dirty="0"/>
              <a:t>Profesora </a:t>
            </a:r>
            <a:r>
              <a:rPr lang="es-DO" sz="2000" i="1" dirty="0"/>
              <a:t>Carrera de Mercadeo</a:t>
            </a:r>
          </a:p>
          <a:p>
            <a:pPr algn="ctr"/>
            <a:r>
              <a:rPr lang="en-US" sz="2000" b="1" i="1" dirty="0"/>
              <a:t>P</a:t>
            </a:r>
            <a:r>
              <a:rPr lang="es-DO" sz="2000" b="1" i="1" dirty="0" err="1" smtClean="0"/>
              <a:t>ucmm</a:t>
            </a:r>
            <a:r>
              <a:rPr lang="es-DO" sz="2000" b="1" i="1" dirty="0" smtClean="0"/>
              <a:t>-CSTA</a:t>
            </a:r>
            <a:r>
              <a:rPr lang="es-ES_tradnl" sz="2000" b="1" dirty="0" smtClean="0"/>
              <a:t> </a:t>
            </a:r>
            <a:endParaRPr lang="en-US" sz="2000" b="1" dirty="0">
              <a:solidFill>
                <a:schemeClr val="bg1">
                  <a:lumMod val="50000"/>
                </a:schemeClr>
              </a:solidFill>
            </a:endParaRPr>
          </a:p>
          <a:p>
            <a:endParaRPr lang="en-US" sz="2000" dirty="0"/>
          </a:p>
        </p:txBody>
      </p:sp>
      <p:sp>
        <p:nvSpPr>
          <p:cNvPr id="3" name="TextBox 2"/>
          <p:cNvSpPr txBox="1"/>
          <p:nvPr/>
        </p:nvSpPr>
        <p:spPr>
          <a:xfrm>
            <a:off x="2095500" y="262108"/>
            <a:ext cx="6680510" cy="1077218"/>
          </a:xfrm>
          <a:prstGeom prst="rect">
            <a:avLst/>
          </a:prstGeom>
          <a:noFill/>
        </p:spPr>
        <p:txBody>
          <a:bodyPr wrap="square" rtlCol="0">
            <a:spAutoFit/>
          </a:bodyPr>
          <a:lstStyle/>
          <a:p>
            <a:pPr algn="ctr"/>
            <a:r>
              <a:rPr lang="es-ES" sz="1400" b="1" i="1" dirty="0">
                <a:solidFill>
                  <a:schemeClr val="bg1"/>
                </a:solidFill>
              </a:rPr>
              <a:t>DIPLOMADO EN LECTURA Y ESCRITURA A TRAVÉS DEL CURRÍCULO EN EL NIVEL SUPERIOR</a:t>
            </a:r>
            <a:endParaRPr lang="es-ES_tradnl" sz="1400" b="1" dirty="0">
              <a:solidFill>
                <a:schemeClr val="bg1"/>
              </a:solidFill>
            </a:endParaRPr>
          </a:p>
          <a:p>
            <a:pPr algn="ctr"/>
            <a:r>
              <a:rPr lang="es-ES" sz="1200" b="1" i="1" dirty="0">
                <a:solidFill>
                  <a:schemeClr val="bg1"/>
                </a:solidFill>
              </a:rPr>
              <a:t>PROGRAMA DE ALFABETIZACIÓN ACADÉMICA</a:t>
            </a:r>
            <a:endParaRPr lang="es-ES_tradnl" sz="1200" b="1" dirty="0">
              <a:solidFill>
                <a:schemeClr val="bg1"/>
              </a:solidFill>
            </a:endParaRPr>
          </a:p>
          <a:p>
            <a:pPr algn="ctr"/>
            <a:r>
              <a:rPr lang="es-ES" sz="1200" b="1" i="1" dirty="0">
                <a:solidFill>
                  <a:schemeClr val="bg1"/>
                </a:solidFill>
              </a:rPr>
              <a:t>CENTRO DE EXCELENCIA PARA LA INVESTIGACIÓN Y DIFUSIÓN DE LA LECTURA Y ESCRITURA (CEDILE)</a:t>
            </a:r>
            <a:endParaRPr lang="es-ES_tradnl" sz="1200" b="1" dirty="0">
              <a:solidFill>
                <a:schemeClr val="bg1"/>
              </a:solidFill>
            </a:endParaRPr>
          </a:p>
          <a:p>
            <a:endParaRPr lang="en-US" sz="1200" dirty="0">
              <a:solidFill>
                <a:schemeClr val="bg1"/>
              </a:solidFill>
            </a:endParaRPr>
          </a:p>
        </p:txBody>
      </p:sp>
    </p:spTree>
    <p:extLst>
      <p:ext uri="{BB962C8B-B14F-4D97-AF65-F5344CB8AC3E}">
        <p14:creationId xmlns:p14="http://schemas.microsoft.com/office/powerpoint/2010/main" xmlns="" val="365713140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541"/>
            <a:ext cx="8229600"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VII. </a:t>
            </a:r>
            <a:r>
              <a:rPr lang="en-US" sz="2800" b="1" dirty="0" err="1" smtClean="0">
                <a:solidFill>
                  <a:srgbClr val="000000"/>
                </a:solidFill>
              </a:rPr>
              <a:t>Objetivo</a:t>
            </a:r>
            <a:r>
              <a:rPr lang="en-US" sz="2800" b="1" dirty="0" smtClean="0">
                <a:solidFill>
                  <a:srgbClr val="000000"/>
                </a:solidFill>
              </a:rPr>
              <a:t> General</a:t>
            </a:r>
            <a:endParaRPr lang="en-US" sz="2000" b="1" dirty="0">
              <a:solidFill>
                <a:srgbClr val="000000"/>
              </a:solidFill>
            </a:endParaRPr>
          </a:p>
        </p:txBody>
      </p:sp>
      <p:sp>
        <p:nvSpPr>
          <p:cNvPr id="3" name="Content Placeholder 2"/>
          <p:cNvSpPr>
            <a:spLocks noGrp="1"/>
          </p:cNvSpPr>
          <p:nvPr>
            <p:ph idx="1"/>
          </p:nvPr>
        </p:nvSpPr>
        <p:spPr>
          <a:xfrm>
            <a:off x="457200" y="1238250"/>
            <a:ext cx="8229600" cy="3943351"/>
          </a:xfrm>
        </p:spPr>
        <p:txBody>
          <a:bodyPr>
            <a:normAutofit/>
          </a:bodyPr>
          <a:lstStyle/>
          <a:p>
            <a:pPr marL="0" indent="0">
              <a:buNone/>
            </a:pPr>
            <a:r>
              <a:rPr lang="es-ES" dirty="0"/>
              <a:t>Implementar la estrategia del trabajo procesual comparada con diferentes estrategias de lectura y escritura que permitan comparar el nivel de comprensión de textos y el aprendizaje profundo  en estudiantes de las asignaturas Investigación de Mercados.</a:t>
            </a:r>
            <a:endParaRPr lang="en-US" dirty="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3310029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VIII. </a:t>
            </a:r>
            <a:r>
              <a:rPr lang="en-US" sz="2800" b="1" dirty="0" err="1" smtClean="0">
                <a:solidFill>
                  <a:srgbClr val="000000"/>
                </a:solidFill>
              </a:rPr>
              <a:t>Objetivos</a:t>
            </a:r>
            <a:r>
              <a:rPr lang="en-US" sz="2800" b="1" dirty="0" smtClean="0">
                <a:solidFill>
                  <a:srgbClr val="000000"/>
                </a:solidFill>
              </a:rPr>
              <a:t> </a:t>
            </a:r>
            <a:r>
              <a:rPr lang="en-US" sz="2800" b="1" dirty="0" err="1" smtClean="0">
                <a:solidFill>
                  <a:srgbClr val="000000"/>
                </a:solidFill>
              </a:rPr>
              <a:t>Específicos</a:t>
            </a:r>
            <a:endParaRPr lang="en-US" sz="2800" b="1"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31921128"/>
              </p:ext>
            </p:extLst>
          </p:nvPr>
        </p:nvGraphicFramePr>
        <p:xfrm>
          <a:off x="457200" y="1238250"/>
          <a:ext cx="8229600" cy="3943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7"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136663969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txBody>
          <a:bodyPr>
            <a:noAutofit/>
          </a:bodyPr>
          <a:lstStyle/>
          <a:p>
            <a:r>
              <a:rPr lang="en-US" sz="2800" b="1" dirty="0" smtClean="0">
                <a:solidFill>
                  <a:srgbClr val="000000"/>
                </a:solidFill>
              </a:rPr>
              <a:t>IX. Marco </a:t>
            </a:r>
            <a:r>
              <a:rPr lang="en-US" sz="2800" b="1" dirty="0" err="1" smtClean="0">
                <a:solidFill>
                  <a:srgbClr val="000000"/>
                </a:solidFill>
              </a:rPr>
              <a:t>Teórico</a:t>
            </a:r>
            <a:endParaRPr lang="en-US" sz="2800" b="1" dirty="0">
              <a:solidFill>
                <a:srgbClr val="000000"/>
              </a:solidFill>
            </a:endParaRPr>
          </a:p>
        </p:txBody>
      </p:sp>
      <p:sp>
        <p:nvSpPr>
          <p:cNvPr id="3" name="Content Placeholder 2"/>
          <p:cNvSpPr>
            <a:spLocks noGrp="1"/>
          </p:cNvSpPr>
          <p:nvPr>
            <p:ph idx="1"/>
          </p:nvPr>
        </p:nvSpPr>
        <p:spPr>
          <a:xfrm>
            <a:off x="457200" y="1238250"/>
            <a:ext cx="8229600" cy="3943351"/>
          </a:xfrm>
        </p:spPr>
        <p:txBody>
          <a:bodyPr>
            <a:normAutofit fontScale="85000" lnSpcReduction="10000"/>
          </a:bodyPr>
          <a:lstStyle/>
          <a:p>
            <a:pPr marL="0" indent="0">
              <a:buNone/>
            </a:pPr>
            <a:r>
              <a:rPr lang="es-ES" dirty="0" smtClean="0"/>
              <a:t>El </a:t>
            </a:r>
            <a:r>
              <a:rPr lang="es-ES" dirty="0"/>
              <a:t>concepto de Investigación acción es descrito como un proceso de investigación  sobre la propia práctica docente, con la finalidad de reflexionar y provocar un cambio desde el aula. </a:t>
            </a:r>
            <a:endParaRPr lang="es-ES" dirty="0" smtClean="0"/>
          </a:p>
          <a:p>
            <a:pPr marL="0" indent="0">
              <a:buNone/>
            </a:pPr>
            <a:r>
              <a:rPr lang="es-ES" dirty="0" smtClean="0"/>
              <a:t>El </a:t>
            </a:r>
            <a:r>
              <a:rPr lang="es-ES" dirty="0"/>
              <a:t>proceso de investigación aplicado junto a los procesos de motivación de la lectura y la escritura permiten identificar las estrategias más efectivas y adecuadas a los perfiles de estudiantes de cada grupo, diferenciados por el nivel que cursan y por otras características particulares que puedan presentar. </a:t>
            </a:r>
            <a:endParaRPr lang="en-US" dirty="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80886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0884"/>
            <a:ext cx="8229600" cy="4558701"/>
          </a:xfrm>
        </p:spPr>
        <p:txBody>
          <a:bodyPr>
            <a:normAutofit fontScale="70000" lnSpcReduction="20000"/>
          </a:bodyPr>
          <a:lstStyle/>
          <a:p>
            <a:pPr marL="0" indent="0">
              <a:buNone/>
            </a:pPr>
            <a:r>
              <a:rPr lang="es-ES" dirty="0"/>
              <a:t>Otro concepto importante en que se basa la investigación realizada es en la comprensión de lectura como el entendimiento del discurso contenido en el texto escrito, que permite conocer o identificarse con la intención o filosofía del autor (</a:t>
            </a:r>
            <a:r>
              <a:rPr lang="es-ES" dirty="0" err="1"/>
              <a:t>Teun</a:t>
            </a:r>
            <a:r>
              <a:rPr lang="es-ES" dirty="0"/>
              <a:t> A. van </a:t>
            </a:r>
            <a:r>
              <a:rPr lang="es-ES" dirty="0" err="1"/>
              <a:t>Dijk</a:t>
            </a:r>
            <a:r>
              <a:rPr lang="es-ES" dirty="0"/>
              <a:t>. 2000).  Para que este proceso sea efectivo, el docente debe utilizar las estrategias pertinentes, explicarlas a los estudiantes de forma apropiada y realizar la evaluación y retroalimentación para una mejora continua hasta lograr el producto final deseado. </a:t>
            </a:r>
            <a:endParaRPr lang="es-ES" dirty="0" smtClean="0"/>
          </a:p>
          <a:p>
            <a:pPr marL="0" indent="0">
              <a:buNone/>
            </a:pPr>
            <a:r>
              <a:rPr lang="es-ES" dirty="0" smtClean="0"/>
              <a:t> </a:t>
            </a:r>
            <a:r>
              <a:rPr lang="es-ES" dirty="0"/>
              <a:t>La autora Paula </a:t>
            </a:r>
            <a:r>
              <a:rPr lang="es-ES" dirty="0" err="1"/>
              <a:t>Carlino</a:t>
            </a:r>
            <a:r>
              <a:rPr lang="es-ES" dirty="0"/>
              <a:t> (2005) realiza un aporte que orienta para desarrollar el rol activo de los estudiantes en el proceso de aprendizaje que desean alcanzar, afirmando que  “Los alumnos quieren tener una idea de qué es lo que el docente va a tener en cuenta al hacer las observaciones del trabajo escrito. Lo que el profesor les diga va a estar determinado en cierta medida por el objetivo del trabajo.” </a:t>
            </a:r>
            <a:endParaRPr lang="en-US" dirty="0"/>
          </a:p>
          <a:p>
            <a:pPr marL="0" indent="0">
              <a:buNone/>
            </a:pPr>
            <a:endParaRPr lang="es-ES" dirty="0" smtClean="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227711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4401"/>
            <a:ext cx="8229600" cy="3943351"/>
          </a:xfrm>
        </p:spPr>
        <p:txBody>
          <a:bodyPr>
            <a:normAutofit fontScale="62500" lnSpcReduction="20000"/>
          </a:bodyPr>
          <a:lstStyle/>
          <a:p>
            <a:pPr marL="0" indent="0">
              <a:buNone/>
            </a:pPr>
            <a:r>
              <a:rPr lang="es-ES" dirty="0"/>
              <a:t>La aplicación del denominado Modelo Procesual en la evaluación del aprendizaje, con cuyo uso el docente y sus estudiantes se centran en el proceso, es un método efectivo pues en éste se evalúa el avance etapa por etapa, hasta concluir con la entrega del producto esperado.  El enfoque  del docente, en el uso de este método, es en cómo aprenden los estudiantes; paso a paso van </a:t>
            </a:r>
            <a:r>
              <a:rPr lang="es-ES" dirty="0" smtClean="0"/>
              <a:t>orientándolos </a:t>
            </a:r>
            <a:r>
              <a:rPr lang="es-ES" dirty="0"/>
              <a:t>hacia completar una fase que permitirá ascender a la siguiente. Se forma un encadenamiento que genera un producto final con mayor calidad y estudiantes con mayor dominio, seguridad en conocer los conceptos y proceso (Albarrán Santiago, Manuel, 2005). </a:t>
            </a:r>
            <a:endParaRPr lang="es-ES" dirty="0" smtClean="0"/>
          </a:p>
          <a:p>
            <a:pPr marL="0" indent="0">
              <a:buNone/>
            </a:pPr>
            <a:endParaRPr lang="es-ES" dirty="0" smtClean="0"/>
          </a:p>
          <a:p>
            <a:pPr marL="0" indent="0">
              <a:buNone/>
            </a:pPr>
            <a:r>
              <a:rPr lang="es-ES" dirty="0" smtClean="0"/>
              <a:t>Los </a:t>
            </a:r>
            <a:r>
              <a:rPr lang="es-ES" dirty="0"/>
              <a:t>estudiantes se convierten en entes activos de su proceso de aprendizaje.  Al avanzar en la realización del trabajo asignado ya sea de </a:t>
            </a:r>
            <a:r>
              <a:rPr lang="es-ES" dirty="0" smtClean="0"/>
              <a:t>lectura/escritura, </a:t>
            </a:r>
            <a:r>
              <a:rPr lang="es-ES" dirty="0"/>
              <a:t>los estudiantes van observando su propio proceso y resultados. </a:t>
            </a:r>
            <a:r>
              <a:rPr lang="es-ES" dirty="0" smtClean="0"/>
              <a:t>Van </a:t>
            </a:r>
            <a:r>
              <a:rPr lang="es-ES" dirty="0"/>
              <a:t>incorporando los ajustes necesarios para garantizar obtener el producto esperado al finalizar cada etapa (Marín y Gallego, 2001).</a:t>
            </a:r>
            <a:endParaRPr lang="en-US" dirty="0"/>
          </a:p>
          <a:p>
            <a:pPr marL="0" indent="0">
              <a:buNone/>
            </a:pPr>
            <a:endParaRPr lang="en-US" dirty="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90138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4874"/>
            <a:ext cx="8229600" cy="3943351"/>
          </a:xfrm>
        </p:spPr>
        <p:txBody>
          <a:bodyPr>
            <a:normAutofit fontScale="85000" lnSpcReduction="10000"/>
          </a:bodyPr>
          <a:lstStyle/>
          <a:p>
            <a:pPr marL="0" indent="0">
              <a:buNone/>
            </a:pPr>
            <a:r>
              <a:rPr lang="es-DO" dirty="0" smtClean="0"/>
              <a:t>Para comprender los textos, también se incluye el reconocer las </a:t>
            </a:r>
            <a:r>
              <a:rPr lang="es-DO" b="1" dirty="0" smtClean="0"/>
              <a:t>estrategias </a:t>
            </a:r>
            <a:r>
              <a:rPr lang="es-DO" b="1" dirty="0" err="1" smtClean="0"/>
              <a:t>superestructurales</a:t>
            </a:r>
            <a:r>
              <a:rPr lang="es-DO" b="1" dirty="0" smtClean="0"/>
              <a:t> (esquemáticas) </a:t>
            </a:r>
            <a:r>
              <a:rPr lang="es-DO" dirty="0" smtClean="0"/>
              <a:t>con que cuentan, refiriéndose éstas a  “la estructura formal que representa las partes en que se organiza el contenido de un texto</a:t>
            </a:r>
            <a:r>
              <a:rPr lang="es-DO" dirty="0" smtClean="0"/>
              <a:t>”. </a:t>
            </a:r>
          </a:p>
          <a:p>
            <a:pPr marL="0" indent="0">
              <a:buNone/>
            </a:pPr>
            <a:r>
              <a:rPr lang="es-DO" dirty="0" smtClean="0"/>
              <a:t> </a:t>
            </a:r>
            <a:r>
              <a:rPr lang="es-ES" dirty="0" smtClean="0"/>
              <a:t>Entre </a:t>
            </a:r>
            <a:r>
              <a:rPr lang="es-ES" dirty="0"/>
              <a:t>las estrategias para reconocer las superestructuras </a:t>
            </a:r>
            <a:r>
              <a:rPr lang="es-ES" dirty="0" smtClean="0"/>
              <a:t>de los textos están </a:t>
            </a:r>
            <a:r>
              <a:rPr lang="es-ES" dirty="0"/>
              <a:t>la elaboración del resumen (jerarquizar la información, omitir, condensar, reformular lo importante) y la estrategia léxica (un título </a:t>
            </a:r>
            <a:r>
              <a:rPr lang="es-ES" dirty="0" smtClean="0"/>
              <a:t>de enganche </a:t>
            </a:r>
            <a:r>
              <a:rPr lang="es-ES" dirty="0"/>
              <a:t>para convencer o persuadir).</a:t>
            </a:r>
            <a:endParaRPr lang="en-US" dirty="0"/>
          </a:p>
          <a:p>
            <a:pPr marL="0" indent="0">
              <a:buNone/>
            </a:pPr>
            <a:endParaRPr lang="en-US" dirty="0"/>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225174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txBody>
          <a:bodyPr>
            <a:noAutofit/>
          </a:bodyPr>
          <a:lstStyle/>
          <a:p>
            <a:r>
              <a:rPr lang="en-US" sz="2800" b="1" dirty="0" smtClean="0">
                <a:solidFill>
                  <a:srgbClr val="000000"/>
                </a:solidFill>
              </a:rPr>
              <a:t>X. </a:t>
            </a:r>
            <a:r>
              <a:rPr lang="en-US" sz="2800" b="1" dirty="0" err="1" smtClean="0">
                <a:solidFill>
                  <a:srgbClr val="000000"/>
                </a:solidFill>
              </a:rPr>
              <a:t>Metodología</a:t>
            </a:r>
            <a:endParaRPr lang="en-US" sz="2800" b="1"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60037481"/>
              </p:ext>
            </p:extLst>
          </p:nvPr>
        </p:nvGraphicFramePr>
        <p:xfrm>
          <a:off x="457199" y="1097594"/>
          <a:ext cx="8432403" cy="4084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7"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3282694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txBody>
          <a:bodyPr>
            <a:noAutofit/>
          </a:bodyPr>
          <a:lstStyle/>
          <a:p>
            <a:r>
              <a:rPr lang="en-US" sz="2800" b="1" dirty="0" smtClean="0">
                <a:solidFill>
                  <a:srgbClr val="000000"/>
                </a:solidFill>
              </a:rPr>
              <a:t>a. </a:t>
            </a:r>
            <a:r>
              <a:rPr lang="en-US" sz="2800" b="1" dirty="0" err="1" smtClean="0">
                <a:solidFill>
                  <a:srgbClr val="000000"/>
                </a:solidFill>
              </a:rPr>
              <a:t>Pruebas</a:t>
            </a:r>
            <a:r>
              <a:rPr lang="en-US" sz="2800" b="1" dirty="0" smtClean="0">
                <a:solidFill>
                  <a:srgbClr val="000000"/>
                </a:solidFill>
              </a:rPr>
              <a:t> y </a:t>
            </a:r>
            <a:r>
              <a:rPr lang="en-US" sz="2800" b="1" dirty="0" err="1" smtClean="0">
                <a:solidFill>
                  <a:srgbClr val="000000"/>
                </a:solidFill>
              </a:rPr>
              <a:t>estrategias</a:t>
            </a:r>
            <a:r>
              <a:rPr lang="en-US" sz="2800" b="1" dirty="0" smtClean="0">
                <a:solidFill>
                  <a:srgbClr val="000000"/>
                </a:solidFill>
              </a:rPr>
              <a:t> </a:t>
            </a:r>
            <a:r>
              <a:rPr lang="en-US" sz="2800" b="1" dirty="0" err="1" smtClean="0">
                <a:solidFill>
                  <a:srgbClr val="000000"/>
                </a:solidFill>
              </a:rPr>
              <a:t>aplicadas</a:t>
            </a:r>
            <a:r>
              <a:rPr lang="en-US" sz="2800" b="1" dirty="0" smtClean="0">
                <a:solidFill>
                  <a:srgbClr val="000000"/>
                </a:solidFill>
              </a:rPr>
              <a:t>:</a:t>
            </a:r>
            <a:endParaRPr lang="en-US" sz="2800" b="1"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53474624"/>
              </p:ext>
            </p:extLst>
          </p:nvPr>
        </p:nvGraphicFramePr>
        <p:xfrm>
          <a:off x="457200" y="1238250"/>
          <a:ext cx="8229600" cy="3943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7"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428515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4730"/>
            <a:ext cx="4543976" cy="4576872"/>
          </a:xfrm>
        </p:spPr>
        <p:txBody>
          <a:bodyPr>
            <a:normAutofit fontScale="40000" lnSpcReduction="20000"/>
          </a:bodyPr>
          <a:lstStyle/>
          <a:p>
            <a:pPr marL="0" indent="0">
              <a:buNone/>
            </a:pPr>
            <a:r>
              <a:rPr lang="es-DO" sz="5000" b="1" u="sng" cap="small" dirty="0"/>
              <a:t>Estrategia #1:  </a:t>
            </a:r>
            <a:r>
              <a:rPr lang="es-DO" sz="5000" b="1" dirty="0"/>
              <a:t>Trabajo procesual</a:t>
            </a:r>
            <a:endParaRPr lang="en-US" sz="5000" b="1" dirty="0"/>
          </a:p>
          <a:p>
            <a:pPr marL="0" indent="0">
              <a:buNone/>
            </a:pPr>
            <a:r>
              <a:rPr lang="es-ES" dirty="0"/>
              <a:t>Asignatura:  MCT-441 (Mercadeo I)</a:t>
            </a:r>
            <a:endParaRPr lang="en-US" b="1" dirty="0"/>
          </a:p>
          <a:p>
            <a:pPr marL="0" indent="0">
              <a:buNone/>
            </a:pPr>
            <a:endParaRPr lang="es-ES" dirty="0" smtClean="0"/>
          </a:p>
          <a:p>
            <a:pPr marL="0" indent="0">
              <a:buNone/>
            </a:pPr>
            <a:r>
              <a:rPr lang="es-ES" dirty="0" smtClean="0"/>
              <a:t>Procedimiento</a:t>
            </a:r>
            <a:r>
              <a:rPr lang="es-ES" dirty="0"/>
              <a:t>:</a:t>
            </a:r>
            <a:endParaRPr lang="en-US" b="1" dirty="0"/>
          </a:p>
          <a:p>
            <a:pPr marL="0" indent="0">
              <a:buNone/>
            </a:pPr>
            <a:r>
              <a:rPr lang="es-ES" dirty="0"/>
              <a:t>Desde la semana seis de catorce que comprende el cuatrimestre, asignamos el trabajo práctico final de la asignatura, el cual tiene una alta valoración en la calificación (20 puntos de 100).  Este trabajo se basa en el avance procesual y grupal, donde cada entrega es evaluada y los estudiantes retroalimentados sobre lo que deben mejorar para al a 2da. entrega.   El avance se realiza en paralelo a la explicación teórico-práctico de los temas del programa de la asignatura, lo cual permite a los estudiantes tres objetivos:  Conocimiento de conceptos teóricos, conocimiento de casos de aplicación y uso de estos conocimientos en su propia práctica profesional (la innovación en un producto y cómo podría mercadearse.</a:t>
            </a:r>
            <a:endParaRPr lang="en-US" b="1" dirty="0"/>
          </a:p>
          <a:p>
            <a:pPr marL="0" indent="0">
              <a:buNone/>
            </a:pPr>
            <a:r>
              <a:rPr lang="es-ES" dirty="0"/>
              <a:t> </a:t>
            </a:r>
            <a:endParaRPr lang="en-US" b="1" dirty="0"/>
          </a:p>
          <a:p>
            <a:pPr marL="0" indent="0">
              <a:buNone/>
            </a:pPr>
            <a:r>
              <a:rPr lang="es-ES" dirty="0"/>
              <a:t>Esta práctica permite que los estudiantes vayan acumulando puntos cada semana, les permite corregir, ampliar, innovar antes de la entrega final. Al final pueden recuperar parte de la puntuación perdida, lo cual aumenta la motivación a mejorar cada semana lo realizado.</a:t>
            </a:r>
            <a:endParaRPr lang="en-US" b="1" dirty="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Content Placeholder 2"/>
          <p:cNvSpPr txBox="1">
            <a:spLocks/>
          </p:cNvSpPr>
          <p:nvPr/>
        </p:nvSpPr>
        <p:spPr>
          <a:xfrm>
            <a:off x="5800736" y="979488"/>
            <a:ext cx="3088867" cy="4202113"/>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s-ES" b="1" smtClean="0"/>
              <a:t>Proceso seguido:</a:t>
            </a:r>
            <a:endParaRPr lang="en-US" b="1" smtClean="0"/>
          </a:p>
          <a:p>
            <a:pPr marL="0" indent="0">
              <a:buFont typeface="Arial"/>
              <a:buNone/>
            </a:pPr>
            <a:endParaRPr lang="en-US" b="1" smtClean="0"/>
          </a:p>
          <a:p>
            <a:pPr marL="0" indent="0">
              <a:buFont typeface="Arial"/>
              <a:buNone/>
            </a:pPr>
            <a:r>
              <a:rPr lang="es-ES" smtClean="0"/>
              <a:t>Semana7:    Asignación del trabajo, presentación de criterios por parte del profesor.</a:t>
            </a:r>
            <a:endParaRPr lang="en-US" b="1" smtClean="0"/>
          </a:p>
          <a:p>
            <a:pPr marL="0" indent="0">
              <a:buFont typeface="Arial"/>
              <a:buNone/>
            </a:pPr>
            <a:r>
              <a:rPr lang="es-ES" smtClean="0"/>
              <a:t>Semana 8:   Selección y presentación de ideas innovadoras de productos.</a:t>
            </a:r>
            <a:endParaRPr lang="en-US" b="1" smtClean="0"/>
          </a:p>
          <a:p>
            <a:pPr marL="0" indent="0">
              <a:buFont typeface="Arial"/>
              <a:buNone/>
            </a:pPr>
            <a:r>
              <a:rPr lang="es-ES" smtClean="0"/>
              <a:t>Semana 9:   Desarrollo parte 1, entrega parcial. Valoración 4 puntos.</a:t>
            </a:r>
            <a:endParaRPr lang="en-US" b="1" smtClean="0"/>
          </a:p>
          <a:p>
            <a:pPr marL="0" indent="0">
              <a:buFont typeface="Arial"/>
              <a:buNone/>
            </a:pPr>
            <a:r>
              <a:rPr lang="es-ES" smtClean="0"/>
              <a:t>Semana 10: Desarrollo parte 2, entrega parcial. Valoración 4 puntos.</a:t>
            </a:r>
            <a:endParaRPr lang="en-US" b="1" smtClean="0"/>
          </a:p>
          <a:p>
            <a:pPr marL="0" indent="0">
              <a:buFont typeface="Arial"/>
              <a:buNone/>
            </a:pPr>
            <a:r>
              <a:rPr lang="es-ES" smtClean="0"/>
              <a:t>Semana 11: Desarrollo parte 3, entrega parcial. Valoración 4 puntos.</a:t>
            </a:r>
            <a:endParaRPr lang="en-US" b="1" smtClean="0"/>
          </a:p>
          <a:p>
            <a:pPr marL="0" indent="0">
              <a:buFont typeface="Arial"/>
              <a:buNone/>
            </a:pPr>
            <a:r>
              <a:rPr lang="es-ES" smtClean="0"/>
              <a:t>Semana 12: Entrega de trabajo escrito. Valoración 4 puntos.</a:t>
            </a:r>
            <a:endParaRPr lang="en-US" b="1" smtClean="0"/>
          </a:p>
          <a:p>
            <a:pPr marL="0" indent="0">
              <a:buFont typeface="Arial"/>
              <a:buNone/>
            </a:pPr>
            <a:r>
              <a:rPr lang="es-ES" smtClean="0"/>
              <a:t>Semana 13: Exposición grupal. Valoración 4 puntos.</a:t>
            </a:r>
            <a:endParaRPr lang="en-US" b="1" smtClean="0"/>
          </a:p>
          <a:p>
            <a:pPr marL="0" indent="0">
              <a:buFont typeface="Arial"/>
              <a:buNone/>
            </a:pPr>
            <a:endParaRPr lang="en-US" smtClean="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xmlns="" val="3069390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634964"/>
            <a:ext cx="4290572" cy="4546637"/>
          </a:xfrm>
        </p:spPr>
        <p:txBody>
          <a:bodyPr>
            <a:normAutofit fontScale="70000" lnSpcReduction="20000"/>
          </a:bodyPr>
          <a:lstStyle/>
          <a:p>
            <a:pPr marL="0" indent="0">
              <a:buNone/>
            </a:pPr>
            <a:r>
              <a:rPr lang="es-ES" b="1" u="sng" cap="small" dirty="0"/>
              <a:t>Estrategia # 2: </a:t>
            </a:r>
            <a:r>
              <a:rPr lang="es-ES" b="1" dirty="0"/>
              <a:t> Prueba de comprensión de lectura para expresión oral y escrita.</a:t>
            </a:r>
            <a:endParaRPr lang="en-US" b="1" dirty="0"/>
          </a:p>
          <a:p>
            <a:pPr marL="0" indent="0">
              <a:buNone/>
            </a:pPr>
            <a:r>
              <a:rPr lang="es-ES" dirty="0"/>
              <a:t>Asignatura: Investigación de Mercados I.</a:t>
            </a:r>
            <a:endParaRPr lang="en-US" b="1" dirty="0"/>
          </a:p>
          <a:p>
            <a:pPr marL="0" indent="0">
              <a:buNone/>
            </a:pPr>
            <a:r>
              <a:rPr lang="es-ES" dirty="0"/>
              <a:t>Esta prueba se basa en la autoevaluación de los estudiantes, para que den respuesta al final a las preguntas </a:t>
            </a:r>
            <a:r>
              <a:rPr lang="es-ES" i="1" dirty="0"/>
              <a:t>“¿Entiendo lo que leo?” y ”¿Puedo expresar esas ideas y argumentar sobre lo </a:t>
            </a:r>
            <a:r>
              <a:rPr lang="es-ES" i="1" dirty="0" smtClean="0"/>
              <a:t>leído</a:t>
            </a:r>
            <a:r>
              <a:rPr lang="es-ES" i="1" dirty="0"/>
              <a:t>?”</a:t>
            </a:r>
            <a:r>
              <a:rPr lang="es-ES" cap="small" dirty="0"/>
              <a:t>  </a:t>
            </a:r>
            <a:r>
              <a:rPr lang="es-ES" dirty="0"/>
              <a:t>Determinación del porcentaje  que no entiende lo que lee en nuestro grupo de clase.</a:t>
            </a:r>
            <a:endParaRPr lang="en-US" b="1" dirty="0"/>
          </a:p>
          <a:p>
            <a:pPr marL="0" indent="0">
              <a:buNone/>
            </a:pPr>
            <a:r>
              <a:rPr lang="es-ES" dirty="0"/>
              <a:t> </a:t>
            </a:r>
            <a:endParaRPr lang="en-US" b="1" dirty="0"/>
          </a:p>
          <a:p>
            <a:pPr marL="0" indent="0">
              <a:buNone/>
            </a:pPr>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Content Placeholder 2"/>
          <p:cNvSpPr txBox="1">
            <a:spLocks/>
          </p:cNvSpPr>
          <p:nvPr/>
        </p:nvSpPr>
        <p:spPr>
          <a:xfrm>
            <a:off x="5186262" y="287246"/>
            <a:ext cx="3500538" cy="4894355"/>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s-ES" b="1" dirty="0" smtClean="0"/>
              <a:t>Procedimiento:</a:t>
            </a:r>
            <a:endParaRPr lang="en-US" b="1" dirty="0" smtClean="0"/>
          </a:p>
          <a:p>
            <a:pPr marL="0" indent="0">
              <a:buFont typeface="Arial"/>
              <a:buNone/>
            </a:pPr>
            <a:r>
              <a:rPr lang="es-ES" dirty="0" smtClean="0"/>
              <a:t>Realizamos una prueba de lectura corta, entre estudiantes de Investigación de Mercados I. A continuación describimos el procedimiento metodológico y el resultado obtenido individualmente.</a:t>
            </a:r>
            <a:endParaRPr lang="en-US" b="1" dirty="0" smtClean="0"/>
          </a:p>
          <a:p>
            <a:pPr marL="0" indent="0">
              <a:buFont typeface="Arial"/>
              <a:buNone/>
            </a:pPr>
            <a:r>
              <a:rPr lang="es-ES" dirty="0" smtClean="0"/>
              <a:t> </a:t>
            </a:r>
            <a:endParaRPr lang="en-US" b="1" dirty="0" smtClean="0"/>
          </a:p>
          <a:p>
            <a:pPr marL="0" indent="0">
              <a:buFont typeface="Arial"/>
              <a:buNone/>
            </a:pPr>
            <a:r>
              <a:rPr lang="es-DO" dirty="0" smtClean="0"/>
              <a:t>Realizamos la explicación de la actividad.</a:t>
            </a:r>
          </a:p>
          <a:p>
            <a:pPr marL="0" indent="0">
              <a:buFont typeface="Arial"/>
              <a:buNone/>
            </a:pPr>
            <a:endParaRPr lang="es-DO" b="1" dirty="0" smtClean="0"/>
          </a:p>
          <a:p>
            <a:pPr marL="0" indent="0">
              <a:buFont typeface="Arial"/>
              <a:buNone/>
            </a:pPr>
            <a:r>
              <a:rPr lang="es-ES" dirty="0" smtClean="0"/>
              <a:t>Realizaron una lectura corta en conjunto, en voz alta. Cada estudiante leyó una parte del texto, se rotaron hasta concluir.</a:t>
            </a:r>
            <a:endParaRPr lang="en-US" b="1" dirty="0" smtClean="0"/>
          </a:p>
          <a:p>
            <a:pPr marL="0" indent="0">
              <a:buFont typeface="Arial"/>
              <a:buNone/>
            </a:pPr>
            <a:endParaRPr lang="es-ES" dirty="0" smtClean="0"/>
          </a:p>
          <a:p>
            <a:pPr marL="514350" indent="-514350">
              <a:buFont typeface="+mj-lt"/>
              <a:buAutoNum type="arabicPeriod"/>
            </a:pPr>
            <a:r>
              <a:rPr lang="es-ES" dirty="0" smtClean="0"/>
              <a:t>Realizamos una pregunta para que los estudiantes respondan oralmente: “ ¿Alguno de ustedes puede presentar y explicar una de las ideas que tenía la lectura?”</a:t>
            </a:r>
            <a:endParaRPr lang="en-US" b="1" dirty="0" smtClean="0"/>
          </a:p>
          <a:p>
            <a:pPr marL="0" indent="0">
              <a:buFont typeface="Arial"/>
              <a:buNone/>
            </a:pPr>
            <a:endParaRPr lang="en-US" dirty="0" smtClean="0">
              <a:solidFill>
                <a:schemeClr val="bg1">
                  <a:lumMod val="50000"/>
                </a:schemeClr>
              </a:solidFill>
            </a:endParaRPr>
          </a:p>
          <a:p>
            <a:pPr marL="0" indent="0">
              <a:buFont typeface="Arial"/>
              <a:buNone/>
            </a:pPr>
            <a:endParaRPr lang="en-US" dirty="0" smtClean="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xmlns="" val="1514503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12791"/>
            <a:ext cx="9144000" cy="623822"/>
          </a:xfrm>
        </p:spPr>
        <p:style>
          <a:lnRef idx="2">
            <a:schemeClr val="accent2"/>
          </a:lnRef>
          <a:fillRef idx="1">
            <a:schemeClr val="lt1"/>
          </a:fillRef>
          <a:effectRef idx="0">
            <a:schemeClr val="accent2"/>
          </a:effectRef>
          <a:fontRef idx="minor">
            <a:schemeClr val="dk1"/>
          </a:fontRef>
        </p:style>
        <p:txBody>
          <a:bodyPr>
            <a:noAutofit/>
          </a:bodyPr>
          <a:lstStyle/>
          <a:p>
            <a:pPr marL="571500" indent="-571500">
              <a:buFont typeface="+mj-lt"/>
              <a:buAutoNum type="romanUcPeriod"/>
            </a:pPr>
            <a:r>
              <a:rPr lang="en-US" sz="2800" b="1" dirty="0" err="1" smtClean="0">
                <a:solidFill>
                  <a:srgbClr val="000000"/>
                </a:solidFill>
              </a:rPr>
              <a:t>Delimitación</a:t>
            </a:r>
            <a:r>
              <a:rPr lang="en-US" sz="2800" b="1" dirty="0" smtClean="0">
                <a:solidFill>
                  <a:srgbClr val="000000"/>
                </a:solidFill>
              </a:rPr>
              <a:t> del </a:t>
            </a:r>
            <a:r>
              <a:rPr lang="en-US" sz="2800" b="1" dirty="0" err="1" smtClean="0">
                <a:solidFill>
                  <a:srgbClr val="000000"/>
                </a:solidFill>
              </a:rPr>
              <a:t>tema</a:t>
            </a:r>
            <a:endParaRPr lang="en-US" sz="2800" b="1" dirty="0">
              <a:solidFill>
                <a:srgbClr val="000000"/>
              </a:solidFill>
            </a:endParaRPr>
          </a:p>
        </p:txBody>
      </p:sp>
      <p:sp>
        <p:nvSpPr>
          <p:cNvPr id="3" name="Content Placeholder 2"/>
          <p:cNvSpPr>
            <a:spLocks noGrp="1"/>
          </p:cNvSpPr>
          <p:nvPr>
            <p:ph idx="1"/>
          </p:nvPr>
        </p:nvSpPr>
        <p:spPr>
          <a:xfrm>
            <a:off x="457200" y="1238250"/>
            <a:ext cx="8229600" cy="3943351"/>
          </a:xfrm>
        </p:spPr>
        <p:txBody>
          <a:bodyPr>
            <a:normAutofit fontScale="85000" lnSpcReduction="10000"/>
          </a:bodyPr>
          <a:lstStyle/>
          <a:p>
            <a:pPr marL="0" indent="0" algn="just">
              <a:buNone/>
            </a:pPr>
            <a:r>
              <a:rPr lang="es-DO" sz="2400" dirty="0"/>
              <a:t>En el marco del segundo semestre del Diplomado en Lectura y Escritura, organizado por el Centro de Desarrollo Académico de la PUCMM (CEDILE), llevamos a cabo el proyecto de investigación acción que forma parte de las prácticas finales del programa</a:t>
            </a:r>
            <a:r>
              <a:rPr lang="es-DO" sz="2400" dirty="0" smtClean="0"/>
              <a:t>.</a:t>
            </a:r>
          </a:p>
          <a:p>
            <a:pPr marL="0" indent="0" algn="just">
              <a:buNone/>
            </a:pPr>
            <a:r>
              <a:rPr lang="es-DO" sz="2400" dirty="0"/>
              <a:t>La conceptualización de investigación-acción se </a:t>
            </a:r>
            <a:r>
              <a:rPr lang="es-DO" sz="2400" dirty="0" smtClean="0"/>
              <a:t>basa:</a:t>
            </a:r>
            <a:endParaRPr lang="en-US" sz="2400" dirty="0"/>
          </a:p>
          <a:p>
            <a:pPr lvl="0" algn="just"/>
            <a:r>
              <a:rPr lang="es-DO" sz="2400" dirty="0"/>
              <a:t>El investigador pertenece a la propia realidad que se investiga, se convierte en protagonista.</a:t>
            </a:r>
            <a:endParaRPr lang="en-US" sz="2400" dirty="0"/>
          </a:p>
          <a:p>
            <a:pPr lvl="0" algn="just"/>
            <a:r>
              <a:rPr lang="es-DO" sz="2400" dirty="0"/>
              <a:t>Se centra en la misma persona: Investigador – docente, donde evalúa aspectos de su propia práctica.</a:t>
            </a:r>
            <a:endParaRPr lang="en-US" sz="2400" dirty="0"/>
          </a:p>
          <a:p>
            <a:pPr marL="0" indent="0" algn="just">
              <a:buNone/>
            </a:pPr>
            <a:r>
              <a:rPr lang="es-DO" sz="2400" dirty="0"/>
              <a:t>El enfoque del diplomado es el conocimiento de diversas estrategias para lograr un uso eficiente de la lectura y escritura como herramientas para la mejora del proceso enseñanza-aprendizaje. Este enfoque puede ser visto tanto desde la óptica del docente como del estudiante.</a:t>
            </a:r>
            <a:endParaRPr lang="en-US" sz="2400" dirty="0"/>
          </a:p>
          <a:p>
            <a:pPr marL="0" indent="0" algn="just">
              <a:buNone/>
            </a:pPr>
            <a:endParaRPr lang="en-US" sz="2400" dirty="0"/>
          </a:p>
          <a:p>
            <a:pPr algn="just"/>
            <a:endParaRPr lang="en-US" sz="2400"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31127001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6329"/>
            <a:ext cx="8229600" cy="3943351"/>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s-DO" u="sng" cap="small" dirty="0"/>
              <a:t>Estrategia #3:  </a:t>
            </a:r>
            <a:r>
              <a:rPr lang="es-ES" b="1" dirty="0"/>
              <a:t>Lectura sin estrategias: No asignamos preguntas </a:t>
            </a:r>
            <a:r>
              <a:rPr lang="es-ES" b="1" dirty="0" smtClean="0"/>
              <a:t>orientadoras.</a:t>
            </a:r>
            <a:endParaRPr lang="en-US" b="1" dirty="0"/>
          </a:p>
          <a:p>
            <a:pPr marL="0" indent="0">
              <a:buNone/>
            </a:pPr>
            <a:r>
              <a:rPr lang="es-ES" b="1" dirty="0"/>
              <a:t>Asignatura: MCT-451 (Investigación de Mercados 1).</a:t>
            </a:r>
            <a:endParaRPr lang="en-US" b="1" dirty="0"/>
          </a:p>
          <a:p>
            <a:pPr marL="0" indent="0">
              <a:buNone/>
            </a:pPr>
            <a:endParaRPr lang="en-US" b="1" dirty="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3931129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117" y="542813"/>
            <a:ext cx="4078890" cy="4793917"/>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s-ES" sz="2000" u="sng" cap="small" dirty="0"/>
              <a:t>Estrategia #5:  </a:t>
            </a:r>
            <a:r>
              <a:rPr lang="es-ES" sz="4000" dirty="0"/>
              <a:t>Preguntas orientadoras de lectura de libro. Comparación de resultados de dos libros asignados.</a:t>
            </a:r>
            <a:endParaRPr lang="en-US" sz="4000" dirty="0"/>
          </a:p>
          <a:p>
            <a:pPr marL="0" indent="0">
              <a:buNone/>
            </a:pPr>
            <a:endParaRPr lang="en-US" sz="2000" dirty="0"/>
          </a:p>
          <a:p>
            <a:endParaRPr lang="en-US" sz="2000"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Content Placeholder 2"/>
          <p:cNvSpPr txBox="1">
            <a:spLocks/>
          </p:cNvSpPr>
          <p:nvPr/>
        </p:nvSpPr>
        <p:spPr>
          <a:xfrm>
            <a:off x="4914096" y="542814"/>
            <a:ext cx="3772703" cy="4638788"/>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s-DO" sz="2000" u="sng" cap="small" dirty="0" smtClean="0"/>
              <a:t>Estrategia #6:  </a:t>
            </a:r>
            <a:r>
              <a:rPr lang="es-ES" b="1" dirty="0" smtClean="0"/>
              <a:t>Elegir qué leer</a:t>
            </a:r>
            <a:endParaRPr lang="en-US" dirty="0" smtClean="0"/>
          </a:p>
          <a:p>
            <a:pPr marL="0" indent="0">
              <a:buFont typeface="Arial"/>
              <a:buNone/>
            </a:pPr>
            <a:r>
              <a:rPr lang="es-ES" sz="3600" dirty="0" smtClean="0"/>
              <a:t>Ofrecer </a:t>
            </a:r>
            <a:r>
              <a:rPr lang="es-ES" sz="3600" dirty="0" smtClean="0"/>
              <a:t>alternativas de lecturas para que los estudiantes elijan para leer y analizar.</a:t>
            </a:r>
            <a:endParaRPr lang="en-US" sz="3600" b="1" dirty="0" smtClean="0"/>
          </a:p>
          <a:p>
            <a:pPr marL="0" indent="0">
              <a:buFont typeface="Arial"/>
              <a:buNone/>
            </a:pPr>
            <a:endParaRPr lang="en-US" sz="2000" dirty="0" smtClean="0">
              <a:solidFill>
                <a:schemeClr val="bg1">
                  <a:lumMod val="50000"/>
                </a:schemeClr>
              </a:solidFill>
            </a:endParaRPr>
          </a:p>
          <a:p>
            <a:endParaRPr lang="en-US" sz="2000" dirty="0">
              <a:solidFill>
                <a:schemeClr val="bg1">
                  <a:lumMod val="50000"/>
                </a:schemeClr>
              </a:solidFill>
            </a:endParaRPr>
          </a:p>
        </p:txBody>
      </p:sp>
    </p:spTree>
    <p:extLst>
      <p:ext uri="{BB962C8B-B14F-4D97-AF65-F5344CB8AC3E}">
        <p14:creationId xmlns:p14="http://schemas.microsoft.com/office/powerpoint/2010/main" xmlns="" val="269149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2" y="124977"/>
            <a:ext cx="4362766" cy="5361423"/>
          </a:xfrm>
        </p:spPr>
        <p:txBody>
          <a:bodyPr>
            <a:normAutofit/>
          </a:bodyPr>
          <a:lstStyle/>
          <a:p>
            <a:pPr marL="0" indent="0">
              <a:buNone/>
            </a:pPr>
            <a:r>
              <a:rPr lang="es-ES" sz="1600" b="1" dirty="0" smtClean="0"/>
              <a:t>Resultados de la Estrategia 1:  </a:t>
            </a:r>
            <a:endParaRPr lang="en-US" sz="1600" b="1" dirty="0"/>
          </a:p>
          <a:p>
            <a:pPr marL="0" indent="0">
              <a:buNone/>
            </a:pPr>
            <a:r>
              <a:rPr lang="es-ES" sz="1600" dirty="0"/>
              <a:t> </a:t>
            </a:r>
            <a:endParaRPr lang="en-US" sz="1600" b="1" dirty="0"/>
          </a:p>
          <a:p>
            <a:pPr lvl="0"/>
            <a:r>
              <a:rPr lang="es-ES" sz="1600" dirty="0"/>
              <a:t>El 100% de los grupos concluyó el trabajo a tiempo.</a:t>
            </a:r>
            <a:endParaRPr lang="en-US" sz="1600" b="1" dirty="0"/>
          </a:p>
          <a:p>
            <a:pPr lvl="0"/>
            <a:r>
              <a:rPr lang="es-ES" sz="1600" dirty="0"/>
              <a:t>El 100% incluyó los componentes solicitados en la descripción, tanto para las entregas parciales como para la final.</a:t>
            </a:r>
            <a:endParaRPr lang="en-US" sz="1600" b="1" dirty="0"/>
          </a:p>
          <a:p>
            <a:pPr lvl="0"/>
            <a:r>
              <a:rPr lang="es-ES" sz="1600" dirty="0"/>
              <a:t>El 100% incluyó algún elemento adicional (anuncio para radio grabado con sus propias voces, anuncio para televisión, prototipo de productos, entre otros). </a:t>
            </a:r>
            <a:endParaRPr lang="en-US" sz="1600" b="1" dirty="0"/>
          </a:p>
          <a:p>
            <a:pPr lvl="0"/>
            <a:r>
              <a:rPr lang="es-ES" sz="1600" dirty="0"/>
              <a:t>La redacción del contenido fue mejorando paulatinamente, los estudiantes fueron ampliando conceptos, análisis, propuestas, entre otros, a medida que avanzaban.</a:t>
            </a:r>
            <a:endParaRPr lang="en-US" sz="1600" b="1" dirty="0"/>
          </a:p>
          <a:p>
            <a:pPr marL="0" indent="0">
              <a:buNone/>
            </a:pPr>
            <a:endParaRPr lang="en-US" sz="1600" dirty="0" smtClean="0">
              <a:solidFill>
                <a:schemeClr val="bg1">
                  <a:lumMod val="50000"/>
                </a:schemeClr>
              </a:solidFill>
            </a:endParaRPr>
          </a:p>
          <a:p>
            <a:endParaRPr lang="en-US" sz="1600"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Content Placeholder 2"/>
          <p:cNvSpPr txBox="1">
            <a:spLocks/>
          </p:cNvSpPr>
          <p:nvPr/>
        </p:nvSpPr>
        <p:spPr>
          <a:xfrm>
            <a:off x="4515168" y="109760"/>
            <a:ext cx="4532225" cy="5376640"/>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s-ES" sz="1600" b="1" dirty="0" smtClean="0"/>
              <a:t>Conclusión:  </a:t>
            </a:r>
            <a:endParaRPr lang="en-US" sz="1600" b="1" dirty="0" smtClean="0"/>
          </a:p>
          <a:p>
            <a:pPr marL="0" indent="0">
              <a:buFont typeface="Arial"/>
              <a:buNone/>
            </a:pPr>
            <a:r>
              <a:rPr lang="es-ES" sz="1600" b="1" dirty="0" smtClean="0"/>
              <a:t> </a:t>
            </a:r>
            <a:endParaRPr lang="en-US" sz="1600" b="1" dirty="0" smtClean="0"/>
          </a:p>
          <a:p>
            <a:pPr marL="0" indent="0">
              <a:buFont typeface="Arial"/>
              <a:buNone/>
            </a:pPr>
            <a:r>
              <a:rPr lang="es-ES" sz="1600" dirty="0" smtClean="0"/>
              <a:t>Es una estrategia altamente efectiva cuando la práctica es extensa, de alta valoración y requiere aplicar conocimientos profundos adquiridos durante el cuatrimestre.</a:t>
            </a:r>
            <a:endParaRPr lang="en-US" sz="1600" b="1" dirty="0" smtClean="0"/>
          </a:p>
          <a:p>
            <a:pPr marL="0" indent="0">
              <a:buFont typeface="Arial"/>
              <a:buNone/>
            </a:pPr>
            <a:r>
              <a:rPr lang="es-ES" sz="1600" dirty="0" smtClean="0"/>
              <a:t> </a:t>
            </a:r>
            <a:endParaRPr lang="en-US" sz="1600" b="1" dirty="0" smtClean="0"/>
          </a:p>
          <a:p>
            <a:pPr marL="0" indent="0">
              <a:buFont typeface="Arial"/>
              <a:buNone/>
            </a:pPr>
            <a:r>
              <a:rPr lang="es-ES" sz="1600" dirty="0" smtClean="0"/>
              <a:t>Nivel de motivación lograda:  Alto, cada semana recibieron una evaluación y retroalimentación, lo que les motivaba a ampliar el trabajo para la siguiente entrega. Observamos mucho entusiasmo al usar estrategias de mercadeo innovadoras.</a:t>
            </a:r>
            <a:endParaRPr lang="en-US" sz="1600" b="1" dirty="0" smtClean="0"/>
          </a:p>
          <a:p>
            <a:pPr marL="0" indent="0">
              <a:buFont typeface="Arial"/>
              <a:buNone/>
            </a:pPr>
            <a:r>
              <a:rPr lang="es-ES" sz="1600" dirty="0" smtClean="0"/>
              <a:t> </a:t>
            </a:r>
            <a:endParaRPr lang="en-US" sz="1600" b="1" dirty="0" smtClean="0"/>
          </a:p>
          <a:p>
            <a:pPr marL="0" indent="0">
              <a:buFont typeface="Arial"/>
              <a:buNone/>
            </a:pPr>
            <a:r>
              <a:rPr lang="es-ES" sz="1600" dirty="0" smtClean="0"/>
              <a:t>Nivel de argumentación:  Medio, el trabajo requiere una aplicación práctica de los conceptos teóricos, gran parte de las correcciones se basaban en ampliar el contenido conceptual y seleccionar la parte práctica correspondiente para agregarla también.</a:t>
            </a:r>
            <a:endParaRPr lang="en-US" sz="1600" b="1" dirty="0" smtClean="0"/>
          </a:p>
          <a:p>
            <a:pPr marL="0" indent="0">
              <a:buFont typeface="Arial"/>
              <a:buNone/>
            </a:pPr>
            <a:endParaRPr lang="en-US" sz="1600" dirty="0" smtClean="0">
              <a:solidFill>
                <a:schemeClr val="bg1">
                  <a:lumMod val="50000"/>
                </a:schemeClr>
              </a:solidFill>
            </a:endParaRPr>
          </a:p>
          <a:p>
            <a:endParaRPr lang="en-US" sz="1600" dirty="0">
              <a:solidFill>
                <a:schemeClr val="bg1">
                  <a:lumMod val="50000"/>
                </a:schemeClr>
              </a:solidFill>
            </a:endParaRPr>
          </a:p>
        </p:txBody>
      </p:sp>
    </p:spTree>
    <p:extLst>
      <p:ext uri="{BB962C8B-B14F-4D97-AF65-F5344CB8AC3E}">
        <p14:creationId xmlns:p14="http://schemas.microsoft.com/office/powerpoint/2010/main" xmlns="" val="327005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slide(fromBottom)">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6986"/>
            <a:ext cx="5751157" cy="5048536"/>
          </a:xfrm>
        </p:spPr>
        <p:txBody>
          <a:bodyPr>
            <a:normAutofit fontScale="62500" lnSpcReduction="20000"/>
          </a:bodyPr>
          <a:lstStyle/>
          <a:p>
            <a:pPr marL="0" indent="0">
              <a:buNone/>
            </a:pPr>
            <a:r>
              <a:rPr lang="es-ES" b="1" dirty="0" smtClean="0"/>
              <a:t>Resultados de la estrategia 2:</a:t>
            </a:r>
          </a:p>
          <a:p>
            <a:pPr marL="0" indent="0">
              <a:buNone/>
            </a:pPr>
            <a:r>
              <a:rPr lang="es-ES" b="1" dirty="0" smtClean="0"/>
              <a:t>a) </a:t>
            </a:r>
            <a:r>
              <a:rPr lang="es-ES" dirty="0" smtClean="0"/>
              <a:t>Solo </a:t>
            </a:r>
            <a:r>
              <a:rPr lang="es-ES" dirty="0"/>
              <a:t>dos estudiantes de diez presentaron una idea cada uno, el resto indicaron que no recordaban ninguna.</a:t>
            </a:r>
            <a:endParaRPr lang="en-US" b="1" dirty="0"/>
          </a:p>
          <a:p>
            <a:pPr marL="0" indent="0">
              <a:buNone/>
            </a:pPr>
            <a:r>
              <a:rPr lang="es-ES" dirty="0"/>
              <a:t>Solicitamos que respondieran por escrito la misma pregunta inicial, argumentando sobre las ideas presentadas.</a:t>
            </a:r>
            <a:endParaRPr lang="en-US" b="1" dirty="0"/>
          </a:p>
          <a:p>
            <a:pPr marL="0" indent="0">
              <a:buNone/>
            </a:pPr>
            <a:r>
              <a:rPr lang="es-ES" b="1" dirty="0"/>
              <a:t> </a:t>
            </a:r>
            <a:endParaRPr lang="en-US" b="1" dirty="0"/>
          </a:p>
          <a:p>
            <a:pPr marL="0" indent="0">
              <a:buNone/>
            </a:pPr>
            <a:r>
              <a:rPr lang="es-DO" b="1" dirty="0" smtClean="0"/>
              <a:t>b) </a:t>
            </a:r>
            <a:r>
              <a:rPr lang="es-ES" dirty="0" smtClean="0"/>
              <a:t>Todos </a:t>
            </a:r>
            <a:r>
              <a:rPr lang="es-ES" dirty="0"/>
              <a:t>pudieron escribir al menos una idea de lo que contenía el artículo.</a:t>
            </a:r>
            <a:endParaRPr lang="en-US" b="1" dirty="0"/>
          </a:p>
          <a:p>
            <a:pPr marL="0" indent="0">
              <a:buNone/>
            </a:pPr>
            <a:r>
              <a:rPr lang="es-ES" dirty="0"/>
              <a:t>Se sorprendieron de que al escribir pudieron recordar mejor.</a:t>
            </a:r>
            <a:endParaRPr lang="en-US" b="1" dirty="0"/>
          </a:p>
          <a:p>
            <a:pPr marL="0" indent="0">
              <a:buNone/>
            </a:pPr>
            <a:r>
              <a:rPr lang="es-DO" dirty="0"/>
              <a:t>Solicitamos que escribieran una reflexión sobre esta prueba y cuáles estrategias seguirán para incrementar la comprensión y organización mental para expresar oralmente las ideas de una lectura</a:t>
            </a:r>
            <a:r>
              <a:rPr lang="es-DO" dirty="0" smtClean="0"/>
              <a:t>.</a:t>
            </a:r>
          </a:p>
          <a:p>
            <a:pPr marL="0" indent="0">
              <a:buNone/>
            </a:pPr>
            <a:endParaRPr lang="es-DO" dirty="0" smtClean="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Content Placeholder 2"/>
          <p:cNvSpPr txBox="1">
            <a:spLocks/>
          </p:cNvSpPr>
          <p:nvPr/>
        </p:nvSpPr>
        <p:spPr>
          <a:xfrm>
            <a:off x="6537588" y="109759"/>
            <a:ext cx="2606412" cy="5376641"/>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s-ES" b="1" smtClean="0"/>
              <a:t>Conclusión:  </a:t>
            </a:r>
            <a:endParaRPr lang="en-US" b="1" smtClean="0"/>
          </a:p>
          <a:p>
            <a:pPr marL="0" indent="0">
              <a:buFont typeface="Arial"/>
              <a:buNone/>
            </a:pPr>
            <a:r>
              <a:rPr lang="es-ES" smtClean="0"/>
              <a:t>La lectura por si sola es suficiente para lograr afianzar las ideas de forma profunda; para poderlas expresar argumentando, es necesario integrar procesos de lectura-escritura para que los estudiantes puedan hacer una reflexión, organizar las ideas, lograr el conocimiento profundo y argumentar sobre lo leído.</a:t>
            </a:r>
            <a:endParaRPr lang="en-US" b="1" smtClean="0"/>
          </a:p>
          <a:p>
            <a:pPr marL="0" indent="0">
              <a:buFont typeface="Arial"/>
              <a:buNone/>
            </a:pPr>
            <a:endParaRPr lang="en-US" smtClean="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xmlns="" val="151152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6160"/>
            <a:ext cx="8229600" cy="3943351"/>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marL="0" indent="0">
              <a:buNone/>
            </a:pPr>
            <a:r>
              <a:rPr lang="es-ES" b="1" dirty="0"/>
              <a:t>Resultado </a:t>
            </a:r>
            <a:r>
              <a:rPr lang="es-ES" b="1" dirty="0" smtClean="0"/>
              <a:t>de la estrategia no. 3</a:t>
            </a:r>
            <a:endParaRPr lang="en-US" dirty="0"/>
          </a:p>
          <a:p>
            <a:pPr marL="0" indent="0">
              <a:buNone/>
            </a:pPr>
            <a:r>
              <a:rPr lang="es-ES" dirty="0"/>
              <a:t>La comprensión fue baja para los que leían por primera vez el texto y alta para aquellos estudiantes que habían leído antes de llegar a la clase y lo leían en grupo por segunda ocasión.  El desarrollo de la práctica fue en pares también, todos pudieron desarrollar la práctica con asistencia alta - a moderada y un grado de dificultad alto.  Esta práctica está diseñada para una hora de clases, </a:t>
            </a:r>
            <a:r>
              <a:rPr lang="es-DO" dirty="0"/>
              <a:t>pero por no haberse logrado el objetivo de que leyeran en sus casas, tomó las dos horas de la clase</a:t>
            </a:r>
            <a:r>
              <a:rPr lang="es-ES" dirty="0"/>
              <a:t>.  </a:t>
            </a:r>
            <a:endParaRPr lang="en-US" dirty="0"/>
          </a:p>
          <a:p>
            <a:pPr marL="0" indent="0">
              <a:buNone/>
            </a:pPr>
            <a:r>
              <a:rPr lang="es-ES" b="1" dirty="0"/>
              <a:t>Conclusión:  </a:t>
            </a:r>
            <a:endParaRPr lang="en-US" dirty="0"/>
          </a:p>
          <a:p>
            <a:pPr marL="0" indent="0">
              <a:buNone/>
            </a:pPr>
            <a:r>
              <a:rPr lang="es-ES" dirty="0"/>
              <a:t>Resulta poco efectiva la asignación de tareas de lecturas sin una guía.  Es más efectivo incluir en la asignación tanto preguntas orientadoras como ejercicios de aplicación práctica sobre el tema de lectura.</a:t>
            </a:r>
            <a:r>
              <a:rPr lang="es-ES" b="1" dirty="0"/>
              <a:t> </a:t>
            </a: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351629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pic>
        <p:nvPicPr>
          <p:cNvPr id="9" name="Picture 8"/>
          <p:cNvPicPr/>
          <p:nvPr/>
        </p:nvPicPr>
        <p:blipFill rotWithShape="1">
          <a:blip r:embed="rId3">
            <a:extLst>
              <a:ext uri="{28A0092B-C50C-407E-A947-70E740481C1C}">
                <a14:useLocalDpi xmlns:a14="http://schemas.microsoft.com/office/drawing/2010/main" xmlns="" val="0"/>
              </a:ext>
            </a:extLst>
          </a:blip>
          <a:srcRect t="21620"/>
          <a:stretch/>
        </p:blipFill>
        <p:spPr bwMode="auto">
          <a:xfrm>
            <a:off x="239974" y="475030"/>
            <a:ext cx="6239774" cy="4501237"/>
          </a:xfrm>
          <a:prstGeom prst="rect">
            <a:avLst/>
          </a:prstGeom>
          <a:noFill/>
          <a:ln>
            <a:noFill/>
          </a:ln>
          <a:extLst>
            <a:ext uri="{53640926-AAD7-44d8-BBD7-CCE9431645EC}">
              <a14:shadowObscured xmlns:a14="http://schemas.microsoft.com/office/drawing/2010/main" xmlns=""/>
            </a:ext>
          </a:extLst>
        </p:spPr>
      </p:pic>
      <p:sp>
        <p:nvSpPr>
          <p:cNvPr id="7" name="Content Placeholder 2"/>
          <p:cNvSpPr>
            <a:spLocks noGrp="1"/>
          </p:cNvSpPr>
          <p:nvPr>
            <p:ph idx="1"/>
          </p:nvPr>
        </p:nvSpPr>
        <p:spPr>
          <a:xfrm>
            <a:off x="6479748" y="0"/>
            <a:ext cx="2664252" cy="5486399"/>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0" indent="0">
              <a:buNone/>
            </a:pPr>
            <a:r>
              <a:rPr lang="es-ES" b="1" dirty="0" smtClean="0"/>
              <a:t>Conclusión de la estrategia no. 4:</a:t>
            </a:r>
            <a:endParaRPr lang="en-US" dirty="0"/>
          </a:p>
          <a:p>
            <a:pPr marL="0" indent="0">
              <a:buNone/>
            </a:pPr>
            <a:r>
              <a:rPr lang="es-ES" dirty="0"/>
              <a:t>Resultó efectiva la asignación de preguntas orientadoras, sobre todo en este caso cuyo texto estaba en inglés.  En un 63% de los estudiantes el resultado fue alto o medio-alto.  En un 37% fue bajo, atribuido más bien a la barrera del idioma.</a:t>
            </a:r>
            <a:endParaRPr lang="en-US" dirty="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xmlns="" val="416028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slide(fromBottom)">
                                      <p:cBhvr>
                                        <p:cTn id="12" dur="5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slide(fromBottom)">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slide(fromBottom)">
                                      <p:cBhvr>
                                        <p:cTn id="2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XII. </a:t>
            </a:r>
            <a:r>
              <a:rPr lang="en-US" sz="2800" b="1" dirty="0" err="1" smtClean="0">
                <a:solidFill>
                  <a:srgbClr val="000000"/>
                </a:solidFill>
              </a:rPr>
              <a:t>Conclusiones</a:t>
            </a:r>
            <a:r>
              <a:rPr lang="en-US" sz="2800" b="1" dirty="0" smtClean="0">
                <a:solidFill>
                  <a:srgbClr val="000000"/>
                </a:solidFill>
              </a:rPr>
              <a:t> </a:t>
            </a:r>
            <a:r>
              <a:rPr lang="en-US" sz="2800" b="1" dirty="0" err="1" smtClean="0">
                <a:solidFill>
                  <a:srgbClr val="000000"/>
                </a:solidFill>
              </a:rPr>
              <a:t>Generales</a:t>
            </a:r>
            <a:endParaRPr lang="en-US" sz="2800" b="1"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35184744"/>
              </p:ext>
            </p:extLst>
          </p:nvPr>
        </p:nvGraphicFramePr>
        <p:xfrm>
          <a:off x="457200" y="979488"/>
          <a:ext cx="8229600" cy="4387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7"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277105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pic>
        <p:nvPicPr>
          <p:cNvPr id="7" name="Picture 6"/>
          <p:cNvPicPr/>
          <p:nvPr/>
        </p:nvPicPr>
        <p:blipFill>
          <a:blip r:embed="rId3">
            <a:extLst>
              <a:ext uri="{28A0092B-C50C-407E-A947-70E740481C1C}">
                <a14:useLocalDpi xmlns:a14="http://schemas.microsoft.com/office/drawing/2010/main" xmlns="" val="0"/>
              </a:ext>
            </a:extLst>
          </a:blip>
          <a:srcRect/>
          <a:stretch>
            <a:fillRect/>
          </a:stretch>
        </p:blipFill>
        <p:spPr bwMode="auto">
          <a:xfrm>
            <a:off x="2270645" y="379793"/>
            <a:ext cx="4602709" cy="4984505"/>
          </a:xfrm>
          <a:prstGeom prst="rect">
            <a:avLst/>
          </a:prstGeom>
          <a:noFill/>
          <a:ln>
            <a:noFill/>
          </a:ln>
        </p:spPr>
      </p:pic>
    </p:spTree>
    <p:extLst>
      <p:ext uri="{BB962C8B-B14F-4D97-AF65-F5344CB8AC3E}">
        <p14:creationId xmlns:p14="http://schemas.microsoft.com/office/powerpoint/2010/main" xmlns="" val="31369681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3" y="249840"/>
            <a:ext cx="8737200"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XIII. </a:t>
            </a:r>
            <a:r>
              <a:rPr lang="en-US" sz="2800" b="1" dirty="0" err="1" smtClean="0">
                <a:solidFill>
                  <a:srgbClr val="000000"/>
                </a:solidFill>
              </a:rPr>
              <a:t>Recomendaciones</a:t>
            </a:r>
            <a:endParaRPr lang="en-US" sz="2800" b="1"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19999192"/>
              </p:ext>
            </p:extLst>
          </p:nvPr>
        </p:nvGraphicFramePr>
        <p:xfrm>
          <a:off x="152402" y="1103629"/>
          <a:ext cx="8737202" cy="4157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7"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Content Placeholder 2"/>
          <p:cNvSpPr txBox="1">
            <a:spLocks/>
          </p:cNvSpPr>
          <p:nvPr/>
        </p:nvSpPr>
        <p:spPr>
          <a:xfrm>
            <a:off x="457200" y="2736397"/>
            <a:ext cx="8229600" cy="21495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smtClean="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xmlns="" val="2562543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5">
                                            <p:graphicEl>
                                              <a:dgm id="{3AA1C52D-3394-AE49-9DE7-20E41E7BE2A5}"/>
                                            </p:graphicEl>
                                          </p:spTgt>
                                        </p:tgtEl>
                                        <p:attrNameLst>
                                          <p:attrName>style.color</p:attrName>
                                        </p:attrNameLst>
                                      </p:cBhvr>
                                      <p:to>
                                        <a:schemeClr val="bg1"/>
                                      </p:to>
                                    </p:animClr>
                                    <p:animClr clrSpc="rgb" dir="cw">
                                      <p:cBhvr>
                                        <p:cTn id="7" dur="250" autoRev="1" fill="remove"/>
                                        <p:tgtEl>
                                          <p:spTgt spid="5">
                                            <p:graphicEl>
                                              <a:dgm id="{3AA1C52D-3394-AE49-9DE7-20E41E7BE2A5}"/>
                                            </p:graphicEl>
                                          </p:spTgt>
                                        </p:tgtEl>
                                        <p:attrNameLst>
                                          <p:attrName>fillcolor</p:attrName>
                                        </p:attrNameLst>
                                      </p:cBhvr>
                                      <p:to>
                                        <a:schemeClr val="bg1"/>
                                      </p:to>
                                    </p:animClr>
                                    <p:set>
                                      <p:cBhvr>
                                        <p:cTn id="8" dur="250" autoRev="1" fill="remove"/>
                                        <p:tgtEl>
                                          <p:spTgt spid="5">
                                            <p:graphicEl>
                                              <a:dgm id="{3AA1C52D-3394-AE49-9DE7-20E41E7BE2A5}"/>
                                            </p:graphicEl>
                                          </p:spTgt>
                                        </p:tgtEl>
                                        <p:attrNameLst>
                                          <p:attrName>fill.type</p:attrName>
                                        </p:attrNameLst>
                                      </p:cBhvr>
                                      <p:to>
                                        <p:strVal val="solid"/>
                                      </p:to>
                                    </p:set>
                                    <p:set>
                                      <p:cBhvr>
                                        <p:cTn id="9" dur="250" autoRev="1" fill="remove"/>
                                        <p:tgtEl>
                                          <p:spTgt spid="5">
                                            <p:graphicEl>
                                              <a:dgm id="{3AA1C52D-3394-AE49-9DE7-20E41E7BE2A5}"/>
                                            </p:graphicEl>
                                          </p:spTgt>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250" autoRev="1" fill="remove"/>
                                        <p:tgtEl>
                                          <p:spTgt spid="5">
                                            <p:graphicEl>
                                              <a:dgm id="{08F6B576-FE5F-4E4E-ABD8-FACE69E8C2E5}"/>
                                            </p:graphicEl>
                                          </p:spTgt>
                                        </p:tgtEl>
                                        <p:attrNameLst>
                                          <p:attrName>style.color</p:attrName>
                                        </p:attrNameLst>
                                      </p:cBhvr>
                                      <p:to>
                                        <a:schemeClr val="bg1"/>
                                      </p:to>
                                    </p:animClr>
                                    <p:animClr clrSpc="rgb" dir="cw">
                                      <p:cBhvr>
                                        <p:cTn id="12" dur="250" autoRev="1" fill="remove"/>
                                        <p:tgtEl>
                                          <p:spTgt spid="5">
                                            <p:graphicEl>
                                              <a:dgm id="{08F6B576-FE5F-4E4E-ABD8-FACE69E8C2E5}"/>
                                            </p:graphicEl>
                                          </p:spTgt>
                                        </p:tgtEl>
                                        <p:attrNameLst>
                                          <p:attrName>fillcolor</p:attrName>
                                        </p:attrNameLst>
                                      </p:cBhvr>
                                      <p:to>
                                        <a:schemeClr val="bg1"/>
                                      </p:to>
                                    </p:animClr>
                                    <p:set>
                                      <p:cBhvr>
                                        <p:cTn id="13" dur="250" autoRev="1" fill="remove"/>
                                        <p:tgtEl>
                                          <p:spTgt spid="5">
                                            <p:graphicEl>
                                              <a:dgm id="{08F6B576-FE5F-4E4E-ABD8-FACE69E8C2E5}"/>
                                            </p:graphicEl>
                                          </p:spTgt>
                                        </p:tgtEl>
                                        <p:attrNameLst>
                                          <p:attrName>fill.type</p:attrName>
                                        </p:attrNameLst>
                                      </p:cBhvr>
                                      <p:to>
                                        <p:strVal val="solid"/>
                                      </p:to>
                                    </p:set>
                                    <p:set>
                                      <p:cBhvr>
                                        <p:cTn id="14" dur="250" autoRev="1" fill="remove"/>
                                        <p:tgtEl>
                                          <p:spTgt spid="5">
                                            <p:graphicEl>
                                              <a:dgm id="{08F6B576-FE5F-4E4E-ABD8-FACE69E8C2E5}"/>
                                            </p:graphicEl>
                                          </p:spTgt>
                                        </p:tgtEl>
                                        <p:attrNameLst>
                                          <p:attrName>fill.on</p:attrName>
                                        </p:attrNameLst>
                                      </p:cBhvr>
                                      <p:to>
                                        <p:strVal val="true"/>
                                      </p:to>
                                    </p:set>
                                  </p:childTnLst>
                                </p:cTn>
                              </p:par>
                              <p:par>
                                <p:cTn id="15" presetID="27" presetClass="emph" presetSubtype="0" fill="remove" grpId="0" nodeType="withEffect">
                                  <p:stCondLst>
                                    <p:cond delay="0"/>
                                  </p:stCondLst>
                                  <p:childTnLst>
                                    <p:animClr clrSpc="rgb" dir="cw">
                                      <p:cBhvr override="childStyle">
                                        <p:cTn id="16" dur="250" autoRev="1" fill="remove"/>
                                        <p:tgtEl>
                                          <p:spTgt spid="5">
                                            <p:graphicEl>
                                              <a:dgm id="{0714AE29-42E8-084E-B9E5-08212229553B}"/>
                                            </p:graphicEl>
                                          </p:spTgt>
                                        </p:tgtEl>
                                        <p:attrNameLst>
                                          <p:attrName>style.color</p:attrName>
                                        </p:attrNameLst>
                                      </p:cBhvr>
                                      <p:to>
                                        <a:schemeClr val="bg1"/>
                                      </p:to>
                                    </p:animClr>
                                    <p:animClr clrSpc="rgb" dir="cw">
                                      <p:cBhvr>
                                        <p:cTn id="17" dur="250" autoRev="1" fill="remove"/>
                                        <p:tgtEl>
                                          <p:spTgt spid="5">
                                            <p:graphicEl>
                                              <a:dgm id="{0714AE29-42E8-084E-B9E5-08212229553B}"/>
                                            </p:graphicEl>
                                          </p:spTgt>
                                        </p:tgtEl>
                                        <p:attrNameLst>
                                          <p:attrName>fillcolor</p:attrName>
                                        </p:attrNameLst>
                                      </p:cBhvr>
                                      <p:to>
                                        <a:schemeClr val="bg1"/>
                                      </p:to>
                                    </p:animClr>
                                    <p:set>
                                      <p:cBhvr>
                                        <p:cTn id="18" dur="250" autoRev="1" fill="remove"/>
                                        <p:tgtEl>
                                          <p:spTgt spid="5">
                                            <p:graphicEl>
                                              <a:dgm id="{0714AE29-42E8-084E-B9E5-08212229553B}"/>
                                            </p:graphicEl>
                                          </p:spTgt>
                                        </p:tgtEl>
                                        <p:attrNameLst>
                                          <p:attrName>fill.type</p:attrName>
                                        </p:attrNameLst>
                                      </p:cBhvr>
                                      <p:to>
                                        <p:strVal val="solid"/>
                                      </p:to>
                                    </p:set>
                                    <p:set>
                                      <p:cBhvr>
                                        <p:cTn id="19" dur="250" autoRev="1" fill="remove"/>
                                        <p:tgtEl>
                                          <p:spTgt spid="5">
                                            <p:graphicEl>
                                              <a:dgm id="{0714AE29-42E8-084E-B9E5-08212229553B}"/>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txBody>
          <a:bodyPr>
            <a:noAutofit/>
          </a:bodyPr>
          <a:lstStyle/>
          <a:p>
            <a:r>
              <a:rPr lang="en-US" sz="2800" b="1" dirty="0" err="1" smtClean="0">
                <a:solidFill>
                  <a:srgbClr val="000000"/>
                </a:solidFill>
              </a:rPr>
              <a:t>Agradecimiento</a:t>
            </a:r>
            <a:endParaRPr lang="en-US" sz="2800" b="1"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51293319"/>
              </p:ext>
            </p:extLst>
          </p:nvPr>
        </p:nvGraphicFramePr>
        <p:xfrm>
          <a:off x="457200" y="1238250"/>
          <a:ext cx="8229600" cy="3943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7"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Tree>
    <p:extLst>
      <p:ext uri="{BB962C8B-B14F-4D97-AF65-F5344CB8AC3E}">
        <p14:creationId xmlns:p14="http://schemas.microsoft.com/office/powerpoint/2010/main" xmlns="" val="132818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6329"/>
            <a:ext cx="8229600" cy="3943351"/>
          </a:xfrm>
        </p:spPr>
        <p:txBody>
          <a:bodyPr>
            <a:normAutofit/>
          </a:bodyPr>
          <a:lstStyle/>
          <a:p>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graphicFrame>
        <p:nvGraphicFramePr>
          <p:cNvPr id="2" name="Diagram 1"/>
          <p:cNvGraphicFramePr/>
          <p:nvPr>
            <p:extLst>
              <p:ext uri="{D42A27DB-BD31-4B8C-83A1-F6EECF244321}">
                <p14:modId xmlns:p14="http://schemas.microsoft.com/office/powerpoint/2010/main" xmlns="" val="4057911790"/>
              </p:ext>
            </p:extLst>
          </p:nvPr>
        </p:nvGraphicFramePr>
        <p:xfrm>
          <a:off x="203200" y="1117600"/>
          <a:ext cx="5670549" cy="4168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a:spLocks noGrp="1"/>
          </p:cNvSpPr>
          <p:nvPr>
            <p:ph type="title"/>
          </p:nvPr>
        </p:nvSpPr>
        <p:spPr>
          <a:xfrm>
            <a:off x="0" y="165166"/>
            <a:ext cx="9144000" cy="623822"/>
          </a:xfrm>
        </p:spPr>
        <p:style>
          <a:lnRef idx="2">
            <a:schemeClr val="accent6"/>
          </a:lnRef>
          <a:fillRef idx="1">
            <a:schemeClr val="lt1"/>
          </a:fillRef>
          <a:effectRef idx="0">
            <a:schemeClr val="accent6"/>
          </a:effectRef>
          <a:fontRef idx="minor">
            <a:schemeClr val="dk1"/>
          </a:fontRef>
        </p:style>
        <p:txBody>
          <a:bodyPr>
            <a:noAutofit/>
          </a:bodyPr>
          <a:lstStyle/>
          <a:p>
            <a:pPr marL="571500" indent="-571500">
              <a:buFont typeface="+mj-lt"/>
              <a:buAutoNum type="romanUcPeriod"/>
            </a:pPr>
            <a:r>
              <a:rPr lang="en-US" sz="2800" b="1" dirty="0" err="1" smtClean="0">
                <a:solidFill>
                  <a:srgbClr val="000000"/>
                </a:solidFill>
              </a:rPr>
              <a:t>Delimitación</a:t>
            </a:r>
            <a:r>
              <a:rPr lang="en-US" sz="2800" b="1" dirty="0" smtClean="0">
                <a:solidFill>
                  <a:srgbClr val="000000"/>
                </a:solidFill>
              </a:rPr>
              <a:t> del </a:t>
            </a:r>
            <a:r>
              <a:rPr lang="en-US" sz="2800" b="1" dirty="0" err="1" smtClean="0">
                <a:solidFill>
                  <a:srgbClr val="000000"/>
                </a:solidFill>
              </a:rPr>
              <a:t>tema</a:t>
            </a:r>
            <a:endParaRPr lang="en-US" sz="2800" b="1" dirty="0">
              <a:solidFill>
                <a:srgbClr val="000000"/>
              </a:solidFill>
            </a:endParaRPr>
          </a:p>
        </p:txBody>
      </p:sp>
      <p:graphicFrame>
        <p:nvGraphicFramePr>
          <p:cNvPr id="5" name="Diagram 4"/>
          <p:cNvGraphicFramePr/>
          <p:nvPr>
            <p:extLst>
              <p:ext uri="{D42A27DB-BD31-4B8C-83A1-F6EECF244321}">
                <p14:modId xmlns:p14="http://schemas.microsoft.com/office/powerpoint/2010/main" xmlns="" val="65812821"/>
              </p:ext>
            </p:extLst>
          </p:nvPr>
        </p:nvGraphicFramePr>
        <p:xfrm>
          <a:off x="6143625" y="856329"/>
          <a:ext cx="2857500" cy="443004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xmlns="" val="311270018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17541"/>
            <a:ext cx="8848724"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II. </a:t>
            </a:r>
            <a:r>
              <a:rPr lang="en-US" sz="2800" b="1" dirty="0" err="1" smtClean="0">
                <a:solidFill>
                  <a:srgbClr val="000000"/>
                </a:solidFill>
              </a:rPr>
              <a:t>Línea</a:t>
            </a:r>
            <a:r>
              <a:rPr lang="en-US" sz="2800" b="1" dirty="0" smtClean="0">
                <a:solidFill>
                  <a:srgbClr val="000000"/>
                </a:solidFill>
              </a:rPr>
              <a:t> </a:t>
            </a:r>
            <a:r>
              <a:rPr lang="en-US" sz="2800" b="1" dirty="0" err="1" smtClean="0">
                <a:solidFill>
                  <a:srgbClr val="000000"/>
                </a:solidFill>
              </a:rPr>
              <a:t>temática</a:t>
            </a:r>
            <a:endParaRPr lang="en-US" sz="2800" b="1" dirty="0">
              <a:solidFill>
                <a:srgbClr val="000000"/>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graphicFrame>
        <p:nvGraphicFramePr>
          <p:cNvPr id="5" name="Diagram 4"/>
          <p:cNvGraphicFramePr/>
          <p:nvPr>
            <p:extLst>
              <p:ext uri="{D42A27DB-BD31-4B8C-83A1-F6EECF244321}">
                <p14:modId xmlns:p14="http://schemas.microsoft.com/office/powerpoint/2010/main" xmlns="" val="2921848215"/>
              </p:ext>
            </p:extLst>
          </p:nvPr>
        </p:nvGraphicFramePr>
        <p:xfrm>
          <a:off x="152401" y="873125"/>
          <a:ext cx="8848724" cy="4413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11270018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III. </a:t>
            </a:r>
            <a:r>
              <a:rPr lang="en-US" sz="2800" b="1" dirty="0" err="1" smtClean="0">
                <a:solidFill>
                  <a:srgbClr val="000000"/>
                </a:solidFill>
              </a:rPr>
              <a:t>Problemas</a:t>
            </a:r>
            <a:r>
              <a:rPr lang="en-US" sz="2800" b="1" dirty="0" smtClean="0">
                <a:solidFill>
                  <a:srgbClr val="000000"/>
                </a:solidFill>
              </a:rPr>
              <a:t> de </a:t>
            </a:r>
            <a:r>
              <a:rPr lang="en-US" sz="2800" b="1" dirty="0" err="1" smtClean="0">
                <a:solidFill>
                  <a:srgbClr val="000000"/>
                </a:solidFill>
              </a:rPr>
              <a:t>investigación</a:t>
            </a:r>
            <a:endParaRPr lang="en-US" sz="2800" b="1" dirty="0">
              <a:solidFill>
                <a:srgbClr val="000000"/>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6 Marcador de contenido"/>
          <p:cNvSpPr>
            <a:spLocks noGrp="1"/>
          </p:cNvSpPr>
          <p:nvPr>
            <p:ph idx="1"/>
          </p:nvPr>
        </p:nvSpPr>
        <p:spPr>
          <a:xfrm>
            <a:off x="457199" y="1204640"/>
            <a:ext cx="8229600" cy="4525963"/>
          </a:xfrm>
        </p:spPr>
        <p:txBody>
          <a:bodyPr>
            <a:normAutofit/>
          </a:bodyPr>
          <a:lstStyle/>
          <a:p>
            <a:pPr lvl="0">
              <a:buNone/>
            </a:pPr>
            <a:r>
              <a:rPr lang="es-ES_tradnl" sz="3000" dirty="0" smtClean="0"/>
              <a:t>Al </a:t>
            </a:r>
            <a:r>
              <a:rPr lang="es-ES_tradnl" sz="3000" dirty="0" smtClean="0"/>
              <a:t>observar los resultados de exámenes, los trabajos redactados por los estudiantes y las presentaciones orales en la clase, hemos notado en ellos un bajo nivel de comprensión de los textos, de argumentación al defender posturas y debilidades grandes al producir textos con un grado académico</a:t>
            </a:r>
            <a:endParaRPr lang="es-DO" sz="3000" dirty="0" smtClean="0"/>
          </a:p>
          <a:p>
            <a:pPr>
              <a:buNone/>
            </a:pPr>
            <a:endParaRPr lang="es-DO" dirty="0"/>
          </a:p>
        </p:txBody>
      </p:sp>
    </p:spTree>
    <p:extLst>
      <p:ext uri="{BB962C8B-B14F-4D97-AF65-F5344CB8AC3E}">
        <p14:creationId xmlns:p14="http://schemas.microsoft.com/office/powerpoint/2010/main" xmlns="" val="311270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IV. </a:t>
            </a:r>
            <a:r>
              <a:rPr lang="en-US" sz="2800" b="1" dirty="0" err="1" smtClean="0">
                <a:solidFill>
                  <a:srgbClr val="000000"/>
                </a:solidFill>
              </a:rPr>
              <a:t>Justificación</a:t>
            </a:r>
            <a:endParaRPr lang="en-US" sz="2000" b="1" dirty="0">
              <a:solidFill>
                <a:srgbClr val="000000"/>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6 Marcador de contenido"/>
          <p:cNvSpPr>
            <a:spLocks noGrp="1"/>
          </p:cNvSpPr>
          <p:nvPr>
            <p:ph idx="1"/>
          </p:nvPr>
        </p:nvSpPr>
        <p:spPr>
          <a:xfrm>
            <a:off x="457200" y="1204640"/>
            <a:ext cx="8229600" cy="4525963"/>
          </a:xfrm>
        </p:spPr>
        <p:txBody>
          <a:bodyPr>
            <a:normAutofit fontScale="92500" lnSpcReduction="20000"/>
          </a:bodyPr>
          <a:lstStyle/>
          <a:p>
            <a:pPr lvl="0"/>
            <a:r>
              <a:rPr lang="es-ES_tradnl" sz="3100" dirty="0" smtClean="0"/>
              <a:t>A</a:t>
            </a:r>
            <a:r>
              <a:rPr lang="es-ES_tradnl" sz="3100" dirty="0" smtClean="0"/>
              <a:t>l </a:t>
            </a:r>
            <a:r>
              <a:rPr lang="es-ES_tradnl" sz="3100" dirty="0" smtClean="0"/>
              <a:t>realizar la corrección de trabajos, exámenes y producción escrita de los estudiantes, notamos debilidades en el nivel de argumentación en un amplio número de estos. </a:t>
            </a:r>
            <a:r>
              <a:rPr lang="es-ES_tradnl" sz="3100" dirty="0" smtClean="0"/>
              <a:t>En </a:t>
            </a:r>
            <a:r>
              <a:rPr lang="es-ES_tradnl" sz="3100" dirty="0" smtClean="0"/>
              <a:t>específico notamos mayor debilidad en cuanto al dominio de lenguaje técnico, pertinente al área de </a:t>
            </a:r>
            <a:r>
              <a:rPr lang="es-ES_tradnl" sz="3100" dirty="0" smtClean="0"/>
              <a:t>Mercadeo</a:t>
            </a:r>
            <a:r>
              <a:rPr lang="es-ES_tradnl" sz="3100" dirty="0" smtClean="0"/>
              <a:t>. </a:t>
            </a:r>
            <a:r>
              <a:rPr lang="es-ES_tradnl" sz="3100" dirty="0" smtClean="0"/>
              <a:t> Los </a:t>
            </a:r>
            <a:r>
              <a:rPr lang="es-ES_tradnl" sz="3100" dirty="0" smtClean="0"/>
              <a:t>alumnos presentan un bajo dominio del léxico propio de la disciplina, lo cual les genera  limitados niveles de comprensión y argumentación en la producción de textos que requieran presentar y comparar diferentes posturas agregando su propio pensar.</a:t>
            </a:r>
          </a:p>
          <a:p>
            <a:endParaRPr lang="es-DO" dirty="0"/>
          </a:p>
        </p:txBody>
      </p:sp>
    </p:spTree>
    <p:extLst>
      <p:ext uri="{BB962C8B-B14F-4D97-AF65-F5344CB8AC3E}">
        <p14:creationId xmlns:p14="http://schemas.microsoft.com/office/powerpoint/2010/main" xmlns="" val="311270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V. </a:t>
            </a:r>
            <a:r>
              <a:rPr lang="en-US" sz="2800" b="1" dirty="0" err="1" smtClean="0">
                <a:solidFill>
                  <a:srgbClr val="000000"/>
                </a:solidFill>
              </a:rPr>
              <a:t>Antecedentes</a:t>
            </a:r>
            <a:endParaRPr lang="en-US" sz="2800" b="1" dirty="0">
              <a:solidFill>
                <a:srgbClr val="000000"/>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6 Marcador de contenido"/>
          <p:cNvSpPr>
            <a:spLocks noGrp="1"/>
          </p:cNvSpPr>
          <p:nvPr>
            <p:ph idx="1"/>
          </p:nvPr>
        </p:nvSpPr>
        <p:spPr>
          <a:xfrm>
            <a:off x="457200" y="1238250"/>
            <a:ext cx="8229600" cy="4525963"/>
          </a:xfrm>
        </p:spPr>
        <p:txBody>
          <a:bodyPr>
            <a:normAutofit fontScale="70000" lnSpcReduction="20000"/>
          </a:bodyPr>
          <a:lstStyle/>
          <a:p>
            <a:pPr lvl="0"/>
            <a:r>
              <a:rPr lang="es-ES_tradnl" dirty="0" smtClean="0"/>
              <a:t>Las </a:t>
            </a:r>
            <a:r>
              <a:rPr lang="es-ES_tradnl" dirty="0" smtClean="0"/>
              <a:t>iniciativas desarrolladas </a:t>
            </a:r>
            <a:r>
              <a:rPr lang="es-ES_tradnl" dirty="0" smtClean="0"/>
              <a:t>en el área de Mercadeo son </a:t>
            </a:r>
            <a:r>
              <a:rPr lang="es-ES_tradnl" dirty="0" smtClean="0"/>
              <a:t>en el ámbito de la inclusión de modelos de análisis de los </a:t>
            </a:r>
            <a:r>
              <a:rPr lang="es-ES_tradnl" dirty="0" smtClean="0"/>
              <a:t>negocios.</a:t>
            </a:r>
          </a:p>
          <a:p>
            <a:pPr lvl="0"/>
            <a:r>
              <a:rPr lang="es-ES_tradnl" dirty="0" smtClean="0"/>
              <a:t>Profesor </a:t>
            </a:r>
            <a:r>
              <a:rPr lang="es-ES_tradnl" dirty="0" smtClean="0"/>
              <a:t>Víctor Rosario, Investigación sobre modelos estratégicos usados en las asignaturas de </a:t>
            </a:r>
            <a:r>
              <a:rPr lang="es-ES_tradnl" dirty="0" smtClean="0"/>
              <a:t>Mercadeo  </a:t>
            </a:r>
            <a:r>
              <a:rPr lang="es-ES_tradnl" dirty="0" smtClean="0"/>
              <a:t>y sobre contenido temático de la carrera </a:t>
            </a:r>
            <a:endParaRPr lang="es-ES_tradnl" dirty="0" smtClean="0"/>
          </a:p>
          <a:p>
            <a:pPr lvl="0"/>
            <a:r>
              <a:rPr lang="es-ES_tradnl" dirty="0" smtClean="0"/>
              <a:t>Profesor </a:t>
            </a:r>
            <a:r>
              <a:rPr lang="es-ES_tradnl" dirty="0" smtClean="0"/>
              <a:t>Juan José de Arrúe, Impacto de las promociones en la compra del </a:t>
            </a:r>
            <a:r>
              <a:rPr lang="es-ES_tradnl" dirty="0" smtClean="0"/>
              <a:t>consumidor.  </a:t>
            </a:r>
          </a:p>
          <a:p>
            <a:pPr lvl="0"/>
            <a:r>
              <a:rPr lang="es-ES_tradnl" dirty="0" smtClean="0"/>
              <a:t>La </a:t>
            </a:r>
            <a:r>
              <a:rPr lang="es-ES_tradnl" dirty="0" smtClean="0"/>
              <a:t>investigación propuesta tiene la oportunidad de abordar un tema que puede generar interés por ser novedoso y despertar preocupaciones comunes pre-existentes entre los profesores para la búsqueda de soluciones colectivas en la carrera de Mercadeo y de otras carreras en sentido general.</a:t>
            </a:r>
          </a:p>
          <a:p>
            <a:endParaRPr lang="es-DO" dirty="0"/>
          </a:p>
        </p:txBody>
      </p:sp>
    </p:spTree>
    <p:extLst>
      <p:ext uri="{BB962C8B-B14F-4D97-AF65-F5344CB8AC3E}">
        <p14:creationId xmlns:p14="http://schemas.microsoft.com/office/powerpoint/2010/main" xmlns="" val="354709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6 Marcador de contenido"/>
          <p:cNvSpPr>
            <a:spLocks noGrp="1"/>
          </p:cNvSpPr>
          <p:nvPr>
            <p:ph idx="1"/>
          </p:nvPr>
        </p:nvSpPr>
        <p:spPr>
          <a:xfrm>
            <a:off x="457200" y="1204640"/>
            <a:ext cx="8229600" cy="4525963"/>
          </a:xfrm>
        </p:spPr>
        <p:txBody>
          <a:bodyPr>
            <a:normAutofit fontScale="70000" lnSpcReduction="20000"/>
          </a:bodyPr>
          <a:lstStyle/>
          <a:p>
            <a:pPr lvl="0"/>
            <a:r>
              <a:rPr lang="es-ES_tradnl" dirty="0" smtClean="0"/>
              <a:t>La metodología diseñada por los profesores es de vital importancia para lograr que los estudiantes tengan un aprendizaje efectivo. Incluir prácticas de lectura-escritura permite aumentar la comprensión teórico-práctica del contenido incluido en los objetivos de aprendizaje de las diferentes asignaturas de una carrera universitaria. </a:t>
            </a:r>
          </a:p>
          <a:p>
            <a:pPr lvl="0"/>
            <a:r>
              <a:rPr lang="es-ES_tradnl" dirty="0" smtClean="0"/>
              <a:t>El </a:t>
            </a:r>
            <a:r>
              <a:rPr lang="es-ES_tradnl" dirty="0" smtClean="0"/>
              <a:t>autor </a:t>
            </a:r>
            <a:r>
              <a:rPr lang="es-ES_tradnl" dirty="0" smtClean="0"/>
              <a:t>Ken </a:t>
            </a:r>
            <a:r>
              <a:rPr lang="es-ES_tradnl" dirty="0" err="1" smtClean="0"/>
              <a:t>Bain</a:t>
            </a:r>
            <a:r>
              <a:rPr lang="es-ES_tradnl" dirty="0" smtClean="0"/>
              <a:t> presenta </a:t>
            </a:r>
            <a:r>
              <a:rPr lang="es-ES_tradnl" dirty="0" smtClean="0"/>
              <a:t>las conclusiones de su investigación sobre las mejores prácticas docentes; uno de los elementos para crear un entorno de aprendizaje crítico natural, citados por el autor, es “animar a  los estudiantes en alguna actividad intelectual  que les permita comparar, aplicar, evaluar, analizar y sintetizar pero nunca solo a escuchar y recordar”.  De sus conclusiones se desprende la importancia de lograr que los estudiantes tengan un nivel profundo de comprensión de lectura que les permita elevar los niveles de argumentación, escritura y aplicación del conocimiento en otros contextos.</a:t>
            </a:r>
          </a:p>
          <a:p>
            <a:endParaRPr lang="es-DO" dirty="0"/>
          </a:p>
        </p:txBody>
      </p:sp>
    </p:spTree>
    <p:extLst>
      <p:ext uri="{BB962C8B-B14F-4D97-AF65-F5344CB8AC3E}">
        <p14:creationId xmlns:p14="http://schemas.microsoft.com/office/powerpoint/2010/main" xmlns="" val="281087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666"/>
            <a:ext cx="8229600" cy="623822"/>
          </a:xfrm>
        </p:spPr>
        <p:style>
          <a:lnRef idx="2">
            <a:schemeClr val="accent6"/>
          </a:lnRef>
          <a:fillRef idx="1">
            <a:schemeClr val="lt1"/>
          </a:fillRef>
          <a:effectRef idx="0">
            <a:schemeClr val="accent6"/>
          </a:effectRef>
          <a:fontRef idx="minor">
            <a:schemeClr val="dk1"/>
          </a:fontRef>
        </p:style>
        <p:txBody>
          <a:bodyPr>
            <a:noAutofit/>
          </a:bodyPr>
          <a:lstStyle/>
          <a:p>
            <a:r>
              <a:rPr lang="en-US" sz="2800" b="1" dirty="0" smtClean="0">
                <a:solidFill>
                  <a:srgbClr val="000000"/>
                </a:solidFill>
              </a:rPr>
              <a:t>VI. </a:t>
            </a:r>
            <a:r>
              <a:rPr lang="en-US" sz="2800" b="1" dirty="0" err="1" smtClean="0">
                <a:solidFill>
                  <a:srgbClr val="000000"/>
                </a:solidFill>
              </a:rPr>
              <a:t>Hipótesis</a:t>
            </a:r>
            <a:endParaRPr lang="en-US" sz="2800" b="1" dirty="0">
              <a:solidFill>
                <a:srgbClr val="000000"/>
              </a:solidFill>
            </a:endParaRPr>
          </a:p>
        </p:txBody>
      </p:sp>
      <p:sp>
        <p:nvSpPr>
          <p:cNvPr id="3" name="Content Placeholder 2"/>
          <p:cNvSpPr>
            <a:spLocks noGrp="1"/>
          </p:cNvSpPr>
          <p:nvPr>
            <p:ph idx="1"/>
          </p:nvPr>
        </p:nvSpPr>
        <p:spPr>
          <a:xfrm>
            <a:off x="457200" y="1238250"/>
            <a:ext cx="8229600" cy="3943351"/>
          </a:xfrm>
        </p:spPr>
        <p:txBody>
          <a:bodyPr>
            <a:normAutofit/>
          </a:bodyPr>
          <a:lstStyle/>
          <a:p>
            <a:pPr marL="0" indent="0">
              <a:buNone/>
            </a:pPr>
            <a:endParaRPr lang="en-US" dirty="0"/>
          </a:p>
          <a:p>
            <a:pPr marL="0" indent="0">
              <a:buNone/>
            </a:pPr>
            <a:endParaRPr lang="en-US" dirty="0" smtClean="0">
              <a:solidFill>
                <a:schemeClr val="bg1">
                  <a:lumMod val="50000"/>
                </a:schemeClr>
              </a:solidFill>
            </a:endParaRPr>
          </a:p>
          <a:p>
            <a:endParaRPr lang="en-US" dirty="0">
              <a:solidFill>
                <a:schemeClr val="bg1">
                  <a:lumMod val="50000"/>
                </a:schemeClr>
              </a:solidFill>
            </a:endParaRPr>
          </a:p>
        </p:txBody>
      </p:sp>
      <p:sp>
        <p:nvSpPr>
          <p:cNvPr id="4" name="Rectangle 3"/>
          <p:cNvSpPr/>
          <p:nvPr/>
        </p:nvSpPr>
        <p:spPr>
          <a:xfrm>
            <a:off x="0" y="5486400"/>
            <a:ext cx="9144000" cy="1371600"/>
          </a:xfrm>
          <a:prstGeom prst="rect">
            <a:avLst/>
          </a:prstGeom>
          <a:solidFill>
            <a:srgbClr val="005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C:\Users\joperez\Desktop\PUCMM Web\images\logo pucmm\logo-blanco.png"/>
          <p:cNvPicPr>
            <a:picLocks noChangeAspect="1" noChangeArrowheads="1"/>
          </p:cNvPicPr>
          <p:nvPr/>
        </p:nvPicPr>
        <p:blipFill>
          <a:blip r:embed="rId2" cstate="print"/>
          <a:srcRect/>
          <a:stretch>
            <a:fillRect/>
          </a:stretch>
        </p:blipFill>
        <p:spPr bwMode="auto">
          <a:xfrm>
            <a:off x="152401" y="5508812"/>
            <a:ext cx="1371600" cy="1272988"/>
          </a:xfrm>
          <a:prstGeom prst="rect">
            <a:avLst/>
          </a:prstGeom>
          <a:noFill/>
        </p:spPr>
      </p:pic>
      <p:sp>
        <p:nvSpPr>
          <p:cNvPr id="6" name="TextBox 5"/>
          <p:cNvSpPr txBox="1"/>
          <p:nvPr/>
        </p:nvSpPr>
        <p:spPr>
          <a:xfrm>
            <a:off x="2230541" y="5730603"/>
            <a:ext cx="6659062" cy="954107"/>
          </a:xfrm>
          <a:prstGeom prst="rect">
            <a:avLst/>
          </a:prstGeom>
          <a:noFill/>
        </p:spPr>
        <p:txBody>
          <a:bodyPr wrap="square" rtlCol="0">
            <a:spAutoFit/>
          </a:bodyPr>
          <a:lstStyle/>
          <a:p>
            <a:pPr algn="r"/>
            <a:r>
              <a:rPr lang="es-ES" sz="1400" dirty="0" smtClean="0">
                <a:solidFill>
                  <a:srgbClr val="FFFFFF"/>
                </a:solidFill>
              </a:rPr>
              <a:t>Investigación-Acción</a:t>
            </a:r>
            <a:r>
              <a:rPr lang="es-ES" sz="1400" i="1" dirty="0" smtClean="0">
                <a:solidFill>
                  <a:srgbClr val="FFFFFF"/>
                </a:solidFill>
              </a:rPr>
              <a:t> </a:t>
            </a:r>
            <a:endParaRPr lang="es-ES_tradnl" sz="1400" b="1" dirty="0" smtClean="0">
              <a:solidFill>
                <a:srgbClr val="FFFFFF"/>
              </a:solidFill>
            </a:endParaRPr>
          </a:p>
          <a:p>
            <a:pPr algn="r"/>
            <a:r>
              <a:rPr lang="es-ES" sz="1400" i="1" dirty="0" smtClean="0">
                <a:solidFill>
                  <a:srgbClr val="FFFFFF"/>
                </a:solidFill>
              </a:rPr>
              <a:t>Evaluación de Efectividad en Estrategias de Lectura en la Comprensión de Textos: Contraste del Trabajo Procesual con otras Estrategia</a:t>
            </a:r>
          </a:p>
          <a:p>
            <a:pPr algn="r"/>
            <a:r>
              <a:rPr lang="es-ES" sz="1400" i="1" dirty="0" err="1" smtClean="0">
                <a:solidFill>
                  <a:srgbClr val="FFFFFF"/>
                </a:solidFill>
              </a:rPr>
              <a:t>Claudine</a:t>
            </a:r>
            <a:r>
              <a:rPr lang="es-ES" sz="1400" i="1" dirty="0" smtClean="0">
                <a:solidFill>
                  <a:srgbClr val="FFFFFF"/>
                </a:solidFill>
              </a:rPr>
              <a:t> Collado. Prof. Mercadeo- PUCMM</a:t>
            </a:r>
            <a:endParaRPr lang="es-ES_tradnl" sz="1400" b="1" dirty="0" smtClean="0">
              <a:solidFill>
                <a:srgbClr val="FFFFFF"/>
              </a:solidFill>
            </a:endParaRPr>
          </a:p>
        </p:txBody>
      </p:sp>
      <p:sp>
        <p:nvSpPr>
          <p:cNvPr id="7" name="Text Box 14"/>
          <p:cNvSpPr txBox="1">
            <a:spLocks noChangeArrowheads="1"/>
          </p:cNvSpPr>
          <p:nvPr/>
        </p:nvSpPr>
        <p:spPr bwMode="auto">
          <a:xfrm>
            <a:off x="1199536" y="1607574"/>
            <a:ext cx="6834675" cy="2433484"/>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3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implementación de estrategias de lectura y escritura posibilita un nivel más profundo en la comprensión de textos y a su vez mayores destrezas de argumentación.</a:t>
            </a:r>
            <a:endParaRPr kumimoji="0" lang="es-E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434486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6812747-4FAA-4792-A615-B2785420F63F}"/>
</file>

<file path=customXml/itemProps2.xml><?xml version="1.0" encoding="utf-8"?>
<ds:datastoreItem xmlns:ds="http://schemas.openxmlformats.org/officeDocument/2006/customXml" ds:itemID="{7693A624-5F30-4E02-A3E6-0D0B38F89D79}"/>
</file>

<file path=customXml/itemProps3.xml><?xml version="1.0" encoding="utf-8"?>
<ds:datastoreItem xmlns:ds="http://schemas.openxmlformats.org/officeDocument/2006/customXml" ds:itemID="{4BADF639-36ED-4984-A569-01187615A2F3}"/>
</file>

<file path=docProps/app.xml><?xml version="1.0" encoding="utf-8"?>
<Properties xmlns="http://schemas.openxmlformats.org/officeDocument/2006/extended-properties" xmlns:vt="http://schemas.openxmlformats.org/officeDocument/2006/docPropsVTypes">
  <TotalTime>248</TotalTime>
  <Words>2739</Words>
  <Application>Microsoft Office PowerPoint</Application>
  <PresentationFormat>Presentación en pantalla (4:3)</PresentationFormat>
  <Paragraphs>245</Paragraphs>
  <Slides>29</Slides>
  <Notes>0</Notes>
  <HiddenSlides>1</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Office Theme</vt:lpstr>
      <vt:lpstr>Diapositiva 1</vt:lpstr>
      <vt:lpstr>Delimitación del tema</vt:lpstr>
      <vt:lpstr>Delimitación del tema</vt:lpstr>
      <vt:lpstr>II. Línea temática</vt:lpstr>
      <vt:lpstr>III. Problemas de investigación</vt:lpstr>
      <vt:lpstr>IV. Justificación</vt:lpstr>
      <vt:lpstr>V. Antecedentes</vt:lpstr>
      <vt:lpstr>Diapositiva 8</vt:lpstr>
      <vt:lpstr>VI. Hipótesis</vt:lpstr>
      <vt:lpstr>VII. Objetivo General</vt:lpstr>
      <vt:lpstr>VIII. Objetivos Específicos</vt:lpstr>
      <vt:lpstr>IX. Marco Teórico</vt:lpstr>
      <vt:lpstr>Diapositiva 13</vt:lpstr>
      <vt:lpstr>Diapositiva 14</vt:lpstr>
      <vt:lpstr>Diapositiva 15</vt:lpstr>
      <vt:lpstr>X. Metodología</vt:lpstr>
      <vt:lpstr>a. Pruebas y estrategias aplicadas:</vt:lpstr>
      <vt:lpstr>Diapositiva 18</vt:lpstr>
      <vt:lpstr>Diapositiva 19</vt:lpstr>
      <vt:lpstr>Diapositiva 20</vt:lpstr>
      <vt:lpstr>Diapositiva 21</vt:lpstr>
      <vt:lpstr>Diapositiva 22</vt:lpstr>
      <vt:lpstr>Diapositiva 23</vt:lpstr>
      <vt:lpstr>Diapositiva 24</vt:lpstr>
      <vt:lpstr>Diapositiva 25</vt:lpstr>
      <vt:lpstr>XII. Conclusiones Generales</vt:lpstr>
      <vt:lpstr>Diapositiva 27</vt:lpstr>
      <vt:lpstr>XIII. Recomendaciones</vt:lpstr>
      <vt:lpstr>Agradecimiento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Claudine Collado</dc:creator>
  <cp:lastModifiedBy>Flori</cp:lastModifiedBy>
  <cp:revision>30</cp:revision>
  <dcterms:created xsi:type="dcterms:W3CDTF">2016-04-07T04:09:36Z</dcterms:created>
  <dcterms:modified xsi:type="dcterms:W3CDTF">2016-04-07T19:13:47Z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