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Default Extension="gif" ContentType="image/gif"/>
  <Override PartName="/ppt/drawings/drawing1.xml" ContentType="application/vnd.openxmlformats-officedocument.drawingml.chartshapes+xml"/>
  <Override PartName="/ppt/presentation.xml" ContentType="application/vnd.openxmlformats-officedocument.presentationml.presentation.main+xml"/>
  <Override PartName="/ppt/slides/slide24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6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30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3"/>
  </p:notesMasterIdLst>
  <p:sldIdLst>
    <p:sldId id="308" r:id="rId3"/>
    <p:sldId id="309" r:id="rId4"/>
    <p:sldId id="310" r:id="rId5"/>
    <p:sldId id="258" r:id="rId6"/>
    <p:sldId id="272" r:id="rId7"/>
    <p:sldId id="261" r:id="rId8"/>
    <p:sldId id="273" r:id="rId9"/>
    <p:sldId id="260" r:id="rId10"/>
    <p:sldId id="311" r:id="rId11"/>
    <p:sldId id="312" r:id="rId12"/>
    <p:sldId id="262" r:id="rId13"/>
    <p:sldId id="280" r:id="rId14"/>
    <p:sldId id="274" r:id="rId15"/>
    <p:sldId id="313" r:id="rId16"/>
    <p:sldId id="283" r:id="rId17"/>
    <p:sldId id="267" r:id="rId18"/>
    <p:sldId id="288" r:id="rId19"/>
    <p:sldId id="298" r:id="rId20"/>
    <p:sldId id="299" r:id="rId21"/>
    <p:sldId id="301" r:id="rId22"/>
    <p:sldId id="302" r:id="rId23"/>
    <p:sldId id="304" r:id="rId24"/>
    <p:sldId id="285" r:id="rId25"/>
    <p:sldId id="286" r:id="rId26"/>
    <p:sldId id="287" r:id="rId27"/>
    <p:sldId id="289" r:id="rId28"/>
    <p:sldId id="290" r:id="rId29"/>
    <p:sldId id="297" r:id="rId30"/>
    <p:sldId id="306" r:id="rId31"/>
    <p:sldId id="30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A0000"/>
    <a:srgbClr val="CCCCFF"/>
    <a:srgbClr val="FFFFFF"/>
    <a:srgbClr val="9999FF"/>
    <a:srgbClr val="CC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ustomXml" Target="../customXml/item2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Book4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5"/>
  <c:chart>
    <c:view3D>
      <c:rAngAx val="1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Sheet1!$A$3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92D050"/>
            </a:solidFill>
          </c:spPr>
          <c:cat>
            <c:strRef>
              <c:f>Sheet1!$B$2:$C$2</c:f>
              <c:strCache>
                <c:ptCount val="2"/>
                <c:pt idx="0">
                  <c:v>DOCENTES</c:v>
                </c:pt>
                <c:pt idx="1">
                  <c:v>ESTUDIANTES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cat>
            <c:strRef>
              <c:f>Sheet1!$B$2:$C$2</c:f>
              <c:strCache>
                <c:ptCount val="2"/>
                <c:pt idx="0">
                  <c:v>DOCENTES</c:v>
                </c:pt>
                <c:pt idx="1">
                  <c:v>ESTUDIANTES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dLbls/>
        <c:shape val="cylinder"/>
        <c:axId val="68166016"/>
        <c:axId val="68167552"/>
        <c:axId val="0"/>
      </c:bar3DChart>
      <c:catAx>
        <c:axId val="68166016"/>
        <c:scaling>
          <c:orientation val="minMax"/>
        </c:scaling>
        <c:axPos val="b"/>
        <c:numFmt formatCode="General" sourceLinked="1"/>
        <c:tickLblPos val="nextTo"/>
        <c:crossAx val="68167552"/>
        <c:crosses val="autoZero"/>
        <c:auto val="1"/>
        <c:lblAlgn val="ctr"/>
        <c:lblOffset val="100"/>
      </c:catAx>
      <c:valAx>
        <c:axId val="68167552"/>
        <c:scaling>
          <c:orientation val="minMax"/>
        </c:scaling>
        <c:axPos val="l"/>
        <c:majorGridlines/>
        <c:numFmt formatCode="0%" sourceLinked="1"/>
        <c:tickLblPos val="nextTo"/>
        <c:crossAx val="68166016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DOCENTES vs ESTUDIANTES</a:t>
            </a:r>
          </a:p>
        </c:rich>
      </c:tx>
      <c:layout>
        <c:manualLayout>
          <c:xMode val="edge"/>
          <c:yMode val="edge"/>
          <c:x val="0.32876575452820872"/>
          <c:y val="3.5406506516761964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8.6943775944920809E-2"/>
          <c:w val="0.97555555555555562"/>
          <c:h val="0.90909974532115234"/>
        </c:manualLayout>
      </c:layout>
      <c:bar3DChart>
        <c:barDir val="col"/>
        <c:grouping val="clustered"/>
        <c:ser>
          <c:idx val="0"/>
          <c:order val="0"/>
          <c:dLbls>
            <c:dLbl>
              <c:idx val="0"/>
              <c:layout>
                <c:manualLayout>
                  <c:x val="1.973684210526316E-2"/>
                  <c:y val="-7.0370370370370375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100%</a:t>
                    </a:r>
                    <a:endParaRPr lang="en-US"/>
                  </a:p>
                </c:rich>
              </c:tx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5187969924812121E-3"/>
                  <c:y val="-4.1536863966770508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100%</a:t>
                    </a:r>
                  </a:p>
                </c:rich>
              </c:tx>
              <c:showVal val="1"/>
              <c:showCatNam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2531328320801912E-2"/>
                  <c:y val="-1.246138625195216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 0</a:t>
                    </a:r>
                  </a:p>
                </c:rich>
              </c:tx>
              <c:showVal val="1"/>
              <c:showCatNam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showCatName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Sheet1!#REF!</c:f>
            </c:multiLvl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dLbls>
            <c:dLbl>
              <c:idx val="0"/>
              <c:layout>
                <c:manualLayout>
                  <c:x val="4.3859649122807098E-2"/>
                  <c:y val="-7.0370370370370375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100%</a:t>
                    </a:r>
                    <a:endParaRPr lang="en-US"/>
                  </a:p>
                </c:rich>
              </c:tx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2556390977443611E-2"/>
                  <c:y val="-1.661474558670820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 100%</a:t>
                    </a:r>
                  </a:p>
                </c:rich>
              </c:tx>
              <c:showVal val="1"/>
              <c:showCatNam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7543859649122844E-2"/>
                  <c:y val="-1.661474558670820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 0</a:t>
                    </a:r>
                  </a:p>
                </c:rich>
              </c:tx>
              <c:showVal val="1"/>
              <c:showCatNam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showCatName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Sheet1!#REF!</c:f>
            </c:multiLvl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/>
        <c:shape val="cylinder"/>
        <c:axId val="68201856"/>
        <c:axId val="37786752"/>
        <c:axId val="0"/>
      </c:bar3DChart>
      <c:catAx>
        <c:axId val="68201856"/>
        <c:scaling>
          <c:orientation val="minMax"/>
        </c:scaling>
        <c:delete val="1"/>
        <c:axPos val="b"/>
        <c:tickLblPos val="none"/>
        <c:crossAx val="37786752"/>
        <c:crosses val="autoZero"/>
        <c:auto val="1"/>
        <c:lblAlgn val="ctr"/>
        <c:lblOffset val="100"/>
      </c:catAx>
      <c:valAx>
        <c:axId val="37786752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68201856"/>
        <c:crosses val="autoZero"/>
        <c:crossBetween val="between"/>
      </c:valAx>
    </c:plotArea>
    <c:plotVisOnly val="1"/>
    <c:dispBlanksAs val="gap"/>
  </c:chart>
  <c:spPr>
    <a:noFill/>
  </c:spPr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Muy Buena</c:v>
                </c:pt>
              </c:strCache>
            </c:strRef>
          </c:tx>
          <c:dLbls>
            <c:dLbl>
              <c:idx val="0"/>
              <c:layout>
                <c:manualLayout>
                  <c:x val="2.3437495194083172E-2"/>
                  <c:y val="-3.755870395854939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</c:f>
              <c:numCache>
                <c:formatCode>General</c:formatCode>
                <c:ptCount val="1"/>
                <c:pt idx="0">
                  <c:v>52.6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Buena</c:v>
                </c:pt>
              </c:strCache>
            </c:strRef>
          </c:tx>
          <c:dLbls>
            <c:dLbl>
              <c:idx val="0"/>
              <c:layout>
                <c:manualLayout>
                  <c:x val="2.3437495194083217E-2"/>
                  <c:y val="-5.633805593782409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Sheet1!$B$3</c:f>
              <c:numCache>
                <c:formatCode>General</c:formatCode>
                <c:ptCount val="1"/>
                <c:pt idx="0">
                  <c:v>36.800000000000004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Regular</c:v>
                </c:pt>
              </c:strCache>
            </c:strRef>
          </c:tx>
          <c:dLbls>
            <c:dLbl>
              <c:idx val="0"/>
              <c:layout>
                <c:manualLayout>
                  <c:x val="2.3437495194083172E-2"/>
                  <c:y val="-5.633805593782409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Sheet1!$B$4</c:f>
              <c:numCache>
                <c:formatCode>General</c:formatCode>
                <c:ptCount val="1"/>
                <c:pt idx="0">
                  <c:v>10.52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Deficiente</c:v>
                </c:pt>
              </c:strCache>
            </c:strRef>
          </c:tx>
          <c:dLbls>
            <c:dLbl>
              <c:idx val="0"/>
              <c:layout>
                <c:manualLayout>
                  <c:x val="7.8124983980277316E-3"/>
                  <c:y val="-5.633805593782409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Sheet1!$B$5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dLbls>
          <c:showVal val="1"/>
        </c:dLbls>
        <c:shape val="cylinder"/>
        <c:axId val="46630400"/>
        <c:axId val="46631936"/>
        <c:axId val="0"/>
      </c:bar3DChart>
      <c:catAx>
        <c:axId val="46630400"/>
        <c:scaling>
          <c:orientation val="minMax"/>
        </c:scaling>
        <c:delete val="1"/>
        <c:axPos val="b"/>
        <c:majorTickMark val="none"/>
        <c:tickLblPos val="none"/>
        <c:crossAx val="46631936"/>
        <c:crosses val="autoZero"/>
        <c:auto val="1"/>
        <c:lblAlgn val="ctr"/>
        <c:lblOffset val="100"/>
      </c:catAx>
      <c:valAx>
        <c:axId val="4663193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4663040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8096434820647442"/>
          <c:y val="0.92068897637795277"/>
          <c:w val="0.6602933070866146"/>
          <c:h val="7.9311023622047352E-2"/>
        </c:manualLayout>
      </c:layout>
    </c:legend>
    <c:plotVisOnly val="1"/>
    <c:dispBlanksAs val="gap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dLbls>
            <c:dLbl>
              <c:idx val="0"/>
              <c:layout>
                <c:manualLayout>
                  <c:x val="3.5087727376646768E-2"/>
                  <c:y val="-9.030544488711819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100%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Muy Buena</c:v>
                </c:pt>
                <c:pt idx="1">
                  <c:v>Buena</c:v>
                </c:pt>
                <c:pt idx="2">
                  <c:v>Regular</c:v>
                </c:pt>
                <c:pt idx="3">
                  <c:v>Deficiente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Val val="1"/>
        </c:dLbls>
        <c:shape val="cylinder"/>
        <c:axId val="40254464"/>
        <c:axId val="40264448"/>
        <c:axId val="0"/>
      </c:bar3DChart>
      <c:catAx>
        <c:axId val="40254464"/>
        <c:scaling>
          <c:orientation val="minMax"/>
        </c:scaling>
        <c:axPos val="b"/>
        <c:numFmt formatCode="General" sourceLinked="0"/>
        <c:majorTickMark val="none"/>
        <c:tickLblPos val="nextTo"/>
        <c:crossAx val="40264448"/>
        <c:crosses val="autoZero"/>
        <c:auto val="1"/>
        <c:lblAlgn val="ctr"/>
        <c:lblOffset val="100"/>
      </c:catAx>
      <c:valAx>
        <c:axId val="4026444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40254464"/>
        <c:crosses val="autoZero"/>
        <c:crossBetween val="between"/>
      </c:valAx>
    </c:plotArea>
    <c:plotVisOnly val="1"/>
    <c:dispBlanksAs val="gap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4"/>
  <c:chart>
    <c:view3D>
      <c:rAngAx val="1"/>
    </c:view3D>
    <c:plotArea>
      <c:layout>
        <c:manualLayout>
          <c:layoutTarget val="inner"/>
          <c:xMode val="edge"/>
          <c:yMode val="edge"/>
          <c:x val="0.410482535836867"/>
          <c:y val="2.3255813953488372E-2"/>
          <c:w val="0.45784642304327366"/>
          <c:h val="0.89902459866935269"/>
        </c:manualLayout>
      </c:layout>
      <c:bar3D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DOCENTES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Sheet1!$A$2:$A$6</c:f>
              <c:strCache>
                <c:ptCount val="5"/>
                <c:pt idx="0">
                  <c:v>Estimuló la lectura de manera consciente y crítica para comprender mejor los textos científicos </c:v>
                </c:pt>
                <c:pt idx="1">
                  <c:v>Ayudó a organizar mejor las ideas para escribir</c:v>
                </c:pt>
                <c:pt idx="2">
                  <c:v>Estimuló el espíritu investigador</c:v>
                </c:pt>
                <c:pt idx="3">
                  <c:v>Sólo lo asumí pensando en la calificación </c:v>
                </c:pt>
                <c:pt idx="4">
                  <c:v>Permite que el estudiante se involucre mas en el estudio de casos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80</c:v>
                </c:pt>
                <c:pt idx="1">
                  <c:v>60</c:v>
                </c:pt>
                <c:pt idx="2">
                  <c:v>60</c:v>
                </c:pt>
                <c:pt idx="3">
                  <c:v>0</c:v>
                </c:pt>
                <c:pt idx="4">
                  <c:v>60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ESTUDIANTES</c:v>
                </c:pt>
              </c:strCache>
            </c:strRef>
          </c:tx>
          <c:spPr>
            <a:solidFill>
              <a:srgbClr val="92D050"/>
            </a:solidFill>
          </c:spPr>
          <c:cat>
            <c:strRef>
              <c:f>Sheet1!$A$2:$A$6</c:f>
              <c:strCache>
                <c:ptCount val="5"/>
                <c:pt idx="0">
                  <c:v>Estimuló la lectura de manera consciente y crítica para comprender mejor los textos científicos </c:v>
                </c:pt>
                <c:pt idx="1">
                  <c:v>Ayudó a organizar mejor las ideas para escribir</c:v>
                </c:pt>
                <c:pt idx="2">
                  <c:v>Estimuló el espíritu investigador</c:v>
                </c:pt>
                <c:pt idx="3">
                  <c:v>Sólo lo asumí pensando en la calificación </c:v>
                </c:pt>
                <c:pt idx="4">
                  <c:v>Permite que el estudiante se involucre mas en el estudio de casos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68.400000000000006</c:v>
                </c:pt>
                <c:pt idx="1">
                  <c:v>100</c:v>
                </c:pt>
                <c:pt idx="2">
                  <c:v>63.1</c:v>
                </c:pt>
                <c:pt idx="3">
                  <c:v>5.2</c:v>
                </c:pt>
                <c:pt idx="4">
                  <c:v>0</c:v>
                </c:pt>
              </c:numCache>
            </c:numRef>
          </c:val>
        </c:ser>
        <c:dLbls/>
        <c:shape val="cylinder"/>
        <c:axId val="46668032"/>
        <c:axId val="46690304"/>
        <c:axId val="0"/>
      </c:bar3DChart>
      <c:catAx>
        <c:axId val="46668032"/>
        <c:scaling>
          <c:orientation val="minMax"/>
        </c:scaling>
        <c:axPos val="l"/>
        <c:numFmt formatCode="General" sourceLinked="0"/>
        <c:tickLblPos val="nextTo"/>
        <c:crossAx val="46690304"/>
        <c:crosses val="autoZero"/>
        <c:auto val="1"/>
        <c:lblAlgn val="ctr"/>
        <c:lblOffset val="100"/>
      </c:catAx>
      <c:valAx>
        <c:axId val="46690304"/>
        <c:scaling>
          <c:orientation val="minMax"/>
        </c:scaling>
        <c:axPos val="b"/>
        <c:majorGridlines/>
        <c:numFmt formatCode="General" sourceLinked="1"/>
        <c:tickLblPos val="nextTo"/>
        <c:crossAx val="466680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340938151961753"/>
          <c:y val="1.8482573399255869E-3"/>
          <c:w val="0.15497711824483479"/>
          <c:h val="0.13508972715619849"/>
        </c:manualLayout>
      </c:layout>
    </c:legend>
    <c:plotVisOnly val="1"/>
    <c:dispBlanksAs val="gap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0.41353</cdr:x>
      <cdr:y>0.84112</cdr:y>
    </cdr:from>
    <cdr:to>
      <cdr:x>0.52632</cdr:x>
      <cdr:y>0.92212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95500" y="2571751"/>
          <a:ext cx="571500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100"/>
            <a:t>Sí</a:t>
          </a:r>
        </a:p>
      </cdr:txBody>
    </cdr:sp>
  </cdr:relSizeAnchor>
  <cdr:relSizeAnchor xmlns:cdr="http://schemas.openxmlformats.org/drawingml/2006/chartDrawing">
    <cdr:from>
      <cdr:x>0.64286</cdr:x>
      <cdr:y>0.89097</cdr:y>
    </cdr:from>
    <cdr:to>
      <cdr:x>0.7218</cdr:x>
      <cdr:y>0.9595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257550" y="2724151"/>
          <a:ext cx="400050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100"/>
            <a:t>No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4E28C-D814-4628-A198-777581DF6D63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461B3-2707-4FB6-BCE6-DE3FB32AD2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0444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461B3-2707-4FB6-BCE6-DE3FB32AD28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9340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0896C-168B-40A4-A79B-A639DB76C3E4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BFEE-5564-46E1-93A6-2BA2E8C5BA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0896C-168B-40A4-A79B-A639DB76C3E4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BFEE-5564-46E1-93A6-2BA2E8C5BA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0896C-168B-40A4-A79B-A639DB76C3E4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BFEE-5564-46E1-93A6-2BA2E8C5BA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0896C-168B-40A4-A79B-A639DB76C3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ED2BBFEE-5564-46E1-93A6-2BA2E8C5BA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3604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0896C-168B-40A4-A79B-A639DB76C3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BFEE-5564-46E1-93A6-2BA2E8C5BA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980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0896C-168B-40A4-A79B-A639DB76C3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D2BBFEE-5564-46E1-93A6-2BA2E8C5BA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3126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0896C-168B-40A4-A79B-A639DB76C3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ED2BBFEE-5564-46E1-93A6-2BA2E8C5BA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9809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0896C-168B-40A4-A79B-A639DB76C3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ED2BBFEE-5564-46E1-93A6-2BA2E8C5BA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8126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0896C-168B-40A4-A79B-A639DB76C3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BFEE-5564-46E1-93A6-2BA2E8C5BA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70204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0896C-168B-40A4-A79B-A639DB76C3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BFEE-5564-46E1-93A6-2BA2E8C5BA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94649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0896C-168B-40A4-A79B-A639DB76C3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BFEE-5564-46E1-93A6-2BA2E8C5BA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2513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0896C-168B-40A4-A79B-A639DB76C3E4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BFEE-5564-46E1-93A6-2BA2E8C5BA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0896C-168B-40A4-A79B-A639DB76C3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D2BBFEE-5564-46E1-93A6-2BA2E8C5BA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36346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0896C-168B-40A4-A79B-A639DB76C3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D2BBFEE-5564-46E1-93A6-2BA2E8C5BA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20429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0896C-168B-40A4-A79B-A639DB76C3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D2BBFEE-5564-46E1-93A6-2BA2E8C5BA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276127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0896C-168B-40A4-A79B-A639DB76C3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D2BBFEE-5564-46E1-93A6-2BA2E8C5BA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37297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0896C-168B-40A4-A79B-A639DB76C3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D2BBFEE-5564-46E1-93A6-2BA2E8C5BA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9415056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0896C-168B-40A4-A79B-A639DB76C3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D2BBFEE-5564-46E1-93A6-2BA2E8C5BA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21966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0896C-168B-40A4-A79B-A639DB76C3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BFEE-5564-46E1-93A6-2BA2E8C5BA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62451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0896C-168B-40A4-A79B-A639DB76C3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BFEE-5564-46E1-93A6-2BA2E8C5BA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0614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0896C-168B-40A4-A79B-A639DB76C3E4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BFEE-5564-46E1-93A6-2BA2E8C5BA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0896C-168B-40A4-A79B-A639DB76C3E4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BFEE-5564-46E1-93A6-2BA2E8C5BA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0896C-168B-40A4-A79B-A639DB76C3E4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BFEE-5564-46E1-93A6-2BA2E8C5BA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0896C-168B-40A4-A79B-A639DB76C3E4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BFEE-5564-46E1-93A6-2BA2E8C5BA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0896C-168B-40A4-A79B-A639DB76C3E4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BFEE-5564-46E1-93A6-2BA2E8C5BA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0896C-168B-40A4-A79B-A639DB76C3E4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BFEE-5564-46E1-93A6-2BA2E8C5BA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0896C-168B-40A4-A79B-A639DB76C3E4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BFEE-5564-46E1-93A6-2BA2E8C5BA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0896C-168B-40A4-A79B-A639DB76C3E4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BBFEE-5564-46E1-93A6-2BA2E8C5BA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0896C-168B-40A4-A79B-A639DB76C3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D2BBFEE-5564-46E1-93A6-2BA2E8C5BA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1033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39322" y="228600"/>
            <a:ext cx="785097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4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          PONTIFICIA UNIVERSIDAD CATÓLICA MADRE Y MAESTRA </a:t>
            </a:r>
            <a:endParaRPr lang="es-DO" sz="1400" b="1" dirty="0" smtClean="0">
              <a:solidFill>
                <a:prstClr val="black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             FACULTAD DE CIENCIAS DE LA SALUD</a:t>
            </a:r>
            <a:endParaRPr lang="es-DO" sz="1400" b="1" dirty="0" smtClean="0">
              <a:solidFill>
                <a:prstClr val="black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     CENTRO DE EXCELENCIA PARA LA INVESTIGACIÓN Y DIFUSIÓN DE LA LECTURA Y ESCRITURA (CEDILE) </a:t>
            </a:r>
            <a:endParaRPr lang="es-ES" sz="1400" b="1" dirty="0" smtClean="0">
              <a:solidFill>
                <a:prstClr val="black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1" y="990601"/>
            <a:ext cx="1200158" cy="1066800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534588" y="2174557"/>
            <a:ext cx="82296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3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       PROGRAMA DE ALFABETIZACIÓN ACADÉMICA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3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DIPLOMADO EN LECTURA Y ESCRITURA A TRAVÉS  DEL CURRÍCULO EN EL NIVEL SUPERIOR </a:t>
            </a:r>
            <a:endParaRPr lang="es-ES" sz="1300" b="1" dirty="0" smtClean="0">
              <a:solidFill>
                <a:prstClr val="black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 rot="10800000" flipV="1">
            <a:off x="542868" y="2895600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400" b="1" dirty="0" smtClean="0">
                <a:solidFill>
                  <a:srgbClr val="0000FF"/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PROYECTO DE INVESTIGACIÓN-ACCIÓN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1400" b="1" dirty="0" smtClean="0">
              <a:solidFill>
                <a:srgbClr val="0000FF"/>
              </a:solidFill>
              <a:latin typeface="Arial Narrow" panose="020B0606020202030204" pitchFamily="34" charset="0"/>
              <a:ea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800" b="1" dirty="0" smtClean="0">
              <a:solidFill>
                <a:srgbClr val="0000FF"/>
              </a:solidFill>
              <a:latin typeface="Arial Narrow" panose="020B0606020202030204" pitchFamily="34" charset="0"/>
              <a:ea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4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s-DO" b="1" dirty="0" smtClean="0">
                <a:solidFill>
                  <a:prstClr val="black"/>
                </a:solidFill>
                <a:latin typeface="Arial Narrow" panose="020B0606020202030204" pitchFamily="34" charset="0"/>
                <a:ea typeface="Tahoma" pitchFamily="34" charset="0"/>
                <a:cs typeface="Arial" panose="020B0604020202020204" pitchFamily="34" charset="0"/>
              </a:rPr>
              <a:t>ESTRATEGIAS PARA MEJORAR LA ESCRITURA DE LOS INFORMES DE ESTUDIO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DO" b="1" dirty="0" smtClean="0">
                <a:solidFill>
                  <a:prstClr val="black"/>
                </a:solidFill>
                <a:latin typeface="Arial Narrow" panose="020B0606020202030204" pitchFamily="34" charset="0"/>
                <a:ea typeface="Tahoma" pitchFamily="34" charset="0"/>
                <a:cs typeface="Arial" panose="020B0604020202020204" pitchFamily="34" charset="0"/>
              </a:rPr>
              <a:t>DE CASOS DE LOS ESTUDIANTES DE ESTOMATOLOGÍA DE LOS GRUPOS 075 Y 076</a:t>
            </a:r>
            <a:endParaRPr lang="es-DO" dirty="0" smtClean="0">
              <a:solidFill>
                <a:srgbClr val="002060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10" name="TextBox 5"/>
          <p:cNvSpPr txBox="1"/>
          <p:nvPr/>
        </p:nvSpPr>
        <p:spPr>
          <a:xfrm>
            <a:off x="534588" y="4535031"/>
            <a:ext cx="8229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14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Tahoma" pitchFamily="34" charset="0"/>
                <a:cs typeface="Arial" panose="020B0604020202020204" pitchFamily="34" charset="0"/>
              </a:rPr>
              <a:t> DRAS. NELLY </a:t>
            </a:r>
            <a:r>
              <a:rPr lang="es-DO" sz="14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Tahoma" pitchFamily="34" charset="0"/>
                <a:cs typeface="Arial" panose="020B0604020202020204" pitchFamily="34" charset="0"/>
              </a:rPr>
              <a:t>ARACENA  </a:t>
            </a:r>
            <a:r>
              <a:rPr lang="es-DO" sz="14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Tahoma" pitchFamily="34" charset="0"/>
                <a:cs typeface="Arial" panose="020B0604020202020204" pitchFamily="34" charset="0"/>
              </a:rPr>
              <a:t>Y</a:t>
            </a:r>
            <a:r>
              <a:rPr lang="en-US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Tahoma" pitchFamily="34" charset="0"/>
                <a:cs typeface="Arial" panose="020B0604020202020204" pitchFamily="34" charset="0"/>
              </a:rPr>
              <a:t>  </a:t>
            </a:r>
            <a:r>
              <a:rPr lang="es-DO" sz="14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Tahoma" pitchFamily="34" charset="0"/>
                <a:cs typeface="Arial" panose="020B0604020202020204" pitchFamily="34" charset="0"/>
              </a:rPr>
              <a:t>ALEXANDRA </a:t>
            </a:r>
            <a:r>
              <a:rPr lang="es-DO" sz="14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Tahoma" pitchFamily="34" charset="0"/>
                <a:cs typeface="Arial" panose="020B0604020202020204" pitchFamily="34" charset="0"/>
              </a:rPr>
              <a:t>CID   </a:t>
            </a:r>
            <a:br>
              <a:rPr lang="es-DO" sz="14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es-DO" sz="14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Tahoma" pitchFamily="34" charset="0"/>
                <a:cs typeface="Arial" panose="020B0604020202020204" pitchFamily="34" charset="0"/>
              </a:rPr>
              <a:t>FACULTAD DE CIENCIAS DE LA SALUD, </a:t>
            </a:r>
            <a:r>
              <a:rPr lang="es-DO" sz="14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Tahoma" pitchFamily="34" charset="0"/>
                <a:cs typeface="Arial" panose="020B0604020202020204" pitchFamily="34" charset="0"/>
              </a:rPr>
              <a:t>DEPARTAMENTO </a:t>
            </a:r>
            <a:r>
              <a:rPr lang="es-DO" sz="14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Tahoma" pitchFamily="34" charset="0"/>
                <a:cs typeface="Arial" panose="020B0604020202020204" pitchFamily="34" charset="0"/>
              </a:rPr>
              <a:t>DE ESTOMATOLOGÍA</a:t>
            </a:r>
          </a:p>
          <a:p>
            <a:pPr algn="ctr"/>
            <a:endParaRPr lang="es-DO" sz="1400" b="1" dirty="0" smtClean="0">
              <a:solidFill>
                <a:prstClr val="black"/>
              </a:solidFill>
              <a:latin typeface="Arial Narrow" panose="020B060602020203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algn="ctr"/>
            <a:endParaRPr lang="es-DO" sz="1400" b="1" dirty="0" smtClean="0">
              <a:solidFill>
                <a:prstClr val="black"/>
              </a:solidFill>
              <a:latin typeface="Arial Narrow" panose="020B060602020203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algn="ctr"/>
            <a:r>
              <a:rPr lang="es-DO" sz="14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Tahoma" pitchFamily="34" charset="0"/>
                <a:cs typeface="Arial" panose="020B0604020202020204" pitchFamily="34" charset="0"/>
              </a:rPr>
              <a:t>PROFESORA</a:t>
            </a:r>
          </a:p>
          <a:p>
            <a:pPr algn="ctr"/>
            <a:r>
              <a:rPr lang="es-DO" sz="14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Tahoma" pitchFamily="34" charset="0"/>
                <a:cs typeface="Arial" panose="020B0604020202020204" pitchFamily="34" charset="0"/>
              </a:rPr>
              <a:t>DRA. LILIANA OLLOQUI DE MONTENEGRO  </a:t>
            </a:r>
            <a:r>
              <a:rPr lang="en-US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Tahoma" pitchFamily="34" charset="0"/>
                <a:cs typeface="Arial" panose="020B0604020202020204" pitchFamily="34" charset="0"/>
              </a:rPr>
              <a:t/>
            </a:r>
            <a:br>
              <a:rPr lang="en-US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es-DO" sz="14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Tahoma" pitchFamily="34" charset="0"/>
                <a:cs typeface="Arial" panose="020B0604020202020204" pitchFamily="34" charset="0"/>
              </a:rPr>
              <a:t> </a:t>
            </a:r>
            <a:r>
              <a:rPr lang="en-US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Tahoma" pitchFamily="34" charset="0"/>
                <a:cs typeface="Arial" panose="020B0604020202020204" pitchFamily="34" charset="0"/>
              </a:rPr>
              <a:t/>
            </a:r>
            <a:br>
              <a:rPr lang="en-US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es-DO" sz="14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Tahoma" pitchFamily="34" charset="0"/>
                <a:cs typeface="Arial" panose="020B0604020202020204" pitchFamily="34" charset="0"/>
              </a:rPr>
              <a:t>PROFESOR ACOMPAÑANTE  </a:t>
            </a:r>
            <a:r>
              <a:rPr lang="en-US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Tahoma" pitchFamily="34" charset="0"/>
                <a:cs typeface="Arial" panose="020B0604020202020204" pitchFamily="34" charset="0"/>
              </a:rPr>
              <a:t/>
            </a:r>
            <a:br>
              <a:rPr lang="en-US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es-DO" sz="14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Tahoma" pitchFamily="34" charset="0"/>
                <a:cs typeface="Arial" panose="020B0604020202020204" pitchFamily="34" charset="0"/>
              </a:rPr>
              <a:t>RAMÓN VIÑAS</a:t>
            </a:r>
            <a:endParaRPr lang="en-US" sz="1400" dirty="0">
              <a:solidFill>
                <a:prstClr val="black"/>
              </a:solidFill>
              <a:latin typeface="Arial Narrow" panose="020B060602020203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601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52400"/>
            <a:ext cx="3124200" cy="6096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OBJETIVOS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10600" cy="5334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s-DO" b="1" dirty="0" smtClean="0">
                <a:solidFill>
                  <a:srgbClr val="002060"/>
                </a:solidFill>
              </a:rPr>
              <a:t>    </a:t>
            </a:r>
            <a:r>
              <a:rPr lang="es-DO" b="1" dirty="0" smtClean="0">
                <a:solidFill>
                  <a:srgbClr val="002060"/>
                </a:solidFill>
              </a:rPr>
              <a:t>Específicos:</a:t>
            </a:r>
            <a:endParaRPr lang="es-DO" b="1" dirty="0" smtClean="0">
              <a:solidFill>
                <a:srgbClr val="00206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447800"/>
            <a:ext cx="8610600" cy="152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Promover la lectura y la escritura mediante el estudio de casos en los estudiantes de Estomatología.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3352800"/>
            <a:ext cx="8382000" cy="160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s-DO" sz="3200" dirty="0" smtClean="0">
                <a:solidFill>
                  <a:prstClr val="black"/>
                </a:solidFill>
              </a:rPr>
              <a:t>Diseñar una rúbrica de evaluación con la finalidad de que esta sea más objetiva y formativa.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5323582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s-DO" sz="3200" dirty="0" smtClean="0">
                <a:solidFill>
                  <a:prstClr val="black"/>
                </a:solidFill>
              </a:rPr>
              <a:t>Integrar a docentes y estudiantes a la comunidad discursiva propia de su contexto.</a:t>
            </a:r>
          </a:p>
        </p:txBody>
      </p:sp>
    </p:spTree>
    <p:extLst>
      <p:ext uri="{BB962C8B-B14F-4D97-AF65-F5344CB8AC3E}">
        <p14:creationId xmlns:p14="http://schemas.microsoft.com/office/powerpoint/2010/main" xmlns="" val="181810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0" y="152400"/>
            <a:ext cx="41148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ANTECEDENTES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4985296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es-ES" sz="1600" b="1" dirty="0" smtClean="0">
                <a:solidFill>
                  <a:srgbClr val="002060"/>
                </a:solidFill>
              </a:rPr>
              <a:t>Propuesta de metodologías activas para los alumnos de la asignatura </a:t>
            </a:r>
            <a:r>
              <a:rPr lang="es-ES" sz="1600" b="1" dirty="0" smtClean="0">
                <a:solidFill>
                  <a:srgbClr val="002060"/>
                </a:solidFill>
              </a:rPr>
              <a:t>“Clínica </a:t>
            </a:r>
            <a:r>
              <a:rPr lang="es-ES" sz="1600" b="1" dirty="0" smtClean="0">
                <a:solidFill>
                  <a:srgbClr val="002060"/>
                </a:solidFill>
              </a:rPr>
              <a:t>odontológica integrada de adultos”. El ESTUDIO DE CASOS.</a:t>
            </a:r>
          </a:p>
          <a:p>
            <a:r>
              <a:rPr lang="es-ES" sz="1600" dirty="0" smtClean="0">
                <a:solidFill>
                  <a:srgbClr val="002060"/>
                </a:solidFill>
              </a:rPr>
              <a:t>María del Mar García-Torres </a:t>
            </a:r>
            <a:r>
              <a:rPr lang="es-ES" sz="1600" dirty="0" err="1" smtClean="0">
                <a:solidFill>
                  <a:srgbClr val="002060"/>
                </a:solidFill>
              </a:rPr>
              <a:t>Entrala</a:t>
            </a:r>
            <a:r>
              <a:rPr lang="es-ES" sz="16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es-ES" sz="1600" dirty="0" smtClean="0">
                <a:solidFill>
                  <a:srgbClr val="002060"/>
                </a:solidFill>
              </a:rPr>
              <a:t>Facultad de Odontología. </a:t>
            </a:r>
          </a:p>
          <a:p>
            <a:r>
              <a:rPr lang="es-ES" sz="1600" dirty="0" smtClean="0">
                <a:solidFill>
                  <a:srgbClr val="002060"/>
                </a:solidFill>
              </a:rPr>
              <a:t>Universidad de Granada. 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153448"/>
            <a:ext cx="8305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/>
              <a:t>Educacionalmente, el poder de este género narrativo es reconocido por diferentes autores consultados que confirman el aumento del aprendizaje al proporcionar acceso a experiencias que facilitan el desarrollo profesional. Pueden ser usados para </a:t>
            </a:r>
            <a:r>
              <a:rPr lang="es-ES" sz="2800" dirty="0" err="1" smtClean="0"/>
              <a:t>autorreflexión</a:t>
            </a:r>
            <a:r>
              <a:rPr lang="es-ES" sz="2800" dirty="0" smtClean="0"/>
              <a:t>, </a:t>
            </a:r>
            <a:r>
              <a:rPr lang="es-ES" sz="2800" dirty="0" smtClean="0"/>
              <a:t>pero probablemente su </a:t>
            </a:r>
            <a:r>
              <a:rPr lang="es-ES" sz="2800" b="1" dirty="0" smtClean="0"/>
              <a:t>mayor valor educacional </a:t>
            </a:r>
            <a:r>
              <a:rPr lang="es-ES" sz="2800" dirty="0" smtClean="0"/>
              <a:t>sea cuando son usados como </a:t>
            </a:r>
            <a:r>
              <a:rPr lang="es-ES" sz="2800" b="1" dirty="0" smtClean="0"/>
              <a:t>punto de partida en GRUPOS DE REFLEXIÓN</a:t>
            </a:r>
            <a:r>
              <a:rPr lang="es-ES" sz="2800" dirty="0" smtClean="0"/>
              <a:t> para promover el aprendizaje reflexivo.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305800" cy="1828800"/>
          </a:xfrm>
        </p:spPr>
        <p:txBody>
          <a:bodyPr>
            <a:noAutofit/>
          </a:bodyPr>
          <a:lstStyle/>
          <a:p>
            <a:pPr algn="l"/>
            <a:r>
              <a:rPr lang="en-US" sz="16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en-US" sz="1600" dirty="0" smtClean="0">
                <a:solidFill>
                  <a:srgbClr val="002060"/>
                </a:solidFill>
                <a:latin typeface="+mn-lt"/>
              </a:rPr>
            </a:br>
            <a:r>
              <a:rPr lang="es-ES" sz="1600" b="1" dirty="0" smtClean="0">
                <a:solidFill>
                  <a:srgbClr val="002060"/>
                </a:solidFill>
                <a:latin typeface="+mn-lt"/>
              </a:rPr>
              <a:t>ESTRATEGIAS COGNITIVAS Y METACOGNITIVAS PARA LA ELABORACIÓN DEL MENSAJE ESCRITO         Y SU ENSEÑANZA A TRAVÉS DEL ESTUDIO DE CASOS. UNA PROPUESTA. </a:t>
            </a:r>
            <a:br>
              <a:rPr lang="es-ES" sz="1600" b="1" dirty="0" smtClean="0">
                <a:solidFill>
                  <a:srgbClr val="002060"/>
                </a:solidFill>
                <a:latin typeface="+mn-lt"/>
              </a:rPr>
            </a:br>
            <a:r>
              <a:rPr lang="en-US" sz="1600" dirty="0" smtClean="0">
                <a:solidFill>
                  <a:srgbClr val="002060"/>
                </a:solidFill>
                <a:latin typeface="+mn-lt"/>
              </a:rPr>
              <a:t>Juana Herrera </a:t>
            </a:r>
            <a:r>
              <a:rPr lang="en-US" sz="1600" dirty="0" err="1" smtClean="0">
                <a:solidFill>
                  <a:srgbClr val="002060"/>
                </a:solidFill>
                <a:latin typeface="+mn-lt"/>
              </a:rPr>
              <a:t>Cubas</a:t>
            </a:r>
            <a:r>
              <a:rPr lang="en-US" sz="1600" dirty="0" smtClean="0">
                <a:solidFill>
                  <a:srgbClr val="002060"/>
                </a:solidFill>
                <a:latin typeface="+mn-lt"/>
              </a:rPr>
              <a:t> </a:t>
            </a:r>
            <a:br>
              <a:rPr lang="en-US" sz="1600" dirty="0" smtClean="0">
                <a:solidFill>
                  <a:srgbClr val="002060"/>
                </a:solidFill>
                <a:latin typeface="+mn-lt"/>
              </a:rPr>
            </a:br>
            <a:r>
              <a:rPr lang="en-US" sz="1600" dirty="0" smtClean="0">
                <a:solidFill>
                  <a:srgbClr val="002060"/>
                </a:solidFill>
                <a:latin typeface="+mn-lt"/>
              </a:rPr>
              <a:t>Universidad de La Laguna</a:t>
            </a:r>
            <a:endParaRPr lang="en-US" sz="1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524000"/>
            <a:ext cx="8077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600" dirty="0" smtClean="0"/>
              <a:t>Propone el estudio de casos como </a:t>
            </a:r>
            <a:r>
              <a:rPr lang="es-ES" sz="3600" dirty="0" smtClean="0"/>
              <a:t>técnica </a:t>
            </a:r>
            <a:r>
              <a:rPr lang="es-ES" sz="3600" dirty="0" smtClean="0"/>
              <a:t>didáctica para la enseñanza de las estrategias cognitivas y </a:t>
            </a:r>
            <a:r>
              <a:rPr lang="es-ES" sz="3600" dirty="0" err="1" smtClean="0"/>
              <a:t>metacognitivas</a:t>
            </a:r>
            <a:r>
              <a:rPr lang="es-ES" sz="3600" dirty="0" smtClean="0"/>
              <a:t>, </a:t>
            </a:r>
            <a:r>
              <a:rPr lang="es-ES" sz="3600" dirty="0" smtClean="0"/>
              <a:t>como parte integrante del proceso de elaboración de un texto.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4343400"/>
            <a:ext cx="8610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1600" dirty="0" smtClean="0">
              <a:solidFill>
                <a:srgbClr val="002060"/>
              </a:solidFill>
            </a:endParaRPr>
          </a:p>
          <a:p>
            <a:pPr algn="just"/>
            <a:r>
              <a:rPr lang="es-ES" sz="1600" b="1" dirty="0" smtClean="0">
                <a:solidFill>
                  <a:srgbClr val="002060"/>
                </a:solidFill>
              </a:rPr>
              <a:t>MANUAL DE PROCEDIMIENTOS PARA LA OBTENCIÓN DEL DIPLOMA DE ESPECIALIZACIÓN MODALIDAD: TRABAJO RECEPCIONAL (CASO CLÍNICO).  </a:t>
            </a:r>
          </a:p>
          <a:p>
            <a:pPr algn="just"/>
            <a:r>
              <a:rPr lang="es-ES" sz="1600" b="1" dirty="0" smtClean="0">
                <a:solidFill>
                  <a:srgbClr val="002060"/>
                </a:solidFill>
              </a:rPr>
              <a:t>UNIVERSIDAD AUTÓNOMA DE YUCATÁN. FACULTAD DE ODONTOLOGÍA. COORDINACIÓN DE POSGRADO. COORDINACIÓN DE INVESTIGACIÓN.</a:t>
            </a:r>
          </a:p>
          <a:p>
            <a:pPr algn="just"/>
            <a:r>
              <a:rPr lang="es-ES" sz="1600" dirty="0" smtClean="0">
                <a:solidFill>
                  <a:srgbClr val="002060"/>
                </a:solidFill>
              </a:rPr>
              <a:t>Elaborado por:</a:t>
            </a:r>
          </a:p>
          <a:p>
            <a:pPr algn="just"/>
            <a:r>
              <a:rPr lang="es-ES" sz="1600" dirty="0" smtClean="0">
                <a:solidFill>
                  <a:srgbClr val="002060"/>
                </a:solidFill>
              </a:rPr>
              <a:t>Coordinación de Investigación</a:t>
            </a:r>
          </a:p>
          <a:p>
            <a:pPr algn="just"/>
            <a:r>
              <a:rPr lang="es-ES" sz="1600" dirty="0" smtClean="0">
                <a:solidFill>
                  <a:srgbClr val="002060"/>
                </a:solidFill>
              </a:rPr>
              <a:t>Mérida, Yucatán. Mayo de 2010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80348" y="0"/>
            <a:ext cx="2734652" cy="914400"/>
          </a:xfrm>
        </p:spPr>
        <p:txBody>
          <a:bodyPr>
            <a:noAutofit/>
          </a:bodyPr>
          <a:lstStyle/>
          <a:p>
            <a:pPr algn="r"/>
            <a:r>
              <a:rPr lang="en-US" sz="2800" b="1" dirty="0" smtClean="0"/>
              <a:t>ANTECEDENTES</a:t>
            </a:r>
            <a:endParaRPr lang="en-US" sz="2800" b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76730" y="1391215"/>
            <a:ext cx="3466981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*PROTOCOLO PARA LA ELABORACIÓN DEL INFORME ESCRITO Y PRESENTACIÓN DE CASOS CLÍNICOS.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6" name="Picture 2" descr="C:\Users\Owner\Desktop\IMAGENES LECT-ESC\images (4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2852" y="1752600"/>
            <a:ext cx="5348748" cy="2590800"/>
          </a:xfrm>
          <a:prstGeom prst="rect">
            <a:avLst/>
          </a:prstGeom>
          <a:noFill/>
        </p:spPr>
      </p:pic>
      <p:pic>
        <p:nvPicPr>
          <p:cNvPr id="7" name="Picture 3" descr="C:\Users\Owner\Desktop\PROYECTO DIPLOMADO\imagenes\descarga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6618" y="762000"/>
            <a:ext cx="42672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066800"/>
            <a:ext cx="8077200" cy="42672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es-DO" sz="2800" dirty="0" smtClean="0"/>
              <a:t>    </a:t>
            </a:r>
            <a:r>
              <a:rPr lang="es-DO" sz="3600" b="1" dirty="0" smtClean="0"/>
              <a:t>Concepción de lectura y de escritura </a:t>
            </a:r>
            <a:endParaRPr lang="es-DO" sz="3600" b="1" dirty="0"/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es-DO" sz="3600" dirty="0" smtClean="0"/>
              <a:t>Procesos interactivos y </a:t>
            </a:r>
            <a:r>
              <a:rPr lang="es-DO" sz="3600" dirty="0" smtClean="0"/>
              <a:t>cognitivos, </a:t>
            </a:r>
            <a:r>
              <a:rPr lang="es-DO" sz="3600" dirty="0" smtClean="0"/>
              <a:t>categorizado por algunos autores como sistemas porque implican que sean </a:t>
            </a:r>
            <a:r>
              <a:rPr lang="es-DO" sz="3600" dirty="0" smtClean="0"/>
              <a:t>procesuales </a:t>
            </a:r>
            <a:r>
              <a:rPr lang="es-DO" sz="3600" dirty="0" smtClean="0"/>
              <a:t>y requieren una participación activa de quienes estén involucrados.  </a:t>
            </a:r>
            <a:endParaRPr lang="es-DO" sz="3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59401" y="304800"/>
            <a:ext cx="6589199" cy="51889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MARCO TEÓRICO </a:t>
            </a:r>
            <a:endParaRPr lang="en-US" sz="3200" b="1" dirty="0"/>
          </a:p>
        </p:txBody>
      </p:sp>
      <p:pic>
        <p:nvPicPr>
          <p:cNvPr id="2050" name="Picture 2" descr="C:\Users\Owner\Desktop\IMAGENES LECT-ESC\images (3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870800"/>
            <a:ext cx="3076575" cy="191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4657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419600"/>
            <a:ext cx="8610600" cy="12954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¿QUÉ ES UN ESTUDIO DE CASO?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pic>
        <p:nvPicPr>
          <p:cNvPr id="39938" name="Picture 2" descr="C:\Users\Owner\Desktop\IMAGENES LECT-ESC\unname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352800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04800" y="3875544"/>
            <a:ext cx="8458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s-D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Situaciones diversas y reales que son estudiadas y analizadas en búsqueda de soluciones a la problemática presentada.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DO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s-DO" sz="2400" dirty="0" smtClean="0">
                <a:ea typeface="Calibri" pitchFamily="34" charset="0"/>
                <a:cs typeface="Times New Roman" pitchFamily="18" charset="0"/>
              </a:rPr>
              <a:t> Para que </a:t>
            </a:r>
            <a:r>
              <a:rPr kumimoji="0" lang="es-D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los estudiantes aprendan a realizar propuestas.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DO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s-D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Tengan la capacidad de presentar diferentes alternativas para la solución de un mismo caso.</a:t>
            </a:r>
            <a:endParaRPr kumimoji="0" lang="es-DO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505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 smtClean="0"/>
              <a:t>ESTRATEGIAS IMPLEMENTADAS</a:t>
            </a:r>
            <a:br>
              <a:rPr lang="en-US" sz="3200" b="1" dirty="0" smtClean="0"/>
            </a:br>
            <a:r>
              <a:rPr lang="en-US" sz="2700" b="1" dirty="0" smtClean="0"/>
              <a:t>-METODOLOGÍA-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1752600"/>
            <a:ext cx="5105400" cy="48006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sz="2800" b="1" dirty="0" err="1" smtClean="0"/>
              <a:t>Análisis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casos</a:t>
            </a:r>
            <a:r>
              <a:rPr lang="en-US" sz="2800" b="1" dirty="0" smtClean="0"/>
              <a:t> </a:t>
            </a:r>
            <a:r>
              <a:rPr lang="en-US" sz="2800" dirty="0" err="1" smtClean="0"/>
              <a:t>como</a:t>
            </a:r>
            <a:r>
              <a:rPr lang="en-US" sz="2800" dirty="0" smtClean="0"/>
              <a:t> </a:t>
            </a:r>
            <a:r>
              <a:rPr lang="en-US" sz="2800" dirty="0" err="1" smtClean="0"/>
              <a:t>estrategia</a:t>
            </a:r>
            <a:r>
              <a:rPr lang="en-US" sz="2800" dirty="0" smtClean="0"/>
              <a:t> de </a:t>
            </a:r>
            <a:r>
              <a:rPr lang="en-US" sz="2800" dirty="0" err="1" smtClean="0"/>
              <a:t>aprendizaje</a:t>
            </a:r>
            <a:r>
              <a:rPr lang="en-US" sz="3000" dirty="0" smtClean="0"/>
              <a:t>. </a:t>
            </a:r>
            <a:r>
              <a:rPr lang="en-US" sz="2600" dirty="0" smtClean="0"/>
              <a:t>(</a:t>
            </a:r>
            <a:r>
              <a:rPr lang="en-US" sz="2600" dirty="0" err="1" smtClean="0"/>
              <a:t>Género</a:t>
            </a:r>
            <a:r>
              <a:rPr lang="en-US" sz="2600" dirty="0" smtClean="0"/>
              <a:t> </a:t>
            </a:r>
            <a:r>
              <a:rPr lang="en-US" sz="2600" dirty="0" err="1" smtClean="0"/>
              <a:t>discursivo</a:t>
            </a:r>
            <a:r>
              <a:rPr lang="en-US" sz="2600" dirty="0" smtClean="0"/>
              <a:t>)</a:t>
            </a:r>
          </a:p>
          <a:p>
            <a:pPr algn="just">
              <a:buNone/>
            </a:pPr>
            <a:r>
              <a:rPr lang="en-US" sz="3000" dirty="0" smtClean="0"/>
              <a:t> </a:t>
            </a:r>
          </a:p>
          <a:p>
            <a:pPr algn="just"/>
            <a:r>
              <a:rPr lang="en-US" sz="2800" b="1" dirty="0" err="1" smtClean="0"/>
              <a:t>Rúbrica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evaluación</a:t>
            </a:r>
            <a:r>
              <a:rPr lang="en-US" sz="2800" b="1" dirty="0" smtClean="0"/>
              <a:t>.</a:t>
            </a:r>
            <a:r>
              <a:rPr lang="en-US" sz="3000" b="1" dirty="0" smtClean="0"/>
              <a:t> </a:t>
            </a:r>
            <a:r>
              <a:rPr lang="en-US" sz="3000" dirty="0" smtClean="0"/>
              <a:t>(</a:t>
            </a:r>
            <a:r>
              <a:rPr lang="en-US" sz="2600" dirty="0" err="1" smtClean="0"/>
              <a:t>Diseño</a:t>
            </a:r>
            <a:r>
              <a:rPr lang="en-US" sz="2600" dirty="0" smtClean="0"/>
              <a:t> y </a:t>
            </a:r>
            <a:r>
              <a:rPr lang="en-US" sz="2600" dirty="0" err="1" smtClean="0"/>
              <a:t>aplicación</a:t>
            </a:r>
            <a:r>
              <a:rPr lang="en-US" sz="2600" dirty="0" smtClean="0"/>
              <a:t>)</a:t>
            </a:r>
            <a:endParaRPr lang="en-US" sz="2600" b="1" dirty="0" smtClean="0"/>
          </a:p>
          <a:p>
            <a:pPr algn="just">
              <a:buNone/>
            </a:pPr>
            <a:endParaRPr lang="en-US" sz="3000" b="1" dirty="0" smtClean="0"/>
          </a:p>
          <a:p>
            <a:pPr algn="just"/>
            <a:r>
              <a:rPr lang="es-ES_tradnl" sz="2800" b="1" dirty="0"/>
              <a:t>Protocolo para la Elaboración del Informe Escrito y Presentación De Casos </a:t>
            </a:r>
            <a:r>
              <a:rPr lang="es-ES_tradnl" sz="2800" b="1" dirty="0" smtClean="0"/>
              <a:t>Clínicos. </a:t>
            </a:r>
            <a:r>
              <a:rPr lang="es-ES_tradnl" sz="2600" dirty="0" smtClean="0"/>
              <a:t>(reestructurado y mejor documentado)</a:t>
            </a:r>
          </a:p>
          <a:p>
            <a:pPr algn="just">
              <a:buNone/>
            </a:pPr>
            <a:endParaRPr lang="es-ES_tradnl" sz="2800" dirty="0" smtClean="0"/>
          </a:p>
          <a:p>
            <a:pPr algn="just"/>
            <a:r>
              <a:rPr lang="es-ES_tradnl" sz="2800" b="1" dirty="0" smtClean="0"/>
              <a:t>Validación de pares docentes y de estudiantes. </a:t>
            </a:r>
            <a:r>
              <a:rPr lang="es-ES_tradnl" sz="2800" dirty="0" smtClean="0"/>
              <a:t>(</a:t>
            </a:r>
            <a:r>
              <a:rPr lang="es-ES_tradnl" sz="2600" dirty="0" smtClean="0"/>
              <a:t>utilizando una lista de cotejo)</a:t>
            </a:r>
            <a:r>
              <a:rPr lang="es-ES_tradnl" sz="2600" b="1" dirty="0" smtClean="0"/>
              <a:t> </a:t>
            </a:r>
            <a:endParaRPr lang="en-US" sz="2600" b="1" dirty="0"/>
          </a:p>
        </p:txBody>
      </p:sp>
      <p:pic>
        <p:nvPicPr>
          <p:cNvPr id="3073" name="Picture 1" descr="C:\Users\Owner\Desktop\IMAGENES LECT-ESC\Proceso.-Ilustració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81200"/>
            <a:ext cx="3407302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09800"/>
            <a:ext cx="8077200" cy="1371600"/>
          </a:xfrm>
        </p:spPr>
        <p:txBody>
          <a:bodyPr>
            <a:noAutofit/>
          </a:bodyPr>
          <a:lstStyle/>
          <a:p>
            <a:r>
              <a:rPr lang="es-DO" sz="2800" b="1" dirty="0" smtClean="0"/>
              <a:t/>
            </a:r>
            <a:br>
              <a:rPr lang="es-DO" sz="2800" b="1" dirty="0" smtClean="0"/>
            </a:br>
            <a:r>
              <a:rPr lang="es-DO" sz="2800" b="1" dirty="0" smtClean="0"/>
              <a:t>ANÁLISIS DE LAS INFORMACIONES                                                                                                            Y PRESENTACIÓN DE LOS RESULTADOS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1026" name="Picture 2" descr="E:\ACTAS ene-abr 2016\IMG_77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4089400"/>
            <a:ext cx="2667000" cy="177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1752600"/>
          </a:xfrm>
        </p:spPr>
        <p:txBody>
          <a:bodyPr>
            <a:normAutofit fontScale="90000"/>
          </a:bodyPr>
          <a:lstStyle/>
          <a:p>
            <a:r>
              <a:rPr lang="es-MX" sz="1400" b="1" dirty="0" smtClean="0"/>
              <a:t/>
            </a:r>
            <a:br>
              <a:rPr lang="es-MX" sz="1400" b="1" dirty="0" smtClean="0"/>
            </a:br>
            <a:r>
              <a:rPr lang="es-MX" sz="1400" b="1" dirty="0" smtClean="0"/>
              <a:t/>
            </a:r>
            <a:br>
              <a:rPr lang="es-MX" sz="1400" b="1" dirty="0" smtClean="0"/>
            </a:br>
            <a:r>
              <a:rPr lang="es-MX" sz="2200" b="1" dirty="0" smtClean="0"/>
              <a:t/>
            </a:r>
            <a:br>
              <a:rPr lang="es-MX" sz="2200" b="1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s-DO" sz="2400" b="1" dirty="0" smtClean="0"/>
              <a:t>Estrategias para mejorar la escritura de los informes de estudio de casos </a:t>
            </a:r>
            <a:r>
              <a:rPr lang="es-DO" sz="2400" b="1" dirty="0" smtClean="0"/>
              <a:t>de </a:t>
            </a:r>
            <a:r>
              <a:rPr lang="es-DO" sz="2400" b="1" dirty="0" smtClean="0"/>
              <a:t>los estudiantes de Estomatología de los grupos 075 y 076</a:t>
            </a:r>
            <a:r>
              <a:rPr lang="es-DO" sz="2200" b="1" dirty="0" smtClean="0"/>
              <a:t>.</a:t>
            </a:r>
            <a:r>
              <a:rPr lang="es-DO" sz="1400" b="1" dirty="0" smtClean="0"/>
              <a:t> </a:t>
            </a:r>
            <a:br>
              <a:rPr lang="es-DO" sz="1400" b="1" dirty="0" smtClean="0"/>
            </a:br>
            <a:r>
              <a:rPr lang="es-DO" sz="1400" b="1" dirty="0" smtClean="0"/>
              <a:t/>
            </a:r>
            <a:br>
              <a:rPr lang="es-DO" sz="1400" b="1" dirty="0" smtClean="0"/>
            </a:br>
            <a:r>
              <a:rPr lang="es-DO" sz="2700" b="1" dirty="0" smtClean="0"/>
              <a:t>GRÁFICO #1</a:t>
            </a:r>
            <a:r>
              <a:rPr lang="es-DO" sz="1400" b="1" dirty="0" smtClean="0"/>
              <a:t/>
            </a:r>
            <a:br>
              <a:rPr lang="es-DO" sz="1400" b="1" dirty="0" smtClean="0"/>
            </a:br>
            <a:r>
              <a:rPr lang="es-DO" sz="1400" b="1" dirty="0" smtClean="0"/>
              <a:t/>
            </a:r>
            <a:br>
              <a:rPr lang="es-DO" sz="1400" b="1" dirty="0" smtClean="0"/>
            </a:br>
            <a:r>
              <a:rPr lang="es-DO" sz="1400" b="1" dirty="0" smtClean="0"/>
              <a:t/>
            </a:r>
            <a:br>
              <a:rPr lang="es-DO" sz="1400" b="1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28600" y="1721822"/>
            <a:ext cx="86868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DO" b="1" dirty="0" smtClean="0"/>
              <a:t>Guías y documentos suministrados para mejorar la escritura de los informes de estudio de casos de los estudiantes de Estomatología de los grupos 075 y 076.</a:t>
            </a:r>
            <a:endParaRPr lang="en-US" dirty="0" smtClean="0"/>
          </a:p>
          <a:p>
            <a:pPr algn="ctr"/>
            <a:r>
              <a:rPr lang="es-DO" b="1" dirty="0" smtClean="0"/>
              <a:t> </a:t>
            </a:r>
            <a:endParaRPr lang="en-US" dirty="0" smtClean="0"/>
          </a:p>
          <a:p>
            <a:pPr algn="ctr"/>
            <a:r>
              <a:rPr lang="es-DO" sz="2000" b="1" i="1" dirty="0" smtClean="0"/>
              <a:t>-¿Consideraron de provecho las guías y documentos suministrados                                                 para la realización del proyecto? –</a:t>
            </a:r>
          </a:p>
          <a:p>
            <a:pPr algn="ctr"/>
            <a:endParaRPr lang="es-DO" b="1" dirty="0" smtClean="0"/>
          </a:p>
          <a:p>
            <a:pPr algn="ctr"/>
            <a:r>
              <a:rPr lang="es-DO" b="1" dirty="0" smtClean="0"/>
              <a:t>-OPINIÓN DOCENTES Vs ESTUDIANTES- </a:t>
            </a:r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1676400" y="3810000"/>
          <a:ext cx="56388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746646" y="502622"/>
            <a:ext cx="7696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DO" b="1" dirty="0" smtClean="0"/>
              <a:t>Opinión sobre la realización del estudio de casos por etapas                                                                   para mejorar la escritura de los informes de los estudiantes de Estomatología                                      de los grupos 075 y 076.</a:t>
            </a:r>
          </a:p>
          <a:p>
            <a:pPr algn="ctr"/>
            <a:endParaRPr lang="es-DO" b="1" dirty="0" smtClean="0"/>
          </a:p>
          <a:p>
            <a:pPr algn="ctr"/>
            <a:r>
              <a:rPr lang="es-DO" sz="2000" b="1" i="1" dirty="0" smtClean="0"/>
              <a:t>-¿Consideraron adecuadas la realización, revisión y retroalimentación                              de los casos clínicos por etapas?- </a:t>
            </a:r>
            <a:endParaRPr lang="en-US" sz="2000" i="1" dirty="0" smtClean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xmlns="" val="3825399858"/>
              </p:ext>
            </p:extLst>
          </p:nvPr>
        </p:nvGraphicFramePr>
        <p:xfrm>
          <a:off x="723900" y="2287726"/>
          <a:ext cx="7696200" cy="4189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82957" y="0"/>
            <a:ext cx="8229600" cy="792162"/>
          </a:xfrm>
        </p:spPr>
        <p:txBody>
          <a:bodyPr>
            <a:normAutofit/>
          </a:bodyPr>
          <a:lstStyle/>
          <a:p>
            <a:r>
              <a:rPr lang="es-DO" sz="2400" b="1" dirty="0" smtClean="0"/>
              <a:t>Gráfico # </a:t>
            </a:r>
            <a:r>
              <a:rPr lang="es-DO" sz="2400" b="1" dirty="0" smtClean="0"/>
              <a:t>2</a:t>
            </a:r>
            <a:endParaRPr lang="es-DO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Owner\Desktop\PROYECTO DIPLOMADO\1000_1349718125.jpg"/>
          <p:cNvPicPr>
            <a:picLocks noChangeAspect="1" noChangeArrowheads="1"/>
          </p:cNvPicPr>
          <p:nvPr/>
        </p:nvPicPr>
        <p:blipFill>
          <a:blip r:embed="rId2" cstate="print"/>
          <a:srcRect b="349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000" b="1" dirty="0" smtClean="0">
                <a:latin typeface="Arial Narrow" panose="020B0606020202030204" pitchFamily="34" charset="0"/>
              </a:rPr>
              <a:t>CONTEXTUALIZACIÓN</a:t>
            </a:r>
            <a:endParaRPr lang="en-US" sz="3000" b="1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1"/>
            <a:ext cx="8305800" cy="685800"/>
          </a:xfrm>
        </p:spPr>
        <p:txBody>
          <a:bodyPr>
            <a:normAutofit/>
          </a:bodyPr>
          <a:lstStyle/>
          <a:p>
            <a:r>
              <a:rPr lang="es-DO" sz="2400" b="1" dirty="0" smtClean="0"/>
              <a:t>GRÁFICO #3</a:t>
            </a:r>
            <a:endParaRPr lang="en-US" sz="2400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52400" y="877361"/>
            <a:ext cx="8763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DO" b="1" dirty="0" smtClean="0"/>
              <a:t>Valoración de la propuesta de lectura y escritura para mejorar los informes en la producción de casos clínicos de los estudiantes de Estomatología de los grupos 075 y 076.</a:t>
            </a:r>
          </a:p>
          <a:p>
            <a:pPr algn="ctr"/>
            <a:endParaRPr lang="es-DO" b="1" dirty="0" smtClean="0"/>
          </a:p>
          <a:p>
            <a:pPr algn="ctr"/>
            <a:r>
              <a:rPr lang="es-DO" sz="2000" b="1" i="1" dirty="0" smtClean="0"/>
              <a:t>-¿Cómo valora la propuesta?- </a:t>
            </a:r>
          </a:p>
          <a:p>
            <a:pPr algn="ctr"/>
            <a:endParaRPr lang="es-DO" b="1" dirty="0" smtClean="0"/>
          </a:p>
          <a:p>
            <a:pPr algn="ctr"/>
            <a:r>
              <a:rPr lang="es-DO" b="1" dirty="0" smtClean="0"/>
              <a:t>              -DOCENTES                              Vs                          ESTUDIANTES-</a:t>
            </a:r>
            <a:endParaRPr lang="en-US" dirty="0" smtClean="0"/>
          </a:p>
          <a:p>
            <a:pPr algn="ctr"/>
            <a:endParaRPr lang="en-US" dirty="0"/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xmlns="" val="2357629576"/>
              </p:ext>
            </p:extLst>
          </p:nvPr>
        </p:nvGraphicFramePr>
        <p:xfrm>
          <a:off x="4514850" y="3384687"/>
          <a:ext cx="4572000" cy="2784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xmlns="" val="3302815640"/>
              </p:ext>
            </p:extLst>
          </p:nvPr>
        </p:nvGraphicFramePr>
        <p:xfrm>
          <a:off x="533401" y="2924076"/>
          <a:ext cx="4114799" cy="3705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05800" cy="609600"/>
          </a:xfrm>
        </p:spPr>
        <p:txBody>
          <a:bodyPr>
            <a:normAutofit fontScale="90000"/>
          </a:bodyPr>
          <a:lstStyle/>
          <a:p>
            <a:r>
              <a:rPr lang="es-MX" sz="1400" b="1" dirty="0" smtClean="0"/>
              <a:t/>
            </a:r>
            <a:br>
              <a:rPr lang="es-MX" sz="1400" b="1" dirty="0" smtClean="0"/>
            </a:br>
            <a:r>
              <a:rPr lang="es-MX" sz="1400" b="1" dirty="0" smtClean="0"/>
              <a:t/>
            </a:r>
            <a:br>
              <a:rPr lang="es-MX" sz="1400" b="1" dirty="0" smtClean="0"/>
            </a:br>
            <a:r>
              <a:rPr lang="es-DO" sz="2700" b="1" dirty="0" smtClean="0"/>
              <a:t>GRÁFICO #4</a:t>
            </a:r>
            <a:r>
              <a:rPr lang="es-DO" sz="1400" b="1" dirty="0" smtClean="0"/>
              <a:t/>
            </a:r>
            <a:br>
              <a:rPr lang="es-DO" sz="1400" b="1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28600" y="639634"/>
            <a:ext cx="8763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DO" sz="2000" b="1" dirty="0" smtClean="0"/>
              <a:t>Percepción acerca del proyecto investigación-acción para mejorar los informes de estudio de casos de los estudiantes de Estomatología de los grupos 075 y 076.</a:t>
            </a:r>
            <a:endParaRPr lang="en-US" sz="2000" dirty="0" smtClean="0"/>
          </a:p>
          <a:p>
            <a:pPr algn="ctr"/>
            <a:r>
              <a:rPr lang="es-DO" b="1" dirty="0" smtClean="0"/>
              <a:t> </a:t>
            </a:r>
          </a:p>
          <a:p>
            <a:pPr algn="ctr"/>
            <a:r>
              <a:rPr lang="es-DO" sz="2000" b="1" i="1" dirty="0" smtClean="0"/>
              <a:t> Opinión sobre la estructura del proyecto y la experiencia de participar en él </a:t>
            </a:r>
            <a:endParaRPr lang="en-US" sz="2000" i="1" dirty="0" smtClean="0"/>
          </a:p>
          <a:p>
            <a:pPr algn="ctr"/>
            <a:endParaRPr lang="en-US" dirty="0" smtClean="0"/>
          </a:p>
          <a:p>
            <a:pPr algn="ctr"/>
            <a:r>
              <a:rPr lang="es-DO" b="1" dirty="0" smtClean="0"/>
              <a:t> -DOCENTES Vs ESTUDIANTES-</a:t>
            </a:r>
            <a:endParaRPr lang="en-US" dirty="0" smtClean="0"/>
          </a:p>
          <a:p>
            <a:pPr algn="ctr"/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xmlns="" val="1012825103"/>
              </p:ext>
            </p:extLst>
          </p:nvPr>
        </p:nvGraphicFramePr>
        <p:xfrm>
          <a:off x="381000" y="2514600"/>
          <a:ext cx="84582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457200"/>
          </a:xfrm>
        </p:spPr>
        <p:txBody>
          <a:bodyPr>
            <a:normAutofit fontScale="90000"/>
          </a:bodyPr>
          <a:lstStyle/>
          <a:p>
            <a:r>
              <a:rPr lang="es-MX" sz="1400" b="1" dirty="0" smtClean="0"/>
              <a:t/>
            </a:r>
            <a:br>
              <a:rPr lang="es-MX" sz="1400" b="1" dirty="0" smtClean="0"/>
            </a:br>
            <a:r>
              <a:rPr lang="es-MX" sz="1400" b="1" dirty="0" smtClean="0"/>
              <a:t/>
            </a:r>
            <a:br>
              <a:rPr lang="es-MX" sz="1400" b="1" dirty="0" smtClean="0"/>
            </a:br>
            <a:r>
              <a:rPr lang="es-DO" sz="1400" b="1" dirty="0" smtClean="0"/>
              <a:t/>
            </a:r>
            <a:br>
              <a:rPr lang="es-DO" sz="1400" b="1" dirty="0" smtClean="0"/>
            </a:br>
            <a:r>
              <a:rPr lang="es-DO" sz="2700" b="1" dirty="0" smtClean="0"/>
              <a:t>GRÁFICO #5</a:t>
            </a:r>
            <a:r>
              <a:rPr lang="es-DO" sz="1400" b="1" dirty="0" smtClean="0"/>
              <a:t/>
            </a:r>
            <a:br>
              <a:rPr lang="es-DO" sz="1400" b="1" dirty="0" smtClean="0"/>
            </a:br>
            <a:r>
              <a:rPr lang="es-DO" sz="1400" b="1" dirty="0" smtClean="0"/>
              <a:t/>
            </a:r>
            <a:br>
              <a:rPr lang="es-DO" sz="1400" b="1" dirty="0" smtClean="0"/>
            </a:br>
            <a:r>
              <a:rPr lang="es-DO" sz="1400" b="1" dirty="0" smtClean="0"/>
              <a:t/>
            </a:r>
            <a:br>
              <a:rPr lang="es-DO" sz="1400" b="1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92718" y="625733"/>
            <a:ext cx="86868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DO" sz="2000" b="1" dirty="0" smtClean="0"/>
              <a:t> Etapas de evaluación del informe escrito haciendo uso de diferentes estrategias </a:t>
            </a:r>
            <a:endParaRPr lang="en-US" sz="2000" dirty="0" smtClean="0"/>
          </a:p>
          <a:p>
            <a:pPr algn="ctr"/>
            <a:r>
              <a:rPr lang="es-DO" sz="2000" b="1" dirty="0" smtClean="0"/>
              <a:t>para afinar el proceso.</a:t>
            </a:r>
          </a:p>
          <a:p>
            <a:pPr algn="ctr"/>
            <a:endParaRPr lang="es-DO" b="1" dirty="0" smtClean="0"/>
          </a:p>
          <a:p>
            <a:pPr algn="ctr"/>
            <a:r>
              <a:rPr lang="es-DO" sz="2000" b="1" i="1" dirty="0" smtClean="0"/>
              <a:t>-Evaluación del informe escrito del estudio de casos por etapas.-</a:t>
            </a:r>
            <a:endParaRPr lang="en-US" sz="2000" i="1" dirty="0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057400"/>
            <a:ext cx="8574718" cy="41251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305800" cy="2590800"/>
          </a:xfrm>
        </p:spPr>
        <p:txBody>
          <a:bodyPr>
            <a:normAutofit fontScale="90000"/>
          </a:bodyPr>
          <a:lstStyle/>
          <a:p>
            <a:pPr algn="just"/>
            <a:r>
              <a:rPr lang="es-DO" sz="3600" dirty="0" smtClean="0">
                <a:latin typeface="+mn-lt"/>
              </a:rPr>
              <a:t>Se pudieron constatar  </a:t>
            </a:r>
            <a:r>
              <a:rPr lang="es-DO" sz="3600" b="1" dirty="0" smtClean="0">
                <a:latin typeface="+mn-lt"/>
              </a:rPr>
              <a:t>diferencias significativas y positivas</a:t>
            </a:r>
            <a:r>
              <a:rPr lang="es-DO" sz="3600" dirty="0" smtClean="0">
                <a:latin typeface="+mn-lt"/>
              </a:rPr>
              <a:t> en cuanto a la forma en que se elaboraban los trabajos escritos antes y después del uso de la </a:t>
            </a:r>
            <a:r>
              <a:rPr lang="es-DO" sz="3600" b="1" i="1" dirty="0" smtClean="0">
                <a:latin typeface="+mn-lt"/>
              </a:rPr>
              <a:t>rúbrica</a:t>
            </a:r>
            <a:r>
              <a:rPr lang="es-DO" sz="3600" dirty="0" smtClean="0">
                <a:latin typeface="+mn-lt"/>
              </a:rPr>
              <a:t> y de la </a:t>
            </a:r>
            <a:r>
              <a:rPr lang="es-DO" sz="3600" b="1" i="1" dirty="0" smtClean="0">
                <a:latin typeface="+mn-lt"/>
              </a:rPr>
              <a:t>guía o protocolo </a:t>
            </a:r>
            <a:r>
              <a:rPr lang="es-DO" sz="3600" dirty="0" smtClean="0">
                <a:latin typeface="+mn-lt"/>
              </a:rPr>
              <a:t>tanto para la </a:t>
            </a:r>
            <a:r>
              <a:rPr lang="es-DO" sz="3600" b="1" i="1" dirty="0" smtClean="0">
                <a:latin typeface="+mn-lt"/>
              </a:rPr>
              <a:t>elaboración del trabajo escrito</a:t>
            </a:r>
            <a:r>
              <a:rPr lang="es-DO" sz="3600" i="1" dirty="0" smtClean="0">
                <a:latin typeface="+mn-lt"/>
              </a:rPr>
              <a:t> </a:t>
            </a:r>
            <a:r>
              <a:rPr lang="es-DO" sz="3600" dirty="0" smtClean="0">
                <a:latin typeface="+mn-lt"/>
              </a:rPr>
              <a:t>como </a:t>
            </a:r>
            <a:r>
              <a:rPr lang="es-DO" sz="3600" dirty="0" smtClean="0">
                <a:latin typeface="+mn-lt"/>
              </a:rPr>
              <a:t>para </a:t>
            </a:r>
            <a:r>
              <a:rPr lang="es-DO" sz="3600" dirty="0" smtClean="0">
                <a:latin typeface="+mn-lt"/>
              </a:rPr>
              <a:t>la </a:t>
            </a:r>
            <a:r>
              <a:rPr lang="es-DO" sz="3600" b="1" i="1" dirty="0" smtClean="0">
                <a:latin typeface="+mn-lt"/>
              </a:rPr>
              <a:t>presentación</a:t>
            </a:r>
            <a:r>
              <a:rPr lang="es-DO" sz="3600" b="1" dirty="0" smtClean="0">
                <a:latin typeface="+mn-lt"/>
              </a:rPr>
              <a:t> del estudio de casos</a:t>
            </a:r>
            <a:r>
              <a:rPr lang="en-US" sz="2400" b="1" dirty="0" smtClean="0">
                <a:latin typeface="+mn-lt"/>
              </a:rPr>
              <a:t>.</a:t>
            </a:r>
            <a:br>
              <a:rPr lang="en-US" sz="2400" b="1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endParaRPr lang="en-US" sz="24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1008961"/>
            <a:ext cx="35814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 smtClean="0"/>
              <a:t>CONCLUSIONES </a:t>
            </a:r>
            <a:endParaRPr lang="en-US" sz="2900" b="1" dirty="0"/>
          </a:p>
        </p:txBody>
      </p:sp>
      <p:pic>
        <p:nvPicPr>
          <p:cNvPr id="1028" name="Picture 4" descr="C:\Users\Owner\Desktop\IMAGENES LECT-ESC\images 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4945897"/>
            <a:ext cx="1828800" cy="1658318"/>
          </a:xfrm>
          <a:prstGeom prst="rect">
            <a:avLst/>
          </a:prstGeom>
          <a:noFill/>
        </p:spPr>
      </p:pic>
      <p:pic>
        <p:nvPicPr>
          <p:cNvPr id="1029" name="Picture 5" descr="C:\Users\Owner\Desktop\IMAGENES LECT-ESC\creatividad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04800"/>
            <a:ext cx="2093415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836" y="2295953"/>
            <a:ext cx="7772400" cy="914400"/>
          </a:xfrm>
        </p:spPr>
        <p:txBody>
          <a:bodyPr>
            <a:normAutofit/>
          </a:bodyPr>
          <a:lstStyle/>
          <a:p>
            <a:pPr algn="just"/>
            <a:r>
              <a:rPr lang="es-DO" sz="2400" dirty="0" smtClean="0">
                <a:latin typeface="+mn-lt"/>
              </a:rPr>
              <a:t>Partes estructurales del informe escrito muy bien elaboradas.</a:t>
            </a:r>
            <a:endParaRPr lang="es-DO" sz="2400" dirty="0">
              <a:latin typeface="+mn-lt"/>
            </a:endParaRPr>
          </a:p>
        </p:txBody>
      </p:sp>
      <p:pic>
        <p:nvPicPr>
          <p:cNvPr id="40962" name="Picture 2" descr="C:\Users\Owner\Desktop\IMAGENES LECT-ESC\descarga (1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676275"/>
            <a:ext cx="2010044" cy="1533525"/>
          </a:xfrm>
          <a:prstGeom prst="rect">
            <a:avLst/>
          </a:prstGeom>
          <a:noFill/>
        </p:spPr>
      </p:pic>
      <p:pic>
        <p:nvPicPr>
          <p:cNvPr id="40964" name="Picture 4" descr="C:\Users\Owner\Desktop\IMAGENES LECT-ESC\big_chec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305051"/>
            <a:ext cx="686710" cy="514349"/>
          </a:xfrm>
          <a:prstGeom prst="rect">
            <a:avLst/>
          </a:prstGeom>
          <a:noFill/>
        </p:spPr>
      </p:pic>
      <p:pic>
        <p:nvPicPr>
          <p:cNvPr id="8" name="Picture 4" descr="C:\Users\Owner\Desktop\IMAGENES LECT-ESC\big_chec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295651"/>
            <a:ext cx="686710" cy="514349"/>
          </a:xfrm>
          <a:prstGeom prst="rect">
            <a:avLst/>
          </a:prstGeom>
          <a:noFill/>
        </p:spPr>
      </p:pic>
      <p:pic>
        <p:nvPicPr>
          <p:cNvPr id="9" name="Picture 4" descr="C:\Users\Owner\Desktop\IMAGENES LECT-ESC\big_chec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286251"/>
            <a:ext cx="686710" cy="514349"/>
          </a:xfrm>
          <a:prstGeom prst="rect">
            <a:avLst/>
          </a:prstGeom>
          <a:noFill/>
        </p:spPr>
      </p:pic>
      <p:pic>
        <p:nvPicPr>
          <p:cNvPr id="10" name="Picture 4" descr="C:\Users\Owner\Desktop\IMAGENES LECT-ESC\big_chec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276851"/>
            <a:ext cx="686710" cy="514349"/>
          </a:xfrm>
          <a:prstGeom prst="rect">
            <a:avLst/>
          </a:prstGeom>
          <a:noFill/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990600" y="3287973"/>
            <a:ext cx="7772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DO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El informe escrito orienta de manera clara y precisa de acuerdo a las evidencias clínicas obtenidas.</a:t>
            </a:r>
            <a:endParaRPr kumimoji="0" lang="es-DO" sz="24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981501" y="4252132"/>
            <a:ext cx="7772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DO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Muestras de precisión y propiedad léxica en la elaboración textual.</a:t>
            </a:r>
            <a:endParaRPr kumimoji="0" lang="es-DO" sz="24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90600" y="5242732"/>
            <a:ext cx="7772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DO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Ideas expresadas</a:t>
            </a:r>
            <a:r>
              <a:rPr kumimoji="0" lang="es-DO" sz="24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con claridad</a:t>
            </a:r>
            <a:r>
              <a:rPr kumimoji="0" lang="es-DO" sz="22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.</a:t>
            </a:r>
            <a:endParaRPr kumimoji="0" lang="es-DO" sz="22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895600" y="457200"/>
            <a:ext cx="3276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CONCLUSIONES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C:\Users\Owner\Desktop\IMAGENES LECT-ESC\big_chec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09651"/>
            <a:ext cx="686710" cy="514349"/>
          </a:xfrm>
          <a:prstGeom prst="rect">
            <a:avLst/>
          </a:prstGeom>
          <a:noFill/>
        </p:spPr>
      </p:pic>
      <p:pic>
        <p:nvPicPr>
          <p:cNvPr id="8" name="Picture 4" descr="C:\Users\Owner\Desktop\IMAGENES LECT-ESC\big_chec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152651"/>
            <a:ext cx="686710" cy="514349"/>
          </a:xfrm>
          <a:prstGeom prst="rect">
            <a:avLst/>
          </a:prstGeom>
          <a:noFill/>
        </p:spPr>
      </p:pic>
      <p:pic>
        <p:nvPicPr>
          <p:cNvPr id="9" name="Picture 4" descr="C:\Users\Owner\Desktop\IMAGENES LECT-ESC\big_chec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371851"/>
            <a:ext cx="686710" cy="514349"/>
          </a:xfrm>
          <a:prstGeom prst="rect">
            <a:avLst/>
          </a:prstGeom>
          <a:noFill/>
        </p:spPr>
      </p:pic>
      <p:pic>
        <p:nvPicPr>
          <p:cNvPr id="10" name="Picture 4" descr="C:\Users\Owner\Desktop\IMAGENES LECT-ESC\big_chec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91051"/>
            <a:ext cx="686710" cy="514349"/>
          </a:xfrm>
          <a:prstGeom prst="rect">
            <a:avLst/>
          </a:prstGeom>
          <a:noFill/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990600" y="2081000"/>
            <a:ext cx="7772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DO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Presentaciones</a:t>
            </a:r>
            <a:r>
              <a:rPr kumimoji="0" lang="es-DO" sz="24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orales coherentes con el trabajo escrito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990600" y="3373984"/>
            <a:ext cx="7772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DO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Evidencias de uso de fuentes bibliográficas adecuadas basadas en literatura científica propia de su</a:t>
            </a:r>
            <a:r>
              <a:rPr kumimoji="0" lang="es-DO" sz="24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contexto</a:t>
            </a:r>
            <a:r>
              <a:rPr kumimoji="0" lang="es-DO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.</a:t>
            </a:r>
            <a:endParaRPr kumimoji="0" lang="es-DO" sz="24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90600" y="4563614"/>
            <a:ext cx="7772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DO" sz="2400" dirty="0" smtClean="0">
                <a:ea typeface="+mj-ea"/>
                <a:cs typeface="+mj-cs"/>
              </a:rPr>
              <a:t>Expresiones de felicitaciones de parte de estudiantes de término y docentes al ver los trabajos realizados.</a:t>
            </a:r>
            <a:endParaRPr kumimoji="0" lang="es-DO" sz="24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15" name="Picture 4" descr="C:\Users\Owner\Desktop\IMAGENES LECT-ESC\big_chec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810251"/>
            <a:ext cx="686710" cy="514349"/>
          </a:xfrm>
          <a:prstGeom prst="rect">
            <a:avLst/>
          </a:prstGeom>
          <a:noFill/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005158" y="1221760"/>
            <a:ext cx="7772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spcBef>
                <a:spcPct val="0"/>
              </a:spcBef>
            </a:pPr>
            <a:r>
              <a:rPr lang="es-ES" sz="2400" dirty="0" smtClean="0"/>
              <a:t>Dominio adecuado de la normativa: acentuación, puntuación, uso de mayúsculas, uso de letras y concordancia.</a:t>
            </a:r>
            <a:endParaRPr lang="en-US" sz="2400" dirty="0" smtClean="0"/>
          </a:p>
          <a:p>
            <a:pPr algn="just">
              <a:spcBef>
                <a:spcPct val="0"/>
              </a:spcBef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90600" y="5810251"/>
            <a:ext cx="7772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DO" sz="2400" dirty="0" smtClean="0">
                <a:ea typeface="+mj-ea"/>
                <a:cs typeface="+mj-cs"/>
              </a:rPr>
              <a:t>Estudiantes más comprometidos con las estrategias de  enseñanza-aprendizaje empleadas.</a:t>
            </a:r>
            <a:endParaRPr kumimoji="0" lang="es-DO" sz="24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819400" y="114300"/>
            <a:ext cx="3048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CONCLUSIONES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6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133600"/>
            <a:ext cx="8077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DO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DO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3600" b="1" dirty="0" smtClean="0">
                <a:latin typeface="+mj-lt"/>
                <a:ea typeface="+mj-ea"/>
                <a:cs typeface="+mj-cs"/>
              </a:rPr>
              <a:t>SUGERENCIAS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Y/O RECOMENDACIONES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066800"/>
            <a:ext cx="8915400" cy="1371600"/>
          </a:xfrm>
        </p:spPr>
        <p:txBody>
          <a:bodyPr>
            <a:noAutofit/>
          </a:bodyPr>
          <a:lstStyle/>
          <a:p>
            <a:pPr algn="just"/>
            <a:r>
              <a:rPr lang="es-DO" sz="2500" dirty="0" smtClean="0">
                <a:latin typeface="+mn-lt"/>
              </a:rPr>
              <a:t/>
            </a:r>
            <a:br>
              <a:rPr lang="es-DO" sz="2500" dirty="0" smtClean="0">
                <a:latin typeface="+mn-lt"/>
              </a:rPr>
            </a:br>
            <a:r>
              <a:rPr lang="es-DO" sz="2500" dirty="0" smtClean="0">
                <a:latin typeface="+mn-lt"/>
              </a:rPr>
              <a:t>- Integrar a todos los docentes del Departamento de Estomatología a esta propuesta con el apoyo de la Dirección del Departamento.</a:t>
            </a:r>
            <a:r>
              <a:rPr lang="en-US" sz="2500" dirty="0" smtClean="0">
                <a:latin typeface="+mn-lt"/>
              </a:rPr>
              <a:t/>
            </a:r>
            <a:br>
              <a:rPr lang="en-US" sz="2500" dirty="0" smtClean="0">
                <a:latin typeface="+mn-lt"/>
              </a:rPr>
            </a:br>
            <a:endParaRPr lang="en-US" sz="2500" dirty="0">
              <a:latin typeface="+mn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76400" y="317310"/>
            <a:ext cx="5410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SUGERENCIAS Y/O RECOMENDACIONES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" y="2590800"/>
            <a:ext cx="8763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</a:pPr>
            <a:r>
              <a:rPr kumimoji="0" lang="es-DO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s-DO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s-DO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-</a:t>
            </a:r>
            <a:r>
              <a:rPr lang="es-DO" sz="2500" dirty="0" smtClean="0"/>
              <a:t>Utilizar el nuevo </a:t>
            </a:r>
            <a:r>
              <a:rPr lang="es-DO" sz="2500" dirty="0" smtClean="0"/>
              <a:t>protocolo de casos clínicos para la implementación de las estrategias propuestas en este </a:t>
            </a:r>
            <a:r>
              <a:rPr lang="es-DO" sz="2500" dirty="0" smtClean="0"/>
              <a:t>proyecto, </a:t>
            </a:r>
            <a:r>
              <a:rPr lang="es-DO" sz="2500" dirty="0" smtClean="0"/>
              <a:t>una vez sea aprobado.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" y="4800600"/>
            <a:ext cx="8915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spcBef>
                <a:spcPct val="0"/>
              </a:spcBef>
            </a:pPr>
            <a:r>
              <a:rPr kumimoji="0" lang="es-DO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s-DO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s-DO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-</a:t>
            </a:r>
            <a:r>
              <a:rPr lang="es-DO" sz="2500" dirty="0" smtClean="0"/>
              <a:t>Afinar, sobre la marcha, el protocolo propuesto con la colaboración de los demás docentes para continuar enriqueciendo el proyecto, así como también la práctica docente, con la modalidad aprendida de investigación-acción.</a:t>
            </a:r>
            <a:endParaRPr lang="en-US" sz="2500" dirty="0" smtClean="0"/>
          </a:p>
          <a:p>
            <a:pPr lvl="0" algn="just">
              <a:spcBef>
                <a:spcPct val="0"/>
              </a:spcBef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19200"/>
            <a:ext cx="8686800" cy="2133600"/>
          </a:xfrm>
        </p:spPr>
        <p:txBody>
          <a:bodyPr>
            <a:noAutofit/>
          </a:bodyPr>
          <a:lstStyle/>
          <a:p>
            <a:pPr algn="just"/>
            <a:r>
              <a:rPr lang="es-DO" sz="2500" dirty="0" smtClean="0">
                <a:latin typeface="+mn-lt"/>
              </a:rPr>
              <a:t/>
            </a:r>
            <a:br>
              <a:rPr lang="es-DO" sz="2500" dirty="0" smtClean="0">
                <a:latin typeface="+mn-lt"/>
              </a:rPr>
            </a:br>
            <a:r>
              <a:rPr lang="es-DO" sz="2500" dirty="0" smtClean="0">
                <a:latin typeface="+mn-lt"/>
              </a:rPr>
              <a:t>-Continuar incorporando estrategias de lectura y escritura aprendidas en el Diplomado, promoviéndolas en nuestros compañeros docentes para que todos aprovechemos los recursos empleados en beneficio de un proceso de aprendizaje más significativo y autónomo de parte de los estudiantes. </a:t>
            </a:r>
            <a:r>
              <a:rPr lang="en-US" sz="2500" dirty="0" smtClean="0">
                <a:latin typeface="+mn-lt"/>
              </a:rPr>
              <a:t/>
            </a:r>
            <a:br>
              <a:rPr lang="en-US" sz="2500" dirty="0" smtClean="0">
                <a:latin typeface="+mn-lt"/>
              </a:rPr>
            </a:br>
            <a:endParaRPr lang="en-US" sz="2500" dirty="0">
              <a:latin typeface="+mn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52600" y="304800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SUGERENCIAS Y/O RECOMENDACIONES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4038600"/>
            <a:ext cx="8610600" cy="2438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spcBef>
                <a:spcPct val="0"/>
              </a:spcBef>
            </a:pPr>
            <a:r>
              <a:rPr kumimoji="0" lang="es-DO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s-DO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s-DO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-</a:t>
            </a:r>
            <a:r>
              <a:rPr lang="es-DO" sz="2500" dirty="0" smtClean="0"/>
              <a:t>Motivar a nuestros pares docentes a cursar el Diplomado</a:t>
            </a:r>
            <a:r>
              <a:rPr lang="es-DO" sz="2500" b="1" dirty="0" smtClean="0"/>
              <a:t> </a:t>
            </a:r>
            <a:r>
              <a:rPr lang="es-DO" sz="2500" dirty="0" smtClean="0"/>
              <a:t>en </a:t>
            </a:r>
            <a:r>
              <a:rPr lang="es-DO" sz="2500" dirty="0" smtClean="0"/>
              <a:t>Lectura </a:t>
            </a:r>
            <a:r>
              <a:rPr lang="es-DO" sz="2500" dirty="0" smtClean="0"/>
              <a:t>y </a:t>
            </a:r>
            <a:r>
              <a:rPr lang="es-DO" sz="2500" dirty="0" smtClean="0"/>
              <a:t>Escritura </a:t>
            </a:r>
            <a:r>
              <a:rPr lang="es-DO" sz="2500" dirty="0" smtClean="0"/>
              <a:t>a través del </a:t>
            </a:r>
            <a:r>
              <a:rPr lang="es-DO" sz="2500" dirty="0" smtClean="0"/>
              <a:t>Currículo </a:t>
            </a:r>
            <a:r>
              <a:rPr lang="es-DO" sz="2500" dirty="0" smtClean="0"/>
              <a:t>en el </a:t>
            </a:r>
            <a:r>
              <a:rPr lang="es-DO" sz="2500" dirty="0" smtClean="0"/>
              <a:t>Nivel </a:t>
            </a:r>
            <a:r>
              <a:rPr lang="es-DO" sz="2500" dirty="0" smtClean="0"/>
              <a:t>S</a:t>
            </a:r>
            <a:r>
              <a:rPr lang="es-DO" sz="2500" dirty="0" smtClean="0"/>
              <a:t>uperior </a:t>
            </a:r>
            <a:r>
              <a:rPr lang="es-DO" sz="2500" dirty="0" smtClean="0"/>
              <a:t>que se imparte como iniciativa del </a:t>
            </a:r>
            <a:r>
              <a:rPr lang="es-DO" sz="2500" dirty="0" smtClean="0"/>
              <a:t>CEDILE-PUCMM; </a:t>
            </a:r>
            <a:r>
              <a:rPr lang="es-DO" sz="2500" dirty="0" smtClean="0"/>
              <a:t>una oferta académica para profesores, fresca e innovadora, que promete capacitarlos e integrarlos a la comunidad discursiva propia de su contexto, cumpliendo su cometido.</a:t>
            </a:r>
            <a:endParaRPr lang="en-US" sz="2500" dirty="0" smtClean="0"/>
          </a:p>
          <a:p>
            <a:pPr algn="just">
              <a:spcBef>
                <a:spcPct val="0"/>
              </a:spcBef>
            </a:pPr>
            <a:endParaRPr lang="en-US" sz="2500" dirty="0" smtClean="0"/>
          </a:p>
          <a:p>
            <a:pPr lvl="0" algn="just">
              <a:spcBef>
                <a:spcPct val="0"/>
              </a:spcBef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2" descr="c:\Users\Owner\Desktop\Prof. Lilliana Montenegro.jpg"/>
          <p:cNvPicPr>
            <a:picLocks noGrp="1"/>
          </p:cNvPicPr>
          <p:nvPr>
            <p:ph idx="1"/>
          </p:nvPr>
        </p:nvPicPr>
        <p:blipFill>
          <a:blip r:embed="rId2" cstate="print"/>
          <a:srcRect t="4000" r="3839" b="22658"/>
          <a:stretch>
            <a:fillRect/>
          </a:stretch>
        </p:blipFill>
        <p:spPr bwMode="auto">
          <a:xfrm>
            <a:off x="305412" y="1124440"/>
            <a:ext cx="2894988" cy="2533160"/>
          </a:xfrm>
          <a:prstGeom prst="rect">
            <a:avLst/>
          </a:prstGeom>
          <a:noFill/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152400" y="-152400"/>
            <a:ext cx="8991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s-DO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Programa de Alfabetización Académica </a:t>
            </a:r>
            <a:br>
              <a:rPr kumimoji="0" lang="es-DO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s-DO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Diplomado ¨Lectura y Escritura a través del Currículo</a:t>
            </a:r>
            <a:br>
              <a:rPr kumimoji="0" lang="es-DO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s-DO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en el Nivel Superior¨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76200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:\Users\Owner\Desktop\PORTAFOLIO DIPLOMADO\6 ANEXOS-GLOSARIO (-2)\FullSizeRender (5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1" y="2819400"/>
            <a:ext cx="3048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C:\Users\Owner\Desktop\PORTAFOLIO DIPLOMADO\6 ANEXOS-GLOSARIO (-2)\IMG_587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1066800"/>
            <a:ext cx="2895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C:\Users\Owner\Desktop\PORTAFOLIO DIPLOMADO\6 ANEXOS-GLOSARIO (-2)\IMG_618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4114800"/>
            <a:ext cx="2514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C:\Users\Owner\Desktop\PORTAFOLIO DIPLOMADO\6 ANEXOS-GLOSARIO (-2)\FullSizeRender (4)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1828800"/>
            <a:ext cx="1828800" cy="254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C:\Users\Owner\Desktop\PORTAFOLIO DIPLOMADO\6 ANEXOS-GLOSARIO (-2)\FullSizeRender (6)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05400" y="3505200"/>
            <a:ext cx="2057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C:\Users\Owner\Desktop\PORTAFOLIO DIPLOMADO\6 ANEXOS-GLOSARIO (-2)\IMG_6187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00800" y="4876800"/>
            <a:ext cx="2514601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990600" y="6183868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Comunidad</a:t>
            </a:r>
            <a:r>
              <a:rPr lang="en-US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s-DO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discursiva</a:t>
            </a:r>
            <a:endParaRPr lang="es-DO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62800" y="4431268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L</a:t>
            </a:r>
            <a:r>
              <a:rPr lang="es-DO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ectura y escritura</a:t>
            </a:r>
            <a:endParaRPr lang="es-DO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0" y="5117068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Y</a:t>
            </a:r>
            <a:r>
              <a:rPr lang="es-DO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o expongo</a:t>
            </a:r>
            <a:endParaRPr lang="es-DO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81400" y="5650468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Yo argumento</a:t>
            </a:r>
            <a:endParaRPr lang="es-DO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67200" y="63246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</a:t>
            </a:r>
            <a:r>
              <a:rPr lang="es-DO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nvestigación-acción</a:t>
            </a:r>
            <a:endParaRPr lang="es-DO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77000" y="130706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</a:t>
            </a:r>
            <a:r>
              <a:rPr lang="es-DO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compañamiento docente</a:t>
            </a:r>
            <a:endParaRPr lang="es-DO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3669268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</a:t>
            </a:r>
            <a:r>
              <a:rPr lang="es-DO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lfabetización </a:t>
            </a:r>
            <a:r>
              <a:rPr lang="es-DO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</a:t>
            </a:r>
            <a:r>
              <a:rPr lang="es-DO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cadémica </a:t>
            </a:r>
            <a:endParaRPr lang="es-DO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pageburg.com/wp-content/uploads/2015/08/13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5410200"/>
            <a:ext cx="4495800" cy="1524000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es-DO" sz="2200" b="1" dirty="0" smtClean="0"/>
              <a:t>“ Todos nosotros sabemos algo.</a:t>
            </a:r>
          </a:p>
          <a:p>
            <a:pPr algn="r">
              <a:spcBef>
                <a:spcPts val="0"/>
              </a:spcBef>
              <a:buNone/>
            </a:pPr>
            <a:r>
              <a:rPr lang="es-DO" sz="2200" b="1" dirty="0" smtClean="0"/>
              <a:t>Todos nosotros ignoramos algo.</a:t>
            </a:r>
          </a:p>
          <a:p>
            <a:pPr algn="r">
              <a:spcBef>
                <a:spcPts val="0"/>
              </a:spcBef>
              <a:buNone/>
            </a:pPr>
            <a:r>
              <a:rPr lang="es-DO" sz="2200" b="1" dirty="0" smtClean="0"/>
              <a:t>Por eso, aprendemos siempre”.</a:t>
            </a:r>
          </a:p>
          <a:p>
            <a:pPr algn="r">
              <a:buNone/>
            </a:pPr>
            <a:r>
              <a:rPr lang="es-DO" sz="2200" b="1" dirty="0" smtClean="0"/>
              <a:t>Paulo Freire</a:t>
            </a:r>
            <a:endParaRPr lang="es-DO" sz="2200" b="1" dirty="0"/>
          </a:p>
        </p:txBody>
      </p:sp>
      <p:pic>
        <p:nvPicPr>
          <p:cNvPr id="1026" name="Picture 2" descr="E:\ACTAS ene-abr 2016\IMG_02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581" y="-1"/>
            <a:ext cx="8166341" cy="5410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INTRODUCCIÓN </a:t>
            </a:r>
            <a:endParaRPr lang="en-US" sz="3200" b="1" dirty="0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304800" y="1524000"/>
            <a:ext cx="85344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DO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En el proceso educativo, </a:t>
            </a:r>
            <a:r>
              <a:rPr kumimoji="0" lang="es-DO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la representación de una situación de la realidad como estrategia didáctica es tomada como base para la reflexión y el aprendizaje</a:t>
            </a:r>
            <a:r>
              <a:rPr kumimoji="0" lang="es-DO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 El planteamiento de un caso es siempre una oportunidad de </a:t>
            </a:r>
            <a:r>
              <a:rPr kumimoji="0" lang="es-DO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aprendizaje significativo y trascendente </a:t>
            </a:r>
            <a:r>
              <a:rPr kumimoji="0" lang="es-DO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en la medida en que quienes participan en su análisis logran involucrarse y comprometerse tanto en la discusión del caso como en el proceso grupal para su reflexión</a:t>
            </a:r>
            <a:r>
              <a:rPr kumimoji="0" lang="es-DO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es-DO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</a:t>
            </a:r>
            <a:endParaRPr kumimoji="0" lang="es-DO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1472" y="5791200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DO" dirty="0" smtClean="0">
                <a:solidFill>
                  <a:srgbClr val="002060"/>
                </a:solidFill>
              </a:rPr>
              <a:t>1- El estudio de casos como técnica didáctica.</a:t>
            </a:r>
          </a:p>
          <a:p>
            <a:r>
              <a:rPr lang="es-ES" dirty="0" smtClean="0">
                <a:solidFill>
                  <a:srgbClr val="002060"/>
                </a:solidFill>
              </a:rPr>
              <a:t>http://www.sistema.itesm.mx/va/dide/inf-doc/estrategias/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8229600" cy="9144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INTRODUCCIÓN</a:t>
            </a:r>
            <a:endParaRPr lang="en-US" sz="2800" b="1" dirty="0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304800" y="762000"/>
            <a:ext cx="8534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DO" sz="2800" dirty="0"/>
              <a:t>Cada vez proliferan más los estudios de </a:t>
            </a:r>
            <a:r>
              <a:rPr lang="es-DO" sz="2800" dirty="0" smtClean="0"/>
              <a:t>casos </a:t>
            </a:r>
            <a:r>
              <a:rPr lang="es-DO" sz="2800" dirty="0"/>
              <a:t>pero, en proporción a ello, aún son escasos los trabajos que se ocupan de sistematizar las características, propiedades y exigencias propias de este método de investigación.</a:t>
            </a:r>
            <a:r>
              <a:rPr lang="es-DO" sz="2800" baseline="30000" dirty="0"/>
              <a:t>2</a:t>
            </a:r>
            <a:r>
              <a:rPr lang="es-DO" sz="2800" dirty="0"/>
              <a:t> </a:t>
            </a:r>
            <a:endParaRPr lang="en-US" sz="2800" dirty="0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04800" y="2895600"/>
            <a:ext cx="86106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DO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Este tipo de propuesta </a:t>
            </a:r>
            <a:r>
              <a:rPr kumimoji="0" lang="es-DO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didáctica, basada </a:t>
            </a:r>
            <a:r>
              <a:rPr kumimoji="0" lang="es-DO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en una perspectiva social y constructivista de la enseñanza y el aprendizaje, promueve además el desarrollo de la metacognición y autorregulación de todos los involucrados en estos procesos.</a:t>
            </a:r>
            <a:r>
              <a:rPr kumimoji="0" lang="es-DO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s-DO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endParaRPr kumimoji="0" lang="es-DO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142369"/>
            <a:ext cx="8610600" cy="1143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DO" dirty="0" smtClean="0">
              <a:solidFill>
                <a:srgbClr val="002060"/>
              </a:solidFill>
            </a:endParaRPr>
          </a:p>
          <a:p>
            <a:pPr>
              <a:lnSpc>
                <a:spcPts val="2160"/>
              </a:lnSpc>
            </a:pPr>
            <a:r>
              <a:rPr lang="es-DO" sz="1600" dirty="0" smtClean="0">
                <a:solidFill>
                  <a:srgbClr val="002060"/>
                </a:solidFill>
              </a:rPr>
              <a:t>2- Álvarez, C.; San F., José Luis. La elección del estudio de caso en investigación educativa. 2012.</a:t>
            </a:r>
          </a:p>
          <a:p>
            <a:r>
              <a:rPr lang="es-DO" sz="1600" dirty="0" smtClean="0">
                <a:solidFill>
                  <a:srgbClr val="002060"/>
                </a:solidFill>
              </a:rPr>
              <a:t>3- </a:t>
            </a:r>
            <a:r>
              <a:rPr lang="en-US" sz="1600" dirty="0" err="1" smtClean="0">
                <a:solidFill>
                  <a:srgbClr val="002060"/>
                </a:solidFill>
              </a:rPr>
              <a:t>López</a:t>
            </a:r>
            <a:r>
              <a:rPr lang="en-US" sz="1600" dirty="0" smtClean="0">
                <a:solidFill>
                  <a:srgbClr val="002060"/>
                </a:solidFill>
              </a:rPr>
              <a:t>, S. </a:t>
            </a:r>
            <a:r>
              <a:rPr lang="es-ES" sz="1600" dirty="0" smtClean="0">
                <a:solidFill>
                  <a:srgbClr val="002060"/>
                </a:solidFill>
              </a:rPr>
              <a:t>El estudio de casos como estrategia de enseñanza y aprendizaje que promueven la educación científica. 2014.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PROBLEMÁTICA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458200" cy="3276600"/>
          </a:xfrm>
        </p:spPr>
        <p:txBody>
          <a:bodyPr>
            <a:noAutofit/>
          </a:bodyPr>
          <a:lstStyle/>
          <a:p>
            <a:pPr algn="just"/>
            <a:r>
              <a:rPr lang="es-DO" sz="2800" dirty="0" smtClean="0"/>
              <a:t>El protocolo o estructura </a:t>
            </a:r>
            <a:r>
              <a:rPr lang="es-DO" sz="2800" dirty="0"/>
              <a:t>existente no </a:t>
            </a:r>
            <a:r>
              <a:rPr lang="es-DO" sz="2800" dirty="0" smtClean="0"/>
              <a:t>era </a:t>
            </a:r>
            <a:r>
              <a:rPr lang="es-DO" sz="2800" dirty="0"/>
              <a:t>completa.</a:t>
            </a:r>
            <a:endParaRPr lang="en-US" sz="2800" dirty="0"/>
          </a:p>
          <a:p>
            <a:pPr algn="just">
              <a:buNone/>
            </a:pPr>
            <a:r>
              <a:rPr lang="es-DO" sz="2800" dirty="0"/>
              <a:t> </a:t>
            </a:r>
            <a:endParaRPr lang="es-DO" sz="2800" dirty="0" smtClean="0"/>
          </a:p>
          <a:p>
            <a:pPr algn="just"/>
            <a:r>
              <a:rPr lang="es-DO" sz="2800" dirty="0" smtClean="0"/>
              <a:t>Estaba </a:t>
            </a:r>
            <a:r>
              <a:rPr lang="es-DO" sz="2800" dirty="0"/>
              <a:t>más enfocado en la enseñanza y no en el aprendizaje.</a:t>
            </a:r>
            <a:endParaRPr lang="en-US" sz="2800" dirty="0"/>
          </a:p>
          <a:p>
            <a:pPr algn="just">
              <a:buNone/>
            </a:pPr>
            <a:r>
              <a:rPr lang="es-DO" sz="2800" dirty="0"/>
              <a:t> </a:t>
            </a:r>
            <a:endParaRPr lang="en-US" sz="2800" dirty="0"/>
          </a:p>
          <a:p>
            <a:pPr algn="just"/>
            <a:r>
              <a:rPr lang="es-DO" sz="2800" dirty="0" smtClean="0"/>
              <a:t>Carecía </a:t>
            </a:r>
            <a:r>
              <a:rPr lang="es-DO" sz="2800" dirty="0"/>
              <a:t>de consignas claras</a:t>
            </a:r>
            <a:r>
              <a:rPr lang="es-DO" sz="2800" dirty="0" smtClean="0"/>
              <a:t>.</a:t>
            </a:r>
            <a:r>
              <a:rPr lang="es-DO" sz="2800" dirty="0"/>
              <a:t> 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381000"/>
            <a:ext cx="2667000" cy="1143000"/>
          </a:xfrm>
        </p:spPr>
        <p:txBody>
          <a:bodyPr>
            <a:normAutofit/>
          </a:bodyPr>
          <a:lstStyle/>
          <a:p>
            <a:pPr algn="r"/>
            <a:r>
              <a:rPr lang="en-US" sz="2800" b="1" dirty="0" smtClean="0"/>
              <a:t>PROBLEMÁTICA</a:t>
            </a:r>
            <a:r>
              <a:rPr lang="en-US" sz="1800" b="1" dirty="0" smtClean="0"/>
              <a:t> </a:t>
            </a:r>
            <a:endParaRPr lang="en-US" sz="1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458200" cy="3886200"/>
          </a:xfrm>
        </p:spPr>
        <p:txBody>
          <a:bodyPr>
            <a:noAutofit/>
          </a:bodyPr>
          <a:lstStyle/>
          <a:p>
            <a:pPr algn="just"/>
            <a:r>
              <a:rPr lang="es-DO" sz="2800" dirty="0" smtClean="0"/>
              <a:t>Se evidenciaba </a:t>
            </a:r>
            <a:r>
              <a:rPr lang="es-DO" sz="2800" dirty="0"/>
              <a:t>que la presentación de los </a:t>
            </a:r>
            <a:r>
              <a:rPr lang="es-DO" sz="2800" dirty="0" smtClean="0"/>
              <a:t>informes realizados por los estudiantes </a:t>
            </a:r>
            <a:r>
              <a:rPr lang="es-DO" sz="2800" dirty="0"/>
              <a:t>no se </a:t>
            </a:r>
            <a:r>
              <a:rPr lang="es-DO" sz="2800" dirty="0" smtClean="0"/>
              <a:t>hacía </a:t>
            </a:r>
            <a:r>
              <a:rPr lang="es-DO" sz="2800" dirty="0"/>
              <a:t>de manera </a:t>
            </a:r>
            <a:r>
              <a:rPr lang="es-DO" sz="2800" dirty="0" smtClean="0"/>
              <a:t>consciente. </a:t>
            </a:r>
            <a:endParaRPr lang="en-US" sz="2800" dirty="0"/>
          </a:p>
          <a:p>
            <a:pPr algn="just">
              <a:buNone/>
            </a:pPr>
            <a:r>
              <a:rPr lang="es-DO" sz="2800" dirty="0"/>
              <a:t> </a:t>
            </a:r>
            <a:endParaRPr lang="en-US" sz="2800" dirty="0"/>
          </a:p>
          <a:p>
            <a:pPr algn="just"/>
            <a:r>
              <a:rPr lang="es-DO" sz="2800" dirty="0" smtClean="0"/>
              <a:t>Las actividades </a:t>
            </a:r>
            <a:r>
              <a:rPr lang="es-DO" sz="2800" dirty="0" smtClean="0"/>
              <a:t>de </a:t>
            </a:r>
            <a:r>
              <a:rPr lang="es-DO" sz="2800" dirty="0"/>
              <a:t>lectura y </a:t>
            </a:r>
            <a:r>
              <a:rPr lang="es-DO" sz="2800" dirty="0" smtClean="0"/>
              <a:t>escritura eran deficientes</a:t>
            </a:r>
            <a:r>
              <a:rPr lang="es-DO" sz="2800" dirty="0"/>
              <a:t>. </a:t>
            </a:r>
            <a:endParaRPr lang="en-US" sz="2800" dirty="0"/>
          </a:p>
          <a:p>
            <a:pPr algn="just">
              <a:buNone/>
            </a:pPr>
            <a:r>
              <a:rPr lang="es-DO" sz="2800" dirty="0"/>
              <a:t> </a:t>
            </a:r>
            <a:endParaRPr lang="en-US" sz="2800" dirty="0"/>
          </a:p>
          <a:p>
            <a:pPr algn="just"/>
            <a:r>
              <a:rPr lang="es-DO" sz="2800" dirty="0" smtClean="0"/>
              <a:t>Se presentaba cierta subjetividad </a:t>
            </a:r>
            <a:r>
              <a:rPr lang="es-DO" sz="2800" dirty="0" smtClean="0"/>
              <a:t>en el </a:t>
            </a:r>
            <a:r>
              <a:rPr lang="es-DO" sz="2800" dirty="0"/>
              <a:t>área evaluativa </a:t>
            </a:r>
            <a:r>
              <a:rPr lang="es-DO" sz="2800" dirty="0" smtClean="0"/>
              <a:t>por </a:t>
            </a:r>
            <a:r>
              <a:rPr lang="es-DO" sz="2800" dirty="0"/>
              <a:t>carecer de una guía que </a:t>
            </a:r>
            <a:r>
              <a:rPr lang="es-DO" sz="2800" dirty="0" smtClean="0"/>
              <a:t>sustentara </a:t>
            </a:r>
            <a:r>
              <a:rPr lang="es-DO" sz="2800" dirty="0"/>
              <a:t>una evaluación </a:t>
            </a:r>
            <a:r>
              <a:rPr lang="es-DO" sz="2800" dirty="0" smtClean="0"/>
              <a:t>objetiva.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 smtClean="0"/>
              <a:t>PREGUNTA DE INVESTIGACIÓN 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62200"/>
            <a:ext cx="8382000" cy="2057400"/>
          </a:xfrm>
        </p:spPr>
        <p:txBody>
          <a:bodyPr>
            <a:normAutofit/>
          </a:bodyPr>
          <a:lstStyle/>
          <a:p>
            <a:pPr algn="just"/>
            <a:r>
              <a:rPr lang="es-DO" dirty="0"/>
              <a:t>¿Cómo conseguir que los estudiantes realicen un aprendizaje autónomo, reflexivo y </a:t>
            </a:r>
            <a:r>
              <a:rPr lang="es-DO" dirty="0" smtClean="0"/>
              <a:t>crítico a través del estudio de casos?</a:t>
            </a:r>
            <a:endParaRPr lang="en-US" dirty="0"/>
          </a:p>
        </p:txBody>
      </p:sp>
      <p:pic>
        <p:nvPicPr>
          <p:cNvPr id="10241" name="Picture 1" descr="C:\Users\Owner\Desktop\IMAGENES LECT-ESC\punto-di-doman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904015"/>
            <a:ext cx="2034744" cy="13443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9900" y="533400"/>
            <a:ext cx="3124200" cy="6096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OBJETIVOS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38100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b="1" dirty="0" smtClean="0">
                <a:solidFill>
                  <a:srgbClr val="002060"/>
                </a:solidFill>
              </a:rPr>
              <a:t>General:</a:t>
            </a:r>
            <a:endParaRPr lang="en-US" b="1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endParaRPr lang="en-US" b="1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en-US" dirty="0" smtClean="0"/>
              <a:t>    </a:t>
            </a:r>
            <a:r>
              <a:rPr lang="es-DO" dirty="0" smtClean="0"/>
              <a:t>Reestructurar el protocolo para la escritura del informe de estudio de casos clínicos del Departamento de Estomatología.</a:t>
            </a:r>
          </a:p>
          <a:p>
            <a:pPr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810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spiral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spiral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FFC000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Solstic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  <a:fontScheme name="Flow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Flow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Flow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Flow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E8A11ED9A9056468EB06BF2DDD8132B" ma:contentTypeVersion="2" ma:contentTypeDescription="Crear nuevo documento." ma:contentTypeScope="" ma:versionID="ea1ea9747d5e1c16d79f9e84215e0dd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cd6bce56cd35acad97fd37550ee15fe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41ADA0-F123-41CC-B2AF-0AAFA536E101}"/>
</file>

<file path=customXml/itemProps2.xml><?xml version="1.0" encoding="utf-8"?>
<ds:datastoreItem xmlns:ds="http://schemas.openxmlformats.org/officeDocument/2006/customXml" ds:itemID="{43168E11-C641-4C98-AA79-10A36E45C771}"/>
</file>

<file path=customXml/itemProps3.xml><?xml version="1.0" encoding="utf-8"?>
<ds:datastoreItem xmlns:ds="http://schemas.openxmlformats.org/officeDocument/2006/customXml" ds:itemID="{DEBE570B-9294-4C54-B70F-671D4618C6B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1326</TotalTime>
  <Words>1172</Words>
  <Application>Microsoft Office PowerPoint</Application>
  <PresentationFormat>On-screen Show (4:3)</PresentationFormat>
  <Paragraphs>159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Espiral</vt:lpstr>
      <vt:lpstr>Slide 1</vt:lpstr>
      <vt:lpstr>CONTEXTUALIZACIÓN</vt:lpstr>
      <vt:lpstr>Slide 3</vt:lpstr>
      <vt:lpstr>INTRODUCCIÓN </vt:lpstr>
      <vt:lpstr>INTRODUCCIÓN</vt:lpstr>
      <vt:lpstr>PROBLEMÁTICA </vt:lpstr>
      <vt:lpstr>PROBLEMÁTICA </vt:lpstr>
      <vt:lpstr>PREGUNTA DE INVESTIGACIÓN </vt:lpstr>
      <vt:lpstr>OBJETIVOS</vt:lpstr>
      <vt:lpstr>OBJETIVOS</vt:lpstr>
      <vt:lpstr>ANTECEDENTES</vt:lpstr>
      <vt:lpstr> ESTRATEGIAS COGNITIVAS Y METACOGNITIVAS PARA LA ELABORACIÓN DEL MENSAJE ESCRITO         Y SU ENSEÑANZA A TRAVÉS DEL ESTUDIO DE CASOS. UNA PROPUESTA.  Juana Herrera Cubas  Universidad de La Laguna</vt:lpstr>
      <vt:lpstr>ANTECEDENTES</vt:lpstr>
      <vt:lpstr>MARCO TEÓRICO </vt:lpstr>
      <vt:lpstr>¿QUÉ ES UN ESTUDIO DE CASO?</vt:lpstr>
      <vt:lpstr>  ESTRATEGIAS IMPLEMENTADAS -METODOLOGÍA-  </vt:lpstr>
      <vt:lpstr> ANÁLISIS DE LAS INFORMACIONES                                                                                                            Y PRESENTACIÓN DE LOS RESULTADOS </vt:lpstr>
      <vt:lpstr>    Estrategias para mejorar la escritura de los informes de estudio de casos de los estudiantes de Estomatología de los grupos 075 y 076.   GRÁFICO #1    </vt:lpstr>
      <vt:lpstr>Gráfico # 2</vt:lpstr>
      <vt:lpstr>GRÁFICO #3</vt:lpstr>
      <vt:lpstr>  GRÁFICO #4  </vt:lpstr>
      <vt:lpstr>   GRÁFICO #5    </vt:lpstr>
      <vt:lpstr>Se pudieron constatar  diferencias significativas y positivas en cuanto a la forma en que se elaboraban los trabajos escritos antes y después del uso de la rúbrica y de la guía o protocolo tanto para la elaboración del trabajo escrito como para la presentación del estudio de casos.  </vt:lpstr>
      <vt:lpstr>Partes estructurales del informe escrito muy bien elaboradas.</vt:lpstr>
      <vt:lpstr>Slide 25</vt:lpstr>
      <vt:lpstr>Slide 26</vt:lpstr>
      <vt:lpstr> - Integrar a todos los docentes del Departamento de Estomatología a esta propuesta con el apoyo de la Dirección del Departamento. </vt:lpstr>
      <vt:lpstr> -Continuar incorporando estrategias de lectura y escritura aprendidas en el Diplomado, promoviéndolas en nuestros compañeros docentes para que todos aprovechemos los recursos empleados en beneficio de un proceso de aprendizaje más significativo y autónomo de parte de los estudiantes.  </vt:lpstr>
      <vt:lpstr>Slide 29</vt:lpstr>
      <vt:lpstr>Slide 30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PONTIFICIA UNIVERSIDAD CATÓLICA MADRE Y MAESTRA FACULTAD DE CIENCIAS Y HUMANIDADES CENTRO DE EXCELENCIA PARA LA INVESTIGACIÓN Y DIFUSIÓN DE LA LECTURA Y ESCRITURA (CEDILE)   PROGRAMA DE ALFABETIZACIÓN ACADÉMICA DIPLOMADO EN LECTURA Y ESCRITURA A TRAVÉS DEL CURRÍCULO EN EL NIVEL SUPERIOR   PROYECTO DE INVESTIGACIÓN-ACCIÓN              Diciembre 2015  Santiago. Rep. Dom.</dc:title>
  <dc:creator>Alexandra</dc:creator>
  <cp:lastModifiedBy>lmontenegro</cp:lastModifiedBy>
  <cp:revision>160</cp:revision>
  <dcterms:created xsi:type="dcterms:W3CDTF">2015-12-11T23:23:38Z</dcterms:created>
  <dcterms:modified xsi:type="dcterms:W3CDTF">2016-04-12T15:21:35Z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0x0101000E8A11ED9A9056468EB06BF2DDD8132B</vt:lpwstr>
  </property>
</Properties>
</file>