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64" r:id="rId3"/>
    <p:sldId id="284" r:id="rId4"/>
    <p:sldId id="263" r:id="rId5"/>
    <p:sldId id="257" r:id="rId6"/>
    <p:sldId id="258" r:id="rId7"/>
    <p:sldId id="275" r:id="rId8"/>
    <p:sldId id="276" r:id="rId9"/>
    <p:sldId id="286" r:id="rId10"/>
    <p:sldId id="277" r:id="rId11"/>
    <p:sldId id="278" r:id="rId12"/>
    <p:sldId id="259" r:id="rId13"/>
    <p:sldId id="261" r:id="rId14"/>
    <p:sldId id="274" r:id="rId15"/>
    <p:sldId id="285" r:id="rId16"/>
    <p:sldId id="28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4638" autoAdjust="0"/>
  </p:normalViewPr>
  <p:slideViewPr>
    <p:cSldViewPr>
      <p:cViewPr>
        <p:scale>
          <a:sx n="86" d="100"/>
          <a:sy n="86" d="100"/>
        </p:scale>
        <p:origin x="-10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ercedez%20Tejada\Desktop\Microsoft%20Office%20Excel%20trabaj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DO"/>
  <c:chart>
    <c:title>
      <c:tx>
        <c:rich>
          <a:bodyPr/>
          <a:lstStyle/>
          <a:p>
            <a:pPr>
              <a:defRPr>
                <a:solidFill>
                  <a:schemeClr val="bg1"/>
                </a:solidFill>
              </a:defRPr>
            </a:pPr>
            <a:r>
              <a:rPr lang="es-DO" dirty="0">
                <a:solidFill>
                  <a:schemeClr val="bg1"/>
                </a:solidFill>
              </a:rPr>
              <a:t>Estrategias de textos de secuencias expositivas en las artes </a:t>
            </a:r>
            <a:r>
              <a:rPr lang="es-DO" dirty="0" smtClean="0">
                <a:solidFill>
                  <a:schemeClr val="bg1"/>
                </a:solidFill>
              </a:rPr>
              <a:t>plásticas </a:t>
            </a:r>
            <a:endParaRPr lang="es-DO" dirty="0">
              <a:solidFill>
                <a:schemeClr val="bg1"/>
              </a:solidFill>
            </a:endParaRPr>
          </a:p>
          <a:p>
            <a:pPr>
              <a:defRPr>
                <a:solidFill>
                  <a:schemeClr val="bg1"/>
                </a:solidFill>
              </a:defRPr>
            </a:pPr>
            <a:r>
              <a:rPr lang="es-DO" dirty="0">
                <a:solidFill>
                  <a:schemeClr val="bg1"/>
                </a:solidFill>
              </a:rPr>
              <a:t>Muestra de 7 estudiantes </a:t>
            </a:r>
          </a:p>
        </c:rich>
      </c:tx>
      <c:layout/>
      <c:spPr>
        <a:solidFill>
          <a:srgbClr val="92D050"/>
        </a:solidFill>
      </c:spPr>
    </c:title>
    <c:view3D>
      <c:rAngAx val="1"/>
    </c:view3D>
    <c:plotArea>
      <c:layout>
        <c:manualLayout>
          <c:layoutTarget val="inner"/>
          <c:xMode val="edge"/>
          <c:yMode val="edge"/>
          <c:x val="4.040179906750288E-2"/>
          <c:y val="0.30264752525987126"/>
          <c:w val="0.83584989335739535"/>
          <c:h val="0.21261504581056692"/>
        </c:manualLayout>
      </c:layout>
      <c:bar3DChart>
        <c:barDir val="col"/>
        <c:grouping val="stacked"/>
        <c:ser>
          <c:idx val="0"/>
          <c:order val="0"/>
          <c:cat>
            <c:multiLvlStrRef>
              <c:f>Hoja1!$A$2:$B$6</c:f>
              <c:multiLvlStrCache>
                <c:ptCount val="5"/>
                <c:lvl>
                  <c:pt idx="0">
                    <c:v>Comparación de estilos pintores dominicanos con los contemporaneos</c:v>
                  </c:pt>
                  <c:pt idx="1">
                    <c:v>Composiciones planas utilizando la creatividad</c:v>
                  </c:pt>
                  <c:pt idx="2">
                    <c:v>Narración sobre la influencia del color utilizando la creatividad</c:v>
                  </c:pt>
                  <c:pt idx="3">
                    <c:v>Descripcion efectiva la composicion con textura visuales y tatiles</c:v>
                  </c:pt>
                  <c:pt idx="4">
                    <c:v>Ensayo sobre un sueño por alcanzar, expresado en Tre D  </c:v>
                  </c:pt>
                </c:lvl>
                <c:lvl>
                  <c:pt idx="0">
                    <c:v>1</c:v>
                  </c:pt>
                  <c:pt idx="1">
                    <c:v>2</c:v>
                  </c:pt>
                  <c:pt idx="2">
                    <c:v>3</c:v>
                  </c:pt>
                  <c:pt idx="3">
                    <c:v>4</c:v>
                  </c:pt>
                  <c:pt idx="4">
                    <c:v>5</c:v>
                  </c:pt>
                </c:lvl>
              </c:multiLvlStrCache>
            </c:multiLvlStrRef>
          </c:cat>
          <c:val>
            <c:numRef>
              <c:f>Hoja1!$C$2:$C$6</c:f>
              <c:numCache>
                <c:formatCode>General</c:formatCode>
                <c:ptCount val="5"/>
              </c:numCache>
            </c:numRef>
          </c:val>
        </c:ser>
        <c:ser>
          <c:idx val="1"/>
          <c:order val="1"/>
          <c:cat>
            <c:multiLvlStrRef>
              <c:f>Hoja1!$A$2:$B$6</c:f>
              <c:multiLvlStrCache>
                <c:ptCount val="5"/>
                <c:lvl>
                  <c:pt idx="0">
                    <c:v>Comparación de estilos pintores dominicanos con los contemporaneos</c:v>
                  </c:pt>
                  <c:pt idx="1">
                    <c:v>Composiciones planas utilizando la creatividad</c:v>
                  </c:pt>
                  <c:pt idx="2">
                    <c:v>Narración sobre la influencia del color utilizando la creatividad</c:v>
                  </c:pt>
                  <c:pt idx="3">
                    <c:v>Descripcion efectiva la composicion con textura visuales y tatiles</c:v>
                  </c:pt>
                  <c:pt idx="4">
                    <c:v>Ensayo sobre un sueño por alcanzar, expresado en Tre D  </c:v>
                  </c:pt>
                </c:lvl>
                <c:lvl>
                  <c:pt idx="0">
                    <c:v>1</c:v>
                  </c:pt>
                  <c:pt idx="1">
                    <c:v>2</c:v>
                  </c:pt>
                  <c:pt idx="2">
                    <c:v>3</c:v>
                  </c:pt>
                  <c:pt idx="3">
                    <c:v>4</c:v>
                  </c:pt>
                  <c:pt idx="4">
                    <c:v>5</c:v>
                  </c:pt>
                </c:lvl>
              </c:multiLvlStrCache>
            </c:multiLvlStrRef>
          </c:cat>
          <c:val>
            <c:numRef>
              <c:f>Hoja1!$D$2:$D$6</c:f>
              <c:numCache>
                <c:formatCode>General</c:formatCode>
                <c:ptCount val="5"/>
              </c:numCache>
            </c:numRef>
          </c:val>
        </c:ser>
        <c:ser>
          <c:idx val="2"/>
          <c:order val="2"/>
          <c:cat>
            <c:multiLvlStrRef>
              <c:f>Hoja1!$A$2:$B$6</c:f>
              <c:multiLvlStrCache>
                <c:ptCount val="5"/>
                <c:lvl>
                  <c:pt idx="0">
                    <c:v>Comparación de estilos pintores dominicanos con los contemporaneos</c:v>
                  </c:pt>
                  <c:pt idx="1">
                    <c:v>Composiciones planas utilizando la creatividad</c:v>
                  </c:pt>
                  <c:pt idx="2">
                    <c:v>Narración sobre la influencia del color utilizando la creatividad</c:v>
                  </c:pt>
                  <c:pt idx="3">
                    <c:v>Descripcion efectiva la composicion con textura visuales y tatiles</c:v>
                  </c:pt>
                  <c:pt idx="4">
                    <c:v>Ensayo sobre un sueño por alcanzar, expresado en Tre D  </c:v>
                  </c:pt>
                </c:lvl>
                <c:lvl>
                  <c:pt idx="0">
                    <c:v>1</c:v>
                  </c:pt>
                  <c:pt idx="1">
                    <c:v>2</c:v>
                  </c:pt>
                  <c:pt idx="2">
                    <c:v>3</c:v>
                  </c:pt>
                  <c:pt idx="3">
                    <c:v>4</c:v>
                  </c:pt>
                  <c:pt idx="4">
                    <c:v>5</c:v>
                  </c:pt>
                </c:lvl>
              </c:multiLvlStrCache>
            </c:multiLvlStrRef>
          </c:cat>
          <c:val>
            <c:numRef>
              <c:f>Hoja1!$E$2:$E$6</c:f>
              <c:numCache>
                <c:formatCode>General</c:formatCode>
                <c:ptCount val="5"/>
              </c:numCache>
            </c:numRef>
          </c:val>
        </c:ser>
        <c:ser>
          <c:idx val="3"/>
          <c:order val="3"/>
          <c:spPr>
            <a:solidFill>
              <a:srgbClr val="0070C0"/>
            </a:solidFill>
          </c:spPr>
          <c:dLbls>
            <c:spPr>
              <a:noFill/>
              <a:ln>
                <a:noFill/>
              </a:ln>
              <a:effectLst/>
            </c:spPr>
            <c:txPr>
              <a:bodyPr/>
              <a:lstStyle/>
              <a:p>
                <a:pPr>
                  <a:defRPr>
                    <a:solidFill>
                      <a:schemeClr val="bg1"/>
                    </a:solidFill>
                  </a:defRPr>
                </a:pPr>
                <a:endParaRPr lang="es-DO"/>
              </a:p>
            </c:txPr>
            <c:showVal val="1"/>
            <c:extLst>
              <c:ext xmlns:c15="http://schemas.microsoft.com/office/drawing/2012/chart" uri="{CE6537A1-D6FC-4f65-9D91-7224C49458BB}">
                <c15:layout/>
                <c15:showLeaderLines val="0"/>
              </c:ext>
            </c:extLst>
          </c:dLbls>
          <c:cat>
            <c:multiLvlStrRef>
              <c:f>Hoja1!$A$2:$B$6</c:f>
              <c:multiLvlStrCache>
                <c:ptCount val="5"/>
                <c:lvl>
                  <c:pt idx="0">
                    <c:v>Comparación de estilos pintores dominicanos con los contemporaneos</c:v>
                  </c:pt>
                  <c:pt idx="1">
                    <c:v>Composiciones planas utilizando la creatividad</c:v>
                  </c:pt>
                  <c:pt idx="2">
                    <c:v>Narración sobre la influencia del color utilizando la creatividad</c:v>
                  </c:pt>
                  <c:pt idx="3">
                    <c:v>Descripcion efectiva la composicion con textura visuales y tatiles</c:v>
                  </c:pt>
                  <c:pt idx="4">
                    <c:v>Ensayo sobre un sueño por alcanzar, expresado en Tre D  </c:v>
                  </c:pt>
                </c:lvl>
                <c:lvl>
                  <c:pt idx="0">
                    <c:v>1</c:v>
                  </c:pt>
                  <c:pt idx="1">
                    <c:v>2</c:v>
                  </c:pt>
                  <c:pt idx="2">
                    <c:v>3</c:v>
                  </c:pt>
                  <c:pt idx="3">
                    <c:v>4</c:v>
                  </c:pt>
                  <c:pt idx="4">
                    <c:v>5</c:v>
                  </c:pt>
                </c:lvl>
              </c:multiLvlStrCache>
            </c:multiLvlStrRef>
          </c:cat>
          <c:val>
            <c:numRef>
              <c:f>Hoja1!$F$2:$F$6</c:f>
              <c:numCache>
                <c:formatCode>General</c:formatCode>
                <c:ptCount val="5"/>
                <c:pt idx="0">
                  <c:v>7</c:v>
                </c:pt>
                <c:pt idx="1">
                  <c:v>6</c:v>
                </c:pt>
                <c:pt idx="2">
                  <c:v>7</c:v>
                </c:pt>
                <c:pt idx="3">
                  <c:v>7</c:v>
                </c:pt>
                <c:pt idx="4">
                  <c:v>0</c:v>
                </c:pt>
              </c:numCache>
            </c:numRef>
          </c:val>
        </c:ser>
        <c:gapWidth val="55"/>
        <c:gapDepth val="55"/>
        <c:shape val="box"/>
        <c:axId val="45244416"/>
        <c:axId val="45245952"/>
        <c:axId val="0"/>
      </c:bar3DChart>
      <c:catAx>
        <c:axId val="45244416"/>
        <c:scaling>
          <c:orientation val="minMax"/>
        </c:scaling>
        <c:axPos val="b"/>
        <c:numFmt formatCode="General" sourceLinked="0"/>
        <c:majorTickMark val="none"/>
        <c:tickLblPos val="nextTo"/>
        <c:spPr>
          <a:noFill/>
          <a:ln w="25400" cap="flat" cmpd="sng" algn="ctr">
            <a:solidFill>
              <a:schemeClr val="tx2"/>
            </a:solidFill>
            <a:prstDash val="solid"/>
          </a:ln>
          <a:effectLst>
            <a:outerShdw blurRad="40000" dist="20000" dir="5400000" rotWithShape="0">
              <a:srgbClr val="000000">
                <a:alpha val="38000"/>
              </a:srgbClr>
            </a:outerShdw>
          </a:effectLst>
        </c:spPr>
        <c:txPr>
          <a:bodyPr/>
          <a:lstStyle/>
          <a:p>
            <a:pPr>
              <a:defRPr sz="1100" b="1">
                <a:solidFill>
                  <a:schemeClr val="bg1"/>
                </a:solidFill>
                <a:latin typeface="+mn-lt"/>
                <a:ea typeface="+mn-ea"/>
                <a:cs typeface="+mn-cs"/>
              </a:defRPr>
            </a:pPr>
            <a:endParaRPr lang="es-DO"/>
          </a:p>
        </c:txPr>
        <c:crossAx val="45245952"/>
        <c:crosses val="autoZero"/>
        <c:auto val="1"/>
        <c:lblAlgn val="ctr"/>
        <c:lblOffset val="100"/>
      </c:catAx>
      <c:valAx>
        <c:axId val="45245952"/>
        <c:scaling>
          <c:orientation val="minMax"/>
        </c:scaling>
        <c:axPos val="l"/>
        <c:majorGridlines/>
        <c:numFmt formatCode="General" sourceLinked="1"/>
        <c:majorTickMark val="none"/>
        <c:tickLblPos val="nextTo"/>
        <c:crossAx val="45244416"/>
        <c:crosses val="autoZero"/>
        <c:crossBetween val="between"/>
      </c:valAx>
    </c:plotArea>
    <c:legend>
      <c:legendPos val="r"/>
      <c:legendEntry>
        <c:idx val="0"/>
        <c:txPr>
          <a:bodyPr/>
          <a:lstStyle/>
          <a:p>
            <a:pPr>
              <a:defRPr b="0" i="1">
                <a:solidFill>
                  <a:schemeClr val="dk1"/>
                </a:solidFill>
                <a:latin typeface="+mn-lt"/>
                <a:ea typeface="+mn-ea"/>
                <a:cs typeface="+mn-cs"/>
              </a:defRPr>
            </a:pPr>
            <a:endParaRPr lang="es-DO"/>
          </a:p>
        </c:txPr>
      </c:legendEntry>
      <c:legendEntry>
        <c:idx val="1"/>
        <c:txPr>
          <a:bodyPr/>
          <a:lstStyle/>
          <a:p>
            <a:pPr>
              <a:defRPr b="1">
                <a:solidFill>
                  <a:schemeClr val="dk1"/>
                </a:solidFill>
                <a:latin typeface="+mn-lt"/>
                <a:ea typeface="+mn-ea"/>
                <a:cs typeface="+mn-cs"/>
              </a:defRPr>
            </a:pPr>
            <a:endParaRPr lang="es-DO"/>
          </a:p>
        </c:txPr>
      </c:legendEntry>
      <c:legendEntry>
        <c:idx val="2"/>
        <c:txPr>
          <a:bodyPr/>
          <a:lstStyle/>
          <a:p>
            <a:pPr>
              <a:defRPr b="1">
                <a:solidFill>
                  <a:schemeClr val="dk1"/>
                </a:solidFill>
                <a:latin typeface="+mn-lt"/>
                <a:ea typeface="+mn-ea"/>
                <a:cs typeface="+mn-cs"/>
              </a:defRPr>
            </a:pPr>
            <a:endParaRPr lang="es-DO"/>
          </a:p>
        </c:txPr>
      </c:legendEntry>
      <c:legendEntry>
        <c:idx val="3"/>
        <c:txPr>
          <a:bodyPr/>
          <a:lstStyle/>
          <a:p>
            <a:pPr>
              <a:defRPr b="1">
                <a:solidFill>
                  <a:schemeClr val="dk1"/>
                </a:solidFill>
                <a:latin typeface="+mn-lt"/>
                <a:ea typeface="+mn-ea"/>
                <a:cs typeface="+mn-cs"/>
              </a:defRPr>
            </a:pPr>
            <a:endParaRPr lang="es-DO"/>
          </a:p>
        </c:txPr>
      </c:legendEntry>
      <c:layout>
        <c:manualLayout>
          <c:xMode val="edge"/>
          <c:yMode val="edge"/>
          <c:x val="0.83312766835430985"/>
          <c:y val="0.28184488812249492"/>
          <c:w val="0.14437040573025464"/>
          <c:h val="0.67525470918345165"/>
        </c:manualLayout>
      </c:layout>
      <c:spPr>
        <a:solidFill>
          <a:schemeClr val="accent1">
            <a:lumMod val="75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s-DO"/>
        </a:p>
      </c:txPr>
    </c:legend>
    <c:plotVisOnly val="1"/>
    <c:dispBlanksAs val="gap"/>
  </c:chart>
  <c:spPr>
    <a:solidFill>
      <a:schemeClr val="accent2">
        <a:lumMod val="60000"/>
        <a:lumOff val="40000"/>
      </a:schemeClr>
    </a:solidFill>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2BEB9-2408-4CF4-B50C-E774367DC391}" type="datetimeFigureOut">
              <a:rPr lang="es-DO" smtClean="0"/>
              <a:pPr/>
              <a:t>17/04/2015</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D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AB2CF-B606-457F-9EEF-4A5636A61B0E}" type="slidenum">
              <a:rPr lang="es-DO" smtClean="0"/>
              <a:pPr/>
              <a:t>‹#›</a:t>
            </a:fld>
            <a:endParaRPr lang="es-DO"/>
          </a:p>
        </p:txBody>
      </p:sp>
    </p:spTree>
    <p:extLst>
      <p:ext uri="{BB962C8B-B14F-4D97-AF65-F5344CB8AC3E}">
        <p14:creationId xmlns="" xmlns:p14="http://schemas.microsoft.com/office/powerpoint/2010/main" val="123235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D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DO"/>
          </a:p>
        </p:txBody>
      </p:sp>
      <p:sp>
        <p:nvSpPr>
          <p:cNvPr id="4" name="3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6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17/04/2015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17/04/2015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a:t>
            </a:fld>
            <a:endParaRPr lang="es-E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3501008"/>
            <a:ext cx="9144000" cy="1944216"/>
          </a:xfrm>
          <a:solidFill>
            <a:srgbClr val="FFFFCC"/>
          </a:solidFill>
          <a:ln w="12700">
            <a:solidFill>
              <a:srgbClr val="0070C0"/>
            </a:solidFill>
          </a:ln>
          <a:effectLst/>
          <a:scene3d>
            <a:camera prst="orthographicFront">
              <a:rot lat="0" lon="0" rev="0"/>
            </a:camera>
            <a:lightRig rig="contrasting" dir="t">
              <a:rot lat="0" lon="0" rev="7800000"/>
            </a:lightRig>
          </a:scene3d>
          <a:sp3d>
            <a:bevelT w="139700" h="139700"/>
          </a:sp3d>
        </p:spPr>
        <p:txBody>
          <a:bodyPr>
            <a:normAutofit fontScale="25000" lnSpcReduction="20000"/>
          </a:bodyPr>
          <a:lstStyle/>
          <a:p>
            <a:r>
              <a:rPr lang="es-MX" sz="6400" b="1" dirty="0" smtClean="0">
                <a:solidFill>
                  <a:schemeClr val="bg1"/>
                </a:solidFill>
                <a:latin typeface="Arial Narrow" pitchFamily="34" charset="0"/>
              </a:rPr>
              <a:t>PROGRAMA DE ALFABETIZACIÓN ACADÉMICA</a:t>
            </a:r>
            <a:endParaRPr lang="es-DO" sz="6400" dirty="0" smtClean="0">
              <a:solidFill>
                <a:schemeClr val="bg1"/>
              </a:solidFill>
              <a:latin typeface="Arial Narrow" pitchFamily="34" charset="0"/>
            </a:endParaRPr>
          </a:p>
          <a:p>
            <a:r>
              <a:rPr lang="es-MX" sz="6400" b="1" dirty="0" smtClean="0">
                <a:solidFill>
                  <a:schemeClr val="bg1"/>
                </a:solidFill>
                <a:latin typeface="Arial Narrow" pitchFamily="34" charset="0"/>
              </a:rPr>
              <a:t>DIPLOMADO EN LECTURA Y ESCRITURA  A TRAVÉS DEL CURRÍCULO EN EL NIVEL SUPERIOR</a:t>
            </a:r>
            <a:endParaRPr lang="es-DO" sz="6400" dirty="0" smtClean="0">
              <a:solidFill>
                <a:schemeClr val="bg1"/>
              </a:solidFill>
              <a:latin typeface="Arial Narrow" pitchFamily="34" charset="0"/>
            </a:endParaRPr>
          </a:p>
          <a:p>
            <a:r>
              <a:rPr lang="es-DO" sz="5000" dirty="0" smtClean="0"/>
              <a:t> </a:t>
            </a:r>
          </a:p>
          <a:p>
            <a:endParaRPr lang="es-DO" sz="7200" dirty="0" smtClean="0"/>
          </a:p>
          <a:p>
            <a:r>
              <a:rPr lang="es-DO" sz="8000" b="1" dirty="0" smtClean="0">
                <a:solidFill>
                  <a:schemeClr val="bg1"/>
                </a:solidFill>
              </a:rPr>
              <a:t>“ESTRATEGIAS  PARA PRODUCIR TEXTOS DE SECUENCIA EXPOSITIVA</a:t>
            </a:r>
          </a:p>
          <a:p>
            <a:r>
              <a:rPr lang="es-DO" sz="8000" b="1" dirty="0" smtClean="0">
                <a:solidFill>
                  <a:schemeClr val="bg1"/>
                </a:solidFill>
              </a:rPr>
              <a:t>  EN LAS ARTES PLÁSTICAS” </a:t>
            </a:r>
          </a:p>
          <a:p>
            <a:endParaRPr lang="es-DO" sz="5500" dirty="0" smtClean="0">
              <a:solidFill>
                <a:schemeClr val="bg1"/>
              </a:solidFill>
              <a:latin typeface="Arial Narrow" pitchFamily="34" charset="0"/>
            </a:endParaRPr>
          </a:p>
          <a:p>
            <a:r>
              <a:rPr lang="es-DO" sz="5500" dirty="0">
                <a:solidFill>
                  <a:schemeClr val="bg1"/>
                </a:solidFill>
                <a:latin typeface="Arial Narrow" pitchFamily="34" charset="0"/>
              </a:rPr>
              <a:t> </a:t>
            </a:r>
            <a:endParaRPr lang="es-DO" sz="5500" dirty="0" smtClean="0">
              <a:solidFill>
                <a:schemeClr val="bg1"/>
              </a:solidFill>
              <a:latin typeface="Arial Narrow" pitchFamily="34" charset="0"/>
            </a:endParaRPr>
          </a:p>
          <a:p>
            <a:endParaRPr lang="es-DO" sz="5500" dirty="0" smtClean="0">
              <a:solidFill>
                <a:schemeClr val="bg1"/>
              </a:solidFill>
              <a:latin typeface="Arial Narrow" pitchFamily="34" charset="0"/>
            </a:endParaRPr>
          </a:p>
          <a:p>
            <a:r>
              <a:rPr lang="es-DO" sz="6000" b="1" dirty="0" smtClean="0">
                <a:solidFill>
                  <a:schemeClr val="bg1"/>
                </a:solidFill>
                <a:latin typeface="Arial Narrow" pitchFamily="34" charset="0"/>
              </a:rPr>
              <a:t>Sustente: Mercedes R. Tejada Pérez</a:t>
            </a:r>
          </a:p>
          <a:p>
            <a:r>
              <a:rPr lang="es-DO" sz="4800" b="1" dirty="0" smtClean="0">
                <a:solidFill>
                  <a:schemeClr val="bg1"/>
                </a:solidFill>
                <a:latin typeface="Arial Narrow" pitchFamily="34" charset="0"/>
              </a:rPr>
              <a:t>Santo </a:t>
            </a:r>
            <a:r>
              <a:rPr lang="es-DO" sz="4800" b="1" dirty="0">
                <a:solidFill>
                  <a:schemeClr val="bg1"/>
                </a:solidFill>
                <a:latin typeface="Arial Narrow" pitchFamily="34" charset="0"/>
              </a:rPr>
              <a:t>Domingo, R. D. febrero 2014</a:t>
            </a:r>
          </a:p>
          <a:p>
            <a:endParaRPr lang="es-DO" dirty="0"/>
          </a:p>
        </p:txBody>
      </p:sp>
      <p:pic>
        <p:nvPicPr>
          <p:cNvPr id="1026" name="Imagen 1" descr="http://upload.wikimedia.org/wikipedia/commons/thumb/2/25/EscudoPucmm.gif/200px-EscudoPucmm.gif"/>
          <p:cNvPicPr>
            <a:picLocks noChangeAspect="1" noChangeArrowheads="1"/>
          </p:cNvPicPr>
          <p:nvPr/>
        </p:nvPicPr>
        <p:blipFill>
          <a:blip r:embed="rId2" cstate="print"/>
          <a:srcRect/>
          <a:stretch>
            <a:fillRect/>
          </a:stretch>
        </p:blipFill>
        <p:spPr bwMode="auto">
          <a:xfrm>
            <a:off x="3923928" y="476672"/>
            <a:ext cx="1233488" cy="968375"/>
          </a:xfrm>
          <a:prstGeom prst="rect">
            <a:avLst/>
          </a:prstGeom>
          <a:noFill/>
          <a:ln w="9525">
            <a:noFill/>
            <a:miter lim="800000"/>
            <a:headEnd/>
            <a:tailEnd/>
          </a:ln>
        </p:spPr>
      </p:pic>
      <p:sp>
        <p:nvSpPr>
          <p:cNvPr id="1027" name="Rectangle 3"/>
          <p:cNvSpPr>
            <a:spLocks noChangeArrowheads="1"/>
          </p:cNvSpPr>
          <p:nvPr/>
        </p:nvSpPr>
        <p:spPr bwMode="auto">
          <a:xfrm>
            <a:off x="611560" y="1477235"/>
            <a:ext cx="838842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PONTIFICIA UNIVERSIDAD CATÓLICA MADRE Y MAESTRA</a:t>
            </a:r>
            <a:endParaRPr kumimoji="0" lang="es-DO"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CAMPUS SANTO TOMÁS DE AQUINO</a:t>
            </a:r>
          </a:p>
          <a:p>
            <a:pPr marL="0" marR="0" lvl="0" indent="0" algn="ctr" defTabSz="914400" rtl="0" eaLnBrk="0" fontAlgn="base" latinLnBrk="0" hangingPunct="0">
              <a:lnSpc>
                <a:spcPct val="100000"/>
              </a:lnSpc>
              <a:spcBef>
                <a:spcPct val="0"/>
              </a:spcBef>
              <a:spcAft>
                <a:spcPct val="0"/>
              </a:spcAft>
              <a:buClrTx/>
              <a:buSzTx/>
              <a:buFontTx/>
              <a:buNone/>
              <a:tabLst/>
            </a:pPr>
            <a:endParaRPr lang="es-MX" b="1" dirty="0" smtClean="0">
              <a:solidFill>
                <a:schemeClr val="bg1"/>
              </a:solidFill>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FACULTAD DE CIENCIAS Y HUMANIDADES</a:t>
            </a:r>
            <a:endParaRPr kumimoji="0" lang="es-DO"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CENTRO DE EXCELENCIA PARA LA INVESTIGACIÓN Y DIFUSIÓN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DE LA LECTURA Y ESCRITURA (CEDILE)</a:t>
            </a:r>
            <a:endParaRPr kumimoji="0" lang="es-DO"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DO"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6" name="5 Rectángulo"/>
          <p:cNvSpPr/>
          <p:nvPr/>
        </p:nvSpPr>
        <p:spPr>
          <a:xfrm>
            <a:off x="2555776" y="548680"/>
            <a:ext cx="388843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eaLnBrk="0" fontAlgn="base" hangingPunct="0">
              <a:spcBef>
                <a:spcPct val="0"/>
              </a:spcBef>
              <a:spcAft>
                <a:spcPct val="0"/>
              </a:spcAft>
            </a:pPr>
            <a:r>
              <a:rPr lang="es-DO" b="1" dirty="0" smtClean="0">
                <a:solidFill>
                  <a:schemeClr val="bg1"/>
                </a:solidFill>
                <a:latin typeface="Arial Narrow" pitchFamily="34" charset="0"/>
                <a:ea typeface="Calibri" pitchFamily="34" charset="0"/>
                <a:cs typeface="Times New Roman" pitchFamily="18" charset="0"/>
              </a:rPr>
              <a:t>MARCO TEÓRICO</a:t>
            </a:r>
          </a:p>
        </p:txBody>
      </p:sp>
      <p:sp>
        <p:nvSpPr>
          <p:cNvPr id="7169" name="Rectangle 1"/>
          <p:cNvSpPr>
            <a:spLocks noChangeArrowheads="1"/>
          </p:cNvSpPr>
          <p:nvPr/>
        </p:nvSpPr>
        <p:spPr bwMode="auto">
          <a:xfrm>
            <a:off x="683568" y="1586409"/>
            <a:ext cx="7560840" cy="4189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s-DO" sz="32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“Escribir es un poderoso instrumento de reflexión y en el acto de escribir los redactores aprenden sobre sí mismos, sobre su mundo y comunican sus percepciones a otros” (Cassany, 1999, p. 16). </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6" name="5 Rectángulo"/>
          <p:cNvSpPr/>
          <p:nvPr/>
        </p:nvSpPr>
        <p:spPr>
          <a:xfrm>
            <a:off x="2627784" y="692696"/>
            <a:ext cx="388843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eaLnBrk="0" fontAlgn="base" hangingPunct="0">
              <a:spcBef>
                <a:spcPct val="0"/>
              </a:spcBef>
              <a:spcAft>
                <a:spcPct val="0"/>
              </a:spcAft>
            </a:pPr>
            <a:r>
              <a:rPr lang="es-DO" b="1" dirty="0" smtClean="0">
                <a:solidFill>
                  <a:schemeClr val="bg1"/>
                </a:solidFill>
                <a:latin typeface="Arial Narrow" pitchFamily="34" charset="0"/>
                <a:ea typeface="Calibri" pitchFamily="34" charset="0"/>
                <a:cs typeface="Times New Roman" pitchFamily="18" charset="0"/>
              </a:rPr>
              <a:t>METODOLOGÍA</a:t>
            </a:r>
          </a:p>
        </p:txBody>
      </p:sp>
      <p:sp>
        <p:nvSpPr>
          <p:cNvPr id="6145" name="Rectangle 1"/>
          <p:cNvSpPr>
            <a:spLocks noChangeArrowheads="1"/>
          </p:cNvSpPr>
          <p:nvPr/>
        </p:nvSpPr>
        <p:spPr bwMode="auto">
          <a:xfrm>
            <a:off x="755576" y="1773322"/>
            <a:ext cx="748883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s-DO" sz="20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En el caso que nos ocupa, los estudiantes manejaron</a:t>
            </a:r>
            <a:r>
              <a:rPr kumimoji="0" lang="es-DO" sz="2000" i="0" u="none" strike="noStrike" cap="none" normalizeH="0" dirty="0" smtClean="0">
                <a:ln>
                  <a:noFill/>
                </a:ln>
                <a:solidFill>
                  <a:schemeClr val="bg1"/>
                </a:solidFill>
                <a:effectLst/>
                <a:latin typeface="Arial Narrow" pitchFamily="34" charset="0"/>
                <a:ea typeface="Calibri" pitchFamily="34" charset="0"/>
                <a:cs typeface="Arial" pitchFamily="34" charset="0"/>
              </a:rPr>
              <a:t> </a:t>
            </a:r>
            <a:r>
              <a:rPr kumimoji="0" lang="es-DO" sz="20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el texto expositivo con la estrategia de </a:t>
            </a:r>
            <a:r>
              <a:rPr kumimoji="0" lang="es-DO" sz="20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enumeración. </a:t>
            </a:r>
            <a:r>
              <a:rPr lang="es-DO" sz="2000" dirty="0" smtClean="0">
                <a:solidFill>
                  <a:schemeClr val="bg1"/>
                </a:solidFill>
                <a:latin typeface="Arial Narrow" pitchFamily="34" charset="0"/>
                <a:ea typeface="Calibri" pitchFamily="34" charset="0"/>
                <a:cs typeface="Arial" pitchFamily="34" charset="0"/>
              </a:rPr>
              <a:t>C</a:t>
            </a:r>
            <a:r>
              <a:rPr kumimoji="0" lang="es-DO" sz="20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on </a:t>
            </a:r>
            <a:r>
              <a:rPr kumimoji="0" lang="es-DO" sz="20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la motivación a cada alumno </a:t>
            </a:r>
            <a:r>
              <a:rPr lang="es-DO" sz="2000" dirty="0" smtClean="0">
                <a:solidFill>
                  <a:schemeClr val="bg1"/>
                </a:solidFill>
                <a:latin typeface="Arial Narrow" pitchFamily="34" charset="0"/>
                <a:ea typeface="Calibri" pitchFamily="34" charset="0"/>
                <a:cs typeface="Arial" pitchFamily="34" charset="0"/>
              </a:rPr>
              <a:t>par</a:t>
            </a:r>
            <a:r>
              <a:rPr kumimoji="0" lang="es-DO" sz="200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a expresar con creatividad las impresiones y características de las ilustraciones artísticas, pues el mismo Cassany aconseja que: “cada alumno tiene que desarrollar su propio estilo y su método de trabajo, de acuerdo con su carácter y sus capacidades personales” (2002, p. 261).</a:t>
            </a:r>
            <a:endParaRPr kumimoji="0" lang="es-DO" sz="2000" i="0" u="none" strike="noStrike" cap="none" normalizeH="0" baseline="0" dirty="0" smtClean="0">
              <a:ln>
                <a:noFill/>
              </a:ln>
              <a:solidFill>
                <a:schemeClr val="bg1"/>
              </a:solidFill>
              <a:effectLst/>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11560" y="2124434"/>
            <a:ext cx="7776863" cy="1384995"/>
          </a:xfrm>
          <a:prstGeom prst="rect">
            <a:avLst/>
          </a:prstGeom>
          <a:gradFill flip="none" rotWithShape="1">
            <a:gsLst>
              <a:gs pos="54000">
                <a:schemeClr val="accent4"/>
              </a:gs>
              <a:gs pos="39999">
                <a:srgbClr val="85C2FF"/>
              </a:gs>
              <a:gs pos="70000">
                <a:srgbClr val="C4D6EB"/>
              </a:gs>
              <a:gs pos="100000">
                <a:srgbClr val="FFEBFA"/>
              </a:gs>
            </a:gsLst>
            <a:lin ang="81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DO" sz="1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DO" sz="1400" b="1"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DO" sz="1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DO" sz="1400" b="1"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DO" sz="1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DO" sz="14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p:txBody>
      </p:sp>
      <p:sp>
        <p:nvSpPr>
          <p:cNvPr id="39938" name="Rectángulo 1"/>
          <p:cNvSpPr>
            <a:spLocks noChangeArrowheads="1"/>
          </p:cNvSpPr>
          <p:nvPr/>
        </p:nvSpPr>
        <p:spPr bwMode="auto">
          <a:xfrm>
            <a:off x="3131840" y="836712"/>
            <a:ext cx="2304256" cy="648072"/>
          </a:xfrm>
          <a:prstGeom prst="rect">
            <a:avLst/>
          </a:prstGeom>
          <a:solidFill>
            <a:srgbClr val="4F81BD"/>
          </a:solidFill>
          <a:ln w="12700">
            <a:solidFill>
              <a:srgbClr val="17365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DO" sz="1400" dirty="0" smtClean="0">
              <a:solidFill>
                <a:srgbClr val="000000"/>
              </a:solidFill>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DO" sz="1400" b="0" i="0" u="none" strike="noStrike" cap="none" normalizeH="0" baseline="0" dirty="0" smtClean="0">
                <a:ln>
                  <a:noFill/>
                </a:ln>
                <a:solidFill>
                  <a:srgbClr val="000000"/>
                </a:solidFill>
                <a:effectLst/>
                <a:latin typeface="Times New Roman" pitchFamily="18" charset="0"/>
                <a:cs typeface="Arial" pitchFamily="34" charset="0"/>
              </a:rPr>
              <a:t>ESTUDIOS INDEPENDIENTES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9" name="Elipse 2"/>
          <p:cNvSpPr>
            <a:spLocks noChangeArrowheads="1"/>
          </p:cNvSpPr>
          <p:nvPr/>
        </p:nvSpPr>
        <p:spPr bwMode="auto">
          <a:xfrm>
            <a:off x="3394050" y="1844824"/>
            <a:ext cx="1682006" cy="1516509"/>
          </a:xfrm>
          <a:prstGeom prst="ellipse">
            <a:avLst/>
          </a:prstGeom>
          <a:solidFill>
            <a:srgbClr val="0070C0"/>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chemeClr val="bg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DO" sz="1400" b="0" i="0" u="none" strike="noStrike" cap="none" normalizeH="0" baseline="0" dirty="0" smtClean="0">
                <a:ln>
                  <a:noFill/>
                </a:ln>
                <a:solidFill>
                  <a:schemeClr val="bg1"/>
                </a:solidFill>
                <a:effectLst/>
                <a:latin typeface="Times New Roman" pitchFamily="18" charset="0"/>
                <a:cs typeface="Arial" pitchFamily="34" charset="0"/>
              </a:rPr>
              <a:t>Estrategia de  texto de secuencia expositiva en la EP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0" name="Rectángulo redondeado 4"/>
          <p:cNvSpPr>
            <a:spLocks noChangeArrowheads="1"/>
          </p:cNvSpPr>
          <p:nvPr/>
        </p:nvSpPr>
        <p:spPr bwMode="auto">
          <a:xfrm>
            <a:off x="611560" y="3717033"/>
            <a:ext cx="2784078" cy="561876"/>
          </a:xfrm>
          <a:prstGeom prst="roundRect">
            <a:avLst>
              <a:gd name="adj" fmla="val 16667"/>
            </a:avLst>
          </a:prstGeom>
          <a:solidFill>
            <a:srgbClr val="C0504D"/>
          </a:solidFill>
          <a:ln w="3175">
            <a:solidFill>
              <a:srgbClr val="17365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DO" sz="1400" dirty="0" smtClean="0">
              <a:solidFill>
                <a:srgbClr val="000000"/>
              </a:solidFill>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DO" sz="1400" b="0" i="0" u="none" strike="noStrike" cap="none" normalizeH="0" baseline="0" dirty="0" smtClean="0">
                <a:ln>
                  <a:noFill/>
                </a:ln>
                <a:solidFill>
                  <a:srgbClr val="000000"/>
                </a:solidFill>
                <a:effectLst/>
                <a:latin typeface="Times New Roman" pitchFamily="18" charset="0"/>
                <a:cs typeface="Arial" pitchFamily="34" charset="0"/>
              </a:rPr>
              <a:t>Lectura </a:t>
            </a:r>
            <a:r>
              <a:rPr kumimoji="0" lang="es-DO" sz="1400" b="0" i="0" u="none" strike="noStrike" cap="none" normalizeH="0" baseline="0" dirty="0" smtClean="0">
                <a:ln>
                  <a:noFill/>
                </a:ln>
                <a:solidFill>
                  <a:srgbClr val="000000"/>
                </a:solidFill>
                <a:effectLst/>
                <a:latin typeface="Times New Roman" pitchFamily="18" charset="0"/>
                <a:cs typeface="Arial" pitchFamily="34" charset="0"/>
              </a:rPr>
              <a:t>elementos de la plástica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1" name="Rectángulo 5"/>
          <p:cNvSpPr>
            <a:spLocks noChangeArrowheads="1"/>
          </p:cNvSpPr>
          <p:nvPr/>
        </p:nvSpPr>
        <p:spPr bwMode="auto">
          <a:xfrm>
            <a:off x="5652120" y="1268760"/>
            <a:ext cx="1384300" cy="504056"/>
          </a:xfrm>
          <a:prstGeom prst="rect">
            <a:avLst/>
          </a:prstGeom>
          <a:solidFill>
            <a:srgbClr val="92D050"/>
          </a:solidFill>
          <a:ln w="3175">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DO" sz="1400" dirty="0" smtClean="0">
              <a:solidFill>
                <a:srgbClr val="000000"/>
              </a:solidFill>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DO" sz="1400" b="0" i="0" u="none" strike="noStrike" cap="none" normalizeH="0" baseline="0" dirty="0" smtClean="0">
                <a:ln>
                  <a:noFill/>
                </a:ln>
                <a:solidFill>
                  <a:srgbClr val="000000"/>
                </a:solidFill>
                <a:effectLst/>
                <a:latin typeface="Times New Roman" pitchFamily="18" charset="0"/>
                <a:cs typeface="Arial" pitchFamily="34" charset="0"/>
              </a:rPr>
              <a:t>Circular Cromático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2" name="Rectángulo redondeado 6"/>
          <p:cNvSpPr>
            <a:spLocks noChangeArrowheads="1"/>
          </p:cNvSpPr>
          <p:nvPr/>
        </p:nvSpPr>
        <p:spPr bwMode="auto">
          <a:xfrm>
            <a:off x="611560" y="1628800"/>
            <a:ext cx="2495153" cy="556196"/>
          </a:xfrm>
          <a:prstGeom prst="roundRect">
            <a:avLst>
              <a:gd name="adj" fmla="val 16667"/>
            </a:avLst>
          </a:prstGeom>
          <a:solidFill>
            <a:srgbClr val="F79646"/>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i="0" u="none" strike="noStrike" cap="none" normalizeH="0" baseline="0" dirty="0" smtClean="0">
                <a:ln>
                  <a:noFill/>
                </a:ln>
                <a:solidFill>
                  <a:schemeClr val="bg1"/>
                </a:solidFill>
                <a:effectLst/>
                <a:latin typeface="Arial Narrow" pitchFamily="34" charset="0"/>
                <a:cs typeface="Arial" pitchFamily="34" charset="0"/>
              </a:rPr>
              <a:t>Pintores contemporáneos </a:t>
            </a:r>
          </a:p>
        </p:txBody>
      </p:sp>
      <p:sp>
        <p:nvSpPr>
          <p:cNvPr id="39943" name="Rectángulo redondeado 7"/>
          <p:cNvSpPr>
            <a:spLocks noChangeArrowheads="1"/>
          </p:cNvSpPr>
          <p:nvPr/>
        </p:nvSpPr>
        <p:spPr bwMode="auto">
          <a:xfrm>
            <a:off x="5667350" y="3164483"/>
            <a:ext cx="2073002" cy="696565"/>
          </a:xfrm>
          <a:prstGeom prst="roundRect">
            <a:avLst>
              <a:gd name="adj" fmla="val 16667"/>
            </a:avLst>
          </a:prstGeom>
          <a:solidFill>
            <a:schemeClr val="accent2">
              <a:lumMod val="60000"/>
              <a:lumOff val="40000"/>
            </a:schemeClr>
          </a:solidFill>
          <a:ln w="3175">
            <a:solidFill>
              <a:srgbClr val="17365D"/>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b="0" i="0" u="none" strike="noStrike" cap="none" normalizeH="0" baseline="0" dirty="0" smtClean="0">
                <a:ln>
                  <a:noFill/>
                </a:ln>
                <a:solidFill>
                  <a:schemeClr val="bg1"/>
                </a:solidFill>
                <a:effectLst/>
                <a:latin typeface="Calibri" pitchFamily="34" charset="0"/>
                <a:cs typeface="Arial" pitchFamily="34" charset="0"/>
              </a:rPr>
              <a:t>Textura aplicada a las composiciones  </a:t>
            </a:r>
            <a:endParaRPr kumimoji="0" lang="es-DO" sz="1400" b="0" i="0" u="none" strike="noStrike" cap="none" normalizeH="0" baseline="0" dirty="0" smtClean="0">
              <a:ln>
                <a:noFill/>
              </a:ln>
              <a:solidFill>
                <a:schemeClr val="bg1"/>
              </a:solidFill>
              <a:effectLst/>
              <a:latin typeface="Arial" pitchFamily="34" charset="0"/>
              <a:cs typeface="Arial" pitchFamily="34" charset="0"/>
            </a:endParaRPr>
          </a:p>
        </p:txBody>
      </p:sp>
      <p:sp>
        <p:nvSpPr>
          <p:cNvPr id="39944" name="Rectángulo 14"/>
          <p:cNvSpPr>
            <a:spLocks noChangeArrowheads="1"/>
          </p:cNvSpPr>
          <p:nvPr/>
        </p:nvSpPr>
        <p:spPr bwMode="auto">
          <a:xfrm>
            <a:off x="5183163" y="2138958"/>
            <a:ext cx="1477069" cy="930002"/>
          </a:xfrm>
          <a:prstGeom prst="rect">
            <a:avLst/>
          </a:prstGeom>
          <a:solidFill>
            <a:srgbClr val="92D050"/>
          </a:solidFill>
          <a:ln w="3175">
            <a:solidFill>
              <a:srgbClr val="17365D"/>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b="0" i="0" u="none" strike="noStrike" cap="none" normalizeH="0" baseline="0" dirty="0" smtClean="0">
                <a:ln>
                  <a:noFill/>
                </a:ln>
                <a:solidFill>
                  <a:schemeClr val="bg1"/>
                </a:solidFill>
                <a:effectLst/>
                <a:latin typeface="Calibri" pitchFamily="34" charset="0"/>
                <a:cs typeface="Arial" pitchFamily="34" charset="0"/>
              </a:rPr>
              <a:t>La influencia del color en la cultura dominicana</a:t>
            </a:r>
            <a:endParaRPr kumimoji="0" lang="es-DO" sz="1400" b="0" i="0" u="none" strike="noStrike" cap="none" normalizeH="0" baseline="0" dirty="0" smtClean="0">
              <a:ln>
                <a:noFill/>
              </a:ln>
              <a:solidFill>
                <a:schemeClr val="bg1"/>
              </a:solidFill>
              <a:effectLst/>
              <a:latin typeface="Arial" pitchFamily="34" charset="0"/>
              <a:cs typeface="Arial" pitchFamily="34" charset="0"/>
            </a:endParaRPr>
          </a:p>
        </p:txBody>
      </p:sp>
      <p:sp>
        <p:nvSpPr>
          <p:cNvPr id="39945" name="Rectángulo 21"/>
          <p:cNvSpPr>
            <a:spLocks noChangeArrowheads="1"/>
          </p:cNvSpPr>
          <p:nvPr/>
        </p:nvSpPr>
        <p:spPr bwMode="auto">
          <a:xfrm>
            <a:off x="2123728" y="2636912"/>
            <a:ext cx="1296144" cy="936104"/>
          </a:xfrm>
          <a:prstGeom prst="rect">
            <a:avLst/>
          </a:prstGeom>
          <a:solidFill>
            <a:srgbClr val="F79646"/>
          </a:solidFill>
          <a:ln w="3175">
            <a:solidFill>
              <a:srgbClr val="17365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i="0" u="none" strike="noStrike" cap="none" normalizeH="0" baseline="0" dirty="0" smtClean="0">
                <a:ln>
                  <a:noFill/>
                </a:ln>
                <a:solidFill>
                  <a:schemeClr val="bg1"/>
                </a:solidFill>
                <a:effectLst/>
                <a:latin typeface="Arial Narrow" pitchFamily="34" charset="0"/>
                <a:cs typeface="Arial" pitchFamily="34" charset="0"/>
              </a:rPr>
              <a:t>Comparar los estilos  de pintores dominicanos y argumentar</a:t>
            </a:r>
          </a:p>
        </p:txBody>
      </p:sp>
      <p:sp>
        <p:nvSpPr>
          <p:cNvPr id="39946" name="Cuadro de texto 28"/>
          <p:cNvSpPr txBox="1">
            <a:spLocks noChangeArrowheads="1"/>
          </p:cNvSpPr>
          <p:nvPr/>
        </p:nvSpPr>
        <p:spPr bwMode="auto">
          <a:xfrm>
            <a:off x="755576" y="2636912"/>
            <a:ext cx="1296144" cy="936104"/>
          </a:xfrm>
          <a:prstGeom prst="rect">
            <a:avLst/>
          </a:prstGeom>
          <a:solidFill>
            <a:srgbClr val="F79646"/>
          </a:solidFill>
          <a:ln w="3175">
            <a:solidFill>
              <a:srgbClr val="17365D"/>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DO" sz="1400" i="0" u="none" strike="noStrike" cap="none" normalizeH="0" baseline="0" dirty="0" smtClean="0">
                <a:ln>
                  <a:noFill/>
                </a:ln>
                <a:solidFill>
                  <a:schemeClr val="bg1"/>
                </a:solidFill>
                <a:effectLst/>
                <a:latin typeface="Arial Narrow" pitchFamily="34" charset="0"/>
                <a:cs typeface="Arial" pitchFamily="34" charset="0"/>
              </a:rPr>
              <a:t>Investigar los estilos de la  época</a:t>
            </a:r>
            <a:r>
              <a:rPr kumimoji="0" lang="es-DO" altLang="ja-JP" sz="1400" i="0" u="none" strike="noStrike" cap="none" normalizeH="0" baseline="0" dirty="0" smtClean="0">
                <a:ln>
                  <a:noFill/>
                </a:ln>
                <a:solidFill>
                  <a:schemeClr val="bg1"/>
                </a:solidFill>
                <a:effectLst/>
                <a:latin typeface="Arial Narrow" pitchFamily="34" charset="0"/>
                <a:cs typeface="Arial" pitchFamily="34" charset="0"/>
              </a:rPr>
              <a:t> </a:t>
            </a:r>
            <a:endParaRPr kumimoji="0" lang="es-DO" sz="1400" i="0" u="none" strike="noStrike" cap="none" normalizeH="0" baseline="0" dirty="0" smtClean="0">
              <a:ln>
                <a:noFill/>
              </a:ln>
              <a:solidFill>
                <a:schemeClr val="bg1"/>
              </a:solidFill>
              <a:effectLst/>
              <a:latin typeface="Arial Narrow" pitchFamily="34" charset="0"/>
              <a:cs typeface="Arial" pitchFamily="34" charset="0"/>
            </a:endParaRPr>
          </a:p>
        </p:txBody>
      </p:sp>
      <p:sp>
        <p:nvSpPr>
          <p:cNvPr id="39947" name="Text Box 11"/>
          <p:cNvSpPr txBox="1">
            <a:spLocks noChangeArrowheads="1"/>
          </p:cNvSpPr>
          <p:nvPr/>
        </p:nvSpPr>
        <p:spPr bwMode="auto">
          <a:xfrm>
            <a:off x="539553" y="4637683"/>
            <a:ext cx="2016224" cy="1239589"/>
          </a:xfrm>
          <a:prstGeom prst="rect">
            <a:avLst/>
          </a:prstGeom>
          <a:solidFill>
            <a:srgbClr val="C0504D"/>
          </a:solidFill>
          <a:ln w="3175">
            <a:solidFill>
              <a:srgbClr val="17365D"/>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b="0" i="0" u="none" strike="noStrike" cap="none" normalizeH="0" baseline="0" dirty="0" smtClean="0">
                <a:ln>
                  <a:noFill/>
                </a:ln>
                <a:solidFill>
                  <a:schemeClr val="bg1"/>
                </a:solidFill>
                <a:effectLst/>
                <a:latin typeface="Calibri" pitchFamily="34" charset="0"/>
                <a:cs typeface="Arial" pitchFamily="34" charset="0"/>
              </a:rPr>
              <a:t>Realizar textos expositivos basados en las composiciones</a:t>
            </a:r>
            <a:r>
              <a:rPr kumimoji="0" lang="es-DO" sz="1400" b="0" i="0" u="none" strike="noStrike" cap="none" normalizeH="0" baseline="0" dirty="0" smtClean="0">
                <a:ln>
                  <a:noFill/>
                </a:ln>
                <a:solidFill>
                  <a:schemeClr val="bg1"/>
                </a:solidFill>
                <a:effectLst/>
                <a:latin typeface="Times New Roman" pitchFamily="18" charset="0"/>
                <a:cs typeface="Arial" pitchFamily="34" charset="0"/>
              </a:rPr>
              <a:t>,</a:t>
            </a:r>
            <a:r>
              <a:rPr kumimoji="0" lang="es-DO" sz="1400" b="0" i="0" u="none" strike="noStrike" cap="none" normalizeH="0" baseline="0" dirty="0" smtClean="0">
                <a:ln>
                  <a:noFill/>
                </a:ln>
                <a:solidFill>
                  <a:schemeClr val="bg1"/>
                </a:solidFill>
                <a:effectLst/>
                <a:latin typeface="Calibri" pitchFamily="34" charset="0"/>
                <a:cs typeface="Arial" pitchFamily="34" charset="0"/>
              </a:rPr>
              <a:t>  en el punto, las líneas y planos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DO" sz="1400" b="0" i="0" u="none" strike="noStrike" cap="none" normalizeH="0" baseline="0" dirty="0" smtClean="0">
              <a:ln>
                <a:noFill/>
              </a:ln>
              <a:solidFill>
                <a:schemeClr val="bg1"/>
              </a:solidFill>
              <a:effectLst/>
              <a:latin typeface="Arial" pitchFamily="34" charset="0"/>
              <a:cs typeface="Arial" pitchFamily="34" charset="0"/>
            </a:endParaRPr>
          </a:p>
        </p:txBody>
      </p:sp>
      <p:sp>
        <p:nvSpPr>
          <p:cNvPr id="39948" name="Text Box 12"/>
          <p:cNvSpPr txBox="1">
            <a:spLocks noChangeArrowheads="1"/>
          </p:cNvSpPr>
          <p:nvPr/>
        </p:nvSpPr>
        <p:spPr bwMode="auto">
          <a:xfrm>
            <a:off x="2771800" y="4725144"/>
            <a:ext cx="1339751" cy="1095573"/>
          </a:xfrm>
          <a:prstGeom prst="rect">
            <a:avLst/>
          </a:prstGeom>
          <a:solidFill>
            <a:srgbClr val="C0504D"/>
          </a:solidFill>
          <a:ln w="3175">
            <a:solidFill>
              <a:srgbClr val="17365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DO" sz="1400" b="0" i="0" u="none" strike="noStrike" cap="none" normalizeH="0" baseline="0" dirty="0" smtClean="0">
                <a:ln>
                  <a:noFill/>
                </a:ln>
                <a:solidFill>
                  <a:srgbClr val="000000"/>
                </a:solidFill>
                <a:effectLst/>
                <a:latin typeface="Arial Narrow" pitchFamily="34" charset="0"/>
                <a:cs typeface="Arial" pitchFamily="34" charset="0"/>
              </a:rPr>
              <a:t>Descripción de las composiciones planas</a:t>
            </a:r>
            <a:endParaRPr kumimoji="0" lang="es-DO" sz="14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39949" name="Text Box 13"/>
          <p:cNvSpPr txBox="1">
            <a:spLocks noChangeArrowheads="1"/>
          </p:cNvSpPr>
          <p:nvPr/>
        </p:nvSpPr>
        <p:spPr bwMode="auto">
          <a:xfrm>
            <a:off x="7020272" y="2132856"/>
            <a:ext cx="1512168" cy="934764"/>
          </a:xfrm>
          <a:prstGeom prst="rect">
            <a:avLst/>
          </a:prstGeom>
          <a:solidFill>
            <a:srgbClr val="92D050"/>
          </a:solidFill>
          <a:ln w="3175">
            <a:solidFill>
              <a:srgbClr val="17365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b="0" i="0" u="none" strike="noStrike" cap="none" normalizeH="0" baseline="0" dirty="0" smtClean="0">
                <a:ln>
                  <a:noFill/>
                </a:ln>
                <a:solidFill>
                  <a:schemeClr val="bg1"/>
                </a:solidFill>
                <a:effectLst/>
                <a:latin typeface="Calibri" pitchFamily="34" charset="0"/>
                <a:cs typeface="Arial" pitchFamily="34" charset="0"/>
              </a:rPr>
              <a:t>Expresión    narrativa</a:t>
            </a:r>
            <a:endParaRPr kumimoji="0" lang="es-DO" sz="1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39950" name="AutoShape 14"/>
          <p:cNvCxnSpPr>
            <a:cxnSpLocks noChangeShapeType="1"/>
          </p:cNvCxnSpPr>
          <p:nvPr/>
        </p:nvCxnSpPr>
        <p:spPr bwMode="auto">
          <a:xfrm>
            <a:off x="5714975" y="1975446"/>
            <a:ext cx="2097385" cy="13394"/>
          </a:xfrm>
          <a:prstGeom prst="straightConnector1">
            <a:avLst/>
          </a:prstGeom>
          <a:noFill/>
          <a:ln w="9525">
            <a:solidFill>
              <a:srgbClr val="000000"/>
            </a:solidFill>
            <a:round/>
            <a:headEnd/>
            <a:tailEnd/>
          </a:ln>
        </p:spPr>
      </p:cxnSp>
      <p:cxnSp>
        <p:nvCxnSpPr>
          <p:cNvPr id="39951" name="AutoShape 15"/>
          <p:cNvCxnSpPr>
            <a:cxnSpLocks noChangeShapeType="1"/>
          </p:cNvCxnSpPr>
          <p:nvPr/>
        </p:nvCxnSpPr>
        <p:spPr bwMode="auto">
          <a:xfrm>
            <a:off x="5714975" y="1977033"/>
            <a:ext cx="0" cy="160338"/>
          </a:xfrm>
          <a:prstGeom prst="straightConnector1">
            <a:avLst/>
          </a:prstGeom>
          <a:noFill/>
          <a:ln w="9525">
            <a:solidFill>
              <a:srgbClr val="000000"/>
            </a:solidFill>
            <a:round/>
            <a:headEnd/>
            <a:tailEnd type="triangle" w="med" len="med"/>
          </a:ln>
        </p:spPr>
      </p:cxnSp>
      <p:cxnSp>
        <p:nvCxnSpPr>
          <p:cNvPr id="39952" name="AutoShape 16"/>
          <p:cNvCxnSpPr>
            <a:cxnSpLocks noChangeShapeType="1"/>
          </p:cNvCxnSpPr>
          <p:nvPr/>
        </p:nvCxnSpPr>
        <p:spPr bwMode="auto">
          <a:xfrm>
            <a:off x="7812360" y="1988840"/>
            <a:ext cx="0" cy="144016"/>
          </a:xfrm>
          <a:prstGeom prst="straightConnector1">
            <a:avLst/>
          </a:prstGeom>
          <a:noFill/>
          <a:ln w="9525">
            <a:solidFill>
              <a:srgbClr val="000000"/>
            </a:solidFill>
            <a:round/>
            <a:headEnd/>
            <a:tailEnd type="triangle" w="med" len="med"/>
          </a:ln>
        </p:spPr>
      </p:cxnSp>
      <p:sp>
        <p:nvSpPr>
          <p:cNvPr id="39953" name="Text Box 17"/>
          <p:cNvSpPr txBox="1">
            <a:spLocks noChangeArrowheads="1"/>
          </p:cNvSpPr>
          <p:nvPr/>
        </p:nvSpPr>
        <p:spPr bwMode="auto">
          <a:xfrm>
            <a:off x="5580112" y="4005064"/>
            <a:ext cx="2160240" cy="1080120"/>
          </a:xfrm>
          <a:prstGeom prst="rect">
            <a:avLst/>
          </a:prstGeom>
          <a:solidFill>
            <a:schemeClr val="accent2">
              <a:lumMod val="60000"/>
              <a:lumOff val="40000"/>
            </a:schemeClr>
          </a:solidFill>
          <a:ln w="3175">
            <a:solidFill>
              <a:srgbClr val="17365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DO" sz="1400" b="0" i="0" u="none" strike="noStrike" cap="none" normalizeH="0" baseline="0" dirty="0" smtClean="0">
                <a:ln>
                  <a:noFill/>
                </a:ln>
                <a:solidFill>
                  <a:schemeClr val="bg1"/>
                </a:solidFill>
                <a:effectLst/>
                <a:latin typeface="Calibri" pitchFamily="34" charset="0"/>
                <a:cs typeface="Arial" pitchFamily="34" charset="0"/>
              </a:rPr>
              <a:t>Describir  las composiciones  realizadas con texturas visuales y táctiles</a:t>
            </a:r>
            <a:endParaRPr kumimoji="0" lang="es-DO" sz="1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39954" name="AutoShape 18"/>
          <p:cNvCxnSpPr>
            <a:cxnSpLocks noChangeShapeType="1"/>
          </p:cNvCxnSpPr>
          <p:nvPr/>
        </p:nvCxnSpPr>
        <p:spPr bwMode="auto">
          <a:xfrm flipV="1">
            <a:off x="1403648" y="2397722"/>
            <a:ext cx="1436365" cy="23166"/>
          </a:xfrm>
          <a:prstGeom prst="straightConnector1">
            <a:avLst/>
          </a:prstGeom>
          <a:noFill/>
          <a:ln w="9525">
            <a:solidFill>
              <a:srgbClr val="000000"/>
            </a:solidFill>
            <a:round/>
            <a:headEnd/>
            <a:tailEnd/>
          </a:ln>
        </p:spPr>
      </p:cxnSp>
      <p:cxnSp>
        <p:nvCxnSpPr>
          <p:cNvPr id="39955" name="AutoShape 19"/>
          <p:cNvCxnSpPr>
            <a:cxnSpLocks noChangeShapeType="1"/>
          </p:cNvCxnSpPr>
          <p:nvPr/>
        </p:nvCxnSpPr>
        <p:spPr bwMode="auto">
          <a:xfrm>
            <a:off x="1403648" y="2420888"/>
            <a:ext cx="0" cy="216024"/>
          </a:xfrm>
          <a:prstGeom prst="straightConnector1">
            <a:avLst/>
          </a:prstGeom>
          <a:noFill/>
          <a:ln w="9525">
            <a:solidFill>
              <a:srgbClr val="000000"/>
            </a:solidFill>
            <a:round/>
            <a:headEnd/>
            <a:tailEnd type="triangle" w="med" len="med"/>
          </a:ln>
        </p:spPr>
      </p:cxnSp>
      <p:cxnSp>
        <p:nvCxnSpPr>
          <p:cNvPr id="39956" name="AutoShape 20"/>
          <p:cNvCxnSpPr>
            <a:cxnSpLocks noChangeShapeType="1"/>
          </p:cNvCxnSpPr>
          <p:nvPr/>
        </p:nvCxnSpPr>
        <p:spPr bwMode="auto">
          <a:xfrm>
            <a:off x="2841600" y="2397721"/>
            <a:ext cx="2208" cy="239191"/>
          </a:xfrm>
          <a:prstGeom prst="straightConnector1">
            <a:avLst/>
          </a:prstGeom>
          <a:noFill/>
          <a:ln w="9525">
            <a:solidFill>
              <a:srgbClr val="000000"/>
            </a:solidFill>
            <a:round/>
            <a:headEnd/>
            <a:tailEnd type="triangle" w="med" len="med"/>
          </a:ln>
        </p:spPr>
      </p:cxnSp>
      <p:cxnSp>
        <p:nvCxnSpPr>
          <p:cNvPr id="39957" name="AutoShape 21"/>
          <p:cNvCxnSpPr>
            <a:cxnSpLocks noChangeShapeType="1"/>
          </p:cNvCxnSpPr>
          <p:nvPr/>
        </p:nvCxnSpPr>
        <p:spPr bwMode="auto">
          <a:xfrm flipH="1" flipV="1">
            <a:off x="3106714" y="1977034"/>
            <a:ext cx="385166" cy="227830"/>
          </a:xfrm>
          <a:prstGeom prst="straightConnector1">
            <a:avLst/>
          </a:prstGeom>
          <a:noFill/>
          <a:ln w="9525">
            <a:solidFill>
              <a:srgbClr val="000000"/>
            </a:solidFill>
            <a:round/>
            <a:headEnd/>
            <a:tailEnd type="triangle" w="med" len="med"/>
          </a:ln>
        </p:spPr>
      </p:cxnSp>
      <p:cxnSp>
        <p:nvCxnSpPr>
          <p:cNvPr id="39958" name="AutoShape 22"/>
          <p:cNvCxnSpPr>
            <a:cxnSpLocks noChangeShapeType="1"/>
          </p:cNvCxnSpPr>
          <p:nvPr/>
        </p:nvCxnSpPr>
        <p:spPr bwMode="auto">
          <a:xfrm>
            <a:off x="4211960" y="1412776"/>
            <a:ext cx="23092" cy="432048"/>
          </a:xfrm>
          <a:prstGeom prst="straightConnector1">
            <a:avLst/>
          </a:prstGeom>
          <a:noFill/>
          <a:ln w="9525">
            <a:solidFill>
              <a:srgbClr val="000000"/>
            </a:solidFill>
            <a:round/>
            <a:headEnd type="triangle" w="med" len="med"/>
            <a:tailEnd type="triangle" w="med" len="med"/>
          </a:ln>
        </p:spPr>
      </p:cxnSp>
      <p:cxnSp>
        <p:nvCxnSpPr>
          <p:cNvPr id="39959" name="AutoShape 23"/>
          <p:cNvCxnSpPr>
            <a:cxnSpLocks noChangeShapeType="1"/>
            <a:endCxn id="39941" idx="1"/>
          </p:cNvCxnSpPr>
          <p:nvPr/>
        </p:nvCxnSpPr>
        <p:spPr bwMode="auto">
          <a:xfrm flipV="1">
            <a:off x="4860032" y="1520788"/>
            <a:ext cx="792088" cy="684076"/>
          </a:xfrm>
          <a:prstGeom prst="straightConnector1">
            <a:avLst/>
          </a:prstGeom>
          <a:noFill/>
          <a:ln w="9525">
            <a:solidFill>
              <a:srgbClr val="000000"/>
            </a:solidFill>
            <a:round/>
            <a:headEnd/>
            <a:tailEnd type="triangle" w="med" len="med"/>
          </a:ln>
        </p:spPr>
      </p:cxnSp>
      <p:cxnSp>
        <p:nvCxnSpPr>
          <p:cNvPr id="39961" name="AutoShape 25"/>
          <p:cNvCxnSpPr>
            <a:cxnSpLocks noChangeShapeType="1"/>
            <a:endCxn id="39940" idx="3"/>
          </p:cNvCxnSpPr>
          <p:nvPr/>
        </p:nvCxnSpPr>
        <p:spPr bwMode="auto">
          <a:xfrm flipH="1">
            <a:off x="3395638" y="3304183"/>
            <a:ext cx="476251" cy="693788"/>
          </a:xfrm>
          <a:prstGeom prst="straightConnector1">
            <a:avLst/>
          </a:prstGeom>
          <a:noFill/>
          <a:ln w="9525">
            <a:solidFill>
              <a:srgbClr val="000000"/>
            </a:solidFill>
            <a:round/>
            <a:headEnd/>
            <a:tailEnd type="triangle" w="med" len="med"/>
          </a:ln>
        </p:spPr>
      </p:cxnSp>
      <p:cxnSp>
        <p:nvCxnSpPr>
          <p:cNvPr id="39962" name="AutoShape 26"/>
          <p:cNvCxnSpPr>
            <a:cxnSpLocks noChangeShapeType="1"/>
          </p:cNvCxnSpPr>
          <p:nvPr/>
        </p:nvCxnSpPr>
        <p:spPr bwMode="auto">
          <a:xfrm>
            <a:off x="4945038" y="3039071"/>
            <a:ext cx="722312" cy="320675"/>
          </a:xfrm>
          <a:prstGeom prst="straightConnector1">
            <a:avLst/>
          </a:prstGeom>
          <a:noFill/>
          <a:ln w="9525">
            <a:solidFill>
              <a:srgbClr val="000000"/>
            </a:solidFill>
            <a:round/>
            <a:headEnd/>
            <a:tailEnd type="triangle" w="med" len="med"/>
          </a:ln>
        </p:spPr>
      </p:cxnSp>
      <p:cxnSp>
        <p:nvCxnSpPr>
          <p:cNvPr id="39963" name="AutoShape 27"/>
          <p:cNvCxnSpPr>
            <a:cxnSpLocks noChangeShapeType="1"/>
          </p:cNvCxnSpPr>
          <p:nvPr/>
        </p:nvCxnSpPr>
        <p:spPr bwMode="auto">
          <a:xfrm>
            <a:off x="2735238" y="4282083"/>
            <a:ext cx="0" cy="173038"/>
          </a:xfrm>
          <a:prstGeom prst="straightConnector1">
            <a:avLst/>
          </a:prstGeom>
          <a:noFill/>
          <a:ln w="9525">
            <a:solidFill>
              <a:srgbClr val="000000"/>
            </a:solidFill>
            <a:round/>
            <a:headEnd/>
            <a:tailEnd type="triangle" w="med" len="med"/>
          </a:ln>
        </p:spPr>
      </p:cxnSp>
      <p:cxnSp>
        <p:nvCxnSpPr>
          <p:cNvPr id="39964" name="AutoShape 28"/>
          <p:cNvCxnSpPr>
            <a:cxnSpLocks noChangeShapeType="1"/>
          </p:cNvCxnSpPr>
          <p:nvPr/>
        </p:nvCxnSpPr>
        <p:spPr bwMode="auto">
          <a:xfrm>
            <a:off x="1691680" y="4437112"/>
            <a:ext cx="1728192" cy="0"/>
          </a:xfrm>
          <a:prstGeom prst="straightConnector1">
            <a:avLst/>
          </a:prstGeom>
          <a:noFill/>
          <a:ln w="9525">
            <a:solidFill>
              <a:srgbClr val="000000"/>
            </a:solidFill>
            <a:round/>
            <a:headEnd/>
            <a:tailEnd/>
          </a:ln>
        </p:spPr>
      </p:cxnSp>
      <p:cxnSp>
        <p:nvCxnSpPr>
          <p:cNvPr id="39965" name="AutoShape 29"/>
          <p:cNvCxnSpPr>
            <a:cxnSpLocks noChangeShapeType="1"/>
          </p:cNvCxnSpPr>
          <p:nvPr/>
        </p:nvCxnSpPr>
        <p:spPr bwMode="auto">
          <a:xfrm>
            <a:off x="1691680" y="4437112"/>
            <a:ext cx="0" cy="243458"/>
          </a:xfrm>
          <a:prstGeom prst="straightConnector1">
            <a:avLst/>
          </a:prstGeom>
          <a:noFill/>
          <a:ln w="9525">
            <a:solidFill>
              <a:srgbClr val="000000"/>
            </a:solidFill>
            <a:round/>
            <a:headEnd/>
            <a:tailEnd type="triangle" w="med" len="med"/>
          </a:ln>
        </p:spPr>
      </p:cxnSp>
      <p:cxnSp>
        <p:nvCxnSpPr>
          <p:cNvPr id="39966" name="AutoShape 30"/>
          <p:cNvCxnSpPr>
            <a:cxnSpLocks noChangeShapeType="1"/>
          </p:cNvCxnSpPr>
          <p:nvPr/>
        </p:nvCxnSpPr>
        <p:spPr bwMode="auto">
          <a:xfrm>
            <a:off x="6588224" y="3861048"/>
            <a:ext cx="0" cy="192088"/>
          </a:xfrm>
          <a:prstGeom prst="straightConnector1">
            <a:avLst/>
          </a:prstGeom>
          <a:noFill/>
          <a:ln w="9525">
            <a:solidFill>
              <a:srgbClr val="000000"/>
            </a:solidFill>
            <a:round/>
            <a:headEnd/>
            <a:tailEnd type="triangle" w="med" len="med"/>
          </a:ln>
        </p:spPr>
      </p:cxnSp>
      <p:cxnSp>
        <p:nvCxnSpPr>
          <p:cNvPr id="39968" name="AutoShape 32"/>
          <p:cNvCxnSpPr>
            <a:cxnSpLocks noChangeShapeType="1"/>
          </p:cNvCxnSpPr>
          <p:nvPr/>
        </p:nvCxnSpPr>
        <p:spPr bwMode="auto">
          <a:xfrm>
            <a:off x="3419872" y="4437112"/>
            <a:ext cx="1587" cy="321816"/>
          </a:xfrm>
          <a:prstGeom prst="straightConnector1">
            <a:avLst/>
          </a:prstGeom>
          <a:noFill/>
          <a:ln w="9525">
            <a:solidFill>
              <a:srgbClr val="000000"/>
            </a:solidFill>
            <a:round/>
            <a:headEnd/>
            <a:tailEnd type="triangle" w="med" len="med"/>
          </a:ln>
        </p:spPr>
      </p:cxnSp>
      <p:cxnSp>
        <p:nvCxnSpPr>
          <p:cNvPr id="99" name="AutoShape 22"/>
          <p:cNvCxnSpPr>
            <a:cxnSpLocks noChangeShapeType="1"/>
          </p:cNvCxnSpPr>
          <p:nvPr/>
        </p:nvCxnSpPr>
        <p:spPr bwMode="auto">
          <a:xfrm>
            <a:off x="2051720" y="2132856"/>
            <a:ext cx="0" cy="288032"/>
          </a:xfrm>
          <a:prstGeom prst="straightConnector1">
            <a:avLst/>
          </a:prstGeom>
          <a:noFill/>
          <a:ln w="9525">
            <a:solidFill>
              <a:srgbClr val="000000"/>
            </a:solidFill>
            <a:round/>
            <a:headEnd type="triangle" w="med" len="med"/>
            <a:tailEnd type="triangle" w="med" len="med"/>
          </a:ln>
        </p:spPr>
      </p:cxnSp>
      <p:cxnSp>
        <p:nvCxnSpPr>
          <p:cNvPr id="101" name="AutoShape 22"/>
          <p:cNvCxnSpPr>
            <a:cxnSpLocks noChangeShapeType="1"/>
            <a:stCxn id="39941" idx="2"/>
          </p:cNvCxnSpPr>
          <p:nvPr/>
        </p:nvCxnSpPr>
        <p:spPr bwMode="auto">
          <a:xfrm>
            <a:off x="6344270" y="1772816"/>
            <a:ext cx="27930" cy="216024"/>
          </a:xfrm>
          <a:prstGeom prst="straightConnector1">
            <a:avLst/>
          </a:prstGeom>
          <a:noFill/>
          <a:ln w="9525">
            <a:solidFill>
              <a:srgbClr val="000000"/>
            </a:solidFill>
            <a:round/>
            <a:headEnd type="triangle" w="med" len="med"/>
            <a:tailEnd type="triangle" w="med" len="med"/>
          </a:ln>
        </p:spPr>
      </p:cxnSp>
      <p:sp>
        <p:nvSpPr>
          <p:cNvPr id="123" name="122 CuadroTexto"/>
          <p:cNvSpPr txBox="1"/>
          <p:nvPr/>
        </p:nvSpPr>
        <p:spPr>
          <a:xfrm>
            <a:off x="2195736" y="332656"/>
            <a:ext cx="4608512" cy="307777"/>
          </a:xfrm>
          <a:prstGeom prst="rect">
            <a:avLst/>
          </a:prstGeom>
          <a:solidFill>
            <a:schemeClr val="accent2">
              <a:lumMod val="60000"/>
              <a:lumOff val="40000"/>
            </a:schemeClr>
          </a:solidFill>
        </p:spPr>
        <p:txBody>
          <a:bodyPr wrap="square" rtlCol="0">
            <a:spAutoFit/>
          </a:bodyPr>
          <a:lstStyle/>
          <a:p>
            <a:pPr algn="ctr"/>
            <a:r>
              <a:rPr lang="es-DO" sz="1400" dirty="0" smtClean="0">
                <a:solidFill>
                  <a:schemeClr val="bg1"/>
                </a:solidFill>
              </a:rPr>
              <a:t>FLUJOGRAMA DEL PROGRAMA  </a:t>
            </a:r>
            <a:endParaRPr lang="es-DO"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60000"/>
                <a:lumOff val="40000"/>
                <a:alpha val="78000"/>
              </a:schemeClr>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2195736" y="620688"/>
          <a:ext cx="4092203" cy="1917561"/>
        </p:xfrm>
        <a:graphic>
          <a:graphicData uri="http://schemas.openxmlformats.org/drawingml/2006/table">
            <a:tbl>
              <a:tblPr/>
              <a:tblGrid>
                <a:gridCol w="131763"/>
                <a:gridCol w="3043560"/>
                <a:gridCol w="628848"/>
                <a:gridCol w="288032"/>
              </a:tblGrid>
              <a:tr h="200025">
                <a:tc>
                  <a:txBody>
                    <a:bodyPr/>
                    <a:lstStyle/>
                    <a:p>
                      <a:pPr algn="l" fontAlgn="b"/>
                      <a:r>
                        <a:rPr lang="es-DO" sz="1100" b="0" i="0" u="none" strike="noStrike" dirty="0">
                          <a:solidFill>
                            <a:schemeClr val="bg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gridSpan="2">
                  <a:txBody>
                    <a:bodyPr/>
                    <a:lstStyle/>
                    <a:p>
                      <a:pPr algn="ctr" rtl="0" fontAlgn="b"/>
                      <a:r>
                        <a:rPr lang="es-DO" sz="1600" b="1" i="0" u="none" strike="noStrike" dirty="0">
                          <a:solidFill>
                            <a:schemeClr val="bg1"/>
                          </a:solidFill>
                          <a:latin typeface="Calibri"/>
                        </a:rPr>
                        <a:t>Muestra de 7 estudiantes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DO"/>
                    </a:p>
                  </a:txBody>
                  <a:tcPr/>
                </a:tc>
                <a:tc>
                  <a:txBody>
                    <a:bodyPr/>
                    <a:lstStyle/>
                    <a:p>
                      <a:pPr algn="l" fontAlgn="b"/>
                      <a:r>
                        <a:rPr lang="es-DO" sz="1100" b="0" i="0" u="none" strike="noStrike">
                          <a:solidFill>
                            <a:schemeClr val="bg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400050">
                <a:tc>
                  <a:txBody>
                    <a:bodyPr/>
                    <a:lstStyle/>
                    <a:p>
                      <a:pPr algn="l" rtl="0" fontAlgn="b"/>
                      <a:r>
                        <a:rPr lang="es-DO" sz="1200" b="1" i="0" u="none" strike="noStrike" dirty="0">
                          <a:solidFill>
                            <a:schemeClr val="bg1"/>
                          </a:solidFill>
                          <a:latin typeface="Calibri"/>
                        </a:rPr>
                        <a:t>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CCB5"/>
                    </a:solidFill>
                  </a:tcPr>
                </a:tc>
                <a:tc>
                  <a:txBody>
                    <a:bodyPr/>
                    <a:lstStyle/>
                    <a:p>
                      <a:pPr algn="l" rtl="0" fontAlgn="b"/>
                      <a:r>
                        <a:rPr lang="es-DO" sz="1200" b="1" i="0" u="none" strike="noStrike" dirty="0">
                          <a:solidFill>
                            <a:schemeClr val="bg1"/>
                          </a:solidFill>
                          <a:latin typeface="Calibri"/>
                        </a:rPr>
                        <a:t>Comparación de estilos pintores dominicanos con los contemporáneos </a:t>
                      </a:r>
                      <a:r>
                        <a:rPr lang="es-DO" sz="1200" b="1" i="0" u="none" strike="noStrike" dirty="0" smtClean="0">
                          <a:solidFill>
                            <a:schemeClr val="bg1"/>
                          </a:solidFill>
                          <a:latin typeface="Calibri"/>
                        </a:rPr>
                        <a:t>, </a:t>
                      </a:r>
                      <a:r>
                        <a:rPr lang="es-DO" sz="1200" b="1" i="0" u="none" strike="noStrike" dirty="0" smtClean="0">
                          <a:solidFill>
                            <a:schemeClr val="bg1"/>
                          </a:solidFill>
                          <a:latin typeface="Calibri"/>
                        </a:rPr>
                        <a:t>argumentación</a:t>
                      </a:r>
                      <a:endParaRPr lang="es-DO" sz="1200" b="1" i="0" u="none" strike="noStrike" dirty="0">
                        <a:solidFill>
                          <a:schemeClr val="bg1"/>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DO" sz="1200" b="1" i="0" u="none" strike="noStrike">
                          <a:solidFill>
                            <a:schemeClr val="bg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DO" sz="1100" b="0" i="0" u="none" strike="noStrike">
                          <a:solidFill>
                            <a:schemeClr val="bg1"/>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64021">
                <a:tc>
                  <a:txBody>
                    <a:bodyPr/>
                    <a:lstStyle/>
                    <a:p>
                      <a:pPr algn="l" rtl="0" fontAlgn="b"/>
                      <a:r>
                        <a:rPr lang="es-DO" sz="1200" b="1" i="0" u="none" strike="noStrike" dirty="0">
                          <a:solidFill>
                            <a:schemeClr val="bg1"/>
                          </a:solidFill>
                          <a:latin typeface="Calibri"/>
                        </a:rPr>
                        <a:t>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CCB5"/>
                    </a:solidFill>
                  </a:tcPr>
                </a:tc>
                <a:tc>
                  <a:txBody>
                    <a:bodyPr/>
                    <a:lstStyle/>
                    <a:p>
                      <a:pPr algn="l" rtl="0" fontAlgn="b"/>
                      <a:r>
                        <a:rPr lang="es-DO" sz="1200" b="1" i="0" u="none" strike="noStrike" dirty="0">
                          <a:solidFill>
                            <a:schemeClr val="bg1"/>
                          </a:solidFill>
                          <a:latin typeface="Calibri"/>
                        </a:rPr>
                        <a:t>Composiciones planas utilizando la creatividad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DO" sz="1200" b="1" i="0" u="none" strike="noStrike">
                          <a:solidFill>
                            <a:schemeClr val="bg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DO" sz="1100" b="0" i="0" u="none" strike="noStrike">
                          <a:solidFill>
                            <a:schemeClr val="bg1"/>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00050">
                <a:tc>
                  <a:txBody>
                    <a:bodyPr/>
                    <a:lstStyle/>
                    <a:p>
                      <a:pPr algn="l" rtl="0" fontAlgn="b"/>
                      <a:r>
                        <a:rPr lang="es-DO" sz="1200" b="1" i="0" u="none" strike="noStrike" dirty="0">
                          <a:solidFill>
                            <a:schemeClr val="bg1"/>
                          </a:solidFill>
                          <a:latin typeface="Calibri"/>
                        </a:rPr>
                        <a:t>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CCB5"/>
                    </a:solidFill>
                  </a:tcPr>
                </a:tc>
                <a:tc>
                  <a:txBody>
                    <a:bodyPr/>
                    <a:lstStyle/>
                    <a:p>
                      <a:pPr algn="l" rtl="0" fontAlgn="b"/>
                      <a:r>
                        <a:rPr lang="es-DO" sz="1200" b="1" i="0" u="none" strike="noStrike" dirty="0">
                          <a:solidFill>
                            <a:schemeClr val="bg1"/>
                          </a:solidFill>
                          <a:latin typeface="Calibri"/>
                        </a:rPr>
                        <a:t>Narración sobre la influencia del color utilizando la creatividad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DO" sz="1200" b="1" i="0" u="none" strike="noStrike">
                          <a:solidFill>
                            <a:schemeClr val="bg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DO" sz="1100" b="0" i="0" u="none" strike="noStrike">
                          <a:solidFill>
                            <a:schemeClr val="bg1"/>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00050">
                <a:tc>
                  <a:txBody>
                    <a:bodyPr/>
                    <a:lstStyle/>
                    <a:p>
                      <a:pPr algn="l" rtl="0" fontAlgn="b"/>
                      <a:r>
                        <a:rPr lang="es-DO" sz="1200" b="1" i="0" u="none" strike="noStrike" dirty="0">
                          <a:solidFill>
                            <a:schemeClr val="bg1"/>
                          </a:solidFill>
                          <a:latin typeface="Calibri"/>
                        </a:rPr>
                        <a:t>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CCB5"/>
                    </a:solidFill>
                  </a:tcPr>
                </a:tc>
                <a:tc>
                  <a:txBody>
                    <a:bodyPr/>
                    <a:lstStyle/>
                    <a:p>
                      <a:pPr algn="l" rtl="0" fontAlgn="b"/>
                      <a:r>
                        <a:rPr lang="es-DO" sz="1200" b="1" i="0" u="none" strike="noStrike" dirty="0">
                          <a:solidFill>
                            <a:schemeClr val="bg1"/>
                          </a:solidFill>
                          <a:latin typeface="Calibri"/>
                        </a:rPr>
                        <a:t>Descripción efectiva la </a:t>
                      </a:r>
                      <a:r>
                        <a:rPr lang="es-DO" sz="1200" b="1" i="0" u="none" strike="noStrike" dirty="0" smtClean="0">
                          <a:solidFill>
                            <a:schemeClr val="bg1"/>
                          </a:solidFill>
                          <a:latin typeface="Calibri"/>
                        </a:rPr>
                        <a:t>composición </a:t>
                      </a:r>
                      <a:r>
                        <a:rPr lang="es-DO" sz="1200" b="1" i="0" u="none" strike="noStrike" dirty="0">
                          <a:solidFill>
                            <a:schemeClr val="bg1"/>
                          </a:solidFill>
                          <a:latin typeface="Calibri"/>
                        </a:rPr>
                        <a:t>con textura visuales y táctiles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DO" sz="1200" b="1" i="0" u="none" strike="noStrike">
                          <a:solidFill>
                            <a:schemeClr val="bg1"/>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DO" sz="1100" b="0" i="0" u="none" strike="noStrike">
                          <a:solidFill>
                            <a:schemeClr val="bg1"/>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200025">
                <a:tc>
                  <a:txBody>
                    <a:bodyPr/>
                    <a:lstStyle/>
                    <a:p>
                      <a:pPr algn="l" rtl="0" fontAlgn="b"/>
                      <a:r>
                        <a:rPr lang="es-DO" sz="1200" b="1" i="0" u="none" strike="noStrike" dirty="0">
                          <a:solidFill>
                            <a:schemeClr val="bg1"/>
                          </a:solidFill>
                          <a:latin typeface="Calibri"/>
                        </a:rPr>
                        <a:t>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CCB5"/>
                    </a:solidFill>
                  </a:tcPr>
                </a:tc>
                <a:tc gridSpan="2">
                  <a:txBody>
                    <a:bodyPr/>
                    <a:lstStyle/>
                    <a:p>
                      <a:pPr algn="l" rtl="0" fontAlgn="b"/>
                      <a:r>
                        <a:rPr lang="es-DO" sz="1200" b="1" i="0" u="none" strike="noStrike" dirty="0">
                          <a:solidFill>
                            <a:schemeClr val="bg1"/>
                          </a:solidFill>
                          <a:latin typeface="Calibri"/>
                        </a:rPr>
                        <a:t>Ensayo sobre un sueño por alcanzar, expresado en </a:t>
                      </a:r>
                      <a:r>
                        <a:rPr lang="es-DO" sz="1200" b="1" i="0" u="none" strike="noStrike" dirty="0" smtClean="0">
                          <a:solidFill>
                            <a:schemeClr val="bg1"/>
                          </a:solidFill>
                          <a:latin typeface="Calibri"/>
                        </a:rPr>
                        <a:t>3 </a:t>
                      </a:r>
                      <a:r>
                        <a:rPr lang="es-DO" sz="1200" b="1" i="0" u="none" strike="noStrike" dirty="0">
                          <a:solidFill>
                            <a:schemeClr val="bg1"/>
                          </a:solidFill>
                          <a:latin typeface="Calibri"/>
                        </a:rPr>
                        <a:t>D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DO"/>
                    </a:p>
                  </a:txBody>
                  <a:tcPr/>
                </a:tc>
                <a:tc>
                  <a:txBody>
                    <a:bodyPr/>
                    <a:lstStyle/>
                    <a:p>
                      <a:pPr algn="r" fontAlgn="b"/>
                      <a:r>
                        <a:rPr lang="es-DO" sz="1100" b="0" i="0" u="none" strike="noStrike" dirty="0">
                          <a:solidFill>
                            <a:schemeClr val="bg1"/>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bl>
          </a:graphicData>
        </a:graphic>
      </p:graphicFrame>
      <p:graphicFrame>
        <p:nvGraphicFramePr>
          <p:cNvPr id="10" name="9 Gráfico"/>
          <p:cNvGraphicFramePr/>
          <p:nvPr/>
        </p:nvGraphicFramePr>
        <p:xfrm>
          <a:off x="1187624" y="2564905"/>
          <a:ext cx="6192688" cy="35283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 name="2 CuadroTexto"/>
          <p:cNvSpPr txBox="1"/>
          <p:nvPr/>
        </p:nvSpPr>
        <p:spPr>
          <a:xfrm>
            <a:off x="3203848" y="548680"/>
            <a:ext cx="2664296" cy="400110"/>
          </a:xfrm>
          <a:prstGeom prst="rect">
            <a:avLst/>
          </a:prstGeom>
          <a:solidFill>
            <a:schemeClr val="accent4">
              <a:lumMod val="60000"/>
              <a:lumOff val="40000"/>
            </a:schemeClr>
          </a:solidFill>
        </p:spPr>
        <p:txBody>
          <a:bodyPr wrap="square" rtlCol="0">
            <a:spAutoFit/>
          </a:bodyPr>
          <a:lstStyle/>
          <a:p>
            <a:r>
              <a:rPr lang="es-DO" sz="2000" dirty="0" smtClean="0">
                <a:solidFill>
                  <a:schemeClr val="bg1"/>
                </a:solidFill>
              </a:rPr>
              <a:t>      CONCLUSIONES </a:t>
            </a:r>
            <a:endParaRPr lang="es-DO" sz="2000" dirty="0">
              <a:solidFill>
                <a:schemeClr val="bg1"/>
              </a:solidFill>
            </a:endParaRPr>
          </a:p>
        </p:txBody>
      </p:sp>
      <p:sp>
        <p:nvSpPr>
          <p:cNvPr id="4097" name="Rectangle 1"/>
          <p:cNvSpPr>
            <a:spLocks noChangeArrowheads="1"/>
          </p:cNvSpPr>
          <p:nvPr/>
        </p:nvSpPr>
        <p:spPr bwMode="auto">
          <a:xfrm>
            <a:off x="755576" y="1185751"/>
            <a:ext cx="784887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a:p>
            <a:pPr algn="just" fontAlgn="base">
              <a:lnSpc>
                <a:spcPct val="150000"/>
              </a:lnSpc>
              <a:spcBef>
                <a:spcPct val="0"/>
              </a:spcBef>
              <a:spcAft>
                <a:spcPct val="0"/>
              </a:spcAft>
            </a:pPr>
            <a:r>
              <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Cuando se lee se aprende más,</a:t>
            </a:r>
            <a:r>
              <a:rPr kumimoji="0" lang="es-DO" sz="2000" b="0" i="0" u="none" strike="noStrike" cap="none" normalizeH="0" dirty="0" smtClean="0">
                <a:ln>
                  <a:noFill/>
                </a:ln>
                <a:solidFill>
                  <a:schemeClr val="bg1"/>
                </a:solidFill>
                <a:effectLst/>
                <a:latin typeface="Arial Narrow" pitchFamily="34" charset="0"/>
                <a:ea typeface="Calibri" pitchFamily="34" charset="0"/>
                <a:cs typeface="Times New Roman" pitchFamily="18" charset="0"/>
              </a:rPr>
              <a:t> sobre todo si </a:t>
            </a:r>
            <a:r>
              <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el objetivo es  profundizar, analizar y sintetizar para así sumar </a:t>
            </a:r>
            <a:r>
              <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referentes </a:t>
            </a:r>
            <a:r>
              <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lingüísticos, históricos y culturales que ayudan en gran medida a desarrollar profesionales competentes, sensibles para el arte y con mayor grado de </a:t>
            </a:r>
            <a:r>
              <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cultura.</a:t>
            </a:r>
          </a:p>
          <a:p>
            <a:pPr algn="just" fontAlgn="base">
              <a:lnSpc>
                <a:spcPct val="150000"/>
              </a:lnSpc>
              <a:spcBef>
                <a:spcPct val="0"/>
              </a:spcBef>
              <a:spcAft>
                <a:spcPct val="0"/>
              </a:spcAft>
            </a:pPr>
            <a:r>
              <a:rPr lang="es-DO" sz="2000" dirty="0" smtClean="0">
                <a:solidFill>
                  <a:schemeClr val="bg1"/>
                </a:solidFill>
                <a:latin typeface="Arial Narrow" pitchFamily="34" charset="0"/>
                <a:ea typeface="Calibri" pitchFamily="34" charset="0"/>
                <a:cs typeface="Times New Roman" pitchFamily="18" charset="0"/>
              </a:rPr>
              <a:t>A </a:t>
            </a:r>
            <a:r>
              <a:rPr lang="es-DO" sz="2000" dirty="0" smtClean="0">
                <a:solidFill>
                  <a:schemeClr val="bg1"/>
                </a:solidFill>
                <a:latin typeface="Arial Narrow" pitchFamily="34" charset="0"/>
                <a:ea typeface="Calibri" pitchFamily="34" charset="0"/>
                <a:cs typeface="Times New Roman" pitchFamily="18" charset="0"/>
              </a:rPr>
              <a:t>pesar del inconveniente del factor tiempo, se notó un cambio en los textos escritos por ellos. No desde un principio, sino después que se les entregó un texto que explicaba cómo utilizar los conectores  en la  escritura.  Este esfuerzo por crear buenos textos fue lo que facilitó el aprendizaje y por consiguiente que se lograran los objetivos de la propuesta.</a:t>
            </a:r>
            <a:endParaRPr kumimoji="0" lang="es-DO" sz="2000" b="0" i="0" u="none" strike="noStrike" cap="none" normalizeH="0" baseline="0" dirty="0" smtClean="0">
              <a:ln>
                <a:noFill/>
              </a:ln>
              <a:solidFill>
                <a:schemeClr val="tx1"/>
              </a:solidFill>
              <a:effectLst/>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Imagen 2" descr="Fridda"/>
          <p:cNvPicPr>
            <a:picLocks noChangeAspect="1" noChangeArrowheads="1"/>
          </p:cNvPicPr>
          <p:nvPr/>
        </p:nvPicPr>
        <p:blipFill>
          <a:blip r:embed="rId2" cstate="print"/>
          <a:srcRect/>
          <a:stretch>
            <a:fillRect/>
          </a:stretch>
        </p:blipFill>
        <p:spPr bwMode="auto">
          <a:xfrm>
            <a:off x="251521" y="548680"/>
            <a:ext cx="2448272" cy="5832648"/>
          </a:xfrm>
          <a:prstGeom prst="rect">
            <a:avLst/>
          </a:prstGeom>
          <a:noFill/>
        </p:spPr>
      </p:pic>
      <p:sp>
        <p:nvSpPr>
          <p:cNvPr id="33798" name="Rectangle 6"/>
          <p:cNvSpPr>
            <a:spLocks noChangeArrowheads="1"/>
          </p:cNvSpPr>
          <p:nvPr/>
        </p:nvSpPr>
        <p:spPr bwMode="auto">
          <a:xfrm>
            <a:off x="4460430" y="318701"/>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DO"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s-D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10" name="Rectangle 18"/>
          <p:cNvSpPr>
            <a:spLocks noChangeArrowheads="1"/>
          </p:cNvSpPr>
          <p:nvPr/>
        </p:nvSpPr>
        <p:spPr bwMode="auto">
          <a:xfrm>
            <a:off x="3131840" y="415643"/>
            <a:ext cx="504056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DO" sz="2000" b="1" dirty="0" smtClean="0">
                <a:solidFill>
                  <a:schemeClr val="bg1"/>
                </a:solidFill>
                <a:latin typeface="Times New Roman" pitchFamily="18" charset="0"/>
                <a:cs typeface="Times New Roman" pitchFamily="18" charset="0"/>
              </a:rPr>
              <a:t>Ejemplo </a:t>
            </a:r>
            <a:r>
              <a:rPr lang="es-DO" sz="2000" b="1" dirty="0" smtClean="0">
                <a:solidFill>
                  <a:schemeClr val="bg1"/>
                </a:solidFill>
                <a:latin typeface="Times New Roman" pitchFamily="18" charset="0"/>
                <a:cs typeface="Times New Roman" pitchFamily="18" charset="0"/>
              </a:rPr>
              <a:t>del portafolio</a:t>
            </a:r>
            <a:endParaRPr kumimoji="0" lang="es-DO"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D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11" name="Rectangle 19"/>
          <p:cNvSpPr>
            <a:spLocks noChangeArrowheads="1"/>
          </p:cNvSpPr>
          <p:nvPr/>
        </p:nvSpPr>
        <p:spPr bwMode="auto">
          <a:xfrm>
            <a:off x="2915816" y="1656578"/>
            <a:ext cx="604867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DO" sz="1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Frida es el sueño del arte, porque fue quizás una de las únicas artistas que entendió lo que realmente significaba </a:t>
            </a:r>
            <a:r>
              <a:rPr kumimoji="0" lang="es-DO" sz="1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expresar </a:t>
            </a:r>
            <a:r>
              <a:rPr kumimoji="0" lang="es-DO" sz="1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vida a través de los colores. El verde de fondo son todas las esperanzas de Frida, algunas claras y otras oscuras, muchas que se marchitaron a lo largo de su vida. En su mano sostiene un ave, ya que expresó que unos de sus sueños era poder volar y no necesitar sus pies. Su ave tendría colores que representaran tanto su patria como sus obras. Se exageran los rasgos faciales porque su misma pintura lo hacía. A pesar de ser una mujer hermosa, su sufrimiento hacía que ella no se viera a sí misma de esa manera, y casi siempre se pintaba de una forma que otros consideraban no bonita. Sin embargo su sufrimiento le permitió tener una verdadera y genuina sensibilidad hacia el arte, dote inevitable para todo buen artista. Por eso, el sueño de todo aquel que quiera lograr expresarse a través de los colores, es en un sentido, Frida.</a:t>
            </a:r>
            <a:endParaRPr kumimoji="0" lang="es-DO" sz="16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8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pic>
        <p:nvPicPr>
          <p:cNvPr id="1026" name="Picture 2" descr="Resultado de imagen para construir un barco"/>
          <p:cNvPicPr>
            <a:picLocks noChangeAspect="1" noChangeArrowheads="1"/>
          </p:cNvPicPr>
          <p:nvPr/>
        </p:nvPicPr>
        <p:blipFill>
          <a:blip r:embed="rId2" cstate="print">
            <a:lum bright="10000" contrast="6000"/>
          </a:blip>
          <a:srcRect/>
          <a:stretch>
            <a:fillRect/>
          </a:stretch>
        </p:blipFill>
        <p:spPr bwMode="auto">
          <a:xfrm>
            <a:off x="1331640" y="1124744"/>
            <a:ext cx="6624736" cy="417646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6" name="5 CuadroTexto"/>
          <p:cNvSpPr txBox="1"/>
          <p:nvPr/>
        </p:nvSpPr>
        <p:spPr>
          <a:xfrm>
            <a:off x="2843808" y="692696"/>
            <a:ext cx="3168352" cy="400110"/>
          </a:xfrm>
          <a:prstGeom prst="rect">
            <a:avLst/>
          </a:prstGeom>
          <a:solidFill>
            <a:srgbClr val="FFFFCC"/>
          </a:solidFill>
        </p:spPr>
        <p:txBody>
          <a:bodyPr wrap="square" rtlCol="0">
            <a:spAutoFit/>
          </a:bodyPr>
          <a:lstStyle/>
          <a:p>
            <a:pPr algn="ctr"/>
            <a:r>
              <a:rPr lang="es-DO" sz="2000" dirty="0" smtClean="0">
                <a:solidFill>
                  <a:schemeClr val="bg1"/>
                </a:solidFill>
                <a:latin typeface="Arial Narrow" pitchFamily="34" charset="0"/>
              </a:rPr>
              <a:t>INTRODUCCIÓN</a:t>
            </a:r>
          </a:p>
        </p:txBody>
      </p:sp>
      <p:sp>
        <p:nvSpPr>
          <p:cNvPr id="3" name="2 Rectángulo"/>
          <p:cNvSpPr/>
          <p:nvPr/>
        </p:nvSpPr>
        <p:spPr>
          <a:xfrm>
            <a:off x="539552" y="1556793"/>
            <a:ext cx="7920880" cy="4062651"/>
          </a:xfrm>
          <a:prstGeom prst="rect">
            <a:avLst/>
          </a:prstGeom>
        </p:spPr>
        <p:txBody>
          <a:bodyPr wrap="square">
            <a:spAutoFit/>
          </a:bodyPr>
          <a:lstStyle/>
          <a:p>
            <a:pPr algn="just">
              <a:lnSpc>
                <a:spcPct val="150000"/>
              </a:lnSpc>
            </a:pPr>
            <a:r>
              <a:rPr lang="es-DO" sz="2400" dirty="0" smtClean="0">
                <a:solidFill>
                  <a:schemeClr val="bg1"/>
                </a:solidFill>
                <a:latin typeface="Arial Narrow" panose="020B0606020202030204" pitchFamily="34" charset="0"/>
              </a:rPr>
              <a:t>El tema investigado trata de la implementación de un innovador proyecto sobre estrategias de textos de secuencias expositivas en las artes plásticas, el cual se desarrolla en aula taller con siete  estudiantes que llevaron a cabo una dinámica con los elementos relacionados con el texto y todas las características en el ámbito discursivo junto a las competencias artísticas de cada estudiante. </a:t>
            </a:r>
          </a:p>
          <a:p>
            <a:pPr algn="just">
              <a:lnSpc>
                <a:spcPct val="150000"/>
              </a:lnSpc>
            </a:pPr>
            <a:endParaRPr lang="es-DO" sz="800" dirty="0" smtClean="0">
              <a:solidFill>
                <a:schemeClr val="bg1"/>
              </a:solidFill>
              <a:latin typeface="Arial Narrow" panose="020B0606020202030204" pitchFamily="34" charset="0"/>
            </a:endParaRPr>
          </a:p>
          <a:p>
            <a:pPr algn="just">
              <a:lnSpc>
                <a:spcPct val="150000"/>
              </a:lnSpc>
            </a:pPr>
            <a:r>
              <a:rPr lang="es-DO" sz="2000" dirty="0" smtClean="0">
                <a:solidFill>
                  <a:schemeClr val="bg1"/>
                </a:solidFill>
                <a:latin typeface="Arial Narrow" panose="020B0606020202030204" pitchFamily="34" charset="0"/>
              </a:rPr>
              <a:t> </a:t>
            </a:r>
            <a:endParaRPr lang="es-DO"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513090"/>
            <a:ext cx="8064896" cy="2862322"/>
          </a:xfrm>
          <a:prstGeom prst="rect">
            <a:avLst/>
          </a:prstGeom>
          <a:blipFill>
            <a:blip r:embed="rId2" cstate="print"/>
            <a:tile tx="0" ty="0" sx="100000" sy="100000" flip="none" algn="tl"/>
          </a:blipFill>
        </p:spPr>
        <p:txBody>
          <a:bodyPr wrap="square">
            <a:spAutoFit/>
          </a:bodyPr>
          <a:lstStyle/>
          <a:p>
            <a:pPr algn="just">
              <a:lnSpc>
                <a:spcPct val="150000"/>
              </a:lnSpc>
            </a:pPr>
            <a:r>
              <a:rPr lang="es-DO" sz="2000" b="1" dirty="0" smtClean="0">
                <a:solidFill>
                  <a:schemeClr val="bg1"/>
                </a:solidFill>
                <a:latin typeface="Arial Narrow" pitchFamily="34" charset="0"/>
                <a:ea typeface="Kozuka Mincho Pro R" pitchFamily="18" charset="-128"/>
              </a:rPr>
              <a:t> Básicamente hacemos referencia a la historia, la descripción y la actual situación de los estudiantes de Fundamento de Expresión Plástica de la Pontificia Universidad Católica Madre y Maestra, además se expondrán los aspectos metodológicos de la investigación para explicar cómo fue realizado el  proyecto de aula, los métodos utilizados y los resultados arrojados con el fin de que se pueda replicar la experiencia con otros grupos.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6" name="5 CuadroTexto"/>
          <p:cNvSpPr txBox="1"/>
          <p:nvPr/>
        </p:nvSpPr>
        <p:spPr>
          <a:xfrm>
            <a:off x="1043608" y="1746969"/>
            <a:ext cx="7344816" cy="3770263"/>
          </a:xfrm>
          <a:prstGeom prst="rect">
            <a:avLst/>
          </a:prstGeom>
          <a:gradFill flip="none" rotWithShape="1">
            <a:gsLst>
              <a:gs pos="17000">
                <a:srgbClr val="5E9EFF">
                  <a:alpha val="80000"/>
                </a:srgbClr>
              </a:gs>
              <a:gs pos="39999">
                <a:srgbClr val="85C2FF"/>
              </a:gs>
              <a:gs pos="70000">
                <a:srgbClr val="C4D6EB"/>
              </a:gs>
              <a:gs pos="100000">
                <a:srgbClr val="FFEBFA"/>
              </a:gs>
            </a:gsLst>
            <a:path path="circle">
              <a:fillToRect t="100000" r="100000"/>
            </a:path>
            <a:tileRect l="-100000" b="-100000"/>
          </a:gradFill>
        </p:spPr>
        <p:txBody>
          <a:bodyPr wrap="square" rtlCol="0">
            <a:spAutoFit/>
          </a:bodyPr>
          <a:lstStyle/>
          <a:p>
            <a:pPr algn="just"/>
            <a:endParaRPr lang="es-DO" sz="900" dirty="0" smtClean="0">
              <a:solidFill>
                <a:schemeClr val="bg1"/>
              </a:solidFill>
            </a:endParaRPr>
          </a:p>
          <a:p>
            <a:pPr algn="just">
              <a:lnSpc>
                <a:spcPct val="150000"/>
              </a:lnSpc>
            </a:pPr>
            <a:r>
              <a:rPr lang="es-DO" sz="2000" dirty="0" smtClean="0">
                <a:solidFill>
                  <a:schemeClr val="bg1"/>
                </a:solidFill>
                <a:latin typeface="Arial Narrow" panose="020B0606020202030204" pitchFamily="34" charset="0"/>
              </a:rPr>
              <a:t>Los textos expresivos y comunicativos contribuyen a la formación, desarrollo y profundización de las capacidades de los estudiantes, sirven para la exploración de los materiales y herramientas. La búsqueda de lecturas y la aplicación del lenguaje académico en cada uno de sus trabajos para el portafolio artístico no solo desarrolló el sentido estético personal, sino que además, pasaron de ser alumnos espectadores a participantes activos, sensibles, perceptivos y críticos. </a:t>
            </a:r>
          </a:p>
          <a:p>
            <a:pPr algn="just"/>
            <a:endParaRPr lang="es-DO" sz="2000" dirty="0" smtClean="0">
              <a:solidFill>
                <a:schemeClr val="bg1"/>
              </a:solidFill>
            </a:endParaRPr>
          </a:p>
        </p:txBody>
      </p:sp>
      <p:sp>
        <p:nvSpPr>
          <p:cNvPr id="7" name="6 CuadroTexto"/>
          <p:cNvSpPr txBox="1"/>
          <p:nvPr/>
        </p:nvSpPr>
        <p:spPr>
          <a:xfrm>
            <a:off x="2897814" y="1098896"/>
            <a:ext cx="3492388" cy="400110"/>
          </a:xfrm>
          <a:prstGeom prst="rect">
            <a:avLst/>
          </a:prstGeom>
          <a:solidFill>
            <a:srgbClr val="FFFFCC"/>
          </a:solidFill>
        </p:spPr>
        <p:txBody>
          <a:bodyPr wrap="square" rtlCol="0">
            <a:spAutoFit/>
          </a:bodyPr>
          <a:lstStyle/>
          <a:p>
            <a:pPr algn="ctr"/>
            <a:r>
              <a:rPr lang="es-DO" sz="2000" dirty="0" smtClean="0">
                <a:solidFill>
                  <a:schemeClr val="bg1"/>
                </a:solidFill>
                <a:latin typeface="Arial Narrow" pitchFamily="34" charset="0"/>
              </a:rPr>
              <a:t>JUSTIFICACIÓN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755576" y="1962363"/>
            <a:ext cx="7560840" cy="3323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s-DO" sz="28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¿Cómo inciden las estrategias de lectura y producción de textos de secuencia expositiva con estrategia de</a:t>
            </a:r>
            <a:r>
              <a:rPr kumimoji="0" lang="es-DO" sz="2800" b="1" i="0" u="none" strike="noStrike" cap="none" normalizeH="0" dirty="0" smtClean="0">
                <a:ln>
                  <a:noFill/>
                </a:ln>
                <a:solidFill>
                  <a:schemeClr val="bg1"/>
                </a:solidFill>
                <a:effectLst/>
                <a:latin typeface="Arial Narrow" pitchFamily="34" charset="0"/>
                <a:ea typeface="Calibri" pitchFamily="34" charset="0"/>
                <a:cs typeface="Times New Roman" pitchFamily="18" charset="0"/>
              </a:rPr>
              <a:t> </a:t>
            </a:r>
            <a:r>
              <a:rPr kumimoji="0" lang="es-DO" sz="28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enumeración en la enseñanza y aprendizaje de la expresión plástica? </a:t>
            </a:r>
            <a:endParaRPr kumimoji="0" lang="es-DO" sz="2800" b="1" i="0" u="none" strike="noStrike" cap="none" normalizeH="0" baseline="0" dirty="0" smtClean="0">
              <a:ln>
                <a:noFill/>
              </a:ln>
              <a:solidFill>
                <a:schemeClr val="bg1"/>
              </a:solidFill>
              <a:effectLst/>
              <a:latin typeface="Arial Narrow" pitchFamily="34" charset="0"/>
              <a:cs typeface="Arial" pitchFamily="34" charset="0"/>
            </a:endParaRPr>
          </a:p>
        </p:txBody>
      </p:sp>
      <p:sp>
        <p:nvSpPr>
          <p:cNvPr id="3" name="2 Rectángulo"/>
          <p:cNvSpPr/>
          <p:nvPr/>
        </p:nvSpPr>
        <p:spPr>
          <a:xfrm>
            <a:off x="3059832" y="1124744"/>
            <a:ext cx="309634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DO" b="1" dirty="0" smtClean="0">
                <a:solidFill>
                  <a:schemeClr val="bg1"/>
                </a:solidFill>
                <a:latin typeface="Arial Narrow" pitchFamily="34" charset="0"/>
                <a:ea typeface="Calibri" pitchFamily="34" charset="0"/>
                <a:cs typeface="Times New Roman" pitchFamily="18" charset="0"/>
              </a:rPr>
              <a:t>PREGUNTA DE INVESTIGACIÓN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3568" y="861946"/>
            <a:ext cx="7776863" cy="5293757"/>
          </a:xfrm>
          <a:prstGeom prst="rect">
            <a:avLst/>
          </a:prstGeom>
          <a:gradFill flip="none" rotWithShape="1">
            <a:gsLst>
              <a:gs pos="54000">
                <a:schemeClr val="accent4"/>
              </a:gs>
              <a:gs pos="39999">
                <a:srgbClr val="85C2FF"/>
              </a:gs>
              <a:gs pos="70000">
                <a:srgbClr val="C4D6EB"/>
              </a:gs>
              <a:gs pos="100000">
                <a:srgbClr val="FFEBFA"/>
              </a:gs>
            </a:gsLst>
            <a:lin ang="135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DO"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DO" sz="2000" b="1" dirty="0" smtClean="0">
              <a:solidFill>
                <a:schemeClr val="bg1"/>
              </a:solidFill>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OBJETIVO  GENERAL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Aplicar estrategias de enumeración para expresar por escrito con secuencia expositiva las experiencias logradas en la realización</a:t>
            </a:r>
            <a:r>
              <a:rPr kumimoji="0" lang="es-DO" sz="2000" b="1" i="0" u="none" strike="noStrike" cap="none" normalizeH="0" dirty="0" smtClean="0">
                <a:ln>
                  <a:noFill/>
                </a:ln>
                <a:solidFill>
                  <a:schemeClr val="bg1"/>
                </a:solidFill>
                <a:effectLst/>
                <a:latin typeface="Arial Narrow" pitchFamily="34" charset="0"/>
                <a:ea typeface="Calibri" pitchFamily="34" charset="0"/>
                <a:cs typeface="Times New Roman" pitchFamily="18" charset="0"/>
              </a:rPr>
              <a:t> </a:t>
            </a: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de las expresiones plásticas de un portafolio artístico.</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DO" sz="2000"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OBJETIVOS ESPECÍFICOS</a:t>
            </a:r>
            <a:r>
              <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Emplear el acopio de información que </a:t>
            </a: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sirva </a:t>
            </a: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de base para construir los textos de secuencia expositiva.</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DO" sz="2000" b="1"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DO" sz="2000" b="1"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Resumir y sintetizar la información conseguida.</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DO" sz="2000" b="1"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es-DO" sz="2000" b="1" dirty="0" smtClean="0">
                <a:solidFill>
                  <a:schemeClr val="bg1"/>
                </a:solidFill>
                <a:latin typeface="Arial Narrow" pitchFamily="34" charset="0"/>
                <a:ea typeface="Calibri" pitchFamily="34" charset="0"/>
                <a:cs typeface="Times New Roman" pitchFamily="18" charset="0"/>
              </a:rPr>
              <a:t>Explicar por escrito las composiciones y las técnicas  utilizadas.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D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4">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6" name="5 Rectángulo"/>
          <p:cNvSpPr/>
          <p:nvPr/>
        </p:nvSpPr>
        <p:spPr>
          <a:xfrm>
            <a:off x="2555776" y="692696"/>
            <a:ext cx="388843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eaLnBrk="0" fontAlgn="base" hangingPunct="0">
              <a:spcBef>
                <a:spcPct val="0"/>
              </a:spcBef>
              <a:spcAft>
                <a:spcPct val="0"/>
              </a:spcAft>
            </a:pPr>
            <a:r>
              <a:rPr lang="es-DO" b="1" dirty="0" smtClean="0">
                <a:solidFill>
                  <a:schemeClr val="bg1"/>
                </a:solidFill>
                <a:latin typeface="Arial Narrow" pitchFamily="34" charset="0"/>
                <a:ea typeface="Calibri" pitchFamily="34" charset="0"/>
                <a:cs typeface="Times New Roman" pitchFamily="18" charset="0"/>
              </a:rPr>
              <a:t>MARCO TEÓRICO</a:t>
            </a:r>
          </a:p>
        </p:txBody>
      </p:sp>
      <p:sp>
        <p:nvSpPr>
          <p:cNvPr id="9217" name="Rectangle 1"/>
          <p:cNvSpPr>
            <a:spLocks noChangeArrowheads="1"/>
          </p:cNvSpPr>
          <p:nvPr/>
        </p:nvSpPr>
        <p:spPr bwMode="auto">
          <a:xfrm>
            <a:off x="611560" y="-1419926"/>
            <a:ext cx="7920880" cy="76636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lang="es-DO" sz="2000" dirty="0" smtClean="0">
              <a:solidFill>
                <a:schemeClr val="bg1"/>
              </a:solidFill>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lang="es-DO" sz="2000" dirty="0" smtClean="0">
              <a:solidFill>
                <a:schemeClr val="bg1"/>
              </a:solidFill>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s-DO" sz="28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rPr>
              <a:t>Aprender a escribir o a producir textos es una tarea compleja, algunos autores lo enmarcan dentro de los procesos cognitivos superiores, es decir, no es aprender únicamente la representación gráfica del código oral, sino que es una situación de procesos de pensamiento que producen una sobrecarga cognitiva.</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s-DO" sz="2000" b="0" i="0" u="none" strike="noStrike" cap="none" normalizeH="0" baseline="0" dirty="0" smtClean="0">
              <a:ln>
                <a:noFill/>
              </a:ln>
              <a:solidFill>
                <a:schemeClr val="bg1"/>
              </a:solidFill>
              <a:effectLst/>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4000">
              <a:schemeClr val="accent2">
                <a:lumMod val="60000"/>
                <a:lumOff val="40000"/>
                <a:alpha val="76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6" name="5 Rectángulo"/>
          <p:cNvSpPr/>
          <p:nvPr/>
        </p:nvSpPr>
        <p:spPr>
          <a:xfrm>
            <a:off x="2555776" y="620688"/>
            <a:ext cx="3888432"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eaLnBrk="0" fontAlgn="base" hangingPunct="0">
              <a:spcBef>
                <a:spcPct val="0"/>
              </a:spcBef>
              <a:spcAft>
                <a:spcPct val="0"/>
              </a:spcAft>
            </a:pPr>
            <a:r>
              <a:rPr lang="es-DO" sz="2000" b="1" dirty="0" smtClean="0">
                <a:solidFill>
                  <a:schemeClr val="bg1"/>
                </a:solidFill>
                <a:latin typeface="Arial Narrow" pitchFamily="34" charset="0"/>
                <a:ea typeface="Calibri" pitchFamily="34" charset="0"/>
                <a:cs typeface="Times New Roman" pitchFamily="18" charset="0"/>
              </a:rPr>
              <a:t>MARCO TEÓRICO</a:t>
            </a:r>
          </a:p>
        </p:txBody>
      </p:sp>
      <p:sp>
        <p:nvSpPr>
          <p:cNvPr id="3" name="Rectangle 3"/>
          <p:cNvSpPr>
            <a:spLocks noChangeArrowheads="1"/>
          </p:cNvSpPr>
          <p:nvPr/>
        </p:nvSpPr>
        <p:spPr bwMode="auto">
          <a:xfrm>
            <a:off x="611560" y="1363851"/>
            <a:ext cx="7704856"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s-DO" sz="2400" dirty="0" smtClean="0">
                <a:solidFill>
                  <a:schemeClr val="bg1"/>
                </a:solidFill>
                <a:latin typeface="Arial Narrow" pitchFamily="34" charset="0"/>
                <a:ea typeface="Calibri" pitchFamily="34" charset="0"/>
                <a:cs typeface="Arial" pitchFamily="34" charset="0"/>
              </a:rPr>
              <a:t>Si pedimos una definición para </a:t>
            </a:r>
            <a:r>
              <a:rPr lang="es-DO" sz="2400" i="1" dirty="0" smtClean="0">
                <a:solidFill>
                  <a:schemeClr val="bg1"/>
                </a:solidFill>
                <a:latin typeface="Arial Narrow" pitchFamily="34" charset="0"/>
                <a:ea typeface="Calibri" pitchFamily="34" charset="0"/>
                <a:cs typeface="Arial" pitchFamily="34" charset="0"/>
              </a:rPr>
              <a:t>escribir</a:t>
            </a:r>
            <a:r>
              <a:rPr lang="es-DO" sz="2400" dirty="0" smtClean="0">
                <a:solidFill>
                  <a:schemeClr val="bg1"/>
                </a:solidFill>
                <a:latin typeface="Arial Narrow" pitchFamily="34" charset="0"/>
                <a:ea typeface="Calibri" pitchFamily="34" charset="0"/>
                <a:cs typeface="Arial" pitchFamily="34" charset="0"/>
              </a:rPr>
              <a:t> podemos encontrarnos con la idea de que es el proceso mediante el cual se produce un texto escrito significativo.  </a:t>
            </a:r>
          </a:p>
          <a:p>
            <a:pPr algn="just" fontAlgn="base">
              <a:lnSpc>
                <a:spcPct val="150000"/>
              </a:lnSpc>
              <a:spcBef>
                <a:spcPct val="0"/>
              </a:spcBef>
              <a:spcAft>
                <a:spcPct val="0"/>
              </a:spcAft>
            </a:pPr>
            <a:r>
              <a:rPr lang="es-DO" sz="2400" dirty="0" smtClean="0">
                <a:solidFill>
                  <a:schemeClr val="bg1"/>
                </a:solidFill>
                <a:latin typeface="Arial Narrow" pitchFamily="34" charset="0"/>
                <a:ea typeface="Calibri" pitchFamily="34" charset="0"/>
                <a:cs typeface="Arial" pitchFamily="34" charset="0"/>
              </a:rPr>
              <a:t>Esta es una defi</a:t>
            </a:r>
            <a:r>
              <a:rPr kumimoji="0" lang="es-DO" sz="2400" b="0" i="0" u="none" strike="noStrike" cap="none" normalizeH="0" baseline="0" dirty="0" smtClean="0">
                <a:ln>
                  <a:noFill/>
                </a:ln>
                <a:solidFill>
                  <a:schemeClr val="bg1"/>
                </a:solidFill>
                <a:effectLst/>
                <a:latin typeface="Arial Narrow" pitchFamily="34" charset="0"/>
                <a:ea typeface="Calibri" pitchFamily="34" charset="0"/>
                <a:cs typeface="Arial" pitchFamily="34" charset="0"/>
              </a:rPr>
              <a:t>nición sencilla y clara, pero encierra una labor inmensa que parte de dos propiedades que tiene todo texto escrito: lo formal y lo instrumental.</a:t>
            </a:r>
          </a:p>
          <a:p>
            <a:pPr marL="0" marR="0" lvl="0" indent="0" algn="just" defTabSz="914400" rtl="0" eaLnBrk="1" fontAlgn="base" latinLnBrk="0" hangingPunct="1">
              <a:lnSpc>
                <a:spcPct val="150000"/>
              </a:lnSpc>
              <a:spcBef>
                <a:spcPct val="0"/>
              </a:spcBef>
              <a:spcAft>
                <a:spcPct val="0"/>
              </a:spcAft>
              <a:buClrTx/>
              <a:buSzTx/>
              <a:buFontTx/>
              <a:buNone/>
              <a:tabLst/>
            </a:pPr>
            <a:endParaRPr lang="es-DO" sz="800" dirty="0" smtClean="0">
              <a:solidFill>
                <a:schemeClr val="bg1"/>
              </a:solidFill>
              <a:latin typeface="Arial Narrow" pitchFamily="34" charset="0"/>
              <a:ea typeface="Calibri"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solidFill>
              <a:srgbClr val="0070C0"/>
            </a:solidFill>
          </a:ln>
        </p:spPr>
        <p:style>
          <a:lnRef idx="1">
            <a:schemeClr val="accent5"/>
          </a:lnRef>
          <a:fillRef idx="2">
            <a:schemeClr val="accent5"/>
          </a:fillRef>
          <a:effectRef idx="1">
            <a:schemeClr val="accent5"/>
          </a:effectRef>
          <a:fontRef idx="minor">
            <a:schemeClr val="dk1"/>
          </a:fontRef>
        </p:style>
        <p:txBody>
          <a:bodyPr/>
          <a:lstStyle/>
          <a:p>
            <a:r>
              <a:rPr lang="es-DO" dirty="0" smtClean="0">
                <a:solidFill>
                  <a:schemeClr val="bg1"/>
                </a:solidFill>
              </a:rPr>
              <a:t>La escritura y la expresión plástica</a:t>
            </a:r>
            <a:endParaRPr lang="es-ES" dirty="0">
              <a:solidFill>
                <a:schemeClr val="bg1"/>
              </a:solidFill>
            </a:endParaRPr>
          </a:p>
        </p:txBody>
      </p:sp>
      <p:sp>
        <p:nvSpPr>
          <p:cNvPr id="3" name="2 Marcador de contenido"/>
          <p:cNvSpPr>
            <a:spLocks noGrp="1"/>
          </p:cNvSpPr>
          <p:nvPr>
            <p:ph idx="1"/>
          </p:nvPr>
        </p:nvSpPr>
        <p:spPr/>
        <p:txBody>
          <a:bodyPr>
            <a:noAutofit/>
          </a:bodyPr>
          <a:lstStyle/>
          <a:p>
            <a:pPr marL="0" lvl="0" indent="0" algn="just" fontAlgn="base">
              <a:spcBef>
                <a:spcPct val="0"/>
              </a:spcBef>
              <a:spcAft>
                <a:spcPct val="0"/>
              </a:spcAft>
              <a:buNone/>
            </a:pPr>
            <a:r>
              <a:rPr lang="es-DO" sz="3000" dirty="0" smtClean="0">
                <a:solidFill>
                  <a:schemeClr val="bg1"/>
                </a:solidFill>
                <a:latin typeface="Times New Roman" pitchFamily="18" charset="0"/>
                <a:ea typeface="Calibri" pitchFamily="34" charset="0"/>
                <a:cs typeface="Times New Roman" pitchFamily="18" charset="0"/>
              </a:rPr>
              <a:t>Muchas asignaturas se prestan para procesos de escritura, sin embargo, una clase de arte es más proclive a desarrollar técnicas relacionadas con la </a:t>
            </a:r>
            <a:r>
              <a:rPr lang="es-DO" sz="3000" dirty="0" smtClean="0">
                <a:solidFill>
                  <a:schemeClr val="bg1"/>
                </a:solidFill>
                <a:latin typeface="Times New Roman" pitchFamily="18" charset="0"/>
                <a:ea typeface="Calibri" pitchFamily="34" charset="0"/>
                <a:cs typeface="Times New Roman" pitchFamily="18" charset="0"/>
              </a:rPr>
              <a:t>disciplina. Los </a:t>
            </a:r>
            <a:r>
              <a:rPr lang="es-DO" sz="3000" dirty="0" smtClean="0">
                <a:solidFill>
                  <a:schemeClr val="bg1"/>
                </a:solidFill>
                <a:latin typeface="Times New Roman" pitchFamily="18" charset="0"/>
                <a:ea typeface="Calibri" pitchFamily="34" charset="0"/>
                <a:cs typeface="Times New Roman" pitchFamily="18" charset="0"/>
              </a:rPr>
              <a:t>mismos estudiantes vienen predispuestos a “pintar” y rechazan la idea de que sea necesario leer y mucho menos escribir en este tipo de asignatura.  Pero sabemos que la escritura promueve la reflexión y generación de ideas, y estas son las mismas condiciones que debe desarrollar un artista ante un lienzo.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Personalizado 2">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92D050"/>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4B1F9175-19B1-4611-95AE-41F6A758ED8A}"/>
</file>

<file path=customXml/itemProps2.xml><?xml version="1.0" encoding="utf-8"?>
<ds:datastoreItem xmlns:ds="http://schemas.openxmlformats.org/officeDocument/2006/customXml" ds:itemID="{7B5F5B72-7998-4C07-BB55-C0A803656B9A}"/>
</file>

<file path=customXml/itemProps3.xml><?xml version="1.0" encoding="utf-8"?>
<ds:datastoreItem xmlns:ds="http://schemas.openxmlformats.org/officeDocument/2006/customXml" ds:itemID="{61068E44-0FD3-46F1-94E5-D4CD45B80A84}"/>
</file>

<file path=docProps/app.xml><?xml version="1.0" encoding="utf-8"?>
<Properties xmlns="http://schemas.openxmlformats.org/officeDocument/2006/extended-properties" xmlns:vt="http://schemas.openxmlformats.org/officeDocument/2006/docPropsVTypes">
  <Template>Aspect</Template>
  <TotalTime>1761</TotalTime>
  <Words>1137</Words>
  <Application>Microsoft Office PowerPoint</Application>
  <PresentationFormat>On-screen Show (4:3)</PresentationFormat>
  <Paragraphs>113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Tema de Office</vt:lpstr>
      <vt:lpstr>Slide 1</vt:lpstr>
      <vt:lpstr>Slide 2</vt:lpstr>
      <vt:lpstr>Slide 3</vt:lpstr>
      <vt:lpstr>Slide 4</vt:lpstr>
      <vt:lpstr>Slide 5</vt:lpstr>
      <vt:lpstr>Slide 6</vt:lpstr>
      <vt:lpstr>Slide 7</vt:lpstr>
      <vt:lpstr>Slide 8</vt:lpstr>
      <vt:lpstr>La escritura y la expresión plástica</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mvelazquez</cp:lastModifiedBy>
  <cp:revision>87</cp:revision>
  <dcterms:created xsi:type="dcterms:W3CDTF">2014-08-19T21:20:49Z</dcterms:created>
  <dcterms:modified xsi:type="dcterms:W3CDTF">2015-04-17T20:27:56Z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