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5.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293" r:id="rId3"/>
    <p:sldId id="294" r:id="rId4"/>
    <p:sldId id="295" r:id="rId5"/>
    <p:sldId id="296" r:id="rId6"/>
    <p:sldId id="297" r:id="rId7"/>
    <p:sldId id="298" r:id="rId8"/>
    <p:sldId id="299" r:id="rId9"/>
    <p:sldId id="313" r:id="rId10"/>
    <p:sldId id="300" r:id="rId11"/>
    <p:sldId id="301" r:id="rId12"/>
    <p:sldId id="302" r:id="rId13"/>
    <p:sldId id="312" r:id="rId14"/>
    <p:sldId id="311" r:id="rId15"/>
    <p:sldId id="314" r:id="rId1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p:spPr>
          <p:txBody>
            <a:bodyPr wrap="none" anchor="ctr"/>
            <a:lstStyle/>
            <a:p>
              <a:pPr algn="ctr">
                <a:defRPr/>
              </a:pPr>
              <a:endParaRPr lang="es-DO" sz="240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p:spPr>
            <p:txBody>
              <a:bodyPr wrap="none" anchor="ctr"/>
              <a:lstStyle/>
              <a:p>
                <a:pPr algn="ctr">
                  <a:defRPr/>
                </a:pPr>
                <a:endParaRPr lang="es-DO" sz="240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p:spPr>
            <p:txBody>
              <a:bodyPr wrap="none" anchor="ctr"/>
              <a:lstStyle/>
              <a:p>
                <a:pPr algn="ctr">
                  <a:defRPr/>
                </a:pPr>
                <a:endParaRPr lang="es-DO" sz="240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p:spPr>
            <p:txBody>
              <a:bodyPr/>
              <a:lstStyle/>
              <a:p>
                <a:pPr>
                  <a:defRPr/>
                </a:pPr>
                <a:endParaRPr lang="en-US">
                  <a:latin typeface="Arial" pitchFamily="34" charset="0"/>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p:spPr>
            <p:txBody>
              <a:bodyPr wrap="none" anchor="ctr"/>
              <a:lstStyle/>
              <a:p>
                <a:pPr algn="ctr">
                  <a:defRPr/>
                </a:pPr>
                <a:endParaRPr lang="es-DO" sz="240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p:spPr>
            <p:txBody>
              <a:bodyPr/>
              <a:lstStyle/>
              <a:p>
                <a:pPr>
                  <a:defRPr/>
                </a:pPr>
                <a:endParaRPr lang="en-US">
                  <a:latin typeface="Arial" pitchFamily="34" charset="0"/>
                </a:endParaRPr>
              </a:p>
            </p:txBody>
          </p:sp>
        </p:grpSp>
      </p:grpSp>
      <p:sp>
        <p:nvSpPr>
          <p:cNvPr id="29707" name="Rectangle 11"/>
          <p:cNvSpPr>
            <a:spLocks noGrp="1" noChangeArrowheads="1"/>
          </p:cNvSpPr>
          <p:nvPr>
            <p:ph type="ctrTitle"/>
          </p:nvPr>
        </p:nvSpPr>
        <p:spPr>
          <a:xfrm>
            <a:off x="2057400" y="1143000"/>
            <a:ext cx="6629400" cy="2209800"/>
          </a:xfrm>
        </p:spPr>
        <p:txBody>
          <a:bodyPr/>
          <a:lstStyle>
            <a:lvl1pPr>
              <a:defRPr sz="4800"/>
            </a:lvl1pPr>
          </a:lstStyle>
          <a:p>
            <a:r>
              <a:rPr lang="es-ES"/>
              <a:t>Haga clic para cambiar el estilo de título	</a:t>
            </a:r>
          </a:p>
        </p:txBody>
      </p:sp>
      <p:sp>
        <p:nvSpPr>
          <p:cNvPr id="29708"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s-ES"/>
              <a:t>Haga clic para modificar el estilo de subtítulo del patrón</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s-E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s-ES"/>
          </a:p>
        </p:txBody>
      </p:sp>
      <p:sp>
        <p:nvSpPr>
          <p:cNvPr id="15" name="Rectangle 15"/>
          <p:cNvSpPr>
            <a:spLocks noGrp="1" noChangeArrowheads="1"/>
          </p:cNvSpPr>
          <p:nvPr>
            <p:ph type="sldNum" sz="quarter" idx="12"/>
          </p:nvPr>
        </p:nvSpPr>
        <p:spPr/>
        <p:txBody>
          <a:bodyPr/>
          <a:lstStyle>
            <a:lvl1pPr>
              <a:defRPr/>
            </a:lvl1pPr>
          </a:lstStyle>
          <a:p>
            <a:pPr>
              <a:defRPr/>
            </a:pPr>
            <a:fld id="{45B84751-66E0-4260-9695-6D4ED7EE8AEE}"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Rectangle 9"/>
          <p:cNvSpPr>
            <a:spLocks noGrp="1" noChangeArrowheads="1"/>
          </p:cNvSpPr>
          <p:nvPr>
            <p:ph type="dt" sz="half" idx="10"/>
          </p:nvPr>
        </p:nvSpPr>
        <p:spPr>
          <a:ln/>
        </p:spPr>
        <p:txBody>
          <a:bodyPr/>
          <a:lstStyle>
            <a:lvl1pPr>
              <a:defRPr/>
            </a:lvl1pPr>
          </a:lstStyle>
          <a:p>
            <a:pPr>
              <a:defRPr/>
            </a:pPr>
            <a:endParaRPr lang="es-ES"/>
          </a:p>
        </p:txBody>
      </p:sp>
      <p:sp>
        <p:nvSpPr>
          <p:cNvPr id="5" name="Rectangle 10"/>
          <p:cNvSpPr>
            <a:spLocks noGrp="1" noChangeArrowheads="1"/>
          </p:cNvSpPr>
          <p:nvPr>
            <p:ph type="ftr" sz="quarter" idx="11"/>
          </p:nvPr>
        </p:nvSpPr>
        <p:spPr>
          <a:ln/>
        </p:spPr>
        <p:txBody>
          <a:bodyPr/>
          <a:lstStyle>
            <a:lvl1pPr>
              <a:defRPr/>
            </a:lvl1pPr>
          </a:lstStyle>
          <a:p>
            <a:pPr>
              <a:defRPr/>
            </a:pPr>
            <a:endParaRPr lang="es-ES"/>
          </a:p>
        </p:txBody>
      </p:sp>
      <p:sp>
        <p:nvSpPr>
          <p:cNvPr id="6" name="Rectangle 11"/>
          <p:cNvSpPr>
            <a:spLocks noGrp="1" noChangeArrowheads="1"/>
          </p:cNvSpPr>
          <p:nvPr>
            <p:ph type="sldNum" sz="quarter" idx="12"/>
          </p:nvPr>
        </p:nvSpPr>
        <p:spPr>
          <a:ln/>
        </p:spPr>
        <p:txBody>
          <a:bodyPr/>
          <a:lstStyle>
            <a:lvl1pPr>
              <a:defRPr/>
            </a:lvl1pPr>
          </a:lstStyle>
          <a:p>
            <a:pPr>
              <a:defRPr/>
            </a:pPr>
            <a:fld id="{BD94BEB0-84EF-4893-805B-4D3549689FFC}"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43700" y="277813"/>
            <a:ext cx="1943100" cy="5853112"/>
          </a:xfrm>
        </p:spPr>
        <p:txBody>
          <a:bodyPr vert="eaVert"/>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a:xfrm>
            <a:off x="914400" y="277813"/>
            <a:ext cx="56769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Rectangle 9"/>
          <p:cNvSpPr>
            <a:spLocks noGrp="1" noChangeArrowheads="1"/>
          </p:cNvSpPr>
          <p:nvPr>
            <p:ph type="dt" sz="half" idx="10"/>
          </p:nvPr>
        </p:nvSpPr>
        <p:spPr>
          <a:ln/>
        </p:spPr>
        <p:txBody>
          <a:bodyPr/>
          <a:lstStyle>
            <a:lvl1pPr>
              <a:defRPr/>
            </a:lvl1pPr>
          </a:lstStyle>
          <a:p>
            <a:pPr>
              <a:defRPr/>
            </a:pPr>
            <a:endParaRPr lang="es-ES"/>
          </a:p>
        </p:txBody>
      </p:sp>
      <p:sp>
        <p:nvSpPr>
          <p:cNvPr id="5" name="Rectangle 10"/>
          <p:cNvSpPr>
            <a:spLocks noGrp="1" noChangeArrowheads="1"/>
          </p:cNvSpPr>
          <p:nvPr>
            <p:ph type="ftr" sz="quarter" idx="11"/>
          </p:nvPr>
        </p:nvSpPr>
        <p:spPr>
          <a:ln/>
        </p:spPr>
        <p:txBody>
          <a:bodyPr/>
          <a:lstStyle>
            <a:lvl1pPr>
              <a:defRPr/>
            </a:lvl1pPr>
          </a:lstStyle>
          <a:p>
            <a:pPr>
              <a:defRPr/>
            </a:pPr>
            <a:endParaRPr lang="es-ES"/>
          </a:p>
        </p:txBody>
      </p:sp>
      <p:sp>
        <p:nvSpPr>
          <p:cNvPr id="6" name="Rectangle 11"/>
          <p:cNvSpPr>
            <a:spLocks noGrp="1" noChangeArrowheads="1"/>
          </p:cNvSpPr>
          <p:nvPr>
            <p:ph type="sldNum" sz="quarter" idx="12"/>
          </p:nvPr>
        </p:nvSpPr>
        <p:spPr>
          <a:ln/>
        </p:spPr>
        <p:txBody>
          <a:bodyPr/>
          <a:lstStyle>
            <a:lvl1pPr>
              <a:defRPr/>
            </a:lvl1pPr>
          </a:lstStyle>
          <a:p>
            <a:pPr>
              <a:defRPr/>
            </a:pPr>
            <a:fld id="{E9687834-6F12-49EF-AEED-F3D62EB00EE4}"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Rectangle 9"/>
          <p:cNvSpPr>
            <a:spLocks noGrp="1" noChangeArrowheads="1"/>
          </p:cNvSpPr>
          <p:nvPr>
            <p:ph type="dt" sz="half" idx="10"/>
          </p:nvPr>
        </p:nvSpPr>
        <p:spPr>
          <a:ln/>
        </p:spPr>
        <p:txBody>
          <a:bodyPr/>
          <a:lstStyle>
            <a:lvl1pPr>
              <a:defRPr/>
            </a:lvl1pPr>
          </a:lstStyle>
          <a:p>
            <a:pPr>
              <a:defRPr/>
            </a:pPr>
            <a:endParaRPr lang="es-ES"/>
          </a:p>
        </p:txBody>
      </p:sp>
      <p:sp>
        <p:nvSpPr>
          <p:cNvPr id="5" name="Rectangle 10"/>
          <p:cNvSpPr>
            <a:spLocks noGrp="1" noChangeArrowheads="1"/>
          </p:cNvSpPr>
          <p:nvPr>
            <p:ph type="ftr" sz="quarter" idx="11"/>
          </p:nvPr>
        </p:nvSpPr>
        <p:spPr>
          <a:ln/>
        </p:spPr>
        <p:txBody>
          <a:bodyPr/>
          <a:lstStyle>
            <a:lvl1pPr>
              <a:defRPr/>
            </a:lvl1pPr>
          </a:lstStyle>
          <a:p>
            <a:pPr>
              <a:defRPr/>
            </a:pPr>
            <a:endParaRPr lang="es-ES"/>
          </a:p>
        </p:txBody>
      </p:sp>
      <p:sp>
        <p:nvSpPr>
          <p:cNvPr id="6" name="Rectangle 11"/>
          <p:cNvSpPr>
            <a:spLocks noGrp="1" noChangeArrowheads="1"/>
          </p:cNvSpPr>
          <p:nvPr>
            <p:ph type="sldNum" sz="quarter" idx="12"/>
          </p:nvPr>
        </p:nvSpPr>
        <p:spPr>
          <a:ln/>
        </p:spPr>
        <p:txBody>
          <a:bodyPr/>
          <a:lstStyle>
            <a:lvl1pPr>
              <a:defRPr/>
            </a:lvl1pPr>
          </a:lstStyle>
          <a:p>
            <a:pPr>
              <a:defRPr/>
            </a:pPr>
            <a:fld id="{F1D0C528-BA02-4894-A605-ED68659F68AE}"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9"/>
          <p:cNvSpPr>
            <a:spLocks noGrp="1" noChangeArrowheads="1"/>
          </p:cNvSpPr>
          <p:nvPr>
            <p:ph type="dt" sz="half" idx="10"/>
          </p:nvPr>
        </p:nvSpPr>
        <p:spPr>
          <a:ln/>
        </p:spPr>
        <p:txBody>
          <a:bodyPr/>
          <a:lstStyle>
            <a:lvl1pPr>
              <a:defRPr/>
            </a:lvl1pPr>
          </a:lstStyle>
          <a:p>
            <a:pPr>
              <a:defRPr/>
            </a:pPr>
            <a:endParaRPr lang="es-ES"/>
          </a:p>
        </p:txBody>
      </p:sp>
      <p:sp>
        <p:nvSpPr>
          <p:cNvPr id="5" name="Rectangle 10"/>
          <p:cNvSpPr>
            <a:spLocks noGrp="1" noChangeArrowheads="1"/>
          </p:cNvSpPr>
          <p:nvPr>
            <p:ph type="ftr" sz="quarter" idx="11"/>
          </p:nvPr>
        </p:nvSpPr>
        <p:spPr>
          <a:ln/>
        </p:spPr>
        <p:txBody>
          <a:bodyPr/>
          <a:lstStyle>
            <a:lvl1pPr>
              <a:defRPr/>
            </a:lvl1pPr>
          </a:lstStyle>
          <a:p>
            <a:pPr>
              <a:defRPr/>
            </a:pPr>
            <a:endParaRPr lang="es-ES"/>
          </a:p>
        </p:txBody>
      </p:sp>
      <p:sp>
        <p:nvSpPr>
          <p:cNvPr id="6" name="Rectangle 11"/>
          <p:cNvSpPr>
            <a:spLocks noGrp="1" noChangeArrowheads="1"/>
          </p:cNvSpPr>
          <p:nvPr>
            <p:ph type="sldNum" sz="quarter" idx="12"/>
          </p:nvPr>
        </p:nvSpPr>
        <p:spPr>
          <a:ln/>
        </p:spPr>
        <p:txBody>
          <a:bodyPr/>
          <a:lstStyle>
            <a:lvl1pPr>
              <a:defRPr/>
            </a:lvl1pPr>
          </a:lstStyle>
          <a:p>
            <a:pPr>
              <a:defRPr/>
            </a:pPr>
            <a:fld id="{DBCA544C-F53A-4424-A43A-0EB75B18B512}"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contenido"/>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Rectangle 9"/>
          <p:cNvSpPr>
            <a:spLocks noGrp="1" noChangeArrowheads="1"/>
          </p:cNvSpPr>
          <p:nvPr>
            <p:ph type="dt" sz="half" idx="10"/>
          </p:nvPr>
        </p:nvSpPr>
        <p:spPr>
          <a:ln/>
        </p:spPr>
        <p:txBody>
          <a:bodyPr/>
          <a:lstStyle>
            <a:lvl1pPr>
              <a:defRPr/>
            </a:lvl1pPr>
          </a:lstStyle>
          <a:p>
            <a:pPr>
              <a:defRPr/>
            </a:pPr>
            <a:endParaRPr lang="es-ES"/>
          </a:p>
        </p:txBody>
      </p:sp>
      <p:sp>
        <p:nvSpPr>
          <p:cNvPr id="6" name="Rectangle 10"/>
          <p:cNvSpPr>
            <a:spLocks noGrp="1" noChangeArrowheads="1"/>
          </p:cNvSpPr>
          <p:nvPr>
            <p:ph type="ftr" sz="quarter" idx="11"/>
          </p:nvPr>
        </p:nvSpPr>
        <p:spPr>
          <a:ln/>
        </p:spPr>
        <p:txBody>
          <a:bodyPr/>
          <a:lstStyle>
            <a:lvl1pPr>
              <a:defRPr/>
            </a:lvl1pPr>
          </a:lstStyle>
          <a:p>
            <a:pPr>
              <a:defRPr/>
            </a:pPr>
            <a:endParaRPr lang="es-ES"/>
          </a:p>
        </p:txBody>
      </p:sp>
      <p:sp>
        <p:nvSpPr>
          <p:cNvPr id="7" name="Rectangle 11"/>
          <p:cNvSpPr>
            <a:spLocks noGrp="1" noChangeArrowheads="1"/>
          </p:cNvSpPr>
          <p:nvPr>
            <p:ph type="sldNum" sz="quarter" idx="12"/>
          </p:nvPr>
        </p:nvSpPr>
        <p:spPr>
          <a:ln/>
        </p:spPr>
        <p:txBody>
          <a:bodyPr/>
          <a:lstStyle>
            <a:lvl1pPr>
              <a:defRPr/>
            </a:lvl1pPr>
          </a:lstStyle>
          <a:p>
            <a:pPr>
              <a:defRPr/>
            </a:pPr>
            <a:fld id="{21A10D39-3897-407D-A89B-A733D5769CEB}"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Rectangle 9"/>
          <p:cNvSpPr>
            <a:spLocks noGrp="1" noChangeArrowheads="1"/>
          </p:cNvSpPr>
          <p:nvPr>
            <p:ph type="dt" sz="half" idx="10"/>
          </p:nvPr>
        </p:nvSpPr>
        <p:spPr>
          <a:ln/>
        </p:spPr>
        <p:txBody>
          <a:bodyPr/>
          <a:lstStyle>
            <a:lvl1pPr>
              <a:defRPr/>
            </a:lvl1pPr>
          </a:lstStyle>
          <a:p>
            <a:pPr>
              <a:defRPr/>
            </a:pPr>
            <a:endParaRPr lang="es-ES"/>
          </a:p>
        </p:txBody>
      </p:sp>
      <p:sp>
        <p:nvSpPr>
          <p:cNvPr id="8" name="Rectangle 10"/>
          <p:cNvSpPr>
            <a:spLocks noGrp="1" noChangeArrowheads="1"/>
          </p:cNvSpPr>
          <p:nvPr>
            <p:ph type="ftr" sz="quarter" idx="11"/>
          </p:nvPr>
        </p:nvSpPr>
        <p:spPr>
          <a:ln/>
        </p:spPr>
        <p:txBody>
          <a:bodyPr/>
          <a:lstStyle>
            <a:lvl1pPr>
              <a:defRPr/>
            </a:lvl1pPr>
          </a:lstStyle>
          <a:p>
            <a:pPr>
              <a:defRPr/>
            </a:pPr>
            <a:endParaRPr lang="es-ES"/>
          </a:p>
        </p:txBody>
      </p:sp>
      <p:sp>
        <p:nvSpPr>
          <p:cNvPr id="9" name="Rectangle 11"/>
          <p:cNvSpPr>
            <a:spLocks noGrp="1" noChangeArrowheads="1"/>
          </p:cNvSpPr>
          <p:nvPr>
            <p:ph type="sldNum" sz="quarter" idx="12"/>
          </p:nvPr>
        </p:nvSpPr>
        <p:spPr>
          <a:ln/>
        </p:spPr>
        <p:txBody>
          <a:bodyPr/>
          <a:lstStyle>
            <a:lvl1pPr>
              <a:defRPr/>
            </a:lvl1pPr>
          </a:lstStyle>
          <a:p>
            <a:pPr>
              <a:defRPr/>
            </a:pPr>
            <a:fld id="{2EDD68E2-D96B-4604-AC0B-039649D5139E}"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Rectangle 9"/>
          <p:cNvSpPr>
            <a:spLocks noGrp="1" noChangeArrowheads="1"/>
          </p:cNvSpPr>
          <p:nvPr>
            <p:ph type="dt" sz="half" idx="10"/>
          </p:nvPr>
        </p:nvSpPr>
        <p:spPr>
          <a:ln/>
        </p:spPr>
        <p:txBody>
          <a:bodyPr/>
          <a:lstStyle>
            <a:lvl1pPr>
              <a:defRPr/>
            </a:lvl1pPr>
          </a:lstStyle>
          <a:p>
            <a:pPr>
              <a:defRPr/>
            </a:pPr>
            <a:endParaRPr lang="es-ES"/>
          </a:p>
        </p:txBody>
      </p:sp>
      <p:sp>
        <p:nvSpPr>
          <p:cNvPr id="4" name="Rectangle 10"/>
          <p:cNvSpPr>
            <a:spLocks noGrp="1" noChangeArrowheads="1"/>
          </p:cNvSpPr>
          <p:nvPr>
            <p:ph type="ftr" sz="quarter" idx="11"/>
          </p:nvPr>
        </p:nvSpPr>
        <p:spPr>
          <a:ln/>
        </p:spPr>
        <p:txBody>
          <a:bodyPr/>
          <a:lstStyle>
            <a:lvl1pPr>
              <a:defRPr/>
            </a:lvl1pPr>
          </a:lstStyle>
          <a:p>
            <a:pPr>
              <a:defRPr/>
            </a:pPr>
            <a:endParaRPr lang="es-ES"/>
          </a:p>
        </p:txBody>
      </p:sp>
      <p:sp>
        <p:nvSpPr>
          <p:cNvPr id="5" name="Rectangle 11"/>
          <p:cNvSpPr>
            <a:spLocks noGrp="1" noChangeArrowheads="1"/>
          </p:cNvSpPr>
          <p:nvPr>
            <p:ph type="sldNum" sz="quarter" idx="12"/>
          </p:nvPr>
        </p:nvSpPr>
        <p:spPr>
          <a:ln/>
        </p:spPr>
        <p:txBody>
          <a:bodyPr/>
          <a:lstStyle>
            <a:lvl1pPr>
              <a:defRPr/>
            </a:lvl1pPr>
          </a:lstStyle>
          <a:p>
            <a:pPr>
              <a:defRPr/>
            </a:pPr>
            <a:fld id="{214D0BFE-F56F-4B12-BF17-361D44BDD39B}"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s-ES"/>
          </a:p>
        </p:txBody>
      </p:sp>
      <p:sp>
        <p:nvSpPr>
          <p:cNvPr id="3" name="Rectangle 10"/>
          <p:cNvSpPr>
            <a:spLocks noGrp="1" noChangeArrowheads="1"/>
          </p:cNvSpPr>
          <p:nvPr>
            <p:ph type="ftr" sz="quarter" idx="11"/>
          </p:nvPr>
        </p:nvSpPr>
        <p:spPr>
          <a:ln/>
        </p:spPr>
        <p:txBody>
          <a:bodyPr/>
          <a:lstStyle>
            <a:lvl1pPr>
              <a:defRPr/>
            </a:lvl1pPr>
          </a:lstStyle>
          <a:p>
            <a:pPr>
              <a:defRPr/>
            </a:pPr>
            <a:endParaRPr lang="es-ES"/>
          </a:p>
        </p:txBody>
      </p:sp>
      <p:sp>
        <p:nvSpPr>
          <p:cNvPr id="4" name="Rectangle 11"/>
          <p:cNvSpPr>
            <a:spLocks noGrp="1" noChangeArrowheads="1"/>
          </p:cNvSpPr>
          <p:nvPr>
            <p:ph type="sldNum" sz="quarter" idx="12"/>
          </p:nvPr>
        </p:nvSpPr>
        <p:spPr>
          <a:ln/>
        </p:spPr>
        <p:txBody>
          <a:bodyPr/>
          <a:lstStyle>
            <a:lvl1pPr>
              <a:defRPr/>
            </a:lvl1pPr>
          </a:lstStyle>
          <a:p>
            <a:pPr>
              <a:defRPr/>
            </a:pPr>
            <a:fld id="{3E578ED3-C5EB-4655-AB2C-A4192278F6A9}"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D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pPr>
              <a:defRPr/>
            </a:pPr>
            <a:endParaRPr lang="es-ES"/>
          </a:p>
        </p:txBody>
      </p:sp>
      <p:sp>
        <p:nvSpPr>
          <p:cNvPr id="6" name="Rectangle 10"/>
          <p:cNvSpPr>
            <a:spLocks noGrp="1" noChangeArrowheads="1"/>
          </p:cNvSpPr>
          <p:nvPr>
            <p:ph type="ftr" sz="quarter" idx="11"/>
          </p:nvPr>
        </p:nvSpPr>
        <p:spPr>
          <a:ln/>
        </p:spPr>
        <p:txBody>
          <a:bodyPr/>
          <a:lstStyle>
            <a:lvl1pPr>
              <a:defRPr/>
            </a:lvl1pPr>
          </a:lstStyle>
          <a:p>
            <a:pPr>
              <a:defRPr/>
            </a:pPr>
            <a:endParaRPr lang="es-ES"/>
          </a:p>
        </p:txBody>
      </p:sp>
      <p:sp>
        <p:nvSpPr>
          <p:cNvPr id="7" name="Rectangle 11"/>
          <p:cNvSpPr>
            <a:spLocks noGrp="1" noChangeArrowheads="1"/>
          </p:cNvSpPr>
          <p:nvPr>
            <p:ph type="sldNum" sz="quarter" idx="12"/>
          </p:nvPr>
        </p:nvSpPr>
        <p:spPr>
          <a:ln/>
        </p:spPr>
        <p:txBody>
          <a:bodyPr/>
          <a:lstStyle>
            <a:lvl1pPr>
              <a:defRPr/>
            </a:lvl1pPr>
          </a:lstStyle>
          <a:p>
            <a:pPr>
              <a:defRPr/>
            </a:pPr>
            <a:fld id="{6CE22A01-599E-47A1-8BC3-B9AC21570744}"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D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D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pPr>
              <a:defRPr/>
            </a:pPr>
            <a:endParaRPr lang="es-ES"/>
          </a:p>
        </p:txBody>
      </p:sp>
      <p:sp>
        <p:nvSpPr>
          <p:cNvPr id="6" name="Rectangle 10"/>
          <p:cNvSpPr>
            <a:spLocks noGrp="1" noChangeArrowheads="1"/>
          </p:cNvSpPr>
          <p:nvPr>
            <p:ph type="ftr" sz="quarter" idx="11"/>
          </p:nvPr>
        </p:nvSpPr>
        <p:spPr>
          <a:ln/>
        </p:spPr>
        <p:txBody>
          <a:bodyPr/>
          <a:lstStyle>
            <a:lvl1pPr>
              <a:defRPr/>
            </a:lvl1pPr>
          </a:lstStyle>
          <a:p>
            <a:pPr>
              <a:defRPr/>
            </a:pPr>
            <a:endParaRPr lang="es-ES"/>
          </a:p>
        </p:txBody>
      </p:sp>
      <p:sp>
        <p:nvSpPr>
          <p:cNvPr id="7" name="Rectangle 11"/>
          <p:cNvSpPr>
            <a:spLocks noGrp="1" noChangeArrowheads="1"/>
          </p:cNvSpPr>
          <p:nvPr>
            <p:ph type="sldNum" sz="quarter" idx="12"/>
          </p:nvPr>
        </p:nvSpPr>
        <p:spPr>
          <a:ln/>
        </p:spPr>
        <p:txBody>
          <a:bodyPr/>
          <a:lstStyle>
            <a:lvl1pPr>
              <a:defRPr/>
            </a:lvl1pPr>
          </a:lstStyle>
          <a:p>
            <a:pPr>
              <a:defRPr/>
            </a:pPr>
            <a:fld id="{FA599F45-CDC5-4590-91DD-1846AA7FF066}"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w="9525">
              <a:noFill/>
              <a:miter lim="800000"/>
              <a:headEnd/>
              <a:tailEnd/>
            </a:ln>
          </p:spPr>
          <p:txBody>
            <a:bodyPr wrap="none" anchor="ctr"/>
            <a:lstStyle/>
            <a:p>
              <a:pPr algn="ctr">
                <a:defRPr/>
              </a:pPr>
              <a:endParaRPr lang="es-DO" sz="2400">
                <a:latin typeface="Times New Roman" pitchFamily="18" charset="0"/>
              </a:endParaRPr>
            </a:p>
          </p:txBody>
        </p:sp>
        <p:grpSp>
          <p:nvGrpSpPr>
            <p:cNvPr id="4106"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w="9525">
                <a:noFill/>
                <a:miter lim="800000"/>
                <a:headEnd/>
                <a:tailEnd/>
              </a:ln>
            </p:spPr>
            <p:txBody>
              <a:bodyPr wrap="none" anchor="ctr"/>
              <a:lstStyle/>
              <a:p>
                <a:pPr algn="ctr">
                  <a:defRPr/>
                </a:pPr>
                <a:endParaRPr lang="es-DO" sz="2400">
                  <a:latin typeface="Times New Roman"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p:spPr>
            <p:txBody>
              <a:bodyPr/>
              <a:lstStyle/>
              <a:p>
                <a:pPr>
                  <a:defRPr/>
                </a:pPr>
                <a:endParaRPr lang="en-US">
                  <a:latin typeface="Arial" pitchFamily="34" charset="0"/>
                </a:endParaRPr>
              </a:p>
            </p:txBody>
          </p:sp>
        </p:grpSp>
      </p:grpSp>
      <p:sp>
        <p:nvSpPr>
          <p:cNvPr id="4099"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4100"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8681"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ea typeface="+mn-ea"/>
                <a:cs typeface="+mn-cs"/>
              </a:defRPr>
            </a:lvl1pPr>
          </a:lstStyle>
          <a:p>
            <a:pPr>
              <a:defRPr/>
            </a:pPr>
            <a:endParaRPr lang="es-ES"/>
          </a:p>
        </p:txBody>
      </p:sp>
      <p:sp>
        <p:nvSpPr>
          <p:cNvPr id="28682"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ea typeface="+mn-ea"/>
                <a:cs typeface="+mn-cs"/>
              </a:defRPr>
            </a:lvl1pPr>
          </a:lstStyle>
          <a:p>
            <a:pPr>
              <a:defRPr/>
            </a:pPr>
            <a:endParaRPr lang="es-ES"/>
          </a:p>
        </p:txBody>
      </p:sp>
      <p:sp>
        <p:nvSpPr>
          <p:cNvPr id="28683"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itchFamily="34" charset="0"/>
              </a:defRPr>
            </a:lvl1pPr>
          </a:lstStyle>
          <a:p>
            <a:pPr>
              <a:defRPr/>
            </a:pPr>
            <a:fld id="{B10E27DC-0BEA-4B88-9F8E-EEA9C66B42CB}" type="slidenum">
              <a:rPr lang="es-ES"/>
              <a:pPr>
                <a:defRPr/>
              </a:pPr>
              <a:t>‹#›</a:t>
            </a:fld>
            <a:endParaRPr lang="es-ES"/>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p:spPr>
        <p:txBody>
          <a:bodyPr/>
          <a:lstStyle/>
          <a:p>
            <a:pPr>
              <a:defRPr/>
            </a:pPr>
            <a:endParaRPr lang="en-US">
              <a:latin typeface="Arial" pitchFamily="34" charset="0"/>
            </a:endParaRPr>
          </a:p>
        </p:txBody>
      </p:sp>
    </p:spTree>
  </p:cSld>
  <p:clrMap bg1="lt1" tx1="dk1" bg2="lt2" tx2="dk2" accent1="accent1" accent2="accent2" accent3="accent3" accent4="accent4" accent5="accent5" accent6="accent6" hlink="hlink" folHlink="folHlink"/>
  <p:sldLayoutIdLst>
    <p:sldLayoutId id="2147484036"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200">
          <a:solidFill>
            <a:schemeClr val="tx2"/>
          </a:solidFill>
          <a:latin typeface="Times New Roman" pitchFamily="18" charset="0"/>
          <a:ea typeface="ＭＳ Ｐゴシック" charset="0"/>
          <a:cs typeface="ＭＳ Ｐゴシック" charset="0"/>
        </a:defRPr>
      </a:lvl2pPr>
      <a:lvl3pPr algn="l" rtl="0" eaLnBrk="0" fontAlgn="base" hangingPunct="0">
        <a:spcBef>
          <a:spcPct val="0"/>
        </a:spcBef>
        <a:spcAft>
          <a:spcPct val="0"/>
        </a:spcAft>
        <a:defRPr sz="4200">
          <a:solidFill>
            <a:schemeClr val="tx2"/>
          </a:solidFill>
          <a:latin typeface="Times New Roman" pitchFamily="18" charset="0"/>
          <a:ea typeface="ＭＳ Ｐゴシック" charset="0"/>
          <a:cs typeface="ＭＳ Ｐゴシック" charset="0"/>
        </a:defRPr>
      </a:lvl3pPr>
      <a:lvl4pPr algn="l" rtl="0" eaLnBrk="0" fontAlgn="base" hangingPunct="0">
        <a:spcBef>
          <a:spcPct val="0"/>
        </a:spcBef>
        <a:spcAft>
          <a:spcPct val="0"/>
        </a:spcAft>
        <a:defRPr sz="4200">
          <a:solidFill>
            <a:schemeClr val="tx2"/>
          </a:solidFill>
          <a:latin typeface="Times New Roman" pitchFamily="18" charset="0"/>
          <a:ea typeface="ＭＳ Ｐゴシック" charset="0"/>
          <a:cs typeface="ＭＳ Ｐゴシック" charset="0"/>
        </a:defRPr>
      </a:lvl4pPr>
      <a:lvl5pPr algn="l" rtl="0" eaLnBrk="0" fontAlgn="base" hangingPunct="0">
        <a:spcBef>
          <a:spcPct val="0"/>
        </a:spcBef>
        <a:spcAft>
          <a:spcPct val="0"/>
        </a:spcAft>
        <a:defRPr sz="4200">
          <a:solidFill>
            <a:schemeClr val="tx2"/>
          </a:solidFill>
          <a:latin typeface="Times New Roman" pitchFamily="18" charset="0"/>
          <a:ea typeface="ＭＳ Ｐゴシック" charset="0"/>
          <a:cs typeface="ＭＳ Ｐゴシック"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localhost-Users-puramiguelina-Desktop-carpeta%202-Macintosh%20HD:/Users/puramiguelina/Desktop/PARA%20IMPRIMIR%20MAN_ANA%20A%20COLOR/4%20RUBRICA.docx!OLE_LINK1"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p:nvPr>
        </p:nvSpPr>
        <p:spPr>
          <a:xfrm>
            <a:off x="1835150" y="787400"/>
            <a:ext cx="7058025" cy="2209800"/>
          </a:xfrm>
        </p:spPr>
        <p:txBody>
          <a:bodyPr/>
          <a:lstStyle/>
          <a:p>
            <a:pPr algn="ctr">
              <a:defRPr/>
            </a:pPr>
            <a:r>
              <a:rPr lang="es-ES" sz="1800" b="1" smtClean="0">
                <a:latin typeface="Arial" pitchFamily="34" charset="0"/>
                <a:ea typeface="ＭＳ Ｐゴシック" pitchFamily="34" charset="-128"/>
              </a:rPr>
              <a:t/>
            </a:r>
            <a:br>
              <a:rPr lang="es-ES" sz="1800" b="1" smtClean="0">
                <a:latin typeface="Arial" pitchFamily="34" charset="0"/>
                <a:ea typeface="ＭＳ Ｐゴシック" pitchFamily="34" charset="-128"/>
              </a:rPr>
            </a:br>
            <a:r>
              <a:rPr lang="es-ES" sz="1800" b="1" smtClean="0">
                <a:latin typeface="Arial" pitchFamily="34" charset="0"/>
                <a:ea typeface="ＭＳ Ｐゴシック" pitchFamily="34" charset="-128"/>
              </a:rPr>
              <a:t/>
            </a:r>
            <a:br>
              <a:rPr lang="es-ES" sz="1800" b="1" smtClean="0">
                <a:latin typeface="Arial" pitchFamily="34" charset="0"/>
                <a:ea typeface="ＭＳ Ｐゴシック" pitchFamily="34" charset="-128"/>
              </a:rPr>
            </a:br>
            <a:r>
              <a:rPr lang="es-ES" sz="1800" b="1" smtClean="0">
                <a:latin typeface="Arial" pitchFamily="34" charset="0"/>
                <a:ea typeface="ＭＳ Ｐゴシック" pitchFamily="34" charset="-128"/>
              </a:rPr>
              <a:t/>
            </a:r>
            <a:br>
              <a:rPr lang="es-ES" sz="1800" b="1" smtClean="0">
                <a:latin typeface="Arial" pitchFamily="34" charset="0"/>
                <a:ea typeface="ＭＳ Ｐゴシック" pitchFamily="34" charset="-128"/>
              </a:rPr>
            </a:br>
            <a:r>
              <a:rPr lang="es-ES" sz="1800" b="1" smtClean="0">
                <a:latin typeface="Arial" pitchFamily="34" charset="0"/>
                <a:ea typeface="ＭＳ Ｐゴシック" pitchFamily="34" charset="-128"/>
              </a:rPr>
              <a:t/>
            </a:r>
            <a:br>
              <a:rPr lang="es-ES" sz="1800" b="1" smtClean="0">
                <a:latin typeface="Arial" pitchFamily="34" charset="0"/>
                <a:ea typeface="ＭＳ Ｐゴシック" pitchFamily="34" charset="-128"/>
              </a:rPr>
            </a:br>
            <a:r>
              <a:rPr lang="es-ES" sz="1900" b="1" smtClean="0">
                <a:latin typeface="Arial" pitchFamily="34" charset="0"/>
                <a:ea typeface="ＭＳ Ｐゴシック" pitchFamily="34" charset="-128"/>
              </a:rPr>
              <a:t>PONTIFICIA UNIVERSIDAD CATÓLICA MADRE Y MAESTRA</a:t>
            </a:r>
            <a:r>
              <a:rPr lang="es-ES" sz="2000" b="1" smtClean="0">
                <a:latin typeface="Arial" pitchFamily="34" charset="0"/>
                <a:ea typeface="ＭＳ Ｐゴシック" pitchFamily="34" charset="-128"/>
              </a:rPr>
              <a:t/>
            </a:r>
            <a:br>
              <a:rPr lang="es-ES" sz="2000" b="1" smtClean="0">
                <a:latin typeface="Arial" pitchFamily="34" charset="0"/>
                <a:ea typeface="ＭＳ Ｐゴシック" pitchFamily="34" charset="-128"/>
              </a:rPr>
            </a:br>
            <a:r>
              <a:rPr lang="es-ES" sz="2000" b="1" smtClean="0">
                <a:ea typeface="ＭＳ Ｐゴシック" pitchFamily="34" charset="-128"/>
              </a:rPr>
              <a:t>Centro de Excelencia para la Investigación </a:t>
            </a:r>
            <a:br>
              <a:rPr lang="es-ES" sz="2000" b="1" smtClean="0">
                <a:ea typeface="ＭＳ Ｐゴシック" pitchFamily="34" charset="-128"/>
              </a:rPr>
            </a:br>
            <a:r>
              <a:rPr lang="es-ES" sz="2000" b="1" smtClean="0">
                <a:ea typeface="ＭＳ Ｐゴシック" pitchFamily="34" charset="-128"/>
              </a:rPr>
              <a:t>y Difusión de la Lectura y Escritura (CEDILE)</a:t>
            </a:r>
            <a:br>
              <a:rPr lang="es-ES" sz="2000" b="1" smtClean="0">
                <a:ea typeface="ＭＳ Ｐゴシック" pitchFamily="34" charset="-128"/>
              </a:rPr>
            </a:br>
            <a:r>
              <a:rPr lang="es-ES" sz="1800" b="1" smtClean="0">
                <a:ea typeface="ＭＳ Ｐゴシック" pitchFamily="34" charset="-128"/>
              </a:rPr>
              <a:t/>
            </a:r>
            <a:br>
              <a:rPr lang="es-ES" sz="1800" b="1" smtClean="0">
                <a:ea typeface="ＭＳ Ｐゴシック" pitchFamily="34" charset="-128"/>
              </a:rPr>
            </a:br>
            <a:r>
              <a:rPr lang="es-ES" sz="2000" smtClean="0">
                <a:solidFill>
                  <a:schemeClr val="tx1"/>
                </a:solidFill>
                <a:effectLst>
                  <a:outerShdw blurRad="38100" dist="38100" dir="2700000" algn="tl">
                    <a:srgbClr val="FFFFFF"/>
                  </a:outerShdw>
                </a:effectLst>
                <a:ea typeface="ＭＳ Ｐゴシック" pitchFamily="34" charset="-128"/>
              </a:rPr>
              <a:t>Programa de Alfabetización Académica</a:t>
            </a:r>
            <a:br>
              <a:rPr lang="es-ES" sz="2000" smtClean="0">
                <a:solidFill>
                  <a:schemeClr val="tx1"/>
                </a:solidFill>
                <a:effectLst>
                  <a:outerShdw blurRad="38100" dist="38100" dir="2700000" algn="tl">
                    <a:srgbClr val="FFFFFF"/>
                  </a:outerShdw>
                </a:effectLst>
                <a:ea typeface="ＭＳ Ｐゴシック" pitchFamily="34" charset="-128"/>
              </a:rPr>
            </a:br>
            <a:r>
              <a:rPr lang="es-ES" sz="2000" smtClean="0">
                <a:solidFill>
                  <a:schemeClr val="tx1"/>
                </a:solidFill>
                <a:effectLst>
                  <a:outerShdw blurRad="38100" dist="38100" dir="2700000" algn="tl">
                    <a:srgbClr val="FFFFFF"/>
                  </a:outerShdw>
                </a:effectLst>
                <a:ea typeface="ＭＳ Ｐゴシック" pitchFamily="34" charset="-128"/>
              </a:rPr>
              <a:t>Diplomado en Lectura y Escritura a través del Currículo en el Nivel Superior</a:t>
            </a:r>
            <a:r>
              <a:rPr lang="es-ES" sz="1600" b="1" smtClean="0">
                <a:solidFill>
                  <a:schemeClr val="tx1"/>
                </a:solidFill>
                <a:effectLst>
                  <a:outerShdw blurRad="38100" dist="38100" dir="2700000" algn="tl">
                    <a:srgbClr val="FFFFFF"/>
                  </a:outerShdw>
                </a:effectLst>
                <a:ea typeface="ＭＳ Ｐゴシック" pitchFamily="34" charset="-128"/>
              </a:rPr>
              <a:t/>
            </a:r>
            <a:br>
              <a:rPr lang="es-ES" sz="1600" b="1" smtClean="0">
                <a:solidFill>
                  <a:schemeClr val="tx1"/>
                </a:solidFill>
                <a:effectLst>
                  <a:outerShdw blurRad="38100" dist="38100" dir="2700000" algn="tl">
                    <a:srgbClr val="FFFFFF"/>
                  </a:outerShdw>
                </a:effectLst>
                <a:ea typeface="ＭＳ Ｐゴシック" pitchFamily="34" charset="-128"/>
              </a:rPr>
            </a:br>
            <a:r>
              <a:rPr lang="es-ES" sz="2800" b="1" smtClean="0">
                <a:solidFill>
                  <a:schemeClr val="tx1"/>
                </a:solidFill>
                <a:effectLst>
                  <a:outerShdw blurRad="38100" dist="38100" dir="2700000" algn="tl">
                    <a:srgbClr val="FFFFFF"/>
                  </a:outerShdw>
                </a:effectLst>
                <a:ea typeface="ＭＳ Ｐゴシック" pitchFamily="34" charset="-128"/>
              </a:rPr>
              <a:t/>
            </a:r>
            <a:br>
              <a:rPr lang="es-ES" sz="2800" b="1" smtClean="0">
                <a:solidFill>
                  <a:schemeClr val="tx1"/>
                </a:solidFill>
                <a:effectLst>
                  <a:outerShdw blurRad="38100" dist="38100" dir="2700000" algn="tl">
                    <a:srgbClr val="FFFFFF"/>
                  </a:outerShdw>
                </a:effectLst>
                <a:ea typeface="ＭＳ Ｐゴシック" pitchFamily="34" charset="-128"/>
              </a:rPr>
            </a:br>
            <a:r>
              <a:rPr lang="es-ES" sz="2000" b="1" smtClean="0">
                <a:ea typeface="ＭＳ Ｐゴシック" pitchFamily="34" charset="-128"/>
              </a:rPr>
              <a:t/>
            </a:r>
            <a:br>
              <a:rPr lang="es-ES" sz="2000" b="1" smtClean="0">
                <a:ea typeface="ＭＳ Ｐゴシック" pitchFamily="34" charset="-128"/>
              </a:rPr>
            </a:br>
            <a:endParaRPr lang="es-ES" sz="1600" smtClean="0">
              <a:latin typeface="Arial" pitchFamily="34" charset="0"/>
              <a:ea typeface="ＭＳ Ｐゴシック" pitchFamily="34" charset="-128"/>
            </a:endParaRPr>
          </a:p>
        </p:txBody>
      </p:sp>
      <p:sp>
        <p:nvSpPr>
          <p:cNvPr id="6147" name="Rectangle 4"/>
          <p:cNvSpPr>
            <a:spLocks noChangeArrowheads="1"/>
          </p:cNvSpPr>
          <p:nvPr/>
        </p:nvSpPr>
        <p:spPr bwMode="auto">
          <a:xfrm>
            <a:off x="-2130425" y="3108325"/>
            <a:ext cx="184150" cy="641350"/>
          </a:xfrm>
          <a:prstGeom prst="rect">
            <a:avLst/>
          </a:prstGeom>
          <a:noFill/>
          <a:ln w="9525">
            <a:noFill/>
            <a:miter lim="800000"/>
            <a:headEnd/>
            <a:tailEnd/>
          </a:ln>
        </p:spPr>
        <p:txBody>
          <a:bodyPr wrap="none" anchor="ctr">
            <a:spAutoFit/>
          </a:bodyPr>
          <a:lstStyle/>
          <a:p>
            <a:r>
              <a:rPr lang="es-ES"/>
              <a:t/>
            </a:r>
            <a:br>
              <a:rPr lang="es-ES"/>
            </a:br>
            <a:endParaRPr lang="es-ES"/>
          </a:p>
        </p:txBody>
      </p:sp>
      <p:pic>
        <p:nvPicPr>
          <p:cNvPr id="6148" name="Picture 6" descr="untitled"/>
          <p:cNvPicPr>
            <a:picLocks noChangeAspect="1" noChangeArrowheads="1"/>
          </p:cNvPicPr>
          <p:nvPr/>
        </p:nvPicPr>
        <p:blipFill>
          <a:blip r:embed="rId2" cstate="print"/>
          <a:srcRect/>
          <a:stretch>
            <a:fillRect/>
          </a:stretch>
        </p:blipFill>
        <p:spPr bwMode="auto">
          <a:xfrm>
            <a:off x="179388" y="1393825"/>
            <a:ext cx="1387475" cy="1387475"/>
          </a:xfrm>
          <a:prstGeom prst="rect">
            <a:avLst/>
          </a:prstGeom>
          <a:noFill/>
          <a:ln w="9525">
            <a:noFill/>
            <a:miter lim="800000"/>
            <a:headEnd/>
            <a:tailEnd/>
          </a:ln>
        </p:spPr>
      </p:pic>
      <p:sp>
        <p:nvSpPr>
          <p:cNvPr id="13316" name="Text Box 11"/>
          <p:cNvSpPr txBox="1">
            <a:spLocks noChangeArrowheads="1"/>
          </p:cNvSpPr>
          <p:nvPr/>
        </p:nvSpPr>
        <p:spPr bwMode="auto">
          <a:xfrm>
            <a:off x="2268538" y="4005263"/>
            <a:ext cx="5470525" cy="1476375"/>
          </a:xfrm>
          <a:prstGeom prst="rect">
            <a:avLst/>
          </a:prstGeom>
          <a:noFill/>
          <a:ln>
            <a:noFill/>
          </a:ln>
          <a:extLst/>
        </p:spPr>
        <p:txBody>
          <a:bodyPr>
            <a:spAutoFit/>
          </a:bodyPr>
          <a:lstStyle/>
          <a:p>
            <a:pPr algn="ctr" eaLnBrk="0" hangingPunct="0">
              <a:buFont typeface="Wingdings 3" pitchFamily="18" charset="2"/>
              <a:buNone/>
              <a:defRPr/>
            </a:pPr>
            <a:r>
              <a:rPr lang="es-ES" b="1" dirty="0">
                <a:effectLst>
                  <a:outerShdw blurRad="38100" dist="38100" dir="2700000" algn="tl">
                    <a:srgbClr val="FFFFFF"/>
                  </a:outerShdw>
                </a:effectLst>
                <a:latin typeface="Arial" pitchFamily="34" charset="0"/>
              </a:rPr>
              <a:t>Estrategias para comprender y resumir la investigación del Proyecto de Grado</a:t>
            </a:r>
          </a:p>
          <a:p>
            <a:pPr algn="ctr">
              <a:defRPr/>
            </a:pPr>
            <a:endParaRPr lang="en-US" dirty="0">
              <a:latin typeface="Arial" pitchFamily="34" charset="0"/>
            </a:endParaRPr>
          </a:p>
          <a:p>
            <a:pPr algn="ctr">
              <a:defRPr/>
            </a:pPr>
            <a:r>
              <a:rPr lang="en-US" dirty="0" err="1">
                <a:latin typeface="Arial" pitchFamily="34" charset="0"/>
              </a:rPr>
              <a:t>Profesora</a:t>
            </a:r>
            <a:r>
              <a:rPr lang="en-US" dirty="0">
                <a:latin typeface="Arial" pitchFamily="34" charset="0"/>
              </a:rPr>
              <a:t>:</a:t>
            </a:r>
          </a:p>
          <a:p>
            <a:pPr algn="ctr">
              <a:defRPr/>
            </a:pPr>
            <a:r>
              <a:rPr lang="en-US" dirty="0">
                <a:latin typeface="Arial" pitchFamily="34" charset="0"/>
              </a:rPr>
              <a:t> </a:t>
            </a:r>
            <a:r>
              <a:rPr lang="en-US" dirty="0" err="1">
                <a:latin typeface="Arial" pitchFamily="34" charset="0"/>
              </a:rPr>
              <a:t>Arq</a:t>
            </a:r>
            <a:r>
              <a:rPr lang="en-US" dirty="0">
                <a:latin typeface="Arial" pitchFamily="34" charset="0"/>
              </a:rPr>
              <a:t>. </a:t>
            </a:r>
            <a:r>
              <a:rPr lang="en-US" dirty="0" err="1">
                <a:latin typeface="Arial" pitchFamily="34" charset="0"/>
              </a:rPr>
              <a:t>Pura</a:t>
            </a:r>
            <a:r>
              <a:rPr lang="en-US" dirty="0">
                <a:latin typeface="Arial" pitchFamily="34" charset="0"/>
              </a:rPr>
              <a:t> Miguelina García</a:t>
            </a:r>
            <a:endParaRPr lang="es-ES" dirty="0">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0713"/>
            <a:ext cx="9144000" cy="62372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s-DO"/>
          </a:p>
        </p:txBody>
      </p:sp>
      <p:sp>
        <p:nvSpPr>
          <p:cNvPr id="1028" name="Título 1"/>
          <p:cNvSpPr>
            <a:spLocks noGrp="1"/>
          </p:cNvSpPr>
          <p:nvPr>
            <p:ph type="title"/>
          </p:nvPr>
        </p:nvSpPr>
        <p:spPr>
          <a:xfrm>
            <a:off x="1331913" y="-242888"/>
            <a:ext cx="6548437" cy="1052513"/>
          </a:xfrm>
        </p:spPr>
        <p:txBody>
          <a:bodyPr/>
          <a:lstStyle/>
          <a:p>
            <a:pPr algn="ctr"/>
            <a:r>
              <a:rPr lang="es-ES" smtClean="0">
                <a:ea typeface="ＭＳ Ｐゴシック" pitchFamily="34" charset="-128"/>
              </a:rPr>
              <a:t>Rúbrica</a:t>
            </a:r>
          </a:p>
        </p:txBody>
      </p:sp>
      <p:graphicFrame>
        <p:nvGraphicFramePr>
          <p:cNvPr id="1026" name="Marcador de contenido 3"/>
          <p:cNvGraphicFramePr>
            <a:graphicFrameLocks noGrp="1" noChangeAspect="1"/>
          </p:cNvGraphicFramePr>
          <p:nvPr>
            <p:ph idx="1"/>
            <p:extLst>
              <p:ext uri="{D42A27DB-BD31-4B8C-83A1-F6EECF244321}">
                <p14:modId xmlns:p14="http://schemas.microsoft.com/office/powerpoint/2010/main" val="2038553234"/>
              </p:ext>
            </p:extLst>
          </p:nvPr>
        </p:nvGraphicFramePr>
        <p:xfrm>
          <a:off x="284163" y="836613"/>
          <a:ext cx="8859837" cy="6021387"/>
        </p:xfrm>
        <a:graphic>
          <a:graphicData uri="http://schemas.openxmlformats.org/presentationml/2006/ole">
            <mc:AlternateContent xmlns:mc="http://schemas.openxmlformats.org/markup-compatibility/2006">
              <mc:Choice xmlns:v="urn:schemas-microsoft-com:vml" Requires="v">
                <p:oleObj spid="_x0000_s1028" name="Documento" r:id="rId3" imgW="9232900" imgH="5334000" progId="Word.Document.12">
                  <p:link updateAutomatic="1"/>
                </p:oleObj>
              </mc:Choice>
              <mc:Fallback>
                <p:oleObj name="Documento" r:id="rId3" imgW="9232900" imgH="5334000" progId="Word.Document.12">
                  <p:link updateAutomatic="1"/>
                  <p:pic>
                    <p:nvPicPr>
                      <p:cNvPr id="0" name="Marcador de contenido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63" y="836613"/>
                        <a:ext cx="8859837" cy="6021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ítulo 1"/>
          <p:cNvSpPr>
            <a:spLocks noGrp="1"/>
          </p:cNvSpPr>
          <p:nvPr>
            <p:ph type="title"/>
          </p:nvPr>
        </p:nvSpPr>
        <p:spPr/>
        <p:txBody>
          <a:bodyPr/>
          <a:lstStyle/>
          <a:p>
            <a:r>
              <a:rPr lang="es-ES" smtClean="0">
                <a:ea typeface="ＭＳ Ｐゴシック" pitchFamily="34" charset="-128"/>
              </a:rPr>
              <a:t>Análisis de los resultados</a:t>
            </a:r>
          </a:p>
        </p:txBody>
      </p:sp>
      <p:graphicFrame>
        <p:nvGraphicFramePr>
          <p:cNvPr id="5" name="4 Tabla"/>
          <p:cNvGraphicFramePr>
            <a:graphicFrameLocks noGrp="1"/>
          </p:cNvGraphicFramePr>
          <p:nvPr/>
        </p:nvGraphicFramePr>
        <p:xfrm>
          <a:off x="1331913" y="1895474"/>
          <a:ext cx="5832374" cy="1461517"/>
        </p:xfrm>
        <a:graphic>
          <a:graphicData uri="http://schemas.openxmlformats.org/drawingml/2006/table">
            <a:tbl>
              <a:tblPr/>
              <a:tblGrid>
                <a:gridCol w="1256175">
                  <a:extLst>
                    <a:ext uri="{9D8B030D-6E8A-4147-A177-3AD203B41FA5}">
                      <a16:colId xmlns:a16="http://schemas.microsoft.com/office/drawing/2014/main" val="20000"/>
                    </a:ext>
                  </a:extLst>
                </a:gridCol>
                <a:gridCol w="1701034">
                  <a:extLst>
                    <a:ext uri="{9D8B030D-6E8A-4147-A177-3AD203B41FA5}">
                      <a16:colId xmlns:a16="http://schemas.microsoft.com/office/drawing/2014/main" val="20001"/>
                    </a:ext>
                  </a:extLst>
                </a:gridCol>
                <a:gridCol w="1221535">
                  <a:extLst>
                    <a:ext uri="{9D8B030D-6E8A-4147-A177-3AD203B41FA5}">
                      <a16:colId xmlns:a16="http://schemas.microsoft.com/office/drawing/2014/main" val="20002"/>
                    </a:ext>
                  </a:extLst>
                </a:gridCol>
                <a:gridCol w="122153">
                  <a:extLst>
                    <a:ext uri="{9D8B030D-6E8A-4147-A177-3AD203B41FA5}">
                      <a16:colId xmlns:a16="http://schemas.microsoft.com/office/drawing/2014/main" val="20003"/>
                    </a:ext>
                  </a:extLst>
                </a:gridCol>
                <a:gridCol w="1531477">
                  <a:extLst>
                    <a:ext uri="{9D8B030D-6E8A-4147-A177-3AD203B41FA5}">
                      <a16:colId xmlns:a16="http://schemas.microsoft.com/office/drawing/2014/main" val="20004"/>
                    </a:ext>
                  </a:extLst>
                </a:gridCol>
              </a:tblGrid>
              <a:tr h="58345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100" b="1" i="0" u="none" strike="noStrike" cap="none" normalizeH="0" baseline="0" dirty="0" smtClean="0">
                          <a:ln>
                            <a:noFill/>
                          </a:ln>
                          <a:solidFill>
                            <a:srgbClr val="000000"/>
                          </a:solidFill>
                          <a:effectLst/>
                          <a:latin typeface="Calibri" pitchFamily="34" charset="0"/>
                          <a:ea typeface="ＭＳ Ｐゴシック" pitchFamily="34" charset="-128"/>
                          <a:cs typeface="Times New Roman" pitchFamily="18" charset="0"/>
                        </a:rPr>
                        <a:t>Resultado</a:t>
                      </a:r>
                      <a:endParaRPr kumimoji="0" lang="es-DO" sz="1100" b="0" i="0" u="none" strike="noStrike" cap="none" normalizeH="0" baseline="0" dirty="0" smtClean="0">
                        <a:ln>
                          <a:noFill/>
                        </a:ln>
                        <a:solidFill>
                          <a:srgbClr val="000000"/>
                        </a:solidFill>
                        <a:effectLst/>
                        <a:latin typeface="Calibri" pitchFamily="34" charset="0"/>
                        <a:ea typeface="Calibri"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s-ES" sz="1100" b="1" i="0" u="none" strike="noStrike" cap="none" normalizeH="0" baseline="0" dirty="0" smtClean="0">
                          <a:ln>
                            <a:noFill/>
                          </a:ln>
                          <a:solidFill>
                            <a:srgbClr val="000000"/>
                          </a:solidFill>
                          <a:effectLst/>
                          <a:latin typeface="Calibri" pitchFamily="34" charset="0"/>
                          <a:ea typeface="ＭＳ Ｐゴシック" pitchFamily="34" charset="-128"/>
                          <a:cs typeface="Times New Roman" pitchFamily="18" charset="0"/>
                        </a:rPr>
                        <a:t>De Resúmenes</a:t>
                      </a:r>
                      <a:endParaRPr kumimoji="0" lang="es-DO" sz="11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L="68580" marR="68580" marT="0" marB="0" horzOverflow="overflow">
                    <a:lnL>
                      <a:noFill/>
                    </a:lnL>
                    <a:lnR>
                      <a:noFill/>
                    </a:lnR>
                    <a:lnT>
                      <a:noFill/>
                    </a:lnT>
                    <a:lnB w="381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Mayormente</a:t>
                      </a:r>
                      <a:endParaRPr kumimoji="0" lang="es-DO" sz="1100" b="0" i="0" u="none" strike="noStrike" cap="none" normalizeH="0" baseline="0" smtClean="0">
                        <a:ln>
                          <a:noFill/>
                        </a:ln>
                        <a:solidFill>
                          <a:srgbClr val="000000"/>
                        </a:solidFill>
                        <a:effectLst/>
                        <a:latin typeface="Calibri" pitchFamily="34" charset="0"/>
                        <a:ea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logrado</a:t>
                      </a:r>
                      <a:endParaRPr kumimoji="0" lang="es-DO" sz="1100" b="0" i="0" u="none" strike="noStrike" cap="none" normalizeH="0" baseline="0" smtClean="0">
                        <a:ln>
                          <a:noFill/>
                        </a:ln>
                        <a:solidFill>
                          <a:srgbClr val="000000"/>
                        </a:solidFill>
                        <a:effectLst/>
                        <a:latin typeface="Calibri" pitchFamily="34" charset="0"/>
                        <a:ea typeface="ＭＳ Ｐゴシック" pitchFamily="34" charset="-128"/>
                      </a:endParaRPr>
                    </a:p>
                  </a:txBody>
                  <a:tcPr marL="68580" marR="68580" marT="0" marB="0" horzOverflow="overflow">
                    <a:lnL>
                      <a:noFill/>
                    </a:lnL>
                    <a:lnR>
                      <a:noFill/>
                    </a:lnR>
                    <a:lnT>
                      <a:noFill/>
                    </a:lnT>
                    <a:lnB w="38100" cap="flat" cmpd="sng" algn="ctr">
                      <a:solidFill>
                        <a:srgbClr val="4F81BD"/>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Medianamente</a:t>
                      </a:r>
                      <a:endParaRPr kumimoji="0" lang="es-DO" sz="1100" b="0" i="0" u="none" strike="noStrike" cap="none" normalizeH="0" baseline="0" smtClean="0">
                        <a:ln>
                          <a:noFill/>
                        </a:ln>
                        <a:solidFill>
                          <a:srgbClr val="000000"/>
                        </a:solidFill>
                        <a:effectLst/>
                        <a:latin typeface="Calibri" pitchFamily="34" charset="0"/>
                        <a:ea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logrado</a:t>
                      </a:r>
                      <a:endParaRPr kumimoji="0" lang="es-DO" sz="1100" b="0" i="0" u="none" strike="noStrike" cap="none" normalizeH="0" baseline="0" smtClean="0">
                        <a:ln>
                          <a:noFill/>
                        </a:ln>
                        <a:solidFill>
                          <a:srgbClr val="000000"/>
                        </a:solidFill>
                        <a:effectLst/>
                        <a:latin typeface="Calibri" pitchFamily="34" charset="0"/>
                        <a:ea typeface="ＭＳ Ｐゴシック" pitchFamily="34" charset="-128"/>
                      </a:endParaRPr>
                    </a:p>
                  </a:txBody>
                  <a:tcPr marL="68580" marR="68580" marT="0" marB="0" horzOverflow="overflow">
                    <a:lnL>
                      <a:noFill/>
                    </a:lnL>
                    <a:lnR>
                      <a:noFill/>
                    </a:lnR>
                    <a:lnT>
                      <a:noFill/>
                    </a:lnT>
                    <a:lnB w="38100" cap="flat" cmpd="sng" algn="ctr">
                      <a:solidFill>
                        <a:srgbClr val="4F81BD"/>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Escasamente</a:t>
                      </a:r>
                      <a:endParaRPr kumimoji="0" lang="es-DO" sz="1100" b="0" i="0" u="none" strike="noStrike" cap="none" normalizeH="0" baseline="0" smtClean="0">
                        <a:ln>
                          <a:noFill/>
                        </a:ln>
                        <a:solidFill>
                          <a:srgbClr val="000000"/>
                        </a:solidFill>
                        <a:effectLst/>
                        <a:latin typeface="Calibri" pitchFamily="34" charset="0"/>
                        <a:ea typeface="Calibri"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logrado</a:t>
                      </a:r>
                      <a:endParaRPr kumimoji="0" lang="es-DO" sz="1100" b="0" i="0" u="none" strike="noStrike" cap="none" normalizeH="0" baseline="0" smtClean="0">
                        <a:ln>
                          <a:noFill/>
                        </a:ln>
                        <a:solidFill>
                          <a:srgbClr val="000000"/>
                        </a:solidFill>
                        <a:effectLst/>
                        <a:latin typeface="Calibri" pitchFamily="34" charset="0"/>
                        <a:ea typeface="ＭＳ Ｐゴシック" pitchFamily="34" charset="-128"/>
                      </a:endParaRPr>
                    </a:p>
                  </a:txBody>
                  <a:tcPr marL="68580" marR="68580" marT="0" marB="0" horzOverflow="overflow">
                    <a:lnL>
                      <a:noFill/>
                    </a:lnL>
                    <a:lnR>
                      <a:noFill/>
                    </a:lnR>
                    <a:lnT>
                      <a:noFill/>
                    </a:lnT>
                    <a:lnB w="38100" cap="flat" cmpd="sng" algn="ctr">
                      <a:solidFill>
                        <a:srgbClr val="4F81BD"/>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29268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Resumen 1</a:t>
                      </a:r>
                      <a:endParaRPr kumimoji="0" lang="es-DO" sz="11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a:noFill/>
                    </a:lnL>
                    <a:lnR w="12700" cap="flat" cmpd="sng" algn="ctr">
                      <a:solidFill>
                        <a:srgbClr val="4F81BD"/>
                      </a:solidFill>
                      <a:prstDash val="solid"/>
                      <a:round/>
                      <a:headEnd type="none" w="med" len="med"/>
                      <a:tailEnd type="none" w="med" len="med"/>
                    </a:lnR>
                    <a:lnT w="38100" cap="flat" cmpd="sng" algn="ctr">
                      <a:solidFill>
                        <a:srgbClr val="4F81BD"/>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1</a:t>
                      </a:r>
                      <a:endParaRPr kumimoji="0" lang="es-DO" sz="11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w="12700" cap="flat" cmpd="sng" algn="ctr">
                      <a:solidFill>
                        <a:srgbClr val="4F81BD"/>
                      </a:solidFill>
                      <a:prstDash val="solid"/>
                      <a:round/>
                      <a:headEnd type="none" w="med" len="med"/>
                      <a:tailEnd type="none" w="med" len="med"/>
                    </a:lnL>
                    <a:lnR>
                      <a:noFill/>
                    </a:lnR>
                    <a:lnT w="38100" cap="flat" cmpd="sng" algn="ctr">
                      <a:solidFill>
                        <a:srgbClr val="4F81BD"/>
                      </a:solidFill>
                      <a:prstDash val="solid"/>
                      <a:round/>
                      <a:headEnd type="none" w="med" len="med"/>
                      <a:tailEnd type="none" w="med" len="med"/>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3</a:t>
                      </a:r>
                      <a:endParaRPr kumimoji="0" lang="es-DO" sz="11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a:noFill/>
                    </a:lnL>
                    <a:lnR>
                      <a:noFill/>
                    </a:lnR>
                    <a:lnT w="38100" cap="flat" cmpd="sng" algn="ctr">
                      <a:solidFill>
                        <a:srgbClr val="4F81BD"/>
                      </a:solidFill>
                      <a:prstDash val="solid"/>
                      <a:round/>
                      <a:headEnd type="none" w="med" len="med"/>
                      <a:tailEnd type="none" w="med" len="med"/>
                    </a:lnT>
                    <a:lnB>
                      <a:noFill/>
                    </a:lnB>
                    <a:lnTlToBr>
                      <a:noFill/>
                    </a:lnTlToBr>
                    <a:lnBlToTr>
                      <a:noFill/>
                    </a:lnBlToTr>
                    <a:solidFill>
                      <a:srgbClr val="D3DFEE"/>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2</a:t>
                      </a:r>
                      <a:endParaRPr kumimoji="0" lang="es-DO" sz="11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a:noFill/>
                    </a:lnL>
                    <a:lnR w="12700" cap="flat" cmpd="sng" algn="ctr">
                      <a:solidFill>
                        <a:srgbClr val="4F81BD"/>
                      </a:solidFill>
                      <a:prstDash val="solid"/>
                      <a:round/>
                      <a:headEnd type="none" w="med" len="med"/>
                      <a:tailEnd type="none" w="med" len="med"/>
                    </a:lnR>
                    <a:lnT w="38100" cap="flat" cmpd="sng" algn="ctr">
                      <a:solidFill>
                        <a:srgbClr val="4F81BD"/>
                      </a:solidFill>
                      <a:prstDash val="solid"/>
                      <a:round/>
                      <a:headEnd type="none" w="med" len="med"/>
                      <a:tailEnd type="none" w="med" len="med"/>
                    </a:lnT>
                    <a:lnB>
                      <a:noFill/>
                    </a:lnB>
                    <a:lnTlToBr>
                      <a:noFill/>
                    </a:lnTlToBr>
                    <a:lnBlToTr>
                      <a:noFill/>
                    </a:lnBlToTr>
                    <a:solidFill>
                      <a:srgbClr val="D3DFEE"/>
                    </a:solidFill>
                  </a:tcPr>
                </a:tc>
                <a:tc hMerge="1">
                  <a:txBody>
                    <a:bodyPr/>
                    <a:lstStyle/>
                    <a:p>
                      <a:endParaRPr lang="en-US"/>
                    </a:p>
                  </a:txBody>
                  <a:tcPr/>
                </a:tc>
                <a:extLst>
                  <a:ext uri="{0D108BD9-81ED-4DB2-BD59-A6C34878D82A}">
                    <a16:rowId xmlns:a16="http://schemas.microsoft.com/office/drawing/2014/main" val="10001"/>
                  </a:ext>
                </a:extLst>
              </a:tr>
              <a:tr h="29268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Resumen 2</a:t>
                      </a:r>
                      <a:endParaRPr kumimoji="0" lang="es-DO" sz="11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3</a:t>
                      </a:r>
                      <a:endParaRPr kumimoji="0" lang="es-DO" sz="11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w="12700" cap="flat" cmpd="sng" algn="ctr">
                      <a:solidFill>
                        <a:srgbClr val="4F81BD"/>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2</a:t>
                      </a:r>
                      <a:endParaRPr kumimoji="0" lang="es-DO" sz="11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1</a:t>
                      </a:r>
                      <a:endParaRPr kumimoji="0" lang="es-DO" sz="11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r h="29268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Resumen 3</a:t>
                      </a:r>
                      <a:endParaRPr kumimoji="0" lang="es-DO" sz="11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5</a:t>
                      </a:r>
                      <a:endParaRPr kumimoji="0" lang="es-DO" sz="11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w="12700" cap="flat" cmpd="sng" algn="ctr">
                      <a:solidFill>
                        <a:srgbClr val="4F81BD"/>
                      </a:solidFill>
                      <a:prstDash val="solid"/>
                      <a:round/>
                      <a:headEnd type="none" w="med" len="med"/>
                      <a:tailEnd type="none" w="med" len="med"/>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1</a:t>
                      </a:r>
                      <a:endParaRPr kumimoji="0" lang="es-DO" sz="11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a:noFill/>
                    </a:lnL>
                    <a:lnR>
                      <a:noFill/>
                    </a:lnR>
                    <a:lnT>
                      <a:noFill/>
                    </a:lnT>
                    <a:lnB>
                      <a:noFill/>
                    </a:lnB>
                    <a:lnTlToBr>
                      <a:noFill/>
                    </a:lnTlToBr>
                    <a:lnBlToTr>
                      <a:noFill/>
                    </a:lnBlToTr>
                    <a:solidFill>
                      <a:srgbClr val="D3DFEE"/>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0" i="0" u="none" strike="noStrike" cap="none" normalizeH="0" baseline="0" dirty="0" smtClean="0">
                          <a:ln>
                            <a:noFill/>
                          </a:ln>
                          <a:solidFill>
                            <a:srgbClr val="000000"/>
                          </a:solidFill>
                          <a:effectLst/>
                          <a:latin typeface="Calibri" pitchFamily="34" charset="0"/>
                          <a:ea typeface="ＭＳ Ｐゴシック" pitchFamily="34" charset="-128"/>
                          <a:cs typeface="Times New Roman" pitchFamily="18" charset="0"/>
                        </a:rPr>
                        <a:t>—</a:t>
                      </a:r>
                      <a:endParaRPr kumimoji="0" lang="es-DO" sz="1100" b="0" i="0" u="none" strike="noStrike" cap="none" normalizeH="0" baseline="0" dirty="0" smtClean="0">
                        <a:ln>
                          <a:noFill/>
                        </a:ln>
                        <a:solidFill>
                          <a:srgbClr val="000000"/>
                        </a:solidFill>
                        <a:effectLst/>
                        <a:latin typeface="Calibri" pitchFamily="34" charset="0"/>
                        <a:ea typeface="Calibri" pitchFamily="34" charset="0"/>
                      </a:endParaRPr>
                    </a:p>
                  </a:txBody>
                  <a:tcPr marL="68580" marR="68580"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D3DFEE"/>
                    </a:solidFill>
                  </a:tcPr>
                </a:tc>
                <a:tc hMerge="1">
                  <a:txBody>
                    <a:bodyPr/>
                    <a:lstStyle/>
                    <a:p>
                      <a:endParaRPr lang="en-US"/>
                    </a:p>
                  </a:txBody>
                  <a:tcPr/>
                </a:tc>
                <a:extLst>
                  <a:ext uri="{0D108BD9-81ED-4DB2-BD59-A6C34878D82A}">
                    <a16:rowId xmlns:a16="http://schemas.microsoft.com/office/drawing/2014/main" val="10003"/>
                  </a:ext>
                </a:extLst>
              </a:tr>
            </a:tbl>
          </a:graphicData>
        </a:graphic>
      </p:graphicFrame>
      <p:graphicFrame>
        <p:nvGraphicFramePr>
          <p:cNvPr id="2050" name="5 Gráfico"/>
          <p:cNvGraphicFramePr>
            <a:graphicFrameLocks/>
          </p:cNvGraphicFramePr>
          <p:nvPr/>
        </p:nvGraphicFramePr>
        <p:xfrm>
          <a:off x="900113" y="3357563"/>
          <a:ext cx="7993062" cy="3500437"/>
        </p:xfrm>
        <a:graphic>
          <a:graphicData uri="http://schemas.openxmlformats.org/presentationml/2006/ole">
            <mc:AlternateContent xmlns:mc="http://schemas.openxmlformats.org/markup-compatibility/2006">
              <mc:Choice xmlns:v="urn:schemas-microsoft-com:vml" Requires="v">
                <p:oleObj spid="_x0000_s2052" r:id="rId3" imgW="7017104" imgH="3078747" progId="Excel.Chart.8">
                  <p:embed/>
                </p:oleObj>
              </mc:Choice>
              <mc:Fallback>
                <p:oleObj r:id="rId3" imgW="7017104" imgH="3078747" progId="Excel.Chart.8">
                  <p:embed/>
                  <p:pic>
                    <p:nvPicPr>
                      <p:cNvPr id="0" name="5 Gráfico"/>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357563"/>
                        <a:ext cx="7993062" cy="3500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2" name="6 CuadroTexto"/>
          <p:cNvSpPr txBox="1">
            <a:spLocks noChangeArrowheads="1"/>
          </p:cNvSpPr>
          <p:nvPr/>
        </p:nvSpPr>
        <p:spPr bwMode="auto">
          <a:xfrm>
            <a:off x="1143000" y="1484313"/>
            <a:ext cx="7173913" cy="339725"/>
          </a:xfrm>
          <a:prstGeom prst="rect">
            <a:avLst/>
          </a:prstGeom>
          <a:noFill/>
          <a:ln w="9525">
            <a:noFill/>
            <a:miter lim="800000"/>
            <a:headEnd/>
            <a:tailEnd/>
          </a:ln>
        </p:spPr>
        <p:txBody>
          <a:bodyPr>
            <a:spAutoFit/>
          </a:bodyPr>
          <a:lstStyle/>
          <a:p>
            <a:pPr algn="just"/>
            <a:r>
              <a:rPr lang="es-DO" sz="1600"/>
              <a:t> Aplicación de la Rubrica para la Evaluación de los resúmenes asignados.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219200" y="463550"/>
          <a:ext cx="6553200" cy="1389063"/>
        </p:xfrm>
        <a:graphic>
          <a:graphicData uri="http://schemas.openxmlformats.org/drawingml/2006/table">
            <a:tbl>
              <a:tblPr/>
              <a:tblGrid>
                <a:gridCol w="911225">
                  <a:extLst>
                    <a:ext uri="{9D8B030D-6E8A-4147-A177-3AD203B41FA5}">
                      <a16:colId xmlns:a16="http://schemas.microsoft.com/office/drawing/2014/main" val="20000"/>
                    </a:ext>
                  </a:extLst>
                </a:gridCol>
                <a:gridCol w="9017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47738">
                  <a:extLst>
                    <a:ext uri="{9D8B030D-6E8A-4147-A177-3AD203B41FA5}">
                      <a16:colId xmlns:a16="http://schemas.microsoft.com/office/drawing/2014/main" val="20003"/>
                    </a:ext>
                  </a:extLst>
                </a:gridCol>
                <a:gridCol w="946150">
                  <a:extLst>
                    <a:ext uri="{9D8B030D-6E8A-4147-A177-3AD203B41FA5}">
                      <a16:colId xmlns:a16="http://schemas.microsoft.com/office/drawing/2014/main" val="20004"/>
                    </a:ext>
                  </a:extLst>
                </a:gridCol>
                <a:gridCol w="946150">
                  <a:extLst>
                    <a:ext uri="{9D8B030D-6E8A-4147-A177-3AD203B41FA5}">
                      <a16:colId xmlns:a16="http://schemas.microsoft.com/office/drawing/2014/main" val="20005"/>
                    </a:ext>
                  </a:extLst>
                </a:gridCol>
                <a:gridCol w="909637">
                  <a:extLst>
                    <a:ext uri="{9D8B030D-6E8A-4147-A177-3AD203B41FA5}">
                      <a16:colId xmlns:a16="http://schemas.microsoft.com/office/drawing/2014/main" val="20006"/>
                    </a:ext>
                  </a:extLst>
                </a:gridCol>
              </a:tblGrid>
              <a:tr h="8763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Guías   de</a:t>
                      </a:r>
                      <a:endParaRPr kumimoji="0" lang="es-DO" sz="1000" b="1" i="0" u="none" strike="noStrike" cap="none" normalizeH="0" baseline="0" smtClean="0">
                        <a:ln>
                          <a:noFill/>
                        </a:ln>
                        <a:solidFill>
                          <a:srgbClr val="000000"/>
                        </a:solidFill>
                        <a:effectLst/>
                        <a:latin typeface="Calibri" pitchFamily="34" charset="0"/>
                        <a:ea typeface="Calibri"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 Lecturas</a:t>
                      </a:r>
                      <a:endParaRPr kumimoji="0" lang="es-DO" sz="1000" b="1" i="0" u="none" strike="noStrike" cap="none" normalizeH="0" baseline="0" smtClean="0">
                        <a:ln>
                          <a:noFill/>
                        </a:ln>
                        <a:solidFill>
                          <a:srgbClr val="000000"/>
                        </a:solidFill>
                        <a:effectLst/>
                        <a:latin typeface="Calibri" pitchFamily="34" charset="0"/>
                        <a:ea typeface="ＭＳ Ｐゴシック" pitchFamily="34" charset="-128"/>
                      </a:endParaRPr>
                    </a:p>
                  </a:txBody>
                  <a:tcPr marL="68580" marR="68580" marT="0" marB="0" horzOverflow="overflow">
                    <a:lnL>
                      <a:noFill/>
                    </a:lnL>
                    <a:lnR>
                      <a:noFill/>
                    </a:lnR>
                    <a:lnT>
                      <a:noFill/>
                    </a:lnT>
                    <a:lnB w="381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Identificar las ideas principales</a:t>
                      </a:r>
                      <a:endParaRPr kumimoji="0" lang="es-DO" sz="10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a:noFill/>
                    </a:lnL>
                    <a:lnR>
                      <a:noFill/>
                    </a:lnR>
                    <a:lnT>
                      <a:noFill/>
                    </a:lnT>
                    <a:lnB w="381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Explicar cómo aplicar las ideas principales al proyecto</a:t>
                      </a:r>
                      <a:endParaRPr kumimoji="0" lang="es-DO" sz="10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a:noFill/>
                    </a:lnL>
                    <a:lnR>
                      <a:noFill/>
                    </a:lnR>
                    <a:lnT>
                      <a:noFill/>
                    </a:lnT>
                    <a:lnB w="381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Identificar las ideas principales</a:t>
                      </a:r>
                      <a:endParaRPr kumimoji="0" lang="es-DO" sz="10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a:noFill/>
                    </a:lnL>
                    <a:lnR>
                      <a:noFill/>
                    </a:lnR>
                    <a:lnT>
                      <a:noFill/>
                    </a:lnT>
                    <a:lnB w="381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Explicar cómo aplicar las ideas principales al proyecto</a:t>
                      </a:r>
                      <a:endParaRPr kumimoji="0" lang="es-DO" sz="10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a:noFill/>
                    </a:lnL>
                    <a:lnR>
                      <a:noFill/>
                    </a:lnR>
                    <a:lnT>
                      <a:noFill/>
                    </a:lnT>
                    <a:lnB w="381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Identificar las ideas principales</a:t>
                      </a:r>
                      <a:endParaRPr kumimoji="0" lang="es-DO" sz="10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a:noFill/>
                    </a:lnL>
                    <a:lnR>
                      <a:noFill/>
                    </a:lnR>
                    <a:lnT>
                      <a:noFill/>
                    </a:lnT>
                    <a:lnB w="381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Explicar cómo aplicar las ideas principales al proyecto</a:t>
                      </a:r>
                      <a:endParaRPr kumimoji="0" lang="es-DO" sz="10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a:noFill/>
                    </a:lnL>
                    <a:lnR>
                      <a:noFill/>
                    </a:lnR>
                    <a:lnT>
                      <a:noFill/>
                    </a:lnT>
                    <a:lnB w="38100" cap="flat" cmpd="sng" algn="ctr">
                      <a:solidFill>
                        <a:srgbClr val="4F81BD"/>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2698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Logrado</a:t>
                      </a:r>
                      <a:endParaRPr kumimoji="0" lang="es-DO" sz="10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a:noFill/>
                    </a:lnL>
                    <a:lnR w="12700" cap="flat" cmpd="sng" algn="ctr">
                      <a:solidFill>
                        <a:srgbClr val="4F81BD"/>
                      </a:solidFill>
                      <a:prstDash val="solid"/>
                      <a:round/>
                      <a:headEnd type="none" w="med" len="med"/>
                      <a:tailEnd type="none" w="med" len="med"/>
                    </a:lnR>
                    <a:lnT w="38100" cap="flat" cmpd="sng" algn="ctr">
                      <a:solidFill>
                        <a:srgbClr val="4F81BD"/>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5</a:t>
                      </a:r>
                      <a:endParaRPr kumimoji="0" lang="es-DO" sz="11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w="12700" cap="flat" cmpd="sng" algn="ctr">
                      <a:solidFill>
                        <a:srgbClr val="4F81BD"/>
                      </a:solidFill>
                      <a:prstDash val="solid"/>
                      <a:round/>
                      <a:headEnd type="none" w="med" len="med"/>
                      <a:tailEnd type="none" w="med" len="med"/>
                    </a:lnL>
                    <a:lnR>
                      <a:noFill/>
                    </a:lnR>
                    <a:lnT w="38100" cap="flat" cmpd="sng" algn="ctr">
                      <a:solidFill>
                        <a:srgbClr val="4F81BD"/>
                      </a:solidFill>
                      <a:prstDash val="solid"/>
                      <a:round/>
                      <a:headEnd type="none" w="med" len="med"/>
                      <a:tailEnd type="none" w="med" len="med"/>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3</a:t>
                      </a:r>
                      <a:endParaRPr kumimoji="0" lang="es-DO" sz="11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a:noFill/>
                    </a:lnL>
                    <a:lnR>
                      <a:noFill/>
                    </a:lnR>
                    <a:lnT w="38100" cap="flat" cmpd="sng" algn="ctr">
                      <a:solidFill>
                        <a:srgbClr val="4F81BD"/>
                      </a:solidFill>
                      <a:prstDash val="solid"/>
                      <a:round/>
                      <a:headEnd type="none" w="med" len="med"/>
                      <a:tailEnd type="none" w="med" len="med"/>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6</a:t>
                      </a:r>
                      <a:endParaRPr kumimoji="0" lang="es-DO" sz="11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a:noFill/>
                    </a:lnL>
                    <a:lnR>
                      <a:noFill/>
                    </a:lnR>
                    <a:lnT w="38100" cap="flat" cmpd="sng" algn="ctr">
                      <a:solidFill>
                        <a:srgbClr val="4F81BD"/>
                      </a:solidFill>
                      <a:prstDash val="solid"/>
                      <a:round/>
                      <a:headEnd type="none" w="med" len="med"/>
                      <a:tailEnd type="none" w="med" len="med"/>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5</a:t>
                      </a:r>
                      <a:endParaRPr kumimoji="0" lang="es-DO" sz="11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a:noFill/>
                    </a:lnL>
                    <a:lnR>
                      <a:noFill/>
                    </a:lnR>
                    <a:lnT w="38100" cap="flat" cmpd="sng" algn="ctr">
                      <a:solidFill>
                        <a:srgbClr val="4F81BD"/>
                      </a:solidFill>
                      <a:prstDash val="solid"/>
                      <a:round/>
                      <a:headEnd type="none" w="med" len="med"/>
                      <a:tailEnd type="none" w="med" len="med"/>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6</a:t>
                      </a:r>
                      <a:endParaRPr kumimoji="0" lang="es-DO" sz="11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a:noFill/>
                    </a:lnL>
                    <a:lnR>
                      <a:noFill/>
                    </a:lnR>
                    <a:lnT w="38100" cap="flat" cmpd="sng" algn="ctr">
                      <a:solidFill>
                        <a:srgbClr val="4F81BD"/>
                      </a:solidFill>
                      <a:prstDash val="solid"/>
                      <a:round/>
                      <a:headEnd type="none" w="med" len="med"/>
                      <a:tailEnd type="none" w="med" len="med"/>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mbria" pitchFamily="18" charset="0"/>
                          <a:ea typeface="ＭＳ Ｐゴシック" pitchFamily="34" charset="-128"/>
                          <a:cs typeface="Times New Roman" pitchFamily="18" charset="0"/>
                        </a:rPr>
                        <a:t>6</a:t>
                      </a:r>
                      <a:endParaRPr kumimoji="0" lang="es-DO" sz="11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a:noFill/>
                    </a:lnL>
                    <a:lnR w="12700" cap="flat" cmpd="sng" algn="ctr">
                      <a:solidFill>
                        <a:srgbClr val="4F81BD"/>
                      </a:solidFill>
                      <a:prstDash val="solid"/>
                      <a:round/>
                      <a:headEnd type="none" w="med" len="med"/>
                      <a:tailEnd type="none" w="med" len="med"/>
                    </a:lnR>
                    <a:lnT w="38100" cap="flat" cmpd="sng" algn="ctr">
                      <a:solidFill>
                        <a:srgbClr val="4F81BD"/>
                      </a:solidFill>
                      <a:prstDash val="solid"/>
                      <a:round/>
                      <a:headEnd type="none" w="med" len="med"/>
                      <a:tailEnd type="none" w="med" len="med"/>
                    </a:lnT>
                    <a:lnB>
                      <a:noFill/>
                    </a:lnB>
                    <a:lnTlToBr>
                      <a:noFill/>
                    </a:lnTlToBr>
                    <a:lnBlToTr>
                      <a:noFill/>
                    </a:lnBlToTr>
                    <a:solidFill>
                      <a:srgbClr val="D3DFEE"/>
                    </a:solidFill>
                  </a:tcPr>
                </a:tc>
                <a:extLst>
                  <a:ext uri="{0D108BD9-81ED-4DB2-BD59-A6C34878D82A}">
                    <a16:rowId xmlns:a16="http://schemas.microsoft.com/office/drawing/2014/main" val="10001"/>
                  </a:ext>
                </a:extLst>
              </a:tr>
              <a:tr h="2428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No Logrado</a:t>
                      </a:r>
                      <a:endParaRPr kumimoji="0" lang="es-DO" sz="10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1</a:t>
                      </a:r>
                      <a:endParaRPr kumimoji="0" lang="es-DO" sz="11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w="12700" cap="flat" cmpd="sng" algn="ctr">
                      <a:solidFill>
                        <a:srgbClr val="4F81BD"/>
                      </a:solidFill>
                      <a:prstDash val="solid"/>
                      <a:round/>
                      <a:headEnd type="none" w="med" len="med"/>
                      <a:tailEnd type="none" w="med" len="med"/>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3</a:t>
                      </a:r>
                      <a:endParaRPr kumimoji="0" lang="es-DO" sz="11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a:t>
                      </a:r>
                      <a:endParaRPr kumimoji="0" lang="es-DO" sz="11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1</a:t>
                      </a:r>
                      <a:endParaRPr kumimoji="0" lang="es-DO" sz="11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Cambria" pitchFamily="18" charset="0"/>
                        <a:ea typeface="ＭＳ Ｐゴシック" pitchFamily="34" charset="-128"/>
                        <a:cs typeface="Times New Roman" pitchFamily="18" charset="0"/>
                      </a:endParaRPr>
                    </a:p>
                  </a:txBody>
                  <a:tcPr marL="68580" marR="68580" marT="0" marB="0" horzOverflow="overflow">
                    <a:lnL>
                      <a:noFill/>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3074" name="4 Gráfico"/>
          <p:cNvGraphicFramePr>
            <a:graphicFrameLocks/>
          </p:cNvGraphicFramePr>
          <p:nvPr/>
        </p:nvGraphicFramePr>
        <p:xfrm>
          <a:off x="1187450" y="2565400"/>
          <a:ext cx="8064500" cy="3621088"/>
        </p:xfrm>
        <a:graphic>
          <a:graphicData uri="http://schemas.openxmlformats.org/presentationml/2006/ole">
            <mc:AlternateContent xmlns:mc="http://schemas.openxmlformats.org/markup-compatibility/2006">
              <mc:Choice xmlns:v="urn:schemas-microsoft-com:vml" Requires="v">
                <p:oleObj spid="_x0000_s3076" r:id="rId3" imgW="7187807" imgH="2664183" progId="Excel.Chart.8">
                  <p:embed/>
                </p:oleObj>
              </mc:Choice>
              <mc:Fallback>
                <p:oleObj r:id="rId3" imgW="7187807" imgH="2664183" progId="Excel.Chart.8">
                  <p:embed/>
                  <p:pic>
                    <p:nvPicPr>
                      <p:cNvPr id="0" name="4 Gráfico"/>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2565400"/>
                        <a:ext cx="8064500" cy="3621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5 Tabla"/>
          <p:cNvGraphicFramePr>
            <a:graphicFrameLocks noGrp="1"/>
          </p:cNvGraphicFramePr>
          <p:nvPr/>
        </p:nvGraphicFramePr>
        <p:xfrm>
          <a:off x="1835150" y="6140450"/>
          <a:ext cx="5976663" cy="184150"/>
        </p:xfrm>
        <a:graphic>
          <a:graphicData uri="http://schemas.openxmlformats.org/drawingml/2006/table">
            <a:tbl>
              <a:tblPr/>
              <a:tblGrid>
                <a:gridCol w="2020907">
                  <a:extLst>
                    <a:ext uri="{9D8B030D-6E8A-4147-A177-3AD203B41FA5}">
                      <a16:colId xmlns:a16="http://schemas.microsoft.com/office/drawing/2014/main" val="20000"/>
                    </a:ext>
                  </a:extLst>
                </a:gridCol>
                <a:gridCol w="2020907">
                  <a:extLst>
                    <a:ext uri="{9D8B030D-6E8A-4147-A177-3AD203B41FA5}">
                      <a16:colId xmlns:a16="http://schemas.microsoft.com/office/drawing/2014/main" val="20001"/>
                    </a:ext>
                  </a:extLst>
                </a:gridCol>
                <a:gridCol w="1934849">
                  <a:extLst>
                    <a:ext uri="{9D8B030D-6E8A-4147-A177-3AD203B41FA5}">
                      <a16:colId xmlns:a16="http://schemas.microsoft.com/office/drawing/2014/main" val="20002"/>
                    </a:ext>
                  </a:extLst>
                </a:gridCol>
              </a:tblGrid>
              <a:tr h="184150">
                <a:tc>
                  <a:txBody>
                    <a:bodyPr/>
                    <a:lstStyle/>
                    <a:p>
                      <a:pPr algn="ctr">
                        <a:lnSpc>
                          <a:spcPct val="115000"/>
                        </a:lnSpc>
                        <a:spcAft>
                          <a:spcPts val="0"/>
                        </a:spcAft>
                      </a:pPr>
                      <a:r>
                        <a:rPr lang="es-DO" sz="1000" b="1" dirty="0">
                          <a:latin typeface="Calibri"/>
                          <a:ea typeface="Calibri"/>
                          <a:cs typeface="Times New Roman"/>
                        </a:rPr>
                        <a:t>Actividad  1</a:t>
                      </a:r>
                      <a:endParaRPr lang="es-DO" sz="1000" dirty="0">
                        <a:latin typeface="Calibri"/>
                        <a:ea typeface="Calibri"/>
                        <a:cs typeface="Times New Roman"/>
                      </a:endParaRPr>
                    </a:p>
                  </a:txBody>
                  <a:tcPr marL="65360" marR="653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00" b="1" dirty="0">
                          <a:latin typeface="Calibri"/>
                          <a:ea typeface="Calibri"/>
                          <a:cs typeface="Times New Roman"/>
                        </a:rPr>
                        <a:t>Actividad  2</a:t>
                      </a:r>
                      <a:endParaRPr lang="es-DO" sz="1000" dirty="0">
                        <a:latin typeface="Calibri"/>
                        <a:ea typeface="Calibri"/>
                        <a:cs typeface="Times New Roman"/>
                      </a:endParaRPr>
                    </a:p>
                  </a:txBody>
                  <a:tcPr marL="65360" marR="653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00" b="1" dirty="0">
                          <a:latin typeface="Calibri"/>
                          <a:ea typeface="Calibri"/>
                          <a:cs typeface="Times New Roman"/>
                        </a:rPr>
                        <a:t>Actividad  3</a:t>
                      </a:r>
                      <a:endParaRPr lang="es-DO" sz="1000" dirty="0">
                        <a:latin typeface="Calibri"/>
                        <a:ea typeface="Calibri"/>
                        <a:cs typeface="Times New Roman"/>
                      </a:endParaRPr>
                    </a:p>
                  </a:txBody>
                  <a:tcPr marL="65360" marR="653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111" name="8 CuadroTexto"/>
          <p:cNvSpPr txBox="1">
            <a:spLocks noChangeArrowheads="1"/>
          </p:cNvSpPr>
          <p:nvPr/>
        </p:nvSpPr>
        <p:spPr bwMode="auto">
          <a:xfrm>
            <a:off x="1204913" y="-26988"/>
            <a:ext cx="6607175" cy="584201"/>
          </a:xfrm>
          <a:prstGeom prst="rect">
            <a:avLst/>
          </a:prstGeom>
          <a:noFill/>
          <a:ln w="9525">
            <a:noFill/>
            <a:miter lim="800000"/>
            <a:headEnd/>
            <a:tailEnd/>
          </a:ln>
        </p:spPr>
        <p:txBody>
          <a:bodyPr>
            <a:spAutoFit/>
          </a:bodyPr>
          <a:lstStyle/>
          <a:p>
            <a:pPr algn="just"/>
            <a:r>
              <a:rPr lang="es-DO" sz="1600"/>
              <a:t>Evaluación guías de lectura. </a:t>
            </a:r>
            <a:endParaRPr lang="es-ES_tradnl" sz="1600"/>
          </a:p>
          <a:p>
            <a:pPr algn="just"/>
            <a:r>
              <a:rPr lang="es-DO" sz="160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p:cNvPicPr preferRelativeResize="0">
            <a:picLocks/>
          </p:cNvPicPr>
          <p:nvPr/>
        </p:nvPicPr>
        <p:blipFill rotWithShape="1">
          <a:blip r:embed="rId2" cstate="print">
            <a:lum bright="70000" contrast="-70000"/>
          </a:blip>
          <a:srcRect r="8362" b="20010"/>
          <a:stretch/>
        </p:blipFill>
        <p:spPr>
          <a:xfrm>
            <a:off x="1475656" y="1828800"/>
            <a:ext cx="6588000" cy="4500000"/>
          </a:xfrm>
          <a:prstGeom prst="rect">
            <a:avLst/>
          </a:prstGeom>
          <a:noFill/>
          <a:ln>
            <a:noFill/>
          </a:ln>
          <a:effectLst>
            <a:softEdge rad="317500"/>
          </a:effectLst>
        </p:spPr>
      </p:pic>
      <p:sp>
        <p:nvSpPr>
          <p:cNvPr id="16387" name="1 Título"/>
          <p:cNvSpPr>
            <a:spLocks noGrp="1"/>
          </p:cNvSpPr>
          <p:nvPr>
            <p:ph type="title"/>
          </p:nvPr>
        </p:nvSpPr>
        <p:spPr/>
        <p:txBody>
          <a:bodyPr/>
          <a:lstStyle/>
          <a:p>
            <a:pPr algn="ctr"/>
            <a:r>
              <a:rPr lang="es-DO" smtClean="0">
                <a:ea typeface="ＭＳ Ｐゴシック" pitchFamily="34" charset="-128"/>
              </a:rPr>
              <a:t>Conclusiones</a:t>
            </a:r>
          </a:p>
        </p:txBody>
      </p:sp>
      <p:sp>
        <p:nvSpPr>
          <p:cNvPr id="16388" name="2 Marcador de contenido"/>
          <p:cNvSpPr>
            <a:spLocks noGrp="1"/>
          </p:cNvSpPr>
          <p:nvPr>
            <p:ph idx="1"/>
          </p:nvPr>
        </p:nvSpPr>
        <p:spPr/>
        <p:txBody>
          <a:bodyPr/>
          <a:lstStyle/>
          <a:p>
            <a:pPr algn="just"/>
            <a:r>
              <a:rPr lang="es-ES" sz="2000" dirty="0" smtClean="0">
                <a:ea typeface="ＭＳ Ｐゴシック" pitchFamily="34" charset="-128"/>
              </a:rPr>
              <a:t>La participación de los estudiantes en las prácticas de lectura y escritura es fundamental para aprender una disciplina y continuar aprendiendo por cuenta propia en su quehacer profesional.</a:t>
            </a:r>
          </a:p>
          <a:p>
            <a:pPr algn="just"/>
            <a:endParaRPr lang="es-ES" sz="2000" dirty="0" smtClean="0">
              <a:ea typeface="ＭＳ Ｐゴシック" pitchFamily="34" charset="-128"/>
            </a:endParaRPr>
          </a:p>
          <a:p>
            <a:pPr algn="just"/>
            <a:r>
              <a:rPr lang="es-ES" sz="2000" dirty="0" smtClean="0">
                <a:ea typeface="ＭＳ Ｐゴシック" pitchFamily="34" charset="-128"/>
              </a:rPr>
              <a:t>Resumir utilizando las </a:t>
            </a:r>
            <a:r>
              <a:rPr lang="es-ES" sz="2000" dirty="0" err="1" smtClean="0">
                <a:ea typeface="ＭＳ Ｐゴシック" pitchFamily="34" charset="-128"/>
              </a:rPr>
              <a:t>macrorreglas</a:t>
            </a:r>
            <a:r>
              <a:rPr lang="es-ES" sz="2000" dirty="0" smtClean="0">
                <a:ea typeface="ＭＳ Ｐゴシック" pitchFamily="34" charset="-128"/>
              </a:rPr>
              <a:t> de Van </a:t>
            </a:r>
            <a:r>
              <a:rPr lang="es-ES" sz="2000" dirty="0" err="1" smtClean="0">
                <a:ea typeface="ＭＳ Ｐゴシック" pitchFamily="34" charset="-128"/>
              </a:rPr>
              <a:t>Dijk</a:t>
            </a:r>
            <a:r>
              <a:rPr lang="es-ES" sz="2000" dirty="0" smtClean="0">
                <a:ea typeface="ＭＳ Ｐゴシック" pitchFamily="34" charset="-128"/>
              </a:rPr>
              <a:t> (omitir, seleccionar, generalizar, construir e integrar) favorece la comprensión de los textos leídos, acompañando </a:t>
            </a:r>
            <a:r>
              <a:rPr lang="es-ES" sz="2000" smtClean="0">
                <a:ea typeface="ＭＳ Ｐゴシック" pitchFamily="34" charset="-128"/>
              </a:rPr>
              <a:t>esta estrategia con  </a:t>
            </a:r>
            <a:r>
              <a:rPr lang="es-ES" sz="2000" dirty="0" smtClean="0">
                <a:ea typeface="ＭＳ Ｐゴシック" pitchFamily="34" charset="-128"/>
              </a:rPr>
              <a:t>guías de lectura que contienen instrucciones claras de lo que se persigue extraer de lo leído.</a:t>
            </a:r>
          </a:p>
          <a:p>
            <a:pPr algn="just"/>
            <a:endParaRPr lang="es-ES" sz="2000" dirty="0" smtClean="0">
              <a:ea typeface="ＭＳ Ｐゴシック" pitchFamily="34" charset="-128"/>
            </a:endParaRPr>
          </a:p>
          <a:p>
            <a:pPr algn="just"/>
            <a:r>
              <a:rPr lang="es-ES" sz="2000" dirty="0" smtClean="0">
                <a:ea typeface="ＭＳ Ｐゴシック" pitchFamily="34" charset="-128"/>
              </a:rPr>
              <a:t>Los estudiantes de la asignatura desarrollaron favorablemente procesos de comprensión, a través del uso de estrategias cognitivas para aplicarlas en la elaboración de su proyecto de grado.</a:t>
            </a:r>
          </a:p>
          <a:p>
            <a:endParaRPr lang="es-DO"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p:cNvPicPr preferRelativeResize="0">
            <a:picLocks/>
          </p:cNvPicPr>
          <p:nvPr/>
        </p:nvPicPr>
        <p:blipFill rotWithShape="1">
          <a:blip r:embed="rId2" cstate="print">
            <a:lum bright="70000" contrast="-70000"/>
          </a:blip>
          <a:srcRect r="8362" b="20010"/>
          <a:stretch/>
        </p:blipFill>
        <p:spPr>
          <a:xfrm>
            <a:off x="1475656" y="1828800"/>
            <a:ext cx="6588000" cy="4500000"/>
          </a:xfrm>
          <a:prstGeom prst="rect">
            <a:avLst/>
          </a:prstGeom>
          <a:noFill/>
          <a:ln>
            <a:noFill/>
          </a:ln>
          <a:effectLst>
            <a:softEdge rad="317500"/>
          </a:effectLst>
        </p:spPr>
      </p:pic>
      <p:sp>
        <p:nvSpPr>
          <p:cNvPr id="15363" name="Título 1"/>
          <p:cNvSpPr>
            <a:spLocks noGrp="1"/>
          </p:cNvSpPr>
          <p:nvPr>
            <p:ph type="title"/>
          </p:nvPr>
        </p:nvSpPr>
        <p:spPr/>
        <p:txBody>
          <a:bodyPr/>
          <a:lstStyle/>
          <a:p>
            <a:pPr algn="ctr"/>
            <a:r>
              <a:rPr lang="es-ES" smtClean="0">
                <a:ea typeface="ＭＳ Ｐゴシック" pitchFamily="34" charset="-128"/>
              </a:rPr>
              <a:t>Limitaciones y logros</a:t>
            </a:r>
          </a:p>
        </p:txBody>
      </p:sp>
      <p:sp>
        <p:nvSpPr>
          <p:cNvPr id="15364" name="Marcador de contenido 2"/>
          <p:cNvSpPr>
            <a:spLocks noGrp="1"/>
          </p:cNvSpPr>
          <p:nvPr>
            <p:ph sz="half" idx="1"/>
          </p:nvPr>
        </p:nvSpPr>
        <p:spPr/>
        <p:txBody>
          <a:bodyPr/>
          <a:lstStyle/>
          <a:p>
            <a:pPr algn="just"/>
            <a:r>
              <a:rPr lang="es-ES" sz="2300" smtClean="0">
                <a:ea typeface="ＭＳ Ｐゴシック" pitchFamily="34" charset="-128"/>
              </a:rPr>
              <a:t>Aumenta el número de horas de trabajo.</a:t>
            </a:r>
          </a:p>
          <a:p>
            <a:pPr algn="just"/>
            <a:endParaRPr lang="es-ES" sz="2300" smtClean="0">
              <a:ea typeface="ＭＳ Ｐゴシック" pitchFamily="34" charset="-128"/>
            </a:endParaRPr>
          </a:p>
          <a:p>
            <a:pPr algn="just"/>
            <a:r>
              <a:rPr lang="es-ES" sz="2300" smtClean="0">
                <a:ea typeface="ＭＳ Ｐゴシック" pitchFamily="34" charset="-128"/>
              </a:rPr>
              <a:t>Resistencia por parte de los estudiantes al iniciar el proceso. </a:t>
            </a:r>
          </a:p>
          <a:p>
            <a:pPr algn="just"/>
            <a:endParaRPr lang="es-ES" sz="2300" smtClean="0">
              <a:ea typeface="ＭＳ Ｐゴシック" pitchFamily="34" charset="-128"/>
            </a:endParaRPr>
          </a:p>
          <a:p>
            <a:pPr algn="just"/>
            <a:r>
              <a:rPr lang="es-ES" sz="2300" smtClean="0">
                <a:ea typeface="ＭＳ Ｐゴシック" pitchFamily="34" charset="-128"/>
              </a:rPr>
              <a:t>Dos de los estudiantes no lograron totalmente los objetivos, pero alcanzaron un mejor desempeño.</a:t>
            </a:r>
          </a:p>
        </p:txBody>
      </p:sp>
      <p:sp>
        <p:nvSpPr>
          <p:cNvPr id="15365" name="Marcador de contenido 4"/>
          <p:cNvSpPr>
            <a:spLocks noGrp="1"/>
          </p:cNvSpPr>
          <p:nvPr>
            <p:ph sz="half" idx="2"/>
          </p:nvPr>
        </p:nvSpPr>
        <p:spPr/>
        <p:txBody>
          <a:bodyPr/>
          <a:lstStyle/>
          <a:p>
            <a:pPr algn="just"/>
            <a:r>
              <a:rPr lang="es-ES" sz="2300" smtClean="0">
                <a:ea typeface="ＭＳ Ｐゴシック" pitchFamily="34" charset="-128"/>
              </a:rPr>
              <a:t>Los estudiantes lograron comprender y aplicar las informaciones de su tema de investigación al proyecto de grado.</a:t>
            </a:r>
          </a:p>
          <a:p>
            <a:pPr algn="just"/>
            <a:endParaRPr lang="es-ES" sz="2300" smtClean="0">
              <a:ea typeface="ＭＳ Ｐゴシック" pitchFamily="34" charset="-128"/>
            </a:endParaRPr>
          </a:p>
          <a:p>
            <a:pPr algn="just"/>
            <a:r>
              <a:rPr lang="es-ES" sz="2300" smtClean="0">
                <a:ea typeface="ＭＳ Ｐゴシック" pitchFamily="34" charset="-128"/>
              </a:rPr>
              <a:t>Los estudiantes se comprometieron con el trabajo y en general fueron responsables de su propio proceso de aprendizaje.</a:t>
            </a:r>
          </a:p>
          <a:p>
            <a:endParaRPr lang="es-ES" smtClean="0">
              <a:ea typeface="ＭＳ Ｐゴシック"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p:cNvPicPr preferRelativeResize="0">
            <a:picLocks/>
          </p:cNvPicPr>
          <p:nvPr/>
        </p:nvPicPr>
        <p:blipFill rotWithShape="1">
          <a:blip r:embed="rId2" cstate="print">
            <a:lum bright="70000" contrast="-70000"/>
          </a:blip>
          <a:srcRect r="8362" b="20010"/>
          <a:stretch/>
        </p:blipFill>
        <p:spPr>
          <a:xfrm>
            <a:off x="1475656" y="1828800"/>
            <a:ext cx="6588000" cy="4500000"/>
          </a:xfrm>
          <a:prstGeom prst="rect">
            <a:avLst/>
          </a:prstGeom>
          <a:noFill/>
          <a:ln>
            <a:noFill/>
          </a:ln>
          <a:effectLst>
            <a:softEdge rad="317500"/>
          </a:effectLst>
        </p:spPr>
      </p:pic>
      <p:sp>
        <p:nvSpPr>
          <p:cNvPr id="17411" name="2 Marcador de contenido"/>
          <p:cNvSpPr>
            <a:spLocks noGrp="1"/>
          </p:cNvSpPr>
          <p:nvPr>
            <p:ph idx="4294967295"/>
          </p:nvPr>
        </p:nvSpPr>
        <p:spPr>
          <a:xfrm>
            <a:off x="900113" y="1600200"/>
            <a:ext cx="7772400" cy="4530725"/>
          </a:xfrm>
        </p:spPr>
        <p:txBody>
          <a:bodyPr/>
          <a:lstStyle/>
          <a:p>
            <a:pPr marL="0" indent="0" algn="ctr">
              <a:buFont typeface="Wingdings" pitchFamily="2" charset="2"/>
              <a:buNone/>
            </a:pPr>
            <a:r>
              <a:rPr lang="es-MX" sz="2000" i="1" dirty="0" smtClean="0">
                <a:ea typeface="ＭＳ Ｐゴシック" pitchFamily="34" charset="-128"/>
              </a:rPr>
              <a:t>La lectura y escritura en el nivel superior debe ser considerada como un propósito de cada docente en las diferentes asignaturas que le toque impartir, de igual forma un asunto de las instituciones educativas y en especial de los mismos estudiantes... </a:t>
            </a:r>
          </a:p>
          <a:p>
            <a:pPr marL="0" indent="0" algn="ctr">
              <a:buFont typeface="Wingdings" pitchFamily="2" charset="2"/>
              <a:buNone/>
            </a:pPr>
            <a:endParaRPr lang="es-MX" sz="2000" b="1" i="1" dirty="0" smtClean="0">
              <a:ea typeface="ＭＳ Ｐゴシック" pitchFamily="34" charset="-128"/>
            </a:endParaRPr>
          </a:p>
          <a:p>
            <a:pPr marL="0" indent="0" algn="ctr">
              <a:buFont typeface="Wingdings" pitchFamily="2" charset="2"/>
              <a:buNone/>
            </a:pPr>
            <a:r>
              <a:rPr lang="es-MX" altLang="es-ES" sz="2000" b="1" i="1" dirty="0" smtClean="0">
                <a:ea typeface="ＭＳ Ｐゴシック" pitchFamily="34" charset="-128"/>
              </a:rPr>
              <a:t>“</a:t>
            </a:r>
            <a:r>
              <a:rPr lang="es-MX" sz="2000" b="1" i="1" dirty="0" smtClean="0">
                <a:ea typeface="ＭＳ Ｐゴシック" pitchFamily="34" charset="-128"/>
              </a:rPr>
              <a:t>es un asunto de todos</a:t>
            </a:r>
            <a:r>
              <a:rPr lang="es-MX" altLang="es-ES" sz="2000" b="1" i="1" dirty="0" smtClean="0">
                <a:ea typeface="ＭＳ Ｐゴシック" pitchFamily="34" charset="-128"/>
              </a:rPr>
              <a:t>”</a:t>
            </a:r>
            <a:r>
              <a:rPr lang="es-ES" altLang="ja-JP" sz="2000" b="1" i="1" dirty="0" smtClean="0">
                <a:ea typeface="ＭＳ Ｐゴシック" pitchFamily="34" charset="-128"/>
              </a:rPr>
              <a:t>… Asumamos Nuestro Rol…  Gracias.</a:t>
            </a:r>
          </a:p>
          <a:p>
            <a:pPr marL="0" indent="0" algn="ctr"/>
            <a:endParaRPr lang="es-DO" dirty="0" smtClean="0">
              <a:ea typeface="ＭＳ Ｐゴシック" pitchFamily="34" charset="-128"/>
            </a:endParaRPr>
          </a:p>
        </p:txBody>
      </p:sp>
      <p:pic>
        <p:nvPicPr>
          <p:cNvPr id="17412" name="Imagen 4"/>
          <p:cNvPicPr preferRelativeResize="0">
            <a:picLocks/>
          </p:cNvPicPr>
          <p:nvPr/>
        </p:nvPicPr>
        <p:blipFill>
          <a:blip r:embed="rId2" cstate="print"/>
          <a:srcRect t="29230" r="8362" b="27283"/>
          <a:stretch>
            <a:fillRect/>
          </a:stretch>
        </p:blipFill>
        <p:spPr bwMode="auto">
          <a:xfrm>
            <a:off x="1512888" y="3716338"/>
            <a:ext cx="6588125" cy="24479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p:txBody>
          <a:bodyPr/>
          <a:lstStyle/>
          <a:p>
            <a:pPr algn="ctr"/>
            <a:r>
              <a:rPr lang="es-ES" smtClean="0">
                <a:ea typeface="ＭＳ Ｐゴシック" pitchFamily="34" charset="-128"/>
              </a:rPr>
              <a:t>Introducción</a:t>
            </a:r>
          </a:p>
        </p:txBody>
      </p:sp>
      <p:sp>
        <p:nvSpPr>
          <p:cNvPr id="7171" name="Marcador de contenido 2"/>
          <p:cNvSpPr>
            <a:spLocks noGrp="1"/>
          </p:cNvSpPr>
          <p:nvPr>
            <p:ph idx="1"/>
          </p:nvPr>
        </p:nvSpPr>
        <p:spPr>
          <a:xfrm>
            <a:off x="899592" y="1484784"/>
            <a:ext cx="7772400" cy="4530725"/>
          </a:xfrm>
        </p:spPr>
        <p:txBody>
          <a:bodyPr/>
          <a:lstStyle/>
          <a:p>
            <a:pPr algn="just">
              <a:buNone/>
            </a:pPr>
            <a:endParaRPr lang="es-ES" sz="800" dirty="0" smtClean="0">
              <a:ea typeface="ＭＳ Ｐゴシック" pitchFamily="34" charset="-128"/>
            </a:endParaRPr>
          </a:p>
          <a:p>
            <a:pPr algn="just"/>
            <a:r>
              <a:rPr lang="es-ES" sz="2200" dirty="0" smtClean="0">
                <a:ea typeface="ＭＳ Ｐゴシック" pitchFamily="34" charset="-128"/>
              </a:rPr>
              <a:t>Fomentar la lectura y escritura en los estudiantes universitarios es de vital importancia para preparar profesionales competentes en la Universidad. Los estudiantes de grado en Arquitectura requieren comprender los temas investigados en sus Proyectos finales para aplicar lo aprendido a sus propuestas.</a:t>
            </a:r>
          </a:p>
          <a:p>
            <a:pPr algn="just">
              <a:buNone/>
            </a:pPr>
            <a:endParaRPr lang="es-ES" sz="800" dirty="0" smtClean="0">
              <a:ea typeface="ＭＳ Ｐゴシック" pitchFamily="34" charset="-128"/>
            </a:endParaRPr>
          </a:p>
          <a:p>
            <a:pPr algn="just"/>
            <a:r>
              <a:rPr lang="es-ES" sz="2200" dirty="0" smtClean="0">
                <a:ea typeface="ＭＳ Ｐゴシック" pitchFamily="34" charset="-128"/>
              </a:rPr>
              <a:t>El resumen como estrategia cognitiva favorece la elaboración de sus proyectos de grado pues facilita la comprensión del tema de investigación. </a:t>
            </a:r>
          </a:p>
          <a:p>
            <a:pPr algn="just">
              <a:buNone/>
            </a:pPr>
            <a:endParaRPr lang="es-ES" sz="800" dirty="0" smtClean="0">
              <a:ea typeface="ＭＳ Ｐゴシック" pitchFamily="34" charset="-128"/>
            </a:endParaRPr>
          </a:p>
          <a:p>
            <a:pPr algn="just"/>
            <a:r>
              <a:rPr lang="es-ES" sz="2200" dirty="0" smtClean="0">
                <a:ea typeface="ＭＳ Ｐゴシック" pitchFamily="34" charset="-128"/>
              </a:rPr>
              <a:t>Las guías de lectura facilitan que los estudiantes procesen mejor la información escrita, mediante el uso de preguntas sobre información explícita e implícita de los textos leídos.</a:t>
            </a:r>
          </a:p>
          <a:p>
            <a:pPr algn="just"/>
            <a:endParaRPr lang="es-ES" dirty="0" smtClean="0">
              <a:ea typeface="ＭＳ Ｐゴシック" pitchFamily="34" charset="-128"/>
            </a:endParaRPr>
          </a:p>
          <a:p>
            <a:pPr algn="just"/>
            <a:endParaRPr lang="es-E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UERTA PUCMM.png"/>
          <p:cNvPicPr>
            <a:picLocks noChangeAspect="1"/>
          </p:cNvPicPr>
          <p:nvPr/>
        </p:nvPicPr>
        <p:blipFill>
          <a:blip r:embed="rId2" cstate="print">
            <a:lum bright="70000" contrast="-70000"/>
          </a:blip>
          <a:stretch>
            <a:fillRect/>
          </a:stretch>
        </p:blipFill>
        <p:spPr>
          <a:xfrm>
            <a:off x="1403648" y="1258265"/>
            <a:ext cx="6531962" cy="4330975"/>
          </a:xfrm>
          <a:prstGeom prst="rect">
            <a:avLst/>
          </a:prstGeom>
          <a:ln>
            <a:noFill/>
          </a:ln>
          <a:effectLst>
            <a:outerShdw blurRad="50800" dist="50800" dir="5400000" algn="ctr" rotWithShape="0">
              <a:srgbClr val="000000">
                <a:alpha val="0"/>
              </a:srgbClr>
            </a:outerShdw>
            <a:softEdge rad="317500"/>
          </a:effectLst>
        </p:spPr>
      </p:pic>
      <p:sp>
        <p:nvSpPr>
          <p:cNvPr id="8195" name="Título 1"/>
          <p:cNvSpPr>
            <a:spLocks noGrp="1"/>
          </p:cNvSpPr>
          <p:nvPr>
            <p:ph type="title"/>
          </p:nvPr>
        </p:nvSpPr>
        <p:spPr/>
        <p:txBody>
          <a:bodyPr/>
          <a:lstStyle/>
          <a:p>
            <a:pPr algn="ctr"/>
            <a:r>
              <a:rPr lang="es-ES" dirty="0" smtClean="0">
                <a:ea typeface="ＭＳ Ｐゴシック" pitchFamily="34" charset="-128"/>
              </a:rPr>
              <a:t>Contextualización</a:t>
            </a:r>
          </a:p>
        </p:txBody>
      </p:sp>
      <p:sp>
        <p:nvSpPr>
          <p:cNvPr id="8196" name="Marcador de contenido 2"/>
          <p:cNvSpPr>
            <a:spLocks noGrp="1"/>
          </p:cNvSpPr>
          <p:nvPr>
            <p:ph idx="1"/>
          </p:nvPr>
        </p:nvSpPr>
        <p:spPr>
          <a:xfrm>
            <a:off x="914400" y="2032000"/>
            <a:ext cx="7772400" cy="2909888"/>
          </a:xfrm>
        </p:spPr>
        <p:txBody>
          <a:bodyPr/>
          <a:lstStyle/>
          <a:p>
            <a:pPr algn="just"/>
            <a:r>
              <a:rPr lang="es-ES" sz="2400" smtClean="0">
                <a:ea typeface="ＭＳ Ｐゴシック" pitchFamily="34" charset="-128"/>
              </a:rPr>
              <a:t>El proyecto de Investigación-acción se desarrolló en la Asignatura ARQ-418-001 Proyecto I de la Carrera de Arquitectura, PUCMM-STI.</a:t>
            </a:r>
          </a:p>
          <a:p>
            <a:pPr algn="just"/>
            <a:endParaRPr lang="es-ES" sz="2400" smtClean="0">
              <a:ea typeface="ＭＳ Ｐゴシック" pitchFamily="34" charset="-128"/>
            </a:endParaRPr>
          </a:p>
          <a:p>
            <a:pPr algn="just"/>
            <a:r>
              <a:rPr lang="es-ES" sz="2400" smtClean="0">
                <a:ea typeface="ＭＳ Ｐゴシック" pitchFamily="34" charset="-128"/>
              </a:rPr>
              <a:t>Se aplicaron estrategias de comprensión lectora con la participación de seis estudiantes, dos varones y cuatro hembras, en el Semestre: 1-2015-2016.</a:t>
            </a:r>
            <a:endParaRPr lang="es-ES" smtClean="0">
              <a:ea typeface="ＭＳ Ｐゴシック" pitchFamily="34" charset="-128"/>
            </a:endParaRPr>
          </a:p>
        </p:txBody>
      </p:sp>
      <p:pic>
        <p:nvPicPr>
          <p:cNvPr id="5" name="Imagen 4"/>
          <p:cNvPicPr preferRelativeResize="0">
            <a:picLocks noChangeAspect="1"/>
          </p:cNvPicPr>
          <p:nvPr/>
        </p:nvPicPr>
        <p:blipFill>
          <a:blip r:embed="rId3" cstate="print"/>
          <a:srcRect/>
          <a:stretch>
            <a:fillRect/>
          </a:stretch>
        </p:blipFill>
        <p:spPr bwMode="auto">
          <a:xfrm>
            <a:off x="2817813" y="5516563"/>
            <a:ext cx="817562" cy="782637"/>
          </a:xfrm>
          <a:prstGeom prst="rect">
            <a:avLst/>
          </a:prstGeom>
          <a:noFill/>
          <a:ln w="9525">
            <a:noFill/>
            <a:miter lim="800000"/>
            <a:headEnd/>
            <a:tailEnd/>
          </a:ln>
          <a:effectLst>
            <a:outerShdw dist="139700" dir="2700000" algn="tl" rotWithShape="0">
              <a:srgbClr val="333333">
                <a:alpha val="64999"/>
              </a:srgbClr>
            </a:outerShdw>
          </a:effectLst>
        </p:spPr>
      </p:pic>
      <p:pic>
        <p:nvPicPr>
          <p:cNvPr id="6" name="Picture 3"/>
          <p:cNvPicPr preferRelativeResize="0">
            <a:picLocks/>
          </p:cNvPicPr>
          <p:nvPr/>
        </p:nvPicPr>
        <p:blipFill>
          <a:blip r:embed="rId4" cstate="print"/>
          <a:srcRect/>
          <a:stretch>
            <a:fillRect/>
          </a:stretch>
        </p:blipFill>
        <p:spPr bwMode="auto">
          <a:xfrm>
            <a:off x="4643438" y="5516563"/>
            <a:ext cx="817562" cy="782637"/>
          </a:xfrm>
          <a:prstGeom prst="rect">
            <a:avLst/>
          </a:prstGeom>
          <a:noFill/>
          <a:ln w="9525">
            <a:noFill/>
            <a:miter lim="800000"/>
            <a:headEnd/>
            <a:tailEnd/>
          </a:ln>
          <a:effectLst>
            <a:outerShdw dist="139700" dir="2700000" algn="tl" rotWithShape="0">
              <a:srgbClr val="333333">
                <a:alpha val="64999"/>
              </a:srgbClr>
            </a:outerShdw>
          </a:effectLst>
        </p:spPr>
      </p:pic>
      <p:pic>
        <p:nvPicPr>
          <p:cNvPr id="7" name="Imagen 6"/>
          <p:cNvPicPr preferRelativeResize="0">
            <a:picLocks/>
          </p:cNvPicPr>
          <p:nvPr/>
        </p:nvPicPr>
        <p:blipFill>
          <a:blip r:embed="rId5" cstate="print"/>
          <a:srcRect/>
          <a:stretch>
            <a:fillRect/>
          </a:stretch>
        </p:blipFill>
        <p:spPr bwMode="auto">
          <a:xfrm>
            <a:off x="6491288" y="5516563"/>
            <a:ext cx="817562" cy="782637"/>
          </a:xfrm>
          <a:prstGeom prst="rect">
            <a:avLst/>
          </a:prstGeom>
          <a:noFill/>
          <a:ln w="9525">
            <a:noFill/>
            <a:miter lim="800000"/>
            <a:headEnd/>
            <a:tailEnd/>
          </a:ln>
          <a:effectLst>
            <a:outerShdw dist="139700" dir="2700000" algn="tl" rotWithShape="0">
              <a:srgbClr val="333333">
                <a:alpha val="64999"/>
              </a:srgbClr>
            </a:outerShdw>
          </a:effectLst>
        </p:spPr>
      </p:pic>
      <p:pic>
        <p:nvPicPr>
          <p:cNvPr id="8" name="Imagen 7" descr="Macintosh HD:Users:puramiguelina:Desktop:Captura de pantalla 2015-12-01 a las 19.54.41.png"/>
          <p:cNvPicPr preferRelativeResize="0">
            <a:picLocks/>
          </p:cNvPicPr>
          <p:nvPr/>
        </p:nvPicPr>
        <p:blipFill>
          <a:blip r:embed="rId6" cstate="print"/>
          <a:srcRect l="42764" t="18629" r="48299" b="59007"/>
          <a:stretch>
            <a:fillRect/>
          </a:stretch>
        </p:blipFill>
        <p:spPr bwMode="auto">
          <a:xfrm>
            <a:off x="1908175" y="5527675"/>
            <a:ext cx="815975" cy="781050"/>
          </a:xfrm>
          <a:prstGeom prst="rect">
            <a:avLst/>
          </a:prstGeom>
          <a:noFill/>
          <a:ln w="9525">
            <a:noFill/>
            <a:miter lim="800000"/>
            <a:headEnd/>
            <a:tailEnd/>
          </a:ln>
          <a:effectLst>
            <a:outerShdw dist="139700" dir="2700000" algn="tl" rotWithShape="0">
              <a:srgbClr val="333333">
                <a:alpha val="64999"/>
              </a:srgbClr>
            </a:outerShdw>
          </a:effectLst>
        </p:spPr>
      </p:pic>
      <p:pic>
        <p:nvPicPr>
          <p:cNvPr id="9" name="Imagen 8" descr="Macintosh HD:Users:puramiguelina:Desktop:IMG_4018.jpg"/>
          <p:cNvPicPr preferRelativeResize="0">
            <a:picLocks noChangeAspect="1" noChangeArrowheads="1"/>
          </p:cNvPicPr>
          <p:nvPr/>
        </p:nvPicPr>
        <p:blipFill>
          <a:blip r:embed="rId7" cstate="print"/>
          <a:srcRect/>
          <a:stretch>
            <a:fillRect/>
          </a:stretch>
        </p:blipFill>
        <p:spPr bwMode="auto">
          <a:xfrm>
            <a:off x="3708400" y="5527675"/>
            <a:ext cx="815975" cy="781050"/>
          </a:xfrm>
          <a:prstGeom prst="rect">
            <a:avLst/>
          </a:prstGeom>
          <a:noFill/>
          <a:ln w="9525">
            <a:noFill/>
            <a:miter lim="800000"/>
            <a:headEnd/>
            <a:tailEnd/>
          </a:ln>
          <a:effectLst>
            <a:outerShdw dist="139700" dir="2700000" algn="tl" rotWithShape="0">
              <a:srgbClr val="333333">
                <a:alpha val="64999"/>
              </a:srgbClr>
            </a:outerShdw>
          </a:effectLst>
        </p:spPr>
      </p:pic>
      <p:pic>
        <p:nvPicPr>
          <p:cNvPr id="10" name="0 Imagen" descr="IMG_0863.JPG"/>
          <p:cNvPicPr preferRelativeResize="0">
            <a:picLocks noChangeAspect="1" noChangeArrowheads="1"/>
          </p:cNvPicPr>
          <p:nvPr/>
        </p:nvPicPr>
        <p:blipFill>
          <a:blip r:embed="rId8" cstate="print"/>
          <a:srcRect/>
          <a:stretch>
            <a:fillRect/>
          </a:stretch>
        </p:blipFill>
        <p:spPr bwMode="auto">
          <a:xfrm>
            <a:off x="5580063" y="5516563"/>
            <a:ext cx="817562" cy="782637"/>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contenido 2"/>
          <p:cNvSpPr>
            <a:spLocks noGrp="1"/>
          </p:cNvSpPr>
          <p:nvPr>
            <p:ph idx="1"/>
          </p:nvPr>
        </p:nvSpPr>
        <p:spPr>
          <a:xfrm>
            <a:off x="914400" y="1557338"/>
            <a:ext cx="7772400" cy="5040312"/>
          </a:xfrm>
        </p:spPr>
        <p:txBody>
          <a:bodyPr/>
          <a:lstStyle/>
          <a:p>
            <a:pPr algn="just">
              <a:buNone/>
            </a:pPr>
            <a:endParaRPr lang="es-ES" sz="2200" dirty="0" smtClean="0">
              <a:ea typeface="ＭＳ Ｐゴシック" pitchFamily="34" charset="-128"/>
            </a:endParaRPr>
          </a:p>
          <a:p>
            <a:pPr lvl="1" algn="just"/>
            <a:r>
              <a:rPr lang="es-ES" altLang="es-ES" sz="2200" dirty="0" smtClean="0">
                <a:ea typeface="ＭＳ Ｐゴシック" pitchFamily="34" charset="-128"/>
              </a:rPr>
              <a:t>“</a:t>
            </a:r>
            <a:r>
              <a:rPr lang="es-ES" altLang="ja-JP" sz="2200" dirty="0" smtClean="0">
                <a:ea typeface="ＭＳ Ｐゴシック" pitchFamily="34" charset="-128"/>
              </a:rPr>
              <a:t>El proceso de producción escrita en la tesis de grado en Arquitectura</a:t>
            </a:r>
            <a:r>
              <a:rPr lang="es-ES" altLang="es-ES" sz="2200" dirty="0" smtClean="0">
                <a:ea typeface="ＭＳ Ｐゴシック" pitchFamily="34" charset="-128"/>
              </a:rPr>
              <a:t>”</a:t>
            </a:r>
            <a:r>
              <a:rPr lang="es-ES" altLang="ja-JP" sz="2200" dirty="0" smtClean="0">
                <a:ea typeface="ＭＳ Ｐゴシック" pitchFamily="34" charset="-128"/>
              </a:rPr>
              <a:t> (Año 2014). Prof. </a:t>
            </a:r>
            <a:r>
              <a:rPr lang="es-ES" altLang="ja-JP" sz="2200" dirty="0" err="1" smtClean="0">
                <a:ea typeface="ＭＳ Ｐゴシック" pitchFamily="34" charset="-128"/>
              </a:rPr>
              <a:t>Orisell</a:t>
            </a:r>
            <a:r>
              <a:rPr lang="es-ES" altLang="ja-JP" sz="2200" dirty="0" smtClean="0">
                <a:ea typeface="ＭＳ Ｐゴシック" pitchFamily="34" charset="-128"/>
              </a:rPr>
              <a:t> Medina.</a:t>
            </a:r>
          </a:p>
          <a:p>
            <a:pPr lvl="1" algn="just">
              <a:buNone/>
            </a:pPr>
            <a:endParaRPr lang="es-ES" sz="2200" dirty="0" smtClean="0">
              <a:ea typeface="ＭＳ Ｐゴシック" pitchFamily="34" charset="-128"/>
            </a:endParaRPr>
          </a:p>
          <a:p>
            <a:pPr lvl="1" algn="just">
              <a:buNone/>
            </a:pPr>
            <a:endParaRPr lang="es-ES" sz="2200" dirty="0" smtClean="0">
              <a:ea typeface="ＭＳ Ｐゴシック" pitchFamily="34" charset="-128"/>
            </a:endParaRPr>
          </a:p>
          <a:p>
            <a:pPr lvl="1" algn="just"/>
            <a:r>
              <a:rPr lang="es-ES" altLang="es-ES" sz="2200" dirty="0" smtClean="0">
                <a:ea typeface="ＭＳ Ｐゴシック" pitchFamily="34" charset="-128"/>
              </a:rPr>
              <a:t>“</a:t>
            </a:r>
            <a:r>
              <a:rPr lang="es-ES" altLang="ja-JP" sz="2200" dirty="0" smtClean="0">
                <a:ea typeface="ＭＳ Ｐゴシック" pitchFamily="34" charset="-128"/>
              </a:rPr>
              <a:t>El resumen como estrategia para la comprensión lectora en Derecho de los Contratos</a:t>
            </a:r>
            <a:r>
              <a:rPr lang="es-ES" altLang="es-ES" sz="2200" dirty="0" smtClean="0">
                <a:ea typeface="ＭＳ Ｐゴシック" pitchFamily="34" charset="-128"/>
              </a:rPr>
              <a:t>”</a:t>
            </a:r>
            <a:r>
              <a:rPr lang="es-ES" altLang="ja-JP" sz="2200" dirty="0" smtClean="0">
                <a:ea typeface="ＭＳ Ｐゴシック" pitchFamily="34" charset="-128"/>
              </a:rPr>
              <a:t>. (Año 2015). Prof. </a:t>
            </a:r>
            <a:r>
              <a:rPr lang="es-ES" altLang="ja-JP" sz="2200" dirty="0" err="1" smtClean="0">
                <a:ea typeface="ＭＳ Ｐゴシック" pitchFamily="34" charset="-128"/>
              </a:rPr>
              <a:t>Sahyly</a:t>
            </a:r>
            <a:r>
              <a:rPr lang="es-ES" altLang="ja-JP" sz="2200" dirty="0" smtClean="0">
                <a:ea typeface="ＭＳ Ｐゴシック" pitchFamily="34" charset="-128"/>
              </a:rPr>
              <a:t> </a:t>
            </a:r>
            <a:r>
              <a:rPr lang="es-ES" altLang="ja-JP" sz="2200" dirty="0" err="1" smtClean="0">
                <a:ea typeface="ＭＳ Ｐゴシック" pitchFamily="34" charset="-128"/>
              </a:rPr>
              <a:t>Wehbe</a:t>
            </a:r>
            <a:r>
              <a:rPr lang="es-ES" altLang="ja-JP" sz="2200" dirty="0" smtClean="0">
                <a:ea typeface="ＭＳ Ｐゴシック" pitchFamily="34" charset="-128"/>
              </a:rPr>
              <a:t>. </a:t>
            </a:r>
          </a:p>
          <a:p>
            <a:pPr algn="just"/>
            <a:endParaRPr lang="es-ES" sz="2200" dirty="0" smtClean="0">
              <a:ea typeface="ＭＳ Ｐゴシック" pitchFamily="34" charset="-128"/>
            </a:endParaRPr>
          </a:p>
          <a:p>
            <a:pPr algn="just"/>
            <a:endParaRPr lang="es-ES" sz="2200" dirty="0" smtClean="0">
              <a:ea typeface="ＭＳ Ｐゴシック" pitchFamily="34" charset="-128"/>
            </a:endParaRPr>
          </a:p>
          <a:p>
            <a:pPr algn="just">
              <a:buFont typeface="Wingdings" pitchFamily="2" charset="2"/>
              <a:buNone/>
            </a:pPr>
            <a:endParaRPr lang="es-ES" sz="2200" dirty="0" smtClean="0">
              <a:ea typeface="ＭＳ Ｐゴシック" pitchFamily="34" charset="-128"/>
            </a:endParaRPr>
          </a:p>
          <a:p>
            <a:pPr algn="just"/>
            <a:endParaRPr lang="es-ES" sz="2200" dirty="0" smtClean="0">
              <a:ea typeface="ＭＳ Ｐゴシック" pitchFamily="34" charset="-128"/>
            </a:endParaRPr>
          </a:p>
        </p:txBody>
      </p:sp>
      <p:sp>
        <p:nvSpPr>
          <p:cNvPr id="3" name="Título 1"/>
          <p:cNvSpPr>
            <a:spLocks noGrp="1"/>
          </p:cNvSpPr>
          <p:nvPr>
            <p:ph type="title"/>
          </p:nvPr>
        </p:nvSpPr>
        <p:spPr>
          <a:xfrm>
            <a:off x="914400" y="277813"/>
            <a:ext cx="7772400" cy="1143000"/>
          </a:xfrm>
        </p:spPr>
        <p:txBody>
          <a:bodyPr/>
          <a:lstStyle/>
          <a:p>
            <a:pPr algn="ctr"/>
            <a:r>
              <a:rPr lang="es-ES" dirty="0" smtClean="0">
                <a:ea typeface="ＭＳ Ｐゴシック" pitchFamily="34" charset="-128"/>
              </a:rPr>
              <a:t>Antecedentes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title"/>
          </p:nvPr>
        </p:nvSpPr>
        <p:spPr/>
        <p:txBody>
          <a:bodyPr/>
          <a:lstStyle/>
          <a:p>
            <a:pPr algn="ctr"/>
            <a:r>
              <a:rPr lang="es-ES" dirty="0" smtClean="0">
                <a:ea typeface="ＭＳ Ｐゴシック" pitchFamily="34" charset="-128"/>
              </a:rPr>
              <a:t>Objetivos</a:t>
            </a:r>
          </a:p>
        </p:txBody>
      </p:sp>
      <p:sp>
        <p:nvSpPr>
          <p:cNvPr id="10243" name="Marcador de contenido 2"/>
          <p:cNvSpPr>
            <a:spLocks noGrp="1"/>
          </p:cNvSpPr>
          <p:nvPr>
            <p:ph idx="1"/>
          </p:nvPr>
        </p:nvSpPr>
        <p:spPr>
          <a:xfrm>
            <a:off x="899592" y="1484784"/>
            <a:ext cx="7772400" cy="4530725"/>
          </a:xfrm>
        </p:spPr>
        <p:txBody>
          <a:bodyPr/>
          <a:lstStyle/>
          <a:p>
            <a:pPr marL="0" indent="0" algn="ctr">
              <a:buFont typeface="Wingdings" pitchFamily="2" charset="2"/>
              <a:buNone/>
            </a:pPr>
            <a:r>
              <a:rPr lang="es-ES" sz="2400" b="1" dirty="0" smtClean="0">
                <a:ea typeface="ＭＳ Ｐゴシック" pitchFamily="34" charset="-128"/>
              </a:rPr>
              <a:t>General</a:t>
            </a:r>
          </a:p>
          <a:p>
            <a:pPr marL="0" indent="0" algn="ctr">
              <a:buFont typeface="Wingdings" pitchFamily="2" charset="2"/>
              <a:buNone/>
            </a:pPr>
            <a:r>
              <a:rPr lang="es-ES" sz="2300" dirty="0" smtClean="0">
                <a:ea typeface="ＭＳ Ｐゴシック" pitchFamily="34" charset="-128"/>
              </a:rPr>
              <a:t>Desarrollar en los estudiantes de Proyecto I, procesos de comprensión a través del uso de estrategias cognitivas para aplicarlas en la elaboración de su proyecto de grado.</a:t>
            </a:r>
          </a:p>
          <a:p>
            <a:pPr marL="0" indent="0" algn="ctr">
              <a:buFont typeface="Wingdings" pitchFamily="2" charset="2"/>
              <a:buNone/>
            </a:pPr>
            <a:endParaRPr lang="es-ES" sz="2300" dirty="0" smtClean="0">
              <a:ea typeface="ＭＳ Ｐゴシック" pitchFamily="34" charset="-128"/>
            </a:endParaRPr>
          </a:p>
          <a:p>
            <a:pPr marL="0" indent="0" algn="ctr">
              <a:buFont typeface="Wingdings" pitchFamily="2" charset="2"/>
              <a:buNone/>
            </a:pPr>
            <a:r>
              <a:rPr lang="es-ES" sz="2400" b="1" dirty="0" smtClean="0">
                <a:ea typeface="ＭＳ Ｐゴシック" pitchFamily="34" charset="-128"/>
              </a:rPr>
              <a:t>Específicos</a:t>
            </a:r>
          </a:p>
          <a:p>
            <a:pPr marL="0" indent="0" algn="ctr"/>
            <a:r>
              <a:rPr lang="es-ES" sz="2300" dirty="0" smtClean="0">
                <a:ea typeface="ＭＳ Ｐゴシック" pitchFamily="34" charset="-128"/>
              </a:rPr>
              <a:t>Determinar el nivel de comprensión de los estudiantes de Arquitectura a través de la estrategia del resumen de textos expositivos. </a:t>
            </a:r>
            <a:endParaRPr lang="es-ES_tradnl" sz="2300" dirty="0" smtClean="0">
              <a:ea typeface="ＭＳ Ｐゴシック" pitchFamily="34" charset="-128"/>
            </a:endParaRPr>
          </a:p>
          <a:p>
            <a:pPr marL="0" indent="0" algn="ctr"/>
            <a:r>
              <a:rPr lang="es-ES" sz="2300" dirty="0" smtClean="0">
                <a:ea typeface="ＭＳ Ｐゴシック" pitchFamily="34" charset="-128"/>
              </a:rPr>
              <a:t>Aplicar las operaciones </a:t>
            </a:r>
            <a:r>
              <a:rPr lang="es-ES" sz="2300" dirty="0" err="1" smtClean="0">
                <a:ea typeface="ＭＳ Ｐゴシック" pitchFamily="34" charset="-128"/>
              </a:rPr>
              <a:t>resuntivas</a:t>
            </a:r>
            <a:r>
              <a:rPr lang="es-ES" sz="2300" dirty="0" smtClean="0">
                <a:ea typeface="ＭＳ Ｐゴシック" pitchFamily="34" charset="-128"/>
              </a:rPr>
              <a:t> (</a:t>
            </a:r>
            <a:r>
              <a:rPr lang="es-ES" sz="2300" dirty="0" err="1" smtClean="0">
                <a:ea typeface="ＭＳ Ｐゴシック" pitchFamily="34" charset="-128"/>
              </a:rPr>
              <a:t>macrorreglas</a:t>
            </a:r>
            <a:r>
              <a:rPr lang="es-ES" sz="2300" dirty="0" smtClean="0">
                <a:ea typeface="ＭＳ Ｐゴシック" pitchFamily="34" charset="-128"/>
              </a:rPr>
              <a:t>) al texto leído para identificar las ideas relevantes.</a:t>
            </a:r>
          </a:p>
          <a:p>
            <a:pPr marL="0" indent="0" algn="ctr"/>
            <a:r>
              <a:rPr lang="es-ES" sz="2300" dirty="0" smtClean="0">
                <a:ea typeface="ＭＳ Ｐゴシック" pitchFamily="34" charset="-128"/>
              </a:rPr>
              <a:t>Utilizar guías de lectura para apoyar el procesamiento de la información escrita de los estudiantes.</a:t>
            </a:r>
            <a:endParaRPr lang="es-ES_tradnl" sz="2300" dirty="0" smtClean="0">
              <a:ea typeface="ＭＳ Ｐゴシック" pitchFamily="34" charset="-128"/>
            </a:endParaRPr>
          </a:p>
          <a:p>
            <a:pPr marL="0" indent="0" algn="just"/>
            <a:endParaRPr lang="es-ES" dirty="0" smtClean="0">
              <a:ea typeface="ＭＳ Ｐゴシック" pitchFamily="34" charset="-128"/>
            </a:endParaRPr>
          </a:p>
          <a:p>
            <a:pPr marL="0" indent="0" algn="ctr"/>
            <a:endParaRPr lang="es-E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Marcador de contenido 2"/>
          <p:cNvSpPr>
            <a:spLocks noGrp="1"/>
          </p:cNvSpPr>
          <p:nvPr>
            <p:ph idx="1"/>
          </p:nvPr>
        </p:nvSpPr>
        <p:spPr>
          <a:xfrm>
            <a:off x="914400" y="1706563"/>
            <a:ext cx="7772400" cy="1793875"/>
          </a:xfrm>
        </p:spPr>
        <p:txBody>
          <a:bodyPr/>
          <a:lstStyle/>
          <a:p>
            <a:pPr marL="0" indent="0" algn="ctr">
              <a:buFont typeface="Wingdings" pitchFamily="2" charset="2"/>
              <a:buNone/>
            </a:pPr>
            <a:r>
              <a:rPr lang="es-ES" dirty="0" smtClean="0">
                <a:ea typeface="ＭＳ Ｐゴシック" pitchFamily="34" charset="-128"/>
              </a:rPr>
              <a:t>Son operaciones cognitivas que realiza el lector u oyente. A través de las mismas, se logra extraer la información relevante de un texto y poder así formular el tema del que trata.</a:t>
            </a:r>
          </a:p>
        </p:txBody>
      </p:sp>
      <p:sp>
        <p:nvSpPr>
          <p:cNvPr id="11267" name="Título 3"/>
          <p:cNvSpPr>
            <a:spLocks noGrp="1"/>
          </p:cNvSpPr>
          <p:nvPr>
            <p:ph type="title"/>
          </p:nvPr>
        </p:nvSpPr>
        <p:spPr>
          <a:xfrm>
            <a:off x="914400" y="188913"/>
            <a:ext cx="7772400" cy="1143000"/>
          </a:xfrm>
        </p:spPr>
        <p:txBody>
          <a:bodyPr/>
          <a:lstStyle/>
          <a:p>
            <a:pPr algn="ctr"/>
            <a:r>
              <a:rPr lang="es-ES" dirty="0" smtClean="0">
                <a:ea typeface="ＭＳ Ｐゴシック" pitchFamily="34" charset="-128"/>
              </a:rPr>
              <a:t>Marco teórico</a:t>
            </a:r>
            <a:r>
              <a:rPr lang="es-ES" sz="3600" dirty="0" smtClean="0">
                <a:ea typeface="ＭＳ Ｐゴシック" pitchFamily="34" charset="-128"/>
              </a:rPr>
              <a:t/>
            </a:r>
            <a:br>
              <a:rPr lang="es-ES" sz="3600" dirty="0" smtClean="0">
                <a:ea typeface="ＭＳ Ｐゴシック" pitchFamily="34" charset="-128"/>
              </a:rPr>
            </a:br>
            <a:r>
              <a:rPr lang="es-ES" sz="3200" dirty="0" smtClean="0">
                <a:ea typeface="ＭＳ Ｐゴシック" pitchFamily="34" charset="-128"/>
              </a:rPr>
              <a:t>El Resumen -</a:t>
            </a:r>
            <a:r>
              <a:rPr lang="es-ES" sz="3200" dirty="0" err="1" smtClean="0">
                <a:ea typeface="ＭＳ Ｐゴシック" pitchFamily="34" charset="-128"/>
              </a:rPr>
              <a:t>Macrorreglas</a:t>
            </a:r>
            <a:r>
              <a:rPr lang="es-ES" sz="3200" dirty="0" smtClean="0">
                <a:ea typeface="ＭＳ Ｐゴシック" pitchFamily="34" charset="-128"/>
              </a:rPr>
              <a:t> Van </a:t>
            </a:r>
            <a:r>
              <a:rPr lang="es-ES" sz="3200" dirty="0" err="1" smtClean="0">
                <a:ea typeface="ＭＳ Ｐゴシック" pitchFamily="34" charset="-128"/>
              </a:rPr>
              <a:t>Dijk</a:t>
            </a:r>
            <a:endParaRPr lang="es-ES" sz="3200" dirty="0" smtClean="0">
              <a:ea typeface="ＭＳ Ｐゴシック" pitchFamily="34" charset="-128"/>
            </a:endParaRPr>
          </a:p>
        </p:txBody>
      </p:sp>
      <p:sp>
        <p:nvSpPr>
          <p:cNvPr id="4" name="3 Rectángulo"/>
          <p:cNvSpPr/>
          <p:nvPr/>
        </p:nvSpPr>
        <p:spPr>
          <a:xfrm>
            <a:off x="2699792" y="5805264"/>
            <a:ext cx="4032448" cy="432048"/>
          </a:xfrm>
          <a:prstGeom prst="rect">
            <a:avLst/>
          </a:prstGeom>
          <a:effectLst>
            <a:glow rad="63500">
              <a:schemeClr val="accent4">
                <a:satMod val="175000"/>
                <a:alpha val="40000"/>
              </a:schemeClr>
            </a:glo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DO"/>
          </a:p>
        </p:txBody>
      </p:sp>
      <p:sp>
        <p:nvSpPr>
          <p:cNvPr id="5" name="Marcador de contenido 2"/>
          <p:cNvSpPr txBox="1">
            <a:spLocks/>
          </p:cNvSpPr>
          <p:nvPr/>
        </p:nvSpPr>
        <p:spPr bwMode="auto">
          <a:xfrm>
            <a:off x="2555875" y="5732463"/>
            <a:ext cx="4319588" cy="576262"/>
          </a:xfrm>
          <a:prstGeom prst="rect">
            <a:avLst/>
          </a:prstGeom>
          <a:noFill/>
          <a:ln w="9525">
            <a:noFill/>
            <a:miter lim="800000"/>
            <a:headEnd/>
            <a:tailEnd/>
          </a:ln>
        </p:spPr>
        <p:txBody>
          <a:bodyPr/>
          <a:lstStyle/>
          <a:p>
            <a:pPr algn="ctr" eaLnBrk="0" hangingPunct="0">
              <a:spcBef>
                <a:spcPct val="20000"/>
              </a:spcBef>
              <a:buClr>
                <a:schemeClr val="folHlink"/>
              </a:buClr>
              <a:buSzPct val="90000"/>
              <a:buFont typeface="Wingdings" pitchFamily="2" charset="2"/>
              <a:buNone/>
              <a:defRPr/>
            </a:pPr>
            <a:r>
              <a:rPr lang="es-US" sz="2800" kern="0" dirty="0">
                <a:latin typeface="+mn-lt"/>
                <a:ea typeface="ＭＳ Ｐゴシック" charset="-128"/>
                <a:cs typeface="ＭＳ Ｐゴシック" charset="0"/>
              </a:rPr>
              <a:t>Construir e integrar  </a:t>
            </a:r>
          </a:p>
          <a:p>
            <a:pPr algn="just" eaLnBrk="0" hangingPunct="0">
              <a:spcBef>
                <a:spcPct val="20000"/>
              </a:spcBef>
              <a:buClr>
                <a:schemeClr val="folHlink"/>
              </a:buClr>
              <a:buSzPct val="90000"/>
              <a:buFont typeface="Wingdings" pitchFamily="2" charset="2"/>
              <a:buChar char="n"/>
              <a:defRPr/>
            </a:pPr>
            <a:endParaRPr lang="es-ES" sz="2800" kern="0" dirty="0">
              <a:latin typeface="+mn-lt"/>
              <a:ea typeface="ＭＳ Ｐゴシック" charset="-128"/>
              <a:cs typeface="ＭＳ Ｐゴシック" charset="0"/>
            </a:endParaRPr>
          </a:p>
        </p:txBody>
      </p:sp>
      <p:sp>
        <p:nvSpPr>
          <p:cNvPr id="9" name="8 Rectángulo"/>
          <p:cNvSpPr/>
          <p:nvPr/>
        </p:nvSpPr>
        <p:spPr>
          <a:xfrm>
            <a:off x="2699792" y="5157192"/>
            <a:ext cx="4032448" cy="432048"/>
          </a:xfrm>
          <a:prstGeom prst="rect">
            <a:avLst/>
          </a:prstGeom>
          <a:effectLst>
            <a:glow rad="63500">
              <a:schemeClr val="accent4">
                <a:satMod val="175000"/>
                <a:alpha val="40000"/>
              </a:schemeClr>
            </a:glo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DO"/>
          </a:p>
        </p:txBody>
      </p:sp>
      <p:sp>
        <p:nvSpPr>
          <p:cNvPr id="10" name="Marcador de contenido 2"/>
          <p:cNvSpPr txBox="1">
            <a:spLocks/>
          </p:cNvSpPr>
          <p:nvPr/>
        </p:nvSpPr>
        <p:spPr bwMode="auto">
          <a:xfrm>
            <a:off x="2555875" y="5084763"/>
            <a:ext cx="4319588" cy="576262"/>
          </a:xfrm>
          <a:prstGeom prst="rect">
            <a:avLst/>
          </a:prstGeom>
          <a:noFill/>
          <a:ln w="9525">
            <a:noFill/>
            <a:miter lim="800000"/>
            <a:headEnd/>
            <a:tailEnd/>
          </a:ln>
        </p:spPr>
        <p:txBody>
          <a:bodyPr/>
          <a:lstStyle/>
          <a:p>
            <a:pPr algn="ctr" eaLnBrk="0" hangingPunct="0">
              <a:spcBef>
                <a:spcPct val="20000"/>
              </a:spcBef>
              <a:buClr>
                <a:schemeClr val="folHlink"/>
              </a:buClr>
              <a:buSzPct val="90000"/>
              <a:buFont typeface="Wingdings" pitchFamily="2" charset="2"/>
              <a:buNone/>
              <a:defRPr/>
            </a:pPr>
            <a:r>
              <a:rPr lang="es-ES" sz="2800" kern="0" dirty="0">
                <a:latin typeface="+mn-lt"/>
                <a:ea typeface="ＭＳ Ｐゴシック" charset="-128"/>
                <a:cs typeface="ＭＳ Ｐゴシック" charset="0"/>
              </a:rPr>
              <a:t>Generalizar</a:t>
            </a:r>
          </a:p>
        </p:txBody>
      </p:sp>
      <p:sp>
        <p:nvSpPr>
          <p:cNvPr id="11" name="10 Rectángulo"/>
          <p:cNvSpPr/>
          <p:nvPr/>
        </p:nvSpPr>
        <p:spPr>
          <a:xfrm>
            <a:off x="2699792" y="4509121"/>
            <a:ext cx="4032448" cy="432048"/>
          </a:xfrm>
          <a:prstGeom prst="rect">
            <a:avLst/>
          </a:prstGeom>
          <a:effectLst>
            <a:glow rad="63500">
              <a:schemeClr val="accent4">
                <a:satMod val="175000"/>
                <a:alpha val="40000"/>
              </a:schemeClr>
            </a:glo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DO"/>
          </a:p>
        </p:txBody>
      </p:sp>
      <p:sp>
        <p:nvSpPr>
          <p:cNvPr id="12" name="Marcador de contenido 2"/>
          <p:cNvSpPr txBox="1">
            <a:spLocks/>
          </p:cNvSpPr>
          <p:nvPr/>
        </p:nvSpPr>
        <p:spPr bwMode="auto">
          <a:xfrm>
            <a:off x="2555875" y="4437063"/>
            <a:ext cx="4319588" cy="576262"/>
          </a:xfrm>
          <a:prstGeom prst="rect">
            <a:avLst/>
          </a:prstGeom>
          <a:noFill/>
          <a:ln w="9525">
            <a:noFill/>
            <a:miter lim="800000"/>
            <a:headEnd/>
            <a:tailEnd/>
          </a:ln>
        </p:spPr>
        <p:txBody>
          <a:bodyPr/>
          <a:lstStyle/>
          <a:p>
            <a:pPr algn="ctr" eaLnBrk="0" hangingPunct="0">
              <a:spcBef>
                <a:spcPct val="20000"/>
              </a:spcBef>
              <a:buClr>
                <a:schemeClr val="folHlink"/>
              </a:buClr>
              <a:buSzPct val="90000"/>
              <a:buFont typeface="Wingdings" pitchFamily="2" charset="2"/>
              <a:buNone/>
              <a:defRPr/>
            </a:pPr>
            <a:r>
              <a:rPr lang="es-US" sz="2800" kern="0" dirty="0">
                <a:latin typeface="+mn-lt"/>
                <a:ea typeface="ＭＳ Ｐゴシック" charset="-128"/>
                <a:cs typeface="ＭＳ Ｐゴシック" charset="0"/>
              </a:rPr>
              <a:t>Seleccionar</a:t>
            </a:r>
          </a:p>
        </p:txBody>
      </p:sp>
      <p:sp>
        <p:nvSpPr>
          <p:cNvPr id="13" name="12 Rectángulo"/>
          <p:cNvSpPr/>
          <p:nvPr/>
        </p:nvSpPr>
        <p:spPr>
          <a:xfrm>
            <a:off x="2699792" y="3861049"/>
            <a:ext cx="4032448" cy="432048"/>
          </a:xfrm>
          <a:prstGeom prst="rect">
            <a:avLst/>
          </a:prstGeom>
          <a:effectLst>
            <a:glow rad="63500">
              <a:schemeClr val="accent4">
                <a:satMod val="175000"/>
                <a:alpha val="40000"/>
              </a:schemeClr>
            </a:glo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DO"/>
          </a:p>
        </p:txBody>
      </p:sp>
      <p:sp>
        <p:nvSpPr>
          <p:cNvPr id="14" name="Marcador de contenido 2"/>
          <p:cNvSpPr txBox="1">
            <a:spLocks/>
          </p:cNvSpPr>
          <p:nvPr/>
        </p:nvSpPr>
        <p:spPr bwMode="auto">
          <a:xfrm>
            <a:off x="2555875" y="3789363"/>
            <a:ext cx="4319588" cy="576262"/>
          </a:xfrm>
          <a:prstGeom prst="rect">
            <a:avLst/>
          </a:prstGeom>
          <a:noFill/>
          <a:ln w="9525">
            <a:noFill/>
            <a:miter lim="800000"/>
            <a:headEnd/>
            <a:tailEnd/>
          </a:ln>
        </p:spPr>
        <p:txBody>
          <a:bodyPr/>
          <a:lstStyle/>
          <a:p>
            <a:pPr algn="ctr" eaLnBrk="0" hangingPunct="0">
              <a:spcBef>
                <a:spcPct val="20000"/>
              </a:spcBef>
              <a:buClr>
                <a:schemeClr val="folHlink"/>
              </a:buClr>
              <a:buSzPct val="90000"/>
              <a:buFont typeface="Wingdings" pitchFamily="2" charset="2"/>
              <a:buNone/>
              <a:defRPr/>
            </a:pPr>
            <a:r>
              <a:rPr lang="es-US" sz="2800" kern="0" dirty="0">
                <a:latin typeface="+mn-lt"/>
                <a:ea typeface="ＭＳ Ｐゴシック" charset="-128"/>
                <a:cs typeface="ＭＳ Ｐゴシック" charset="0"/>
              </a:rPr>
              <a:t>Omitir  </a:t>
            </a:r>
          </a:p>
          <a:p>
            <a:pPr algn="just" eaLnBrk="0" hangingPunct="0">
              <a:spcBef>
                <a:spcPct val="20000"/>
              </a:spcBef>
              <a:buClr>
                <a:schemeClr val="folHlink"/>
              </a:buClr>
              <a:buSzPct val="90000"/>
              <a:buFont typeface="Wingdings" pitchFamily="2" charset="2"/>
              <a:buChar char="n"/>
              <a:defRPr/>
            </a:pPr>
            <a:endParaRPr lang="es-ES" sz="2800" kern="0" dirty="0">
              <a:latin typeface="+mn-lt"/>
              <a:ea typeface="ＭＳ Ｐゴシック" charset="-128"/>
              <a:cs typeface="ＭＳ Ｐゴシック"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contenido 2"/>
          <p:cNvSpPr>
            <a:spLocks noGrp="1"/>
          </p:cNvSpPr>
          <p:nvPr>
            <p:ph idx="1"/>
          </p:nvPr>
        </p:nvSpPr>
        <p:spPr/>
        <p:txBody>
          <a:bodyPr/>
          <a:lstStyle/>
          <a:p>
            <a:pPr algn="just"/>
            <a:r>
              <a:rPr lang="es-ES" sz="2400" dirty="0" smtClean="0">
                <a:ea typeface="ＭＳ Ｐゴシック" pitchFamily="34" charset="-128"/>
              </a:rPr>
              <a:t>Resumir implica la construcción de un nuevo texto a partir de las informaciones de un texto fuente, que se reorganizan y jerarquizan de distintas formas atendiendo al propósito lector y el tipo de texto en cuestión. (Padilla, Douglas y López, 2010).</a:t>
            </a:r>
          </a:p>
          <a:p>
            <a:pPr algn="just"/>
            <a:endParaRPr lang="es-ES" sz="2400" dirty="0" smtClean="0">
              <a:ea typeface="ＭＳ Ｐゴシック" pitchFamily="34" charset="-128"/>
            </a:endParaRPr>
          </a:p>
          <a:p>
            <a:pPr algn="just"/>
            <a:r>
              <a:rPr lang="es-ES" sz="2400" dirty="0" smtClean="0">
                <a:ea typeface="ＭＳ Ｐゴシック" pitchFamily="34" charset="-128"/>
              </a:rPr>
              <a:t>Las guías de lectura dan pautas, orientan a los estudiantes, indican cuáles son las informaciones que se requieren para determinados propósitos u objetivos. Bien estructuradas, orientan a la búsqueda de  informaciones relevantes y pertinentes explícitas o implícitas en el texto fuente.</a:t>
            </a:r>
          </a:p>
          <a:p>
            <a:pPr algn="just"/>
            <a:endParaRPr lang="es-ES" sz="2400" dirty="0" smtClean="0">
              <a:ea typeface="ＭＳ Ｐゴシック" pitchFamily="34" charset="-128"/>
            </a:endParaRPr>
          </a:p>
          <a:p>
            <a:pPr algn="just"/>
            <a:endParaRPr lang="es-ES" sz="2400" dirty="0" smtClean="0">
              <a:ea typeface="ＭＳ Ｐゴシック" pitchFamily="34" charset="-128"/>
            </a:endParaRPr>
          </a:p>
          <a:p>
            <a:pPr algn="just"/>
            <a:endParaRPr lang="es-ES" sz="2400" dirty="0" smtClean="0">
              <a:ea typeface="ＭＳ Ｐゴシック" pitchFamily="34" charset="-128"/>
            </a:endParaRPr>
          </a:p>
          <a:p>
            <a:pPr algn="just"/>
            <a:endParaRPr lang="es-ES" sz="2400" dirty="0" smtClean="0">
              <a:ea typeface="ＭＳ Ｐゴシック" pitchFamily="34" charset="-128"/>
            </a:endParaRPr>
          </a:p>
          <a:p>
            <a:pPr algn="just"/>
            <a:endParaRPr lang="es-ES" sz="2400" dirty="0" smtClean="0">
              <a:ea typeface="ＭＳ Ｐゴシック" pitchFamily="34" charset="-128"/>
            </a:endParaRPr>
          </a:p>
          <a:p>
            <a:pPr algn="just"/>
            <a:endParaRPr lang="es-ES" sz="2400" dirty="0" smtClean="0">
              <a:ea typeface="ＭＳ Ｐゴシック" pitchFamily="34" charset="-128"/>
            </a:endParaRPr>
          </a:p>
          <a:p>
            <a:pPr algn="just"/>
            <a:endParaRPr lang="es-ES" sz="2400" dirty="0" smtClean="0">
              <a:ea typeface="ＭＳ Ｐゴシック" pitchFamily="34" charset="-128"/>
            </a:endParaRPr>
          </a:p>
        </p:txBody>
      </p:sp>
      <p:sp>
        <p:nvSpPr>
          <p:cNvPr id="3" name="2 Rectángulo"/>
          <p:cNvSpPr/>
          <p:nvPr/>
        </p:nvSpPr>
        <p:spPr>
          <a:xfrm>
            <a:off x="3419872" y="404664"/>
            <a:ext cx="3448380" cy="738664"/>
          </a:xfrm>
          <a:prstGeom prst="rect">
            <a:avLst/>
          </a:prstGeom>
        </p:spPr>
        <p:txBody>
          <a:bodyPr wrap="none">
            <a:spAutoFit/>
          </a:bodyPr>
          <a:lstStyle/>
          <a:p>
            <a:r>
              <a:rPr lang="es-ES" sz="4200" dirty="0"/>
              <a:t>Marco teórico</a:t>
            </a:r>
            <a:endParaRPr lang="es-DO" sz="4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lstStyle/>
          <a:p>
            <a:pPr algn="ctr"/>
            <a:r>
              <a:rPr lang="es-ES" smtClean="0">
                <a:ea typeface="ＭＳ Ｐゴシック" pitchFamily="34" charset="-128"/>
              </a:rPr>
              <a:t>Metodología</a:t>
            </a:r>
          </a:p>
        </p:txBody>
      </p:sp>
      <p:sp>
        <p:nvSpPr>
          <p:cNvPr id="23554" name="Marcador de contenido 2"/>
          <p:cNvSpPr>
            <a:spLocks noGrp="1"/>
          </p:cNvSpPr>
          <p:nvPr>
            <p:ph idx="1"/>
          </p:nvPr>
        </p:nvSpPr>
        <p:spPr>
          <a:solidFill>
            <a:schemeClr val="accent1">
              <a:lumMod val="75000"/>
            </a:schemeClr>
          </a:solidFill>
          <a:extLst>
            <a:ext uri="{91240B29-F687-4f45-9708-019B960494DF}"/>
            <a:ext uri="{FAA26D3D-D897-4be2-8F04-BA451C77F1D7}"/>
          </a:extLst>
        </p:spPr>
        <p:style>
          <a:lnRef idx="0">
            <a:schemeClr val="accent1"/>
          </a:lnRef>
          <a:fillRef idx="3">
            <a:schemeClr val="accent1"/>
          </a:fillRef>
          <a:effectRef idx="3">
            <a:schemeClr val="accent1"/>
          </a:effectRef>
          <a:fontRef idx="minor">
            <a:schemeClr val="lt1"/>
          </a:fontRef>
        </p:style>
        <p:txBody>
          <a:bodyPr/>
          <a:lstStyle/>
          <a:p>
            <a:pPr marL="457200" indent="-457200" algn="just">
              <a:buClrTx/>
              <a:buFont typeface="Times New Roman" pitchFamily="18" charset="0"/>
              <a:buAutoNum type="arabicPeriod"/>
              <a:defRPr/>
            </a:pPr>
            <a:r>
              <a:rPr lang="es-ES" sz="2200" dirty="0" smtClean="0">
                <a:solidFill>
                  <a:schemeClr val="tx1"/>
                </a:solidFill>
                <a:ea typeface="ＭＳ Ｐゴシック" pitchFamily="34" charset="-128"/>
              </a:rPr>
              <a:t>Se inició en octubre 2015: Asignación 1er. resumen libre</a:t>
            </a:r>
            <a:r>
              <a:rPr lang="es-ES" sz="2200" b="1" dirty="0" smtClean="0">
                <a:solidFill>
                  <a:schemeClr val="tx1"/>
                </a:solidFill>
                <a:ea typeface="ＭＳ Ｐゴシック" pitchFamily="34" charset="-128"/>
              </a:rPr>
              <a:t>. </a:t>
            </a:r>
          </a:p>
          <a:p>
            <a:pPr marL="457200" indent="-457200" algn="just">
              <a:buClrTx/>
              <a:buFont typeface="Times New Roman" pitchFamily="18" charset="0"/>
              <a:buAutoNum type="arabicPeriod"/>
              <a:defRPr/>
            </a:pPr>
            <a:endParaRPr lang="es-ES" sz="2200" b="1" dirty="0" smtClean="0">
              <a:solidFill>
                <a:schemeClr val="tx1"/>
              </a:solidFill>
              <a:ea typeface="ＭＳ Ｐゴシック" pitchFamily="34" charset="-128"/>
            </a:endParaRPr>
          </a:p>
          <a:p>
            <a:pPr marL="457200" indent="-457200" algn="just">
              <a:buClrTx/>
              <a:buFont typeface="Times New Roman" pitchFamily="18" charset="0"/>
              <a:buAutoNum type="arabicPeriod"/>
              <a:defRPr/>
            </a:pPr>
            <a:r>
              <a:rPr lang="es-ES" sz="2200" dirty="0" smtClean="0">
                <a:solidFill>
                  <a:schemeClr val="tx1"/>
                </a:solidFill>
                <a:ea typeface="ＭＳ Ｐゴシック" pitchFamily="34" charset="-128"/>
              </a:rPr>
              <a:t>Asignación de tres resúmenes. </a:t>
            </a:r>
            <a:r>
              <a:rPr lang="es-ES" sz="2200" dirty="0" err="1" smtClean="0">
                <a:solidFill>
                  <a:schemeClr val="tx1"/>
                </a:solidFill>
                <a:ea typeface="ＭＳ Ｐゴシック" pitchFamily="34" charset="-128"/>
              </a:rPr>
              <a:t>Macrorreglas</a:t>
            </a:r>
            <a:r>
              <a:rPr lang="es-ES" sz="2200" dirty="0" smtClean="0">
                <a:solidFill>
                  <a:schemeClr val="tx1"/>
                </a:solidFill>
                <a:ea typeface="ＭＳ Ｐゴシック" pitchFamily="34" charset="-128"/>
              </a:rPr>
              <a:t> de Van </a:t>
            </a:r>
            <a:r>
              <a:rPr lang="es-ES" sz="2200" dirty="0" err="1" smtClean="0">
                <a:solidFill>
                  <a:schemeClr val="tx1"/>
                </a:solidFill>
                <a:ea typeface="ＭＳ Ｐゴシック" pitchFamily="34" charset="-128"/>
              </a:rPr>
              <a:t>Dijk</a:t>
            </a:r>
            <a:endParaRPr lang="es-ES" sz="2200" dirty="0" smtClean="0">
              <a:solidFill>
                <a:schemeClr val="tx1"/>
              </a:solidFill>
              <a:ea typeface="ＭＳ Ｐゴシック" pitchFamily="34" charset="-128"/>
            </a:endParaRPr>
          </a:p>
          <a:p>
            <a:pPr marL="457200" indent="-457200" algn="just">
              <a:buClrTx/>
              <a:buFont typeface="Times New Roman" pitchFamily="18" charset="0"/>
              <a:buAutoNum type="arabicPeriod"/>
              <a:defRPr/>
            </a:pPr>
            <a:endParaRPr lang="es-ES" sz="2200" dirty="0" smtClean="0">
              <a:solidFill>
                <a:schemeClr val="tx1"/>
              </a:solidFill>
              <a:ea typeface="ＭＳ Ｐゴシック" pitchFamily="34" charset="-128"/>
            </a:endParaRPr>
          </a:p>
          <a:p>
            <a:pPr marL="457200" indent="-457200" algn="just">
              <a:buClrTx/>
              <a:buFont typeface="Times New Roman" pitchFamily="18" charset="0"/>
              <a:buAutoNum type="arabicPeriod"/>
              <a:defRPr/>
            </a:pPr>
            <a:r>
              <a:rPr lang="es-ES" sz="2200" dirty="0" smtClean="0">
                <a:solidFill>
                  <a:schemeClr val="tx1"/>
                </a:solidFill>
                <a:ea typeface="ＭＳ Ｐゴシック" pitchFamily="34" charset="-128"/>
              </a:rPr>
              <a:t>Aplicación de rúbrica de evaluación  a cada resumen.</a:t>
            </a:r>
          </a:p>
          <a:p>
            <a:pPr marL="457200" indent="-457200" algn="just">
              <a:buClrTx/>
              <a:buFont typeface="Times New Roman" pitchFamily="18" charset="0"/>
              <a:buAutoNum type="arabicPeriod"/>
              <a:defRPr/>
            </a:pPr>
            <a:endParaRPr lang="es-ES" sz="2200" dirty="0" smtClean="0">
              <a:solidFill>
                <a:schemeClr val="tx1"/>
              </a:solidFill>
              <a:ea typeface="ＭＳ Ｐゴシック" pitchFamily="34" charset="-128"/>
            </a:endParaRPr>
          </a:p>
          <a:p>
            <a:pPr marL="457200" indent="-457200" algn="just">
              <a:buClrTx/>
              <a:buFont typeface="Times New Roman" pitchFamily="18" charset="0"/>
              <a:buAutoNum type="arabicPeriod"/>
              <a:defRPr/>
            </a:pPr>
            <a:r>
              <a:rPr lang="es-ES" sz="2200" dirty="0" smtClean="0">
                <a:solidFill>
                  <a:schemeClr val="tx1"/>
                </a:solidFill>
                <a:ea typeface="ＭＳ Ｐゴシック" pitchFamily="34" charset="-128"/>
              </a:rPr>
              <a:t>Guías de lectura.</a:t>
            </a:r>
          </a:p>
          <a:p>
            <a:pPr marL="457200" indent="-457200" algn="just">
              <a:buClrTx/>
              <a:buFont typeface="Times New Roman" pitchFamily="18" charset="0"/>
              <a:buAutoNum type="arabicPeriod"/>
              <a:defRPr/>
            </a:pPr>
            <a:endParaRPr lang="es-ES" sz="2200" dirty="0" smtClean="0">
              <a:solidFill>
                <a:schemeClr val="tx1"/>
              </a:solidFill>
              <a:ea typeface="ＭＳ Ｐゴシック" pitchFamily="34" charset="-128"/>
            </a:endParaRPr>
          </a:p>
          <a:p>
            <a:pPr marL="457200" indent="-457200" algn="just">
              <a:buClrTx/>
              <a:buFont typeface="Times New Roman" pitchFamily="18" charset="0"/>
              <a:buAutoNum type="arabicPeriod"/>
              <a:defRPr/>
            </a:pPr>
            <a:r>
              <a:rPr lang="es-ES" sz="2200" dirty="0" smtClean="0">
                <a:solidFill>
                  <a:schemeClr val="tx1"/>
                </a:solidFill>
                <a:ea typeface="ＭＳ Ｐゴシック" pitchFamily="34" charset="-128"/>
              </a:rPr>
              <a:t>Análisis de los resultados de las evaluaciones.</a:t>
            </a:r>
          </a:p>
          <a:p>
            <a:pPr marL="457200" indent="-457200" algn="just">
              <a:buClrTx/>
              <a:buFont typeface="Times New Roman" pitchFamily="18" charset="0"/>
              <a:buAutoNum type="arabicPeriod"/>
              <a:defRPr/>
            </a:pPr>
            <a:endParaRPr lang="es-ES" sz="2200" dirty="0" smtClean="0">
              <a:solidFill>
                <a:schemeClr val="tx1"/>
              </a:solidFill>
              <a:ea typeface="ＭＳ Ｐゴシック" pitchFamily="34" charset="-128"/>
            </a:endParaRPr>
          </a:p>
          <a:p>
            <a:pPr marL="457200" indent="-457200" algn="just">
              <a:buClrTx/>
              <a:buFont typeface="Times New Roman" pitchFamily="18" charset="0"/>
              <a:buAutoNum type="arabicPeriod"/>
              <a:defRPr/>
            </a:pPr>
            <a:r>
              <a:rPr lang="es-ES" sz="2200" dirty="0" smtClean="0">
                <a:solidFill>
                  <a:schemeClr val="tx1"/>
                </a:solidFill>
                <a:ea typeface="ＭＳ Ｐゴシック" pitchFamily="34" charset="-128"/>
              </a:rPr>
              <a:t>Retroalimentación entre pares y del profesor.</a:t>
            </a:r>
          </a:p>
          <a:p>
            <a:pPr marL="457200" indent="-457200" algn="just">
              <a:buFont typeface="Wingdings" pitchFamily="2" charset="2"/>
              <a:buNone/>
              <a:defRPr/>
            </a:pPr>
            <a:endParaRPr lang="es-ES" sz="2400" dirty="0" smtClean="0">
              <a:solidFill>
                <a:srgbClr val="FFFFE1"/>
              </a:solidFill>
              <a:ea typeface="ＭＳ Ｐゴシック" pitchFamily="34" charset="-128"/>
            </a:endParaRPr>
          </a:p>
          <a:p>
            <a:pPr marL="457200" indent="-457200" algn="just">
              <a:buFont typeface="Wingdings" pitchFamily="2" charset="2"/>
              <a:buNone/>
              <a:defRPr/>
            </a:pPr>
            <a:endParaRPr lang="es-ES" dirty="0" smtClean="0">
              <a:solidFill>
                <a:srgbClr val="FFFFE1"/>
              </a:solidFill>
              <a:ea typeface="ＭＳ Ｐゴシック" pitchFamily="34" charset="-128"/>
            </a:endParaRPr>
          </a:p>
          <a:p>
            <a:pPr marL="457200" indent="-457200" algn="just">
              <a:buFont typeface="Wingdings" pitchFamily="2" charset="2"/>
              <a:buNone/>
              <a:defRPr/>
            </a:pPr>
            <a:endParaRPr lang="es-ES" dirty="0" smtClean="0">
              <a:solidFill>
                <a:srgbClr val="FFFFE1"/>
              </a:solidFill>
              <a:ea typeface="ＭＳ Ｐゴシック" pitchFamily="34" charset="-128"/>
            </a:endParaRPr>
          </a:p>
          <a:p>
            <a:pPr marL="457200" indent="-457200" algn="just">
              <a:buFont typeface="Wingdings" pitchFamily="2" charset="2"/>
              <a:buNone/>
              <a:defRPr/>
            </a:pPr>
            <a:endParaRPr lang="es-ES" dirty="0" smtClean="0">
              <a:solidFill>
                <a:srgbClr val="FFFFE1"/>
              </a:solidFill>
              <a:ea typeface="ＭＳ Ｐゴシック" pitchFamily="34" charset="-128"/>
            </a:endParaRPr>
          </a:p>
        </p:txBody>
      </p:sp>
      <p:sp>
        <p:nvSpPr>
          <p:cNvPr id="2" name="Flecha abajo 1"/>
          <p:cNvSpPr>
            <a:spLocks noChangeArrowheads="1"/>
          </p:cNvSpPr>
          <p:nvPr/>
        </p:nvSpPr>
        <p:spPr bwMode="auto">
          <a:xfrm>
            <a:off x="2360613" y="1989138"/>
            <a:ext cx="411162" cy="360362"/>
          </a:xfrm>
          <a:prstGeom prst="downArrow">
            <a:avLst>
              <a:gd name="adj1" fmla="val 50000"/>
              <a:gd name="adj2" fmla="val 50000"/>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s-ES"/>
          </a:p>
        </p:txBody>
      </p:sp>
      <p:sp>
        <p:nvSpPr>
          <p:cNvPr id="5" name="Flecha abajo 4"/>
          <p:cNvSpPr>
            <a:spLocks noChangeArrowheads="1"/>
          </p:cNvSpPr>
          <p:nvPr/>
        </p:nvSpPr>
        <p:spPr bwMode="auto">
          <a:xfrm>
            <a:off x="2339975" y="3602038"/>
            <a:ext cx="412750" cy="360362"/>
          </a:xfrm>
          <a:prstGeom prst="downArrow">
            <a:avLst>
              <a:gd name="adj1" fmla="val 50000"/>
              <a:gd name="adj2" fmla="val 50000"/>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s-ES"/>
          </a:p>
        </p:txBody>
      </p:sp>
      <p:sp>
        <p:nvSpPr>
          <p:cNvPr id="6" name="Flecha abajo 5"/>
          <p:cNvSpPr>
            <a:spLocks noChangeArrowheads="1"/>
          </p:cNvSpPr>
          <p:nvPr/>
        </p:nvSpPr>
        <p:spPr bwMode="auto">
          <a:xfrm>
            <a:off x="2339975" y="4394200"/>
            <a:ext cx="412750" cy="360363"/>
          </a:xfrm>
          <a:prstGeom prst="downArrow">
            <a:avLst>
              <a:gd name="adj1" fmla="val 50000"/>
              <a:gd name="adj2" fmla="val 50000"/>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s-ES"/>
          </a:p>
        </p:txBody>
      </p:sp>
      <p:sp>
        <p:nvSpPr>
          <p:cNvPr id="7" name="Flecha abajo 6"/>
          <p:cNvSpPr>
            <a:spLocks noChangeArrowheads="1"/>
          </p:cNvSpPr>
          <p:nvPr/>
        </p:nvSpPr>
        <p:spPr bwMode="auto">
          <a:xfrm>
            <a:off x="2339975" y="5300663"/>
            <a:ext cx="412750" cy="360362"/>
          </a:xfrm>
          <a:prstGeom prst="downArrow">
            <a:avLst>
              <a:gd name="adj1" fmla="val 50000"/>
              <a:gd name="adj2" fmla="val 50000"/>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s-ES"/>
          </a:p>
        </p:txBody>
      </p:sp>
      <p:sp>
        <p:nvSpPr>
          <p:cNvPr id="8" name="Flecha abajo 7"/>
          <p:cNvSpPr>
            <a:spLocks noChangeArrowheads="1"/>
          </p:cNvSpPr>
          <p:nvPr/>
        </p:nvSpPr>
        <p:spPr bwMode="auto">
          <a:xfrm>
            <a:off x="2360613" y="2884488"/>
            <a:ext cx="411162" cy="360362"/>
          </a:xfrm>
          <a:prstGeom prst="downArrow">
            <a:avLst>
              <a:gd name="adj1" fmla="val 50000"/>
              <a:gd name="adj2" fmla="val 50000"/>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p:cNvPicPr preferRelativeResize="0">
            <a:picLocks/>
          </p:cNvPicPr>
          <p:nvPr/>
        </p:nvPicPr>
        <p:blipFill rotWithShape="1">
          <a:blip r:embed="rId2" cstate="print">
            <a:lum bright="70000" contrast="-70000"/>
          </a:blip>
          <a:srcRect r="8362" b="20010"/>
          <a:stretch/>
        </p:blipFill>
        <p:spPr>
          <a:xfrm>
            <a:off x="1475656" y="1828800"/>
            <a:ext cx="6588000" cy="4500000"/>
          </a:xfrm>
          <a:prstGeom prst="rect">
            <a:avLst/>
          </a:prstGeom>
          <a:noFill/>
          <a:ln>
            <a:noFill/>
          </a:ln>
          <a:effectLst>
            <a:softEdge rad="317500"/>
          </a:effectLst>
        </p:spPr>
      </p:pic>
      <p:sp>
        <p:nvSpPr>
          <p:cNvPr id="14339" name="1 Título"/>
          <p:cNvSpPr>
            <a:spLocks noGrp="1"/>
          </p:cNvSpPr>
          <p:nvPr>
            <p:ph type="title"/>
          </p:nvPr>
        </p:nvSpPr>
        <p:spPr>
          <a:xfrm>
            <a:off x="914400" y="414338"/>
            <a:ext cx="7772400" cy="1143000"/>
          </a:xfrm>
        </p:spPr>
        <p:txBody>
          <a:bodyPr/>
          <a:lstStyle/>
          <a:p>
            <a:pPr algn="ctr"/>
            <a:r>
              <a:rPr lang="es-DO" sz="3200" dirty="0" smtClean="0">
                <a:ea typeface="ＭＳ Ｐゴシック" pitchFamily="34" charset="-128"/>
              </a:rPr>
              <a:t>Material producido, proceso </a:t>
            </a:r>
            <a:br>
              <a:rPr lang="es-DO" sz="3200" dirty="0" smtClean="0">
                <a:ea typeface="ＭＳ Ｐゴシック" pitchFamily="34" charset="-128"/>
              </a:rPr>
            </a:br>
            <a:r>
              <a:rPr lang="es-DO" sz="3200" dirty="0" smtClean="0">
                <a:ea typeface="ＭＳ Ｐゴシック" pitchFamily="34" charset="-128"/>
              </a:rPr>
              <a:t>resumen y guías de lectura</a:t>
            </a:r>
            <a:br>
              <a:rPr lang="es-DO" sz="3200" dirty="0" smtClean="0">
                <a:ea typeface="ＭＳ Ｐゴシック" pitchFamily="34" charset="-128"/>
              </a:rPr>
            </a:br>
            <a:endParaRPr lang="es-DO" sz="3200" dirty="0" smtClean="0">
              <a:ea typeface="ＭＳ Ｐゴシック" pitchFamily="34" charset="-128"/>
            </a:endParaRPr>
          </a:p>
        </p:txBody>
      </p:sp>
      <p:pic>
        <p:nvPicPr>
          <p:cNvPr id="14340" name="Marcador de contenido 1"/>
          <p:cNvPicPr>
            <a:picLocks noGrp="1" noChangeAspect="1"/>
          </p:cNvPicPr>
          <p:nvPr>
            <p:ph idx="1"/>
          </p:nvPr>
        </p:nvPicPr>
        <p:blipFill>
          <a:blip r:embed="rId3" cstate="print"/>
          <a:srcRect t="25255" b="25255"/>
          <a:stretch>
            <a:fillRect/>
          </a:stretch>
        </p:blipFill>
        <p:spPr>
          <a:xfrm>
            <a:off x="1689100" y="3429000"/>
            <a:ext cx="2841625" cy="1655763"/>
          </a:xfrm>
        </p:spPr>
      </p:pic>
      <p:pic>
        <p:nvPicPr>
          <p:cNvPr id="14341" name="Marcador de contenido 3"/>
          <p:cNvPicPr>
            <a:picLocks noChangeAspect="1"/>
          </p:cNvPicPr>
          <p:nvPr/>
        </p:nvPicPr>
        <p:blipFill>
          <a:blip r:embed="rId4" cstate="print"/>
          <a:srcRect t="10147" b="10147"/>
          <a:stretch>
            <a:fillRect/>
          </a:stretch>
        </p:blipFill>
        <p:spPr bwMode="auto">
          <a:xfrm>
            <a:off x="4500563" y="3429000"/>
            <a:ext cx="2840037" cy="1655763"/>
          </a:xfrm>
          <a:prstGeom prst="rect">
            <a:avLst/>
          </a:prstGeom>
          <a:noFill/>
          <a:ln w="9525">
            <a:noFill/>
            <a:miter lim="800000"/>
            <a:headEnd/>
            <a:tailEnd/>
          </a:ln>
        </p:spPr>
      </p:pic>
      <p:pic>
        <p:nvPicPr>
          <p:cNvPr id="14342" name="Imagen 6"/>
          <p:cNvPicPr preferRelativeResize="0">
            <a:picLocks noChangeAspect="1"/>
          </p:cNvPicPr>
          <p:nvPr/>
        </p:nvPicPr>
        <p:blipFill>
          <a:blip r:embed="rId5" cstate="print"/>
          <a:srcRect l="7835" b="8849"/>
          <a:stretch>
            <a:fillRect/>
          </a:stretch>
        </p:blipFill>
        <p:spPr bwMode="auto">
          <a:xfrm>
            <a:off x="3078163" y="5300663"/>
            <a:ext cx="1493837" cy="1081087"/>
          </a:xfrm>
          <a:prstGeom prst="rect">
            <a:avLst/>
          </a:prstGeom>
          <a:noFill/>
          <a:ln w="9525">
            <a:noFill/>
            <a:miter lim="800000"/>
            <a:headEnd/>
            <a:tailEnd/>
          </a:ln>
        </p:spPr>
      </p:pic>
      <p:pic>
        <p:nvPicPr>
          <p:cNvPr id="14343" name="Imagen 7"/>
          <p:cNvPicPr preferRelativeResize="0">
            <a:picLocks/>
          </p:cNvPicPr>
          <p:nvPr/>
        </p:nvPicPr>
        <p:blipFill>
          <a:blip r:embed="rId6" cstate="print"/>
          <a:srcRect b="10500"/>
          <a:stretch>
            <a:fillRect/>
          </a:stretch>
        </p:blipFill>
        <p:spPr bwMode="auto">
          <a:xfrm>
            <a:off x="0" y="5300663"/>
            <a:ext cx="1619250" cy="1081087"/>
          </a:xfrm>
          <a:prstGeom prst="rect">
            <a:avLst/>
          </a:prstGeom>
          <a:noFill/>
          <a:ln w="9525">
            <a:noFill/>
            <a:miter lim="800000"/>
            <a:headEnd/>
            <a:tailEnd/>
          </a:ln>
        </p:spPr>
      </p:pic>
      <p:pic>
        <p:nvPicPr>
          <p:cNvPr id="14344" name="Imagen 9"/>
          <p:cNvPicPr preferRelativeResize="0">
            <a:picLocks noChangeAspect="1"/>
          </p:cNvPicPr>
          <p:nvPr/>
        </p:nvPicPr>
        <p:blipFill>
          <a:blip r:embed="rId7" cstate="print"/>
          <a:srcRect t="2" b="11349"/>
          <a:stretch>
            <a:fillRect/>
          </a:stretch>
        </p:blipFill>
        <p:spPr bwMode="auto">
          <a:xfrm>
            <a:off x="4535488" y="5305425"/>
            <a:ext cx="1620837" cy="1076325"/>
          </a:xfrm>
          <a:prstGeom prst="rect">
            <a:avLst/>
          </a:prstGeom>
          <a:noFill/>
          <a:ln w="9525">
            <a:noFill/>
            <a:miter lim="800000"/>
            <a:headEnd/>
            <a:tailEnd/>
          </a:ln>
        </p:spPr>
      </p:pic>
      <p:pic>
        <p:nvPicPr>
          <p:cNvPr id="14345" name="Imagen 10"/>
          <p:cNvPicPr preferRelativeResize="0">
            <a:picLocks/>
          </p:cNvPicPr>
          <p:nvPr/>
        </p:nvPicPr>
        <p:blipFill>
          <a:blip r:embed="rId8" cstate="print"/>
          <a:srcRect b="11565"/>
          <a:stretch>
            <a:fillRect/>
          </a:stretch>
        </p:blipFill>
        <p:spPr bwMode="auto">
          <a:xfrm>
            <a:off x="1547813" y="5300663"/>
            <a:ext cx="1619250" cy="1081087"/>
          </a:xfrm>
          <a:prstGeom prst="rect">
            <a:avLst/>
          </a:prstGeom>
          <a:noFill/>
          <a:ln w="9525">
            <a:noFill/>
            <a:miter lim="800000"/>
            <a:headEnd/>
            <a:tailEnd/>
          </a:ln>
        </p:spPr>
      </p:pic>
      <p:pic>
        <p:nvPicPr>
          <p:cNvPr id="14346" name="Imagen 11"/>
          <p:cNvPicPr preferRelativeResize="0">
            <a:picLocks/>
          </p:cNvPicPr>
          <p:nvPr/>
        </p:nvPicPr>
        <p:blipFill>
          <a:blip r:embed="rId9" cstate="print"/>
          <a:srcRect b="9061"/>
          <a:stretch>
            <a:fillRect/>
          </a:stretch>
        </p:blipFill>
        <p:spPr bwMode="auto">
          <a:xfrm>
            <a:off x="7524750" y="5300663"/>
            <a:ext cx="1619250" cy="1081087"/>
          </a:xfrm>
          <a:prstGeom prst="rect">
            <a:avLst/>
          </a:prstGeom>
          <a:noFill/>
          <a:ln w="9525">
            <a:noFill/>
            <a:miter lim="800000"/>
            <a:headEnd/>
            <a:tailEnd/>
          </a:ln>
        </p:spPr>
      </p:pic>
      <p:pic>
        <p:nvPicPr>
          <p:cNvPr id="14347" name="Imagen 7"/>
          <p:cNvPicPr preferRelativeResize="0">
            <a:picLocks/>
          </p:cNvPicPr>
          <p:nvPr/>
        </p:nvPicPr>
        <p:blipFill>
          <a:blip r:embed="rId10" cstate="print"/>
          <a:srcRect b="9061"/>
          <a:stretch>
            <a:fillRect/>
          </a:stretch>
        </p:blipFill>
        <p:spPr bwMode="auto">
          <a:xfrm>
            <a:off x="5903913" y="5300663"/>
            <a:ext cx="1620837" cy="1081087"/>
          </a:xfrm>
          <a:prstGeom prst="rect">
            <a:avLst/>
          </a:prstGeom>
          <a:noFill/>
          <a:ln w="9525">
            <a:noFill/>
            <a:miter lim="800000"/>
            <a:headEnd/>
            <a:tailEnd/>
          </a:ln>
        </p:spPr>
      </p:pic>
      <p:sp>
        <p:nvSpPr>
          <p:cNvPr id="14348" name="CuadroTexto 1"/>
          <p:cNvSpPr txBox="1">
            <a:spLocks noChangeArrowheads="1"/>
          </p:cNvSpPr>
          <p:nvPr/>
        </p:nvSpPr>
        <p:spPr bwMode="auto">
          <a:xfrm>
            <a:off x="395536" y="1196752"/>
            <a:ext cx="8564438" cy="1938992"/>
          </a:xfrm>
          <a:prstGeom prst="rect">
            <a:avLst/>
          </a:prstGeom>
          <a:noFill/>
          <a:ln w="9525">
            <a:noFill/>
            <a:miter lim="800000"/>
            <a:headEnd/>
            <a:tailEnd/>
          </a:ln>
        </p:spPr>
        <p:txBody>
          <a:bodyPr wrap="square">
            <a:spAutoFit/>
          </a:bodyPr>
          <a:lstStyle/>
          <a:p>
            <a:pPr algn="ctr"/>
            <a:r>
              <a:rPr lang="es-ES" sz="2000" dirty="0" smtClean="0"/>
              <a:t>   </a:t>
            </a:r>
          </a:p>
          <a:p>
            <a:pPr algn="ctr"/>
            <a:r>
              <a:rPr lang="es-ES" sz="2000" dirty="0" smtClean="0"/>
              <a:t>Resumen</a:t>
            </a:r>
            <a:r>
              <a:rPr lang="es-ES" sz="2000" dirty="0"/>
              <a:t>: texto que se construye a partir de otro. Es breve, exacto objetivo y conciso.  </a:t>
            </a:r>
            <a:r>
              <a:rPr lang="es-ES" sz="2000" dirty="0" smtClean="0"/>
              <a:t>Se </a:t>
            </a:r>
            <a:r>
              <a:rPr lang="es-ES" sz="2000" dirty="0"/>
              <a:t>extraen las ideas principales, los sub-temas, la idea global</a:t>
            </a:r>
            <a:r>
              <a:rPr lang="es-ES" sz="2000" dirty="0" smtClean="0"/>
              <a:t>; </a:t>
            </a:r>
            <a:r>
              <a:rPr lang="es-ES" sz="2000" dirty="0"/>
              <a:t>es tanto una práctica cognitiva como textual.</a:t>
            </a:r>
          </a:p>
          <a:p>
            <a:pPr algn="ctr"/>
            <a:endParaRPr lang="es-ES" sz="2000" dirty="0"/>
          </a:p>
          <a:p>
            <a:pPr algn="ctr"/>
            <a:r>
              <a:rPr lang="es-ES" sz="2000" dirty="0"/>
              <a:t>Las guías de lectura favorecen la  </a:t>
            </a:r>
            <a:r>
              <a:rPr lang="es-ES" sz="2000" dirty="0" smtClean="0"/>
              <a:t>comprensión.</a:t>
            </a:r>
            <a:endParaRPr lang="es-E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pas">
  <a:themeElements>
    <a:clrScheme name="Capa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Capa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a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Capa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Capa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Capa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Capa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Capa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Capa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Capa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Capa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Capa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0E8A11ED9A9056468EB06BF2DDD8132B" ma:contentTypeVersion="2" ma:contentTypeDescription="Crear nuevo documento." ma:contentTypeScope="" ma:versionID="ea1ea9747d5e1c16d79f9e84215e0dd6">
  <xsd:schema xmlns:xsd="http://www.w3.org/2001/XMLSchema" xmlns:xs="http://www.w3.org/2001/XMLSchema" xmlns:p="http://schemas.microsoft.com/office/2006/metadata/properties" xmlns:ns1="http://schemas.microsoft.com/sharepoint/v3" targetNamespace="http://schemas.microsoft.com/office/2006/metadata/properties" ma:root="true" ma:fieldsID="cd6bce56cd35acad97fd37550ee15fe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517C0A-5648-401D-A93C-5B54EC6CC92E}"/>
</file>

<file path=customXml/itemProps2.xml><?xml version="1.0" encoding="utf-8"?>
<ds:datastoreItem xmlns:ds="http://schemas.openxmlformats.org/officeDocument/2006/customXml" ds:itemID="{A0E07CF4-DE9F-4B8B-8771-5F3A31DCF1F8}"/>
</file>

<file path=customXml/itemProps3.xml><?xml version="1.0" encoding="utf-8"?>
<ds:datastoreItem xmlns:ds="http://schemas.openxmlformats.org/officeDocument/2006/customXml" ds:itemID="{F8E40756-05BD-474C-B4FA-012E098EB41B}"/>
</file>

<file path=docProps/app.xml><?xml version="1.0" encoding="utf-8"?>
<Properties xmlns="http://schemas.openxmlformats.org/officeDocument/2006/extended-properties" xmlns:vt="http://schemas.openxmlformats.org/officeDocument/2006/docPropsVTypes">
  <Template>Layers</Template>
  <TotalTime>1402</TotalTime>
  <Words>880</Words>
  <Application>Microsoft Office PowerPoint</Application>
  <PresentationFormat>On-screen Show (4:3)</PresentationFormat>
  <Paragraphs>133</Paragraphs>
  <Slides>15</Slides>
  <Notes>0</Notes>
  <HiddenSlides>0</HiddenSlides>
  <MMClips>0</MMClips>
  <ScaleCrop>false</ScaleCrop>
  <HeadingPairs>
    <vt:vector size="10" baseType="variant">
      <vt:variant>
        <vt:lpstr>Fonts Used</vt:lpstr>
      </vt:variant>
      <vt:variant>
        <vt:i4>7</vt:i4>
      </vt: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15</vt:i4>
      </vt:variant>
    </vt:vector>
  </HeadingPairs>
  <TitlesOfParts>
    <vt:vector size="25" baseType="lpstr">
      <vt:lpstr>ＭＳ Ｐゴシック</vt:lpstr>
      <vt:lpstr>Arial</vt:lpstr>
      <vt:lpstr>Calibri</vt:lpstr>
      <vt:lpstr>Cambria</vt:lpstr>
      <vt:lpstr>Times New Roman</vt:lpstr>
      <vt:lpstr>Wingdings</vt:lpstr>
      <vt:lpstr>Wingdings 3</vt:lpstr>
      <vt:lpstr>Capas</vt:lpstr>
      <vt:lpstr>--localhost-Users-puramiguelina-Desktop-carpeta%202-Macintosh%20HD:/Users/puramiguelina/Desktop/PARA%20IMPRIMIR%20MAN_ANA%20A%20COLOR/4%20RUBRICA.docx!OLE_LINK1</vt:lpstr>
      <vt:lpstr>Microsoft Excel Chart</vt:lpstr>
      <vt:lpstr>    PONTIFICIA UNIVERSIDAD CATÓLICA MADRE Y MAESTRA Centro de Excelencia para la Investigación  y Difusión de la Lectura y Escritura (CEDILE)  Programa de Alfabetización Académica Diplomado en Lectura y Escritura a través del Currículo en el Nivel Superior   </vt:lpstr>
      <vt:lpstr>Introducción</vt:lpstr>
      <vt:lpstr>Contextualización</vt:lpstr>
      <vt:lpstr>Antecedentes</vt:lpstr>
      <vt:lpstr>Objetivos</vt:lpstr>
      <vt:lpstr>Marco teórico El Resumen -Macrorreglas Van Dijk</vt:lpstr>
      <vt:lpstr>PowerPoint Presentation</vt:lpstr>
      <vt:lpstr>Metodología</vt:lpstr>
      <vt:lpstr>Material producido, proceso  resumen y guías de lectura </vt:lpstr>
      <vt:lpstr>Rúbrica</vt:lpstr>
      <vt:lpstr>Análisis de los resultados</vt:lpstr>
      <vt:lpstr>PowerPoint Presentation</vt:lpstr>
      <vt:lpstr>Conclusiones</vt:lpstr>
      <vt:lpstr>Limitaciones y logros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Contextualizar es describir elementos del contexto en que se desarrolla la docencia, la situación laboral, la formación, sus demandas, en tanto generan condiciones específicas de trabajo, posibilidades, limitaciones y sentidos al proyecto. Rosa María Cifuentes</dc:title>
  <dc:creator>PuraGarcia</dc:creator>
  <cp:lastModifiedBy>Marinés Velázquez Crespo</cp:lastModifiedBy>
  <cp:revision>164</cp:revision>
  <dcterms:created xsi:type="dcterms:W3CDTF">2011-06-08T14:20:01Z</dcterms:created>
  <dcterms:modified xsi:type="dcterms:W3CDTF">2016-05-13T14:54:19Z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0x0101000E8A11ED9A9056468EB06BF2DDD8132B</vt:lpwstr>
  </property>
</Properties>
</file>