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76" r:id="rId3"/>
    <p:sldId id="280" r:id="rId4"/>
    <p:sldId id="266" r:id="rId5"/>
    <p:sldId id="258" r:id="rId6"/>
    <p:sldId id="289" r:id="rId7"/>
    <p:sldId id="297" r:id="rId8"/>
    <p:sldId id="296" r:id="rId9"/>
    <p:sldId id="292" r:id="rId10"/>
    <p:sldId id="267" r:id="rId11"/>
    <p:sldId id="261" r:id="rId12"/>
    <p:sldId id="295" r:id="rId13"/>
    <p:sldId id="294" r:id="rId14"/>
    <p:sldId id="291" r:id="rId15"/>
    <p:sldId id="288" r:id="rId16"/>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p:scale>
          <a:sx n="60" d="100"/>
          <a:sy n="60" d="100"/>
        </p:scale>
        <p:origin x="1140" y="222"/>
      </p:cViewPr>
      <p:guideLst/>
    </p:cSldViewPr>
  </p:slideViewPr>
  <p:notesTextViewPr>
    <p:cViewPr>
      <p:scale>
        <a:sx n="1" d="1"/>
        <a:sy n="1" d="1"/>
      </p:scale>
      <p:origin x="0" y="0"/>
    </p:cViewPr>
  </p:notesTextViewPr>
  <p:sorterViewPr>
    <p:cViewPr varScale="1">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oleObject" Target="file:///D:\-%20-%20TRABAJO%20-%20-\-%20-%20PUCMM%20-%20-\DIPLOMADOS\DIPLOMADO%20DE%20LECTURA%20Y%20ESCRITURA\-%20SEGUNDO%20CUATRIMESTRE%20-\-%20PROYECTO%20-\herramientas%20y%20tablas%20o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Elaboración de mapas conceptuales </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'[herramientas y tablas ok.xlsx]ELAB MAPAS'!$B$4</c:f>
              <c:strCache>
                <c:ptCount val="1"/>
                <c:pt idx="0">
                  <c:v>Lo elaboraron completo</c:v>
                </c:pt>
              </c:strCache>
            </c:strRef>
          </c:tx>
          <c:invertIfNegative val="0"/>
          <c:cat>
            <c:strRef>
              <c:f>'[herramientas y tablas ok.xlsx]ELAB MAPAS'!$A$5:$A$7</c:f>
              <c:strCache>
                <c:ptCount val="3"/>
                <c:pt idx="0">
                  <c:v>PRIMER MAPA</c:v>
                </c:pt>
                <c:pt idx="1">
                  <c:v>SEGUNDO MAPA</c:v>
                </c:pt>
                <c:pt idx="2">
                  <c:v>CUARTO MAPA</c:v>
                </c:pt>
              </c:strCache>
            </c:strRef>
          </c:cat>
          <c:val>
            <c:numRef>
              <c:f>'[herramientas y tablas ok.xlsx]ELAB MAPAS'!$B$5:$B$7</c:f>
              <c:numCache>
                <c:formatCode>General</c:formatCode>
                <c:ptCount val="3"/>
                <c:pt idx="0">
                  <c:v>10</c:v>
                </c:pt>
                <c:pt idx="1">
                  <c:v>10</c:v>
                </c:pt>
                <c:pt idx="2">
                  <c:v>18</c:v>
                </c:pt>
              </c:numCache>
            </c:numRef>
          </c:val>
          <c:extLst>
            <c:ext xmlns:c16="http://schemas.microsoft.com/office/drawing/2014/chart" uri="{C3380CC4-5D6E-409C-BE32-E72D297353CC}">
              <c16:uniqueId val="{00000000-6D0C-423D-848C-2C03EB972C72}"/>
            </c:ext>
          </c:extLst>
        </c:ser>
        <c:ser>
          <c:idx val="1"/>
          <c:order val="1"/>
          <c:tx>
            <c:strRef>
              <c:f>'[herramientas y tablas ok.xlsx]ELAB MAPAS'!$C$4</c:f>
              <c:strCache>
                <c:ptCount val="1"/>
                <c:pt idx="0">
                  <c:v>Hicieron línea del tiempo</c:v>
                </c:pt>
              </c:strCache>
            </c:strRef>
          </c:tx>
          <c:invertIfNegative val="0"/>
          <c:cat>
            <c:strRef>
              <c:f>'[herramientas y tablas ok.xlsx]ELAB MAPAS'!$A$5:$A$7</c:f>
              <c:strCache>
                <c:ptCount val="3"/>
                <c:pt idx="0">
                  <c:v>PRIMER MAPA</c:v>
                </c:pt>
                <c:pt idx="1">
                  <c:v>SEGUNDO MAPA</c:v>
                </c:pt>
                <c:pt idx="2">
                  <c:v>CUARTO MAPA</c:v>
                </c:pt>
              </c:strCache>
            </c:strRef>
          </c:cat>
          <c:val>
            <c:numRef>
              <c:f>'[herramientas y tablas ok.xlsx]ELAB MAPAS'!$C$5:$C$7</c:f>
              <c:numCache>
                <c:formatCode>General</c:formatCode>
                <c:ptCount val="3"/>
                <c:pt idx="2">
                  <c:v>5</c:v>
                </c:pt>
              </c:numCache>
            </c:numRef>
          </c:val>
          <c:extLst>
            <c:ext xmlns:c16="http://schemas.microsoft.com/office/drawing/2014/chart" uri="{C3380CC4-5D6E-409C-BE32-E72D297353CC}">
              <c16:uniqueId val="{00000001-6D0C-423D-848C-2C03EB972C72}"/>
            </c:ext>
          </c:extLst>
        </c:ser>
        <c:ser>
          <c:idx val="2"/>
          <c:order val="2"/>
          <c:tx>
            <c:strRef>
              <c:f>'[herramientas y tablas ok.xlsx]ELAB MAPAS'!$D$4</c:f>
              <c:strCache>
                <c:ptCount val="1"/>
                <c:pt idx="0">
                  <c:v>A medias</c:v>
                </c:pt>
              </c:strCache>
            </c:strRef>
          </c:tx>
          <c:invertIfNegative val="0"/>
          <c:cat>
            <c:strRef>
              <c:f>'[herramientas y tablas ok.xlsx]ELAB MAPAS'!$A$5:$A$7</c:f>
              <c:strCache>
                <c:ptCount val="3"/>
                <c:pt idx="0">
                  <c:v>PRIMER MAPA</c:v>
                </c:pt>
                <c:pt idx="1">
                  <c:v>SEGUNDO MAPA</c:v>
                </c:pt>
                <c:pt idx="2">
                  <c:v>CUARTO MAPA</c:v>
                </c:pt>
              </c:strCache>
            </c:strRef>
          </c:cat>
          <c:val>
            <c:numRef>
              <c:f>'[herramientas y tablas ok.xlsx]ELAB MAPAS'!$D$5:$D$7</c:f>
              <c:numCache>
                <c:formatCode>General</c:formatCode>
                <c:ptCount val="3"/>
                <c:pt idx="0">
                  <c:v>10</c:v>
                </c:pt>
                <c:pt idx="1">
                  <c:v>10</c:v>
                </c:pt>
              </c:numCache>
            </c:numRef>
          </c:val>
          <c:extLst>
            <c:ext xmlns:c16="http://schemas.microsoft.com/office/drawing/2014/chart" uri="{C3380CC4-5D6E-409C-BE32-E72D297353CC}">
              <c16:uniqueId val="{00000002-6D0C-423D-848C-2C03EB972C72}"/>
            </c:ext>
          </c:extLst>
        </c:ser>
        <c:ser>
          <c:idx val="3"/>
          <c:order val="3"/>
          <c:tx>
            <c:strRef>
              <c:f>'[herramientas y tablas ok.xlsx]ELAB MAPAS'!$E$4</c:f>
              <c:strCache>
                <c:ptCount val="1"/>
                <c:pt idx="0">
                  <c:v>No lo hicieron</c:v>
                </c:pt>
              </c:strCache>
            </c:strRef>
          </c:tx>
          <c:invertIfNegative val="0"/>
          <c:cat>
            <c:strRef>
              <c:f>'[herramientas y tablas ok.xlsx]ELAB MAPAS'!$A$5:$A$7</c:f>
              <c:strCache>
                <c:ptCount val="3"/>
                <c:pt idx="0">
                  <c:v>PRIMER MAPA</c:v>
                </c:pt>
                <c:pt idx="1">
                  <c:v>SEGUNDO MAPA</c:v>
                </c:pt>
                <c:pt idx="2">
                  <c:v>CUARTO MAPA</c:v>
                </c:pt>
              </c:strCache>
            </c:strRef>
          </c:cat>
          <c:val>
            <c:numRef>
              <c:f>'[herramientas y tablas ok.xlsx]ELAB MAPAS'!$E$5:$E$7</c:f>
              <c:numCache>
                <c:formatCode>General</c:formatCode>
                <c:ptCount val="3"/>
                <c:pt idx="0">
                  <c:v>8</c:v>
                </c:pt>
                <c:pt idx="1">
                  <c:v>4</c:v>
                </c:pt>
                <c:pt idx="2">
                  <c:v>1</c:v>
                </c:pt>
              </c:numCache>
            </c:numRef>
          </c:val>
          <c:extLst>
            <c:ext xmlns:c16="http://schemas.microsoft.com/office/drawing/2014/chart" uri="{C3380CC4-5D6E-409C-BE32-E72D297353CC}">
              <c16:uniqueId val="{00000003-6D0C-423D-848C-2C03EB972C72}"/>
            </c:ext>
          </c:extLst>
        </c:ser>
        <c:dLbls>
          <c:showLegendKey val="0"/>
          <c:showVal val="0"/>
          <c:showCatName val="0"/>
          <c:showSerName val="0"/>
          <c:showPercent val="0"/>
          <c:showBubbleSize val="0"/>
        </c:dLbls>
        <c:gapWidth val="150"/>
        <c:shape val="box"/>
        <c:axId val="181602320"/>
        <c:axId val="181606800"/>
        <c:axId val="0"/>
      </c:bar3DChart>
      <c:catAx>
        <c:axId val="181602320"/>
        <c:scaling>
          <c:orientation val="minMax"/>
        </c:scaling>
        <c:delete val="0"/>
        <c:axPos val="b"/>
        <c:numFmt formatCode="General" sourceLinked="0"/>
        <c:majorTickMark val="out"/>
        <c:minorTickMark val="none"/>
        <c:tickLblPos val="nextTo"/>
        <c:crossAx val="181606800"/>
        <c:crosses val="autoZero"/>
        <c:auto val="1"/>
        <c:lblAlgn val="ctr"/>
        <c:lblOffset val="100"/>
        <c:noMultiLvlLbl val="0"/>
      </c:catAx>
      <c:valAx>
        <c:axId val="181606800"/>
        <c:scaling>
          <c:orientation val="minMax"/>
        </c:scaling>
        <c:delete val="0"/>
        <c:axPos val="l"/>
        <c:majorGridlines/>
        <c:numFmt formatCode="General" sourceLinked="1"/>
        <c:majorTickMark val="out"/>
        <c:minorTickMark val="none"/>
        <c:tickLblPos val="nextTo"/>
        <c:crossAx val="181602320"/>
        <c:crosses val="autoZero"/>
        <c:crossBetween val="between"/>
      </c:valAx>
      <c:spPr>
        <a:noFill/>
        <a:ln w="25400">
          <a:noFill/>
        </a:ln>
      </c:spPr>
    </c:plotArea>
    <c:legend>
      <c:legendPos val="r"/>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D8DF341-F588-4BFD-80D8-61F85E7195DC}" type="datetimeFigureOut">
              <a:rPr lang="es-DO" smtClean="0"/>
              <a:t>12/4/2016</a:t>
            </a:fld>
            <a:endParaRPr lang="es-DO"/>
          </a:p>
        </p:txBody>
      </p:sp>
      <p:sp>
        <p:nvSpPr>
          <p:cNvPr id="5" name="Footer Placeholder 4"/>
          <p:cNvSpPr>
            <a:spLocks noGrp="1"/>
          </p:cNvSpPr>
          <p:nvPr>
            <p:ph type="ftr" sz="quarter" idx="11"/>
          </p:nvPr>
        </p:nvSpPr>
        <p:spPr>
          <a:xfrm>
            <a:off x="2692397" y="5037663"/>
            <a:ext cx="5214635" cy="279400"/>
          </a:xfrm>
        </p:spPr>
        <p:txBody>
          <a:bodyPr/>
          <a:lstStyle/>
          <a:p>
            <a:endParaRPr lang="es-DO"/>
          </a:p>
        </p:txBody>
      </p:sp>
      <p:sp>
        <p:nvSpPr>
          <p:cNvPr id="6" name="Slide Number Placeholder 5"/>
          <p:cNvSpPr>
            <a:spLocks noGrp="1"/>
          </p:cNvSpPr>
          <p:nvPr>
            <p:ph type="sldNum" sz="quarter" idx="12"/>
          </p:nvPr>
        </p:nvSpPr>
        <p:spPr>
          <a:xfrm>
            <a:off x="8956900" y="5037663"/>
            <a:ext cx="551167" cy="279400"/>
          </a:xfrm>
        </p:spPr>
        <p:txBody>
          <a:bodyPr/>
          <a:lstStyle/>
          <a:p>
            <a:fld id="{CEB14F85-D49C-4158-96D1-99805B406D2E}" type="slidenum">
              <a:rPr lang="es-DO" smtClean="0"/>
              <a:t>‹Nº›</a:t>
            </a:fld>
            <a:endParaRPr lang="es-D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511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8DF341-F588-4BFD-80D8-61F85E7195DC}" type="datetimeFigureOut">
              <a:rPr lang="es-DO" smtClean="0"/>
              <a:t>12/4/2016</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CEB14F85-D49C-4158-96D1-99805B406D2E}" type="slidenum">
              <a:rPr lang="es-DO" smtClean="0"/>
              <a:t>‹Nº›</a:t>
            </a:fld>
            <a:endParaRPr lang="es-DO"/>
          </a:p>
        </p:txBody>
      </p:sp>
    </p:spTree>
    <p:extLst>
      <p:ext uri="{BB962C8B-B14F-4D97-AF65-F5344CB8AC3E}">
        <p14:creationId xmlns:p14="http://schemas.microsoft.com/office/powerpoint/2010/main" val="250607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DF341-F588-4BFD-80D8-61F85E7195DC}" type="datetimeFigureOut">
              <a:rPr lang="es-DO" smtClean="0"/>
              <a:t>12/4/2016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CEB14F85-D49C-4158-96D1-99805B406D2E}" type="slidenum">
              <a:rPr lang="es-DO" smtClean="0"/>
              <a:t>‹Nº›</a:t>
            </a:fld>
            <a:endParaRPr lang="es-D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9685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DF341-F588-4BFD-80D8-61F85E7195DC}" type="datetimeFigureOut">
              <a:rPr lang="es-DO" smtClean="0"/>
              <a:t>12/4/2016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CEB14F85-D49C-4158-96D1-99805B406D2E}" type="slidenum">
              <a:rPr lang="es-DO" smtClean="0"/>
              <a:t>‹Nº›</a:t>
            </a:fld>
            <a:endParaRPr lang="es-D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3488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DF341-F588-4BFD-80D8-61F85E7195DC}" type="datetimeFigureOut">
              <a:rPr lang="es-DO" smtClean="0"/>
              <a:t>12/4/2016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CEB14F85-D49C-4158-96D1-99805B406D2E}" type="slidenum">
              <a:rPr lang="es-DO" smtClean="0"/>
              <a:t>‹Nº›</a:t>
            </a:fld>
            <a:endParaRPr lang="es-DO"/>
          </a:p>
        </p:txBody>
      </p:sp>
    </p:spTree>
    <p:extLst>
      <p:ext uri="{BB962C8B-B14F-4D97-AF65-F5344CB8AC3E}">
        <p14:creationId xmlns:p14="http://schemas.microsoft.com/office/powerpoint/2010/main" val="3780987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DF341-F588-4BFD-80D8-61F85E7195DC}" type="datetimeFigureOut">
              <a:rPr lang="es-DO" smtClean="0"/>
              <a:t>12/4/2016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CEB14F85-D49C-4158-96D1-99805B406D2E}" type="slidenum">
              <a:rPr lang="es-DO" smtClean="0"/>
              <a:t>‹Nº›</a:t>
            </a:fld>
            <a:endParaRPr lang="es-D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0546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DF341-F588-4BFD-80D8-61F85E7195DC}" type="datetimeFigureOut">
              <a:rPr lang="es-DO" smtClean="0"/>
              <a:t>12/4/2016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CEB14F85-D49C-4158-96D1-99805B406D2E}" type="slidenum">
              <a:rPr lang="es-DO" smtClean="0"/>
              <a:t>‹Nº›</a:t>
            </a:fld>
            <a:endParaRPr lang="es-D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850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8DF341-F588-4BFD-80D8-61F85E7195DC}" type="datetimeFigureOut">
              <a:rPr lang="es-DO" smtClean="0"/>
              <a:t>12/4/2016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CEB14F85-D49C-4158-96D1-99805B406D2E}" type="slidenum">
              <a:rPr lang="es-DO" smtClean="0"/>
              <a:t>‹Nº›</a:t>
            </a:fld>
            <a:endParaRPr lang="es-D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551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8DF341-F588-4BFD-80D8-61F85E7195DC}" type="datetimeFigureOut">
              <a:rPr lang="es-DO" smtClean="0"/>
              <a:t>12/4/2016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CEB14F85-D49C-4158-96D1-99805B406D2E}" type="slidenum">
              <a:rPr lang="es-DO" smtClean="0"/>
              <a:t>‹Nº›</a:t>
            </a:fld>
            <a:endParaRPr lang="es-D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8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8DF341-F588-4BFD-80D8-61F85E7195DC}" type="datetimeFigureOut">
              <a:rPr lang="es-DO" smtClean="0"/>
              <a:t>12/4/2016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CEB14F85-D49C-4158-96D1-99805B406D2E}" type="slidenum">
              <a:rPr lang="es-DO" smtClean="0"/>
              <a:t>‹Nº›</a:t>
            </a:fld>
            <a:endParaRPr lang="es-DO"/>
          </a:p>
        </p:txBody>
      </p:sp>
    </p:spTree>
    <p:extLst>
      <p:ext uri="{BB962C8B-B14F-4D97-AF65-F5344CB8AC3E}">
        <p14:creationId xmlns:p14="http://schemas.microsoft.com/office/powerpoint/2010/main" val="130068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DF341-F588-4BFD-80D8-61F85E7195DC}" type="datetimeFigureOut">
              <a:rPr lang="es-DO" smtClean="0"/>
              <a:t>12/4/2016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CEB14F85-D49C-4158-96D1-99805B406D2E}" type="slidenum">
              <a:rPr lang="es-DO" smtClean="0"/>
              <a:t>‹Nº›</a:t>
            </a:fld>
            <a:endParaRPr lang="es-D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263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8DF341-F588-4BFD-80D8-61F85E7195DC}" type="datetimeFigureOut">
              <a:rPr lang="es-DO" smtClean="0"/>
              <a:t>12/4/2016</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CEB14F85-D49C-4158-96D1-99805B406D2E}" type="slidenum">
              <a:rPr lang="es-DO" smtClean="0"/>
              <a:t>‹Nº›</a:t>
            </a:fld>
            <a:endParaRPr lang="es-DO"/>
          </a:p>
        </p:txBody>
      </p:sp>
    </p:spTree>
    <p:extLst>
      <p:ext uri="{BB962C8B-B14F-4D97-AF65-F5344CB8AC3E}">
        <p14:creationId xmlns:p14="http://schemas.microsoft.com/office/powerpoint/2010/main" val="246563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8DF341-F588-4BFD-80D8-61F85E7195DC}" type="datetimeFigureOut">
              <a:rPr lang="es-DO" smtClean="0"/>
              <a:t>12/4/2016</a:t>
            </a:fld>
            <a:endParaRPr lang="es-DO"/>
          </a:p>
        </p:txBody>
      </p:sp>
      <p:sp>
        <p:nvSpPr>
          <p:cNvPr id="8" name="Footer Placeholder 7"/>
          <p:cNvSpPr>
            <a:spLocks noGrp="1"/>
          </p:cNvSpPr>
          <p:nvPr>
            <p:ph type="ftr" sz="quarter" idx="11"/>
          </p:nvPr>
        </p:nvSpPr>
        <p:spPr/>
        <p:txBody>
          <a:bodyPr/>
          <a:lstStyle/>
          <a:p>
            <a:endParaRPr lang="es-DO"/>
          </a:p>
        </p:txBody>
      </p:sp>
      <p:sp>
        <p:nvSpPr>
          <p:cNvPr id="9" name="Slide Number Placeholder 8"/>
          <p:cNvSpPr>
            <a:spLocks noGrp="1"/>
          </p:cNvSpPr>
          <p:nvPr>
            <p:ph type="sldNum" sz="quarter" idx="12"/>
          </p:nvPr>
        </p:nvSpPr>
        <p:spPr/>
        <p:txBody>
          <a:bodyPr/>
          <a:lstStyle/>
          <a:p>
            <a:fld id="{CEB14F85-D49C-4158-96D1-99805B406D2E}" type="slidenum">
              <a:rPr lang="es-DO" smtClean="0"/>
              <a:t>‹Nº›</a:t>
            </a:fld>
            <a:endParaRPr lang="es-D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3971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8DF341-F588-4BFD-80D8-61F85E7195DC}" type="datetimeFigureOut">
              <a:rPr lang="es-DO" smtClean="0"/>
              <a:t>12/4/2016</a:t>
            </a:fld>
            <a:endParaRPr lang="es-DO"/>
          </a:p>
        </p:txBody>
      </p:sp>
      <p:sp>
        <p:nvSpPr>
          <p:cNvPr id="4" name="Footer Placeholder 3"/>
          <p:cNvSpPr>
            <a:spLocks noGrp="1"/>
          </p:cNvSpPr>
          <p:nvPr>
            <p:ph type="ftr" sz="quarter" idx="11"/>
          </p:nvPr>
        </p:nvSpPr>
        <p:spPr/>
        <p:txBody>
          <a:bodyPr/>
          <a:lstStyle/>
          <a:p>
            <a:endParaRPr lang="es-DO"/>
          </a:p>
        </p:txBody>
      </p:sp>
      <p:sp>
        <p:nvSpPr>
          <p:cNvPr id="5" name="Slide Number Placeholder 4"/>
          <p:cNvSpPr>
            <a:spLocks noGrp="1"/>
          </p:cNvSpPr>
          <p:nvPr>
            <p:ph type="sldNum" sz="quarter" idx="12"/>
          </p:nvPr>
        </p:nvSpPr>
        <p:spPr/>
        <p:txBody>
          <a:bodyPr/>
          <a:lstStyle/>
          <a:p>
            <a:fld id="{CEB14F85-D49C-4158-96D1-99805B406D2E}" type="slidenum">
              <a:rPr lang="es-DO" smtClean="0"/>
              <a:t>‹Nº›</a:t>
            </a:fld>
            <a:endParaRPr lang="es-D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5260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DF341-F588-4BFD-80D8-61F85E7195DC}" type="datetimeFigureOut">
              <a:rPr lang="es-DO" smtClean="0"/>
              <a:t>12/4/2016</a:t>
            </a:fld>
            <a:endParaRPr lang="es-DO"/>
          </a:p>
        </p:txBody>
      </p:sp>
      <p:sp>
        <p:nvSpPr>
          <p:cNvPr id="3" name="Footer Placeholder 2"/>
          <p:cNvSpPr>
            <a:spLocks noGrp="1"/>
          </p:cNvSpPr>
          <p:nvPr>
            <p:ph type="ftr" sz="quarter" idx="11"/>
          </p:nvPr>
        </p:nvSpPr>
        <p:spPr/>
        <p:txBody>
          <a:bodyPr/>
          <a:lstStyle/>
          <a:p>
            <a:endParaRPr lang="es-DO"/>
          </a:p>
        </p:txBody>
      </p:sp>
      <p:sp>
        <p:nvSpPr>
          <p:cNvPr id="4" name="Slide Number Placeholder 3"/>
          <p:cNvSpPr>
            <a:spLocks noGrp="1"/>
          </p:cNvSpPr>
          <p:nvPr>
            <p:ph type="sldNum" sz="quarter" idx="12"/>
          </p:nvPr>
        </p:nvSpPr>
        <p:spPr/>
        <p:txBody>
          <a:bodyPr/>
          <a:lstStyle/>
          <a:p>
            <a:fld id="{CEB14F85-D49C-4158-96D1-99805B406D2E}" type="slidenum">
              <a:rPr lang="es-DO" smtClean="0"/>
              <a:t>‹Nº›</a:t>
            </a:fld>
            <a:endParaRPr lang="es-DO"/>
          </a:p>
        </p:txBody>
      </p:sp>
    </p:spTree>
    <p:extLst>
      <p:ext uri="{BB962C8B-B14F-4D97-AF65-F5344CB8AC3E}">
        <p14:creationId xmlns:p14="http://schemas.microsoft.com/office/powerpoint/2010/main" val="293955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8DF341-F588-4BFD-80D8-61F85E7195DC}" type="datetimeFigureOut">
              <a:rPr lang="es-DO" smtClean="0"/>
              <a:t>12/4/2016</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CEB14F85-D49C-4158-96D1-99805B406D2E}" type="slidenum">
              <a:rPr lang="es-DO" smtClean="0"/>
              <a:t>‹Nº›</a:t>
            </a:fld>
            <a:endParaRPr lang="es-D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7856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8DF341-F588-4BFD-80D8-61F85E7195DC}" type="datetimeFigureOut">
              <a:rPr lang="es-DO" smtClean="0"/>
              <a:t>12/4/2016</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CEB14F85-D49C-4158-96D1-99805B406D2E}" type="slidenum">
              <a:rPr lang="es-DO" smtClean="0"/>
              <a:t>‹Nº›</a:t>
            </a:fld>
            <a:endParaRPr lang="es-DO"/>
          </a:p>
        </p:txBody>
      </p:sp>
    </p:spTree>
    <p:extLst>
      <p:ext uri="{BB962C8B-B14F-4D97-AF65-F5344CB8AC3E}">
        <p14:creationId xmlns:p14="http://schemas.microsoft.com/office/powerpoint/2010/main" val="322935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8DF341-F588-4BFD-80D8-61F85E7195DC}" type="datetimeFigureOut">
              <a:rPr lang="es-DO" smtClean="0"/>
              <a:t>12/4/2016</a:t>
            </a:fld>
            <a:endParaRPr lang="es-D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D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B14F85-D49C-4158-96D1-99805B406D2E}" type="slidenum">
              <a:rPr lang="es-DO" smtClean="0"/>
              <a:t>‹Nº›</a:t>
            </a:fld>
            <a:endParaRPr lang="es-DO"/>
          </a:p>
        </p:txBody>
      </p:sp>
    </p:spTree>
    <p:extLst>
      <p:ext uri="{BB962C8B-B14F-4D97-AF65-F5344CB8AC3E}">
        <p14:creationId xmlns:p14="http://schemas.microsoft.com/office/powerpoint/2010/main" val="19483878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395" y="1144364"/>
            <a:ext cx="9601196" cy="1303867"/>
          </a:xfrm>
        </p:spPr>
        <p:txBody>
          <a:bodyPr>
            <a:normAutofit fontScale="90000"/>
          </a:bodyPr>
          <a:lstStyle/>
          <a:p>
            <a:r>
              <a:rPr lang="es-DO" sz="2400" b="1" dirty="0">
                <a:latin typeface="Times New Roman" panose="02020603050405020304" pitchFamily="18" charset="0"/>
                <a:cs typeface="Times New Roman" panose="02020603050405020304" pitchFamily="18" charset="0"/>
              </a:rPr>
              <a:t>PONTIFICIA UNIVERSIDAD CATÓLICA MADRE Y MAESTRA </a:t>
            </a:r>
            <a:br>
              <a:rPr lang="es-DO" sz="2400" dirty="0">
                <a:latin typeface="Times New Roman" panose="02020603050405020304" pitchFamily="18" charset="0"/>
                <a:cs typeface="Times New Roman" panose="02020603050405020304" pitchFamily="18" charset="0"/>
              </a:rPr>
            </a:br>
            <a:r>
              <a:rPr lang="es-DO" sz="2400" dirty="0">
                <a:latin typeface="Times New Roman" panose="02020603050405020304" pitchFamily="18" charset="0"/>
                <a:cs typeface="Times New Roman" panose="02020603050405020304" pitchFamily="18" charset="0"/>
              </a:rPr>
              <a:t>FACULTAD DE CIENCIAS Y HUMANIDADES </a:t>
            </a:r>
            <a:br>
              <a:rPr lang="es-DO" sz="2400" dirty="0">
                <a:latin typeface="Times New Roman" panose="02020603050405020304" pitchFamily="18" charset="0"/>
                <a:cs typeface="Times New Roman" panose="02020603050405020304" pitchFamily="18" charset="0"/>
              </a:rPr>
            </a:br>
            <a:r>
              <a:rPr lang="es-ES" sz="2200" dirty="0">
                <a:latin typeface="Times New Roman" panose="02020603050405020304" pitchFamily="18" charset="0"/>
                <a:cs typeface="Times New Roman" panose="02020603050405020304" pitchFamily="18" charset="0"/>
              </a:rPr>
              <a:t>CENTRO DE EXCELENCIA PARA LA INVESTIGACIÓN Y DIFUSIÓN DE </a:t>
            </a:r>
            <a:br>
              <a:rPr lang="es-ES" sz="2200" dirty="0">
                <a:latin typeface="Times New Roman" panose="02020603050405020304" pitchFamily="18" charset="0"/>
                <a:cs typeface="Times New Roman" panose="02020603050405020304" pitchFamily="18" charset="0"/>
              </a:rPr>
            </a:br>
            <a:r>
              <a:rPr lang="es-ES" sz="2200" dirty="0">
                <a:latin typeface="Times New Roman" panose="02020603050405020304" pitchFamily="18" charset="0"/>
                <a:cs typeface="Times New Roman" panose="02020603050405020304" pitchFamily="18" charset="0"/>
              </a:rPr>
              <a:t>LA LECTURA Y ESCRITURA</a:t>
            </a:r>
            <a:br>
              <a:rPr lang="es-ES" sz="2200" dirty="0">
                <a:latin typeface="Times New Roman" panose="02020603050405020304" pitchFamily="18" charset="0"/>
                <a:cs typeface="Times New Roman" panose="02020603050405020304" pitchFamily="18" charset="0"/>
              </a:rPr>
            </a:br>
            <a:endParaRPr lang="es-DO"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5974" y="2448231"/>
            <a:ext cx="11872452" cy="4409769"/>
          </a:xfrm>
        </p:spPr>
        <p:txBody>
          <a:bodyPr>
            <a:normAutofit fontScale="25000" lnSpcReduction="20000"/>
          </a:bodyPr>
          <a:lstStyle/>
          <a:p>
            <a:pPr marL="0" indent="0">
              <a:buNone/>
            </a:pPr>
            <a:endParaRPr lang="es-DO" dirty="0"/>
          </a:p>
          <a:p>
            <a:pPr marL="0" indent="0">
              <a:buNone/>
            </a:pPr>
            <a:endParaRPr lang="es-DO" dirty="0"/>
          </a:p>
          <a:p>
            <a:pPr marL="0" indent="0">
              <a:buNone/>
            </a:pPr>
            <a:endParaRPr lang="es-DO" dirty="0"/>
          </a:p>
          <a:p>
            <a:pPr marL="0" indent="0" algn="ctr">
              <a:lnSpc>
                <a:spcPct val="150000"/>
              </a:lnSpc>
              <a:buNone/>
            </a:pPr>
            <a:endParaRPr lang="es-ES" dirty="0">
              <a:latin typeface="Times New Roman" panose="02020603050405020304" pitchFamily="18" charset="0"/>
              <a:cs typeface="Times New Roman" panose="02020603050405020304" pitchFamily="18" charset="0"/>
            </a:endParaRPr>
          </a:p>
          <a:p>
            <a:pPr marL="0" indent="0" algn="ctr">
              <a:lnSpc>
                <a:spcPct val="150000"/>
              </a:lnSpc>
              <a:buNone/>
            </a:pPr>
            <a:endParaRPr lang="es-ES" dirty="0">
              <a:latin typeface="Times New Roman" panose="02020603050405020304" pitchFamily="18" charset="0"/>
              <a:cs typeface="Times New Roman" panose="02020603050405020304" pitchFamily="18" charset="0"/>
            </a:endParaRPr>
          </a:p>
          <a:p>
            <a:pPr marL="0" indent="0" algn="ctr">
              <a:lnSpc>
                <a:spcPct val="150000"/>
              </a:lnSpc>
              <a:buNone/>
            </a:pPr>
            <a:endParaRPr lang="es-ES" sz="4900" dirty="0">
              <a:latin typeface="Times New Roman" panose="02020603050405020304" pitchFamily="18" charset="0"/>
              <a:cs typeface="Times New Roman" panose="02020603050405020304" pitchFamily="18" charset="0"/>
            </a:endParaRPr>
          </a:p>
          <a:p>
            <a:pPr marL="0" indent="0" algn="ctr">
              <a:lnSpc>
                <a:spcPct val="150000"/>
              </a:lnSpc>
              <a:buNone/>
            </a:pPr>
            <a:r>
              <a:rPr lang="es-ES" sz="6200" dirty="0">
                <a:latin typeface="Times New Roman" panose="02020603050405020304" pitchFamily="18" charset="0"/>
                <a:cs typeface="Times New Roman" panose="02020603050405020304" pitchFamily="18" charset="0"/>
              </a:rPr>
              <a:t>     </a:t>
            </a:r>
            <a:r>
              <a:rPr lang="es-ES" sz="7200" dirty="0">
                <a:latin typeface="Times New Roman" panose="02020603050405020304" pitchFamily="18" charset="0"/>
                <a:cs typeface="Times New Roman" panose="02020603050405020304" pitchFamily="18" charset="0"/>
              </a:rPr>
              <a:t>Seminario “Lectura y Escritura a través del Currículo en el Nivel Superior”</a:t>
            </a:r>
          </a:p>
          <a:p>
            <a:pPr marL="0" indent="0" algn="ctr">
              <a:lnSpc>
                <a:spcPct val="150000"/>
              </a:lnSpc>
              <a:buNone/>
            </a:pPr>
            <a:r>
              <a:rPr lang="es-ES" sz="6200" b="1" i="1" dirty="0">
                <a:latin typeface="Times New Roman" panose="02020603050405020304" pitchFamily="18" charset="0"/>
                <a:cs typeface="Times New Roman" panose="02020603050405020304" pitchFamily="18" charset="0"/>
              </a:rPr>
              <a:t>                </a:t>
            </a:r>
            <a:r>
              <a:rPr lang="es-ES" sz="8000" b="1" i="1" dirty="0">
                <a:latin typeface="Times New Roman" panose="02020603050405020304" pitchFamily="18" charset="0"/>
                <a:cs typeface="Times New Roman" panose="02020603050405020304" pitchFamily="18" charset="0"/>
              </a:rPr>
              <a:t>“Estrategias de comprensión lectora para el estudio de la Historia:  </a:t>
            </a:r>
          </a:p>
          <a:p>
            <a:pPr marL="0" indent="0" algn="ctr">
              <a:lnSpc>
                <a:spcPct val="150000"/>
              </a:lnSpc>
              <a:buNone/>
            </a:pPr>
            <a:r>
              <a:rPr lang="es-ES" sz="8000" b="1" i="1" dirty="0">
                <a:latin typeface="Times New Roman" panose="02020603050405020304" pitchFamily="18" charset="0"/>
                <a:cs typeface="Times New Roman" panose="02020603050405020304" pitchFamily="18" charset="0"/>
              </a:rPr>
              <a:t>el Mapa Conceptual  y el Debate”</a:t>
            </a:r>
          </a:p>
          <a:p>
            <a:pPr marL="0" indent="0" algn="r">
              <a:lnSpc>
                <a:spcPct val="150000"/>
              </a:lnSpc>
              <a:buNone/>
            </a:pPr>
            <a:endParaRPr lang="es-ES" sz="7400" dirty="0">
              <a:latin typeface="Times New Roman" panose="02020603050405020304" pitchFamily="18" charset="0"/>
              <a:cs typeface="Times New Roman" panose="02020603050405020304" pitchFamily="18" charset="0"/>
            </a:endParaRPr>
          </a:p>
          <a:p>
            <a:pPr marL="0" indent="0" algn="ctr">
              <a:lnSpc>
                <a:spcPct val="120000"/>
              </a:lnSpc>
              <a:spcBef>
                <a:spcPts val="0"/>
              </a:spcBef>
              <a:spcAft>
                <a:spcPts val="0"/>
              </a:spcAft>
              <a:buNone/>
            </a:pPr>
            <a:r>
              <a:rPr lang="es-ES" sz="5500" dirty="0">
                <a:latin typeface="Times New Roman" panose="02020603050405020304" pitchFamily="18" charset="0"/>
                <a:cs typeface="Times New Roman" panose="02020603050405020304" pitchFamily="18" charset="0"/>
              </a:rPr>
              <a:t>        Expositora: Mayra Leonard Ruiz</a:t>
            </a:r>
          </a:p>
          <a:p>
            <a:pPr marL="0" indent="0" algn="ctr">
              <a:lnSpc>
                <a:spcPct val="120000"/>
              </a:lnSpc>
              <a:spcBef>
                <a:spcPts val="0"/>
              </a:spcBef>
              <a:spcAft>
                <a:spcPts val="0"/>
              </a:spcAft>
              <a:buNone/>
            </a:pPr>
            <a:r>
              <a:rPr lang="es-ES" sz="5500" dirty="0">
                <a:latin typeface="Times New Roman" panose="02020603050405020304" pitchFamily="18" charset="0"/>
                <a:cs typeface="Times New Roman" panose="02020603050405020304" pitchFamily="18" charset="0"/>
              </a:rPr>
              <a:t>        Departamento de Humanidades</a:t>
            </a:r>
          </a:p>
          <a:p>
            <a:pPr marL="0" indent="0" algn="ctr">
              <a:buNone/>
            </a:pPr>
            <a:endParaRPr lang="es-DO" sz="31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8791" y="2495293"/>
            <a:ext cx="1242922" cy="1256805"/>
          </a:xfrm>
          <a:prstGeom prst="rect">
            <a:avLst/>
          </a:prstGeom>
          <a:noFill/>
          <a:ln>
            <a:noFill/>
          </a:ln>
        </p:spPr>
      </p:pic>
    </p:spTree>
    <p:extLst>
      <p:ext uri="{BB962C8B-B14F-4D97-AF65-F5344CB8AC3E}">
        <p14:creationId xmlns:p14="http://schemas.microsoft.com/office/powerpoint/2010/main" val="2922037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188" y="304216"/>
            <a:ext cx="9601196" cy="1303867"/>
          </a:xfrm>
        </p:spPr>
        <p:txBody>
          <a:bodyPr/>
          <a:lstStyle/>
          <a:p>
            <a:pPr algn="ctr"/>
            <a:r>
              <a:rPr lang="es-DO" b="1" dirty="0"/>
              <a:t>     </a:t>
            </a:r>
            <a:r>
              <a:rPr lang="es-DO" sz="4000" b="1" dirty="0">
                <a:latin typeface="Times New Roman" panose="02020603050405020304" pitchFamily="18" charset="0"/>
                <a:cs typeface="Times New Roman" panose="02020603050405020304" pitchFamily="18" charset="0"/>
              </a:rPr>
              <a:t>Resultados</a:t>
            </a:r>
          </a:p>
        </p:txBody>
      </p:sp>
      <p:graphicFrame>
        <p:nvGraphicFramePr>
          <p:cNvPr id="5" name="Gráfico 4"/>
          <p:cNvGraphicFramePr/>
          <p:nvPr>
            <p:extLst>
              <p:ext uri="{D42A27DB-BD31-4B8C-83A1-F6EECF244321}">
                <p14:modId xmlns:p14="http://schemas.microsoft.com/office/powerpoint/2010/main" val="1938466448"/>
              </p:ext>
            </p:extLst>
          </p:nvPr>
        </p:nvGraphicFramePr>
        <p:xfrm>
          <a:off x="5198678" y="1913020"/>
          <a:ext cx="6026369" cy="4051464"/>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a:picLocks noChangeAspect="1"/>
          </p:cNvPicPr>
          <p:nvPr/>
        </p:nvPicPr>
        <p:blipFill>
          <a:blip r:embed="rId3"/>
          <a:stretch>
            <a:fillRect/>
          </a:stretch>
        </p:blipFill>
        <p:spPr>
          <a:xfrm>
            <a:off x="666093" y="1608083"/>
            <a:ext cx="4648200" cy="4540469"/>
          </a:xfrm>
          <a:prstGeom prst="rect">
            <a:avLst/>
          </a:prstGeom>
        </p:spPr>
      </p:pic>
    </p:spTree>
    <p:extLst>
      <p:ext uri="{BB962C8B-B14F-4D97-AF65-F5344CB8AC3E}">
        <p14:creationId xmlns:p14="http://schemas.microsoft.com/office/powerpoint/2010/main" val="1733078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653693" y="2521280"/>
            <a:ext cx="4287015" cy="3260778"/>
          </a:xfrm>
          <a:prstGeom prst="rect">
            <a:avLst/>
          </a:prstGeom>
        </p:spPr>
      </p:pic>
      <p:pic>
        <p:nvPicPr>
          <p:cNvPr id="6" name="Imagen 5"/>
          <p:cNvPicPr>
            <a:picLocks noChangeAspect="1"/>
          </p:cNvPicPr>
          <p:nvPr/>
        </p:nvPicPr>
        <p:blipFill>
          <a:blip r:embed="rId3"/>
          <a:stretch>
            <a:fillRect/>
          </a:stretch>
        </p:blipFill>
        <p:spPr>
          <a:xfrm>
            <a:off x="4616246" y="2521280"/>
            <a:ext cx="4129549" cy="3114675"/>
          </a:xfrm>
          <a:prstGeom prst="rect">
            <a:avLst/>
          </a:prstGeom>
        </p:spPr>
      </p:pic>
      <p:pic>
        <p:nvPicPr>
          <p:cNvPr id="9" name="Imagen 8"/>
          <p:cNvPicPr>
            <a:picLocks noChangeAspect="1"/>
          </p:cNvPicPr>
          <p:nvPr/>
        </p:nvPicPr>
        <p:blipFill>
          <a:blip r:embed="rId4"/>
          <a:stretch>
            <a:fillRect/>
          </a:stretch>
        </p:blipFill>
        <p:spPr>
          <a:xfrm>
            <a:off x="8745795" y="2521280"/>
            <a:ext cx="2743199" cy="3260777"/>
          </a:xfrm>
          <a:prstGeom prst="rect">
            <a:avLst/>
          </a:prstGeom>
        </p:spPr>
      </p:pic>
      <p:sp>
        <p:nvSpPr>
          <p:cNvPr id="11" name="Rectángulo 10"/>
          <p:cNvSpPr/>
          <p:nvPr/>
        </p:nvSpPr>
        <p:spPr>
          <a:xfrm>
            <a:off x="0" y="913570"/>
            <a:ext cx="12192000" cy="646331"/>
          </a:xfrm>
          <a:prstGeom prst="rect">
            <a:avLst/>
          </a:prstGeom>
        </p:spPr>
        <p:txBody>
          <a:bodyPr wrap="square">
            <a:spAutoFit/>
          </a:bodyPr>
          <a:lstStyle/>
          <a:p>
            <a:pPr algn="ctr"/>
            <a:r>
              <a:rPr lang="es-DO" sz="3600" dirty="0">
                <a:latin typeface="Times New Roman" panose="02020603050405020304" pitchFamily="18" charset="0"/>
                <a:cs typeface="Times New Roman" panose="02020603050405020304" pitchFamily="18" charset="0"/>
              </a:rPr>
              <a:t>Debates</a:t>
            </a:r>
            <a:endParaRPr lang="es-ES" sz="3600" dirty="0"/>
          </a:p>
        </p:txBody>
      </p:sp>
    </p:spTree>
    <p:extLst>
      <p:ext uri="{BB962C8B-B14F-4D97-AF65-F5344CB8AC3E}">
        <p14:creationId xmlns:p14="http://schemas.microsoft.com/office/powerpoint/2010/main" val="1315089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76894" y="1061884"/>
            <a:ext cx="6685807" cy="5176684"/>
          </a:xfrm>
          <a:prstGeom prst="rect">
            <a:avLst/>
          </a:prstGeom>
        </p:spPr>
      </p:pic>
      <p:pic>
        <p:nvPicPr>
          <p:cNvPr id="5" name="Imagen 4"/>
          <p:cNvPicPr>
            <a:picLocks noChangeAspect="1"/>
          </p:cNvPicPr>
          <p:nvPr/>
        </p:nvPicPr>
        <p:blipFill>
          <a:blip r:embed="rId3"/>
          <a:stretch>
            <a:fillRect/>
          </a:stretch>
        </p:blipFill>
        <p:spPr>
          <a:xfrm>
            <a:off x="7186220" y="1155700"/>
            <a:ext cx="4391188" cy="4296455"/>
          </a:xfrm>
          <a:prstGeom prst="rect">
            <a:avLst/>
          </a:prstGeom>
        </p:spPr>
      </p:pic>
    </p:spTree>
    <p:extLst>
      <p:ext uri="{BB962C8B-B14F-4D97-AF65-F5344CB8AC3E}">
        <p14:creationId xmlns:p14="http://schemas.microsoft.com/office/powerpoint/2010/main" val="3737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26893" y="907026"/>
            <a:ext cx="4848225" cy="5051323"/>
          </a:xfrm>
          <a:prstGeom prst="rect">
            <a:avLst/>
          </a:prstGeom>
        </p:spPr>
      </p:pic>
      <p:pic>
        <p:nvPicPr>
          <p:cNvPr id="5" name="Imagen 4"/>
          <p:cNvPicPr>
            <a:picLocks noChangeAspect="1"/>
          </p:cNvPicPr>
          <p:nvPr/>
        </p:nvPicPr>
        <p:blipFill>
          <a:blip r:embed="rId3"/>
          <a:stretch>
            <a:fillRect/>
          </a:stretch>
        </p:blipFill>
        <p:spPr>
          <a:xfrm>
            <a:off x="6175117" y="907026"/>
            <a:ext cx="4900921" cy="5250425"/>
          </a:xfrm>
          <a:prstGeom prst="rect">
            <a:avLst/>
          </a:prstGeom>
        </p:spPr>
      </p:pic>
    </p:spTree>
    <p:extLst>
      <p:ext uri="{BB962C8B-B14F-4D97-AF65-F5344CB8AC3E}">
        <p14:creationId xmlns:p14="http://schemas.microsoft.com/office/powerpoint/2010/main" val="1845063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60988" y="355016"/>
            <a:ext cx="9601196" cy="1303867"/>
          </a:xfrm>
        </p:spPr>
        <p:txBody>
          <a:bodyPr/>
          <a:lstStyle/>
          <a:p>
            <a:pPr algn="ctr"/>
            <a:r>
              <a:rPr lang="es-DO" sz="4000" b="1" dirty="0">
                <a:latin typeface="Times New Roman" panose="02020603050405020304" pitchFamily="18" charset="0"/>
                <a:cs typeface="Times New Roman" panose="02020603050405020304" pitchFamily="18" charset="0"/>
              </a:rPr>
              <a:t>Conclusiones</a:t>
            </a:r>
          </a:p>
        </p:txBody>
      </p:sp>
      <p:sp>
        <p:nvSpPr>
          <p:cNvPr id="8" name="Title 1"/>
          <p:cNvSpPr txBox="1">
            <a:spLocks/>
          </p:cNvSpPr>
          <p:nvPr/>
        </p:nvSpPr>
        <p:spPr>
          <a:xfrm>
            <a:off x="608780" y="1006949"/>
            <a:ext cx="10905612" cy="5135617"/>
          </a:xfrm>
          <a:prstGeom prst="rect">
            <a:avLst/>
          </a:prstGeom>
          <a:effectLst/>
        </p:spPr>
        <p:txBody>
          <a:bodyPr vert="horz" lIns="91440" tIns="45720" rIns="91440" bIns="45720" rtlCol="0" anchor="ctr">
            <a:normAutofit fontScale="40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66700" indent="-266700" algn="just">
              <a:lnSpc>
                <a:spcPct val="170000"/>
              </a:lnSpc>
              <a:buFont typeface="Arial" panose="020B0604020202020204" pitchFamily="34" charset="0"/>
              <a:buChar char="•"/>
            </a:pPr>
            <a:r>
              <a:rPr lang="es-DO" sz="4500" dirty="0">
                <a:latin typeface="Arial" panose="020B0604020202020204" pitchFamily="34" charset="0"/>
                <a:cs typeface="Arial" panose="020B0604020202020204" pitchFamily="34" charset="0"/>
              </a:rPr>
              <a:t>Es responsabilidad del docente </a:t>
            </a:r>
            <a:r>
              <a:rPr lang="es-DO" sz="4500" b="1" dirty="0">
                <a:latin typeface="Arial" panose="020B0604020202020204" pitchFamily="34" charset="0"/>
                <a:cs typeface="Arial" panose="020B0604020202020204" pitchFamily="34" charset="0"/>
              </a:rPr>
              <a:t>incentivar </a:t>
            </a:r>
            <a:r>
              <a:rPr lang="es-DO" sz="4500" dirty="0">
                <a:latin typeface="Arial" panose="020B0604020202020204" pitchFamily="34" charset="0"/>
                <a:cs typeface="Arial" panose="020B0604020202020204" pitchFamily="34" charset="0"/>
              </a:rPr>
              <a:t>en el estudiante el interés por la materia; son más los estudiantes desmotivados que los desinteresados.</a:t>
            </a:r>
          </a:p>
          <a:p>
            <a:pPr marL="266700" indent="-266700" algn="just">
              <a:lnSpc>
                <a:spcPct val="170000"/>
              </a:lnSpc>
              <a:buFont typeface="Arial" panose="020B0604020202020204" pitchFamily="34" charset="0"/>
              <a:buChar char="•"/>
            </a:pPr>
            <a:r>
              <a:rPr lang="es-DO" sz="4500" dirty="0">
                <a:latin typeface="Arial" panose="020B0604020202020204" pitchFamily="34" charset="0"/>
                <a:cs typeface="Arial" panose="020B0604020202020204" pitchFamily="34" charset="0"/>
              </a:rPr>
              <a:t>L</a:t>
            </a:r>
            <a:r>
              <a:rPr lang="es-ES" sz="4500" dirty="0">
                <a:latin typeface="Arial" panose="020B0604020202020204" pitchFamily="34" charset="0"/>
                <a:cs typeface="Arial" panose="020B0604020202020204" pitchFamily="34" charset="0"/>
              </a:rPr>
              <a:t>a puesta en práctica del proyecto tropezó con algunos obstáculos: se debieron de haber aplicado antes del Primer Parcial; estuvo limitada al tiempo durante el cual se impartió la materia; pero los resultados fueron </a:t>
            </a:r>
            <a:r>
              <a:rPr lang="es-ES" sz="4500" b="1" dirty="0">
                <a:latin typeface="Arial" panose="020B0604020202020204" pitchFamily="34" charset="0"/>
                <a:cs typeface="Arial" panose="020B0604020202020204" pitchFamily="34" charset="0"/>
              </a:rPr>
              <a:t>muy satisfactorios</a:t>
            </a:r>
            <a:r>
              <a:rPr lang="es-ES" sz="4500" dirty="0">
                <a:latin typeface="Arial" panose="020B0604020202020204" pitchFamily="34" charset="0"/>
                <a:cs typeface="Arial" panose="020B0604020202020204" pitchFamily="34" charset="0"/>
              </a:rPr>
              <a:t>.</a:t>
            </a:r>
          </a:p>
          <a:p>
            <a:pPr marL="266700" indent="-266700" algn="just">
              <a:lnSpc>
                <a:spcPct val="170000"/>
              </a:lnSpc>
              <a:buFont typeface="Arial" panose="020B0604020202020204" pitchFamily="34" charset="0"/>
              <a:buChar char="•"/>
            </a:pPr>
            <a:r>
              <a:rPr lang="es-ES" sz="4500" dirty="0">
                <a:latin typeface="Arial" panose="020B0604020202020204" pitchFamily="34" charset="0"/>
                <a:cs typeface="Arial" panose="020B0604020202020204" pitchFamily="34" charset="0"/>
              </a:rPr>
              <a:t>Esta investigación es </a:t>
            </a:r>
            <a:r>
              <a:rPr lang="es-ES" sz="4500" b="1" dirty="0">
                <a:latin typeface="Arial" panose="020B0604020202020204" pitchFamily="34" charset="0"/>
                <a:cs typeface="Arial" panose="020B0604020202020204" pitchFamily="34" charset="0"/>
              </a:rPr>
              <a:t>transferible</a:t>
            </a:r>
            <a:r>
              <a:rPr lang="es-ES" sz="4500" dirty="0">
                <a:latin typeface="Arial" panose="020B0604020202020204" pitchFamily="34" charset="0"/>
                <a:cs typeface="Arial" panose="020B0604020202020204" pitchFamily="34" charset="0"/>
              </a:rPr>
              <a:t>, puede ser aplicada por otros docentes, de la materia de Historia o de otras áreas; pues las deficiencias que traen los jóvenes de los niveles previos son generalizables. </a:t>
            </a:r>
          </a:p>
          <a:p>
            <a:pPr marL="266700" indent="-266700" algn="just">
              <a:lnSpc>
                <a:spcPct val="170000"/>
              </a:lnSpc>
              <a:buFont typeface="Arial" panose="020B0604020202020204" pitchFamily="34" charset="0"/>
              <a:buChar char="•"/>
            </a:pPr>
            <a:r>
              <a:rPr lang="es-ES" sz="4500" dirty="0">
                <a:latin typeface="Arial" panose="020B0604020202020204" pitchFamily="34" charset="0"/>
                <a:cs typeface="Arial" panose="020B0604020202020204" pitchFamily="34" charset="0"/>
              </a:rPr>
              <a:t>Es necesario potenciar la </a:t>
            </a:r>
            <a:r>
              <a:rPr lang="es-ES" sz="4500" b="1" dirty="0">
                <a:latin typeface="Arial" panose="020B0604020202020204" pitchFamily="34" charset="0"/>
                <a:cs typeface="Arial" panose="020B0604020202020204" pitchFamily="34" charset="0"/>
              </a:rPr>
              <a:t>comprensión lectora </a:t>
            </a:r>
            <a:r>
              <a:rPr lang="es-ES" sz="4500" dirty="0">
                <a:latin typeface="Arial" panose="020B0604020202020204" pitchFamily="34" charset="0"/>
                <a:cs typeface="Arial" panose="020B0604020202020204" pitchFamily="34" charset="0"/>
              </a:rPr>
              <a:t>del alumno.</a:t>
            </a:r>
          </a:p>
          <a:p>
            <a:pPr marL="266700" indent="-266700" algn="just">
              <a:lnSpc>
                <a:spcPct val="170000"/>
              </a:lnSpc>
              <a:buFont typeface="Arial" panose="020B0604020202020204" pitchFamily="34" charset="0"/>
              <a:buChar char="•"/>
            </a:pPr>
            <a:r>
              <a:rPr lang="es-ES" sz="4500" dirty="0">
                <a:latin typeface="Arial" panose="020B0604020202020204" pitchFamily="34" charset="0"/>
                <a:cs typeface="Arial" panose="020B0604020202020204" pitchFamily="34" charset="0"/>
              </a:rPr>
              <a:t>La </a:t>
            </a:r>
            <a:r>
              <a:rPr lang="es-ES" sz="4500" b="1" dirty="0">
                <a:latin typeface="Arial" panose="020B0604020202020204" pitchFamily="34" charset="0"/>
                <a:cs typeface="Arial" panose="020B0604020202020204" pitchFamily="34" charset="0"/>
              </a:rPr>
              <a:t>investigación – acción</a:t>
            </a:r>
            <a:r>
              <a:rPr lang="es-ES" sz="4500" dirty="0">
                <a:latin typeface="Arial" panose="020B0604020202020204" pitchFamily="34" charset="0"/>
                <a:cs typeface="Arial" panose="020B0604020202020204" pitchFamily="34" charset="0"/>
              </a:rPr>
              <a:t> impacta nuestra práctica para mejorarla, y en un mundo tan vertiginosamente cambiante, debemos implementarla. </a:t>
            </a:r>
            <a:endParaRPr lang="es-DO"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411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9148" y="1647059"/>
            <a:ext cx="10441858" cy="3175228"/>
          </a:xfrm>
          <a:prstGeom prst="rect">
            <a:avLst/>
          </a:prstGeom>
        </p:spPr>
        <p:txBody>
          <a:bodyPr wrap="square">
            <a:spAutoFit/>
          </a:bodyPr>
          <a:lstStyle/>
          <a:p>
            <a:pPr algn="just">
              <a:lnSpc>
                <a:spcPct val="200000"/>
              </a:lnSpc>
              <a:spcAft>
                <a:spcPts val="1000"/>
              </a:spcAft>
            </a:pPr>
            <a:r>
              <a:rPr lang="es-ES" sz="2400" i="1">
                <a:latin typeface="Times New Roman" panose="02020603050405020304" pitchFamily="18" charset="0"/>
                <a:ea typeface="Calibri" panose="020F0502020204030204" pitchFamily="34" charset="0"/>
                <a:cs typeface="Times New Roman" panose="02020603050405020304" pitchFamily="18" charset="0"/>
              </a:rPr>
              <a:t>“En </a:t>
            </a:r>
            <a:r>
              <a:rPr lang="es-ES" sz="2400" i="1" dirty="0">
                <a:latin typeface="Times New Roman" panose="02020603050405020304" pitchFamily="18" charset="0"/>
                <a:ea typeface="Calibri" panose="020F0502020204030204" pitchFamily="34" charset="0"/>
                <a:cs typeface="Times New Roman" panose="02020603050405020304" pitchFamily="18" charset="0"/>
              </a:rPr>
              <a:t>tiempos de cambio, quienes estén abiertos al aprendizaje se adueñarán del futuro, mientras que aquellos que creen </a:t>
            </a:r>
            <a:r>
              <a:rPr lang="es-ES" sz="2400" i="1">
                <a:latin typeface="Times New Roman" panose="02020603050405020304" pitchFamily="18" charset="0"/>
                <a:ea typeface="Calibri" panose="020F0502020204030204" pitchFamily="34" charset="0"/>
                <a:cs typeface="Times New Roman" panose="02020603050405020304" pitchFamily="18" charset="0"/>
              </a:rPr>
              <a:t>saberlo todo, </a:t>
            </a:r>
            <a:r>
              <a:rPr lang="es-ES" sz="2400" i="1" dirty="0">
                <a:latin typeface="Times New Roman" panose="02020603050405020304" pitchFamily="18" charset="0"/>
                <a:ea typeface="Calibri" panose="020F0502020204030204" pitchFamily="34" charset="0"/>
                <a:cs typeface="Times New Roman" panose="02020603050405020304" pitchFamily="18" charset="0"/>
              </a:rPr>
              <a:t>estarán bien equipados para un mundo que ya no existe.”</a:t>
            </a:r>
            <a:endParaRPr lang="es-ES" sz="2400" dirty="0">
              <a:latin typeface="Times New Roman" panose="02020603050405020304" pitchFamily="18" charset="0"/>
              <a:ea typeface="Calibri" panose="020F0502020204030204" pitchFamily="34" charset="0"/>
              <a:cs typeface="Times New Roman" panose="02020603050405020304" pitchFamily="18" charset="0"/>
            </a:endParaRPr>
          </a:p>
          <a:p>
            <a:pPr algn="r">
              <a:lnSpc>
                <a:spcPct val="200000"/>
              </a:lnSpc>
              <a:spcAft>
                <a:spcPts val="1000"/>
              </a:spcAft>
            </a:pPr>
            <a:r>
              <a:rPr lang="es-ES" sz="2400" i="1" dirty="0">
                <a:latin typeface="Times New Roman" panose="02020603050405020304" pitchFamily="18" charset="0"/>
                <a:ea typeface="Calibri" panose="020F0502020204030204" pitchFamily="34" charset="0"/>
                <a:cs typeface="Times New Roman" panose="02020603050405020304" pitchFamily="18" charset="0"/>
              </a:rPr>
              <a:t>(Eric </a:t>
            </a:r>
            <a:r>
              <a:rPr lang="es-ES" sz="2400" i="1" dirty="0" err="1">
                <a:latin typeface="Times New Roman" panose="02020603050405020304" pitchFamily="18" charset="0"/>
                <a:ea typeface="Calibri" panose="020F0502020204030204" pitchFamily="34" charset="0"/>
                <a:cs typeface="Times New Roman" panose="02020603050405020304" pitchFamily="18" charset="0"/>
              </a:rPr>
              <a:t>Hoffer</a:t>
            </a:r>
            <a:r>
              <a:rPr lang="es-ES" sz="2400" i="1" dirty="0">
                <a:latin typeface="Times New Roman" panose="02020603050405020304" pitchFamily="18" charset="0"/>
                <a:ea typeface="Calibri" panose="020F0502020204030204" pitchFamily="34" charset="0"/>
                <a:cs typeface="Times New Roman" panose="02020603050405020304" pitchFamily="18" charset="0"/>
              </a:rPr>
              <a:t>, escritor y filósofo estadounidense)</a:t>
            </a:r>
            <a:endParaRPr lang="es-E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256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tlalpanoptico.files.wordpress.com/2014/04/screen-shot-2014-04-20-at-12-55-27-pm.png?w=6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9267" y="602681"/>
            <a:ext cx="2695168" cy="16275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isabelortega.files.wordpress.com/2015/03/nic3b1a-aburrida-colegio-odio-estudiar-educacion-libros-1.jpg?w=720&amp;h=426&amp;crop=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3247" y="1752602"/>
            <a:ext cx="2787013" cy="164898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o 6"/>
          <p:cNvGrpSpPr/>
          <p:nvPr/>
        </p:nvGrpSpPr>
        <p:grpSpPr>
          <a:xfrm>
            <a:off x="765489" y="1128642"/>
            <a:ext cx="5947758" cy="5009218"/>
            <a:chOff x="0" y="0"/>
            <a:chExt cx="6772910" cy="5638165"/>
          </a:xfrm>
        </p:grpSpPr>
        <p:grpSp>
          <p:nvGrpSpPr>
            <p:cNvPr id="8" name="Grupo 7"/>
            <p:cNvGrpSpPr/>
            <p:nvPr/>
          </p:nvGrpSpPr>
          <p:grpSpPr>
            <a:xfrm>
              <a:off x="0" y="0"/>
              <a:ext cx="6772910" cy="5638165"/>
              <a:chOff x="0" y="0"/>
              <a:chExt cx="6772910" cy="5638165"/>
            </a:xfrm>
          </p:grpSpPr>
          <p:grpSp>
            <p:nvGrpSpPr>
              <p:cNvPr id="10" name="Grupo 9"/>
              <p:cNvGrpSpPr>
                <a:grpSpLocks/>
              </p:cNvGrpSpPr>
              <p:nvPr/>
            </p:nvGrpSpPr>
            <p:grpSpPr bwMode="auto">
              <a:xfrm>
                <a:off x="0" y="0"/>
                <a:ext cx="6772910" cy="5638165"/>
                <a:chOff x="2062" y="440"/>
                <a:chExt cx="10734" cy="7368"/>
              </a:xfrm>
            </p:grpSpPr>
            <p:grpSp>
              <p:nvGrpSpPr>
                <p:cNvPr id="12" name="Group 3"/>
                <p:cNvGrpSpPr>
                  <a:grpSpLocks/>
                </p:cNvGrpSpPr>
                <p:nvPr/>
              </p:nvGrpSpPr>
              <p:grpSpPr bwMode="auto">
                <a:xfrm>
                  <a:off x="2062" y="440"/>
                  <a:ext cx="10734" cy="7368"/>
                  <a:chOff x="2002" y="780"/>
                  <a:chExt cx="10734" cy="7088"/>
                </a:xfrm>
              </p:grpSpPr>
              <p:grpSp>
                <p:nvGrpSpPr>
                  <p:cNvPr id="14" name="Group 4"/>
                  <p:cNvGrpSpPr>
                    <a:grpSpLocks/>
                  </p:cNvGrpSpPr>
                  <p:nvPr/>
                </p:nvGrpSpPr>
                <p:grpSpPr bwMode="auto">
                  <a:xfrm>
                    <a:off x="2002" y="780"/>
                    <a:ext cx="10734" cy="7020"/>
                    <a:chOff x="2452" y="90"/>
                    <a:chExt cx="10734" cy="7020"/>
                  </a:xfrm>
                </p:grpSpPr>
                <p:grpSp>
                  <p:nvGrpSpPr>
                    <p:cNvPr id="16" name="Group 5"/>
                    <p:cNvGrpSpPr>
                      <a:grpSpLocks/>
                    </p:cNvGrpSpPr>
                    <p:nvPr/>
                  </p:nvGrpSpPr>
                  <p:grpSpPr bwMode="auto">
                    <a:xfrm>
                      <a:off x="2452" y="90"/>
                      <a:ext cx="10734" cy="7020"/>
                      <a:chOff x="2452" y="90"/>
                      <a:chExt cx="10734" cy="7020"/>
                    </a:xfrm>
                  </p:grpSpPr>
                  <p:grpSp>
                    <p:nvGrpSpPr>
                      <p:cNvPr id="18" name="Group 6"/>
                      <p:cNvGrpSpPr>
                        <a:grpSpLocks/>
                      </p:cNvGrpSpPr>
                      <p:nvPr/>
                    </p:nvGrpSpPr>
                    <p:grpSpPr bwMode="auto">
                      <a:xfrm>
                        <a:off x="2452" y="90"/>
                        <a:ext cx="10734" cy="6964"/>
                        <a:chOff x="4152" y="2950"/>
                        <a:chExt cx="9268" cy="6304"/>
                      </a:xfrm>
                    </p:grpSpPr>
                    <p:grpSp>
                      <p:nvGrpSpPr>
                        <p:cNvPr id="20" name="Group 7"/>
                        <p:cNvGrpSpPr>
                          <a:grpSpLocks/>
                        </p:cNvGrpSpPr>
                        <p:nvPr/>
                      </p:nvGrpSpPr>
                      <p:grpSpPr bwMode="auto">
                        <a:xfrm>
                          <a:off x="4152" y="2950"/>
                          <a:ext cx="9268" cy="6304"/>
                          <a:chOff x="4292" y="430"/>
                          <a:chExt cx="9268" cy="6304"/>
                        </a:xfrm>
                      </p:grpSpPr>
                      <p:grpSp>
                        <p:nvGrpSpPr>
                          <p:cNvPr id="22" name="Group 8"/>
                          <p:cNvGrpSpPr>
                            <a:grpSpLocks/>
                          </p:cNvGrpSpPr>
                          <p:nvPr/>
                        </p:nvGrpSpPr>
                        <p:grpSpPr bwMode="auto">
                          <a:xfrm>
                            <a:off x="4292" y="430"/>
                            <a:ext cx="9268" cy="6304"/>
                            <a:chOff x="3172" y="590"/>
                            <a:chExt cx="9268" cy="6304"/>
                          </a:xfrm>
                        </p:grpSpPr>
                        <p:pic>
                          <p:nvPicPr>
                            <p:cNvPr id="24" name="Picture 2" descr="https://sinopsiarte.files.wordpress.com/2008/08/collage-de-arte-pp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2" y="590"/>
                              <a:ext cx="9268" cy="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7" y="2065"/>
                              <a:ext cx="2259" cy="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Imagen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1" y="1841"/>
                            <a:ext cx="1994" cy="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Imagen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9" y="4639"/>
                          <a:ext cx="1956" cy="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Imagen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 y="5220"/>
                        <a:ext cx="2513" cy="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Imagen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1" y="5200"/>
                      <a:ext cx="1466"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n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0" y="5890"/>
                    <a:ext cx="1541"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n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55" y="3960"/>
                  <a:ext cx="2637" cy="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Imagen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40" y="4328160"/>
                <a:ext cx="1043940" cy="1219200"/>
              </a:xfrm>
              <a:prstGeom prst="rect">
                <a:avLst/>
              </a:prstGeom>
            </p:spPr>
          </p:pic>
        </p:grpSp>
        <p:pic>
          <p:nvPicPr>
            <p:cNvPr id="9" name="Imagen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860" y="3246120"/>
              <a:ext cx="1394460" cy="1112520"/>
            </a:xfrm>
            <a:prstGeom prst="rect">
              <a:avLst/>
            </a:prstGeom>
          </p:spPr>
        </p:pic>
      </p:grpSp>
      <p:sp>
        <p:nvSpPr>
          <p:cNvPr id="26" name="Title 1"/>
          <p:cNvSpPr>
            <a:spLocks noGrp="1"/>
          </p:cNvSpPr>
          <p:nvPr>
            <p:ph type="title"/>
          </p:nvPr>
        </p:nvSpPr>
        <p:spPr>
          <a:xfrm>
            <a:off x="-449769" y="521440"/>
            <a:ext cx="8556522" cy="590444"/>
          </a:xfrm>
        </p:spPr>
        <p:txBody>
          <a:bodyPr>
            <a:normAutofit/>
          </a:bodyPr>
          <a:lstStyle/>
          <a:p>
            <a:pPr algn="ctr"/>
            <a:r>
              <a:rPr lang="es-DO" b="1" dirty="0"/>
              <a:t>Problematización</a:t>
            </a:r>
            <a:endParaRPr lang="es-DO" sz="4000" b="1" dirty="0">
              <a:latin typeface="Times New Roman" panose="02020603050405020304" pitchFamily="18" charset="0"/>
              <a:cs typeface="Times New Roman" panose="02020603050405020304" pitchFamily="18" charset="0"/>
            </a:endParaRPr>
          </a:p>
        </p:txBody>
      </p:sp>
      <p:sp>
        <p:nvSpPr>
          <p:cNvPr id="27" name="Title 1"/>
          <p:cNvSpPr txBox="1">
            <a:spLocks/>
          </p:cNvSpPr>
          <p:nvPr/>
        </p:nvSpPr>
        <p:spPr>
          <a:xfrm>
            <a:off x="6697845" y="2813946"/>
            <a:ext cx="4856590" cy="1550976"/>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2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000" b="1" dirty="0"/>
              <a:t>¿Cómo lograr que el alumno aprenda,</a:t>
            </a:r>
          </a:p>
          <a:p>
            <a:pPr algn="ctr"/>
            <a:r>
              <a:rPr lang="es-ES" sz="2000" b="1" dirty="0"/>
              <a:t>se motive por el estudio de la Historia?</a:t>
            </a:r>
            <a:endParaRPr lang="es-DO" sz="2800" b="1" dirty="0">
              <a:latin typeface="Times New Roman" panose="02020603050405020304" pitchFamily="18" charset="0"/>
              <a:cs typeface="Times New Roman" panose="02020603050405020304" pitchFamily="18" charset="0"/>
            </a:endParaRPr>
          </a:p>
        </p:txBody>
      </p:sp>
      <p:sp>
        <p:nvSpPr>
          <p:cNvPr id="28" name="Title 1"/>
          <p:cNvSpPr txBox="1">
            <a:spLocks/>
          </p:cNvSpPr>
          <p:nvPr/>
        </p:nvSpPr>
        <p:spPr>
          <a:xfrm>
            <a:off x="6697845" y="4716577"/>
            <a:ext cx="4856590" cy="981994"/>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32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1800" b="1" dirty="0"/>
              <a:t>El profesor de hoy debe ser un agente facilitador del conocimiento; </a:t>
            </a:r>
          </a:p>
          <a:p>
            <a:pPr algn="ctr"/>
            <a:r>
              <a:rPr lang="es-ES" sz="1800" b="1" dirty="0"/>
              <a:t>dispuesto siempre a renovar su práctica.</a:t>
            </a:r>
            <a:endParaRPr lang="es-DO"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9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36950"/>
            <a:ext cx="10193593" cy="3716366"/>
          </a:xfrm>
        </p:spPr>
        <p:txBody>
          <a:bodyPr>
            <a:noAutofit/>
          </a:bodyPr>
          <a:lstStyle/>
          <a:p>
            <a:pPr marL="0" indent="0">
              <a:buClr>
                <a:schemeClr val="tx1"/>
              </a:buClr>
              <a:buNone/>
            </a:pPr>
            <a:r>
              <a:rPr lang="es-DO" sz="2000" b="1" dirty="0">
                <a:latin typeface="Times New Roman" panose="02020603050405020304" pitchFamily="18" charset="0"/>
                <a:cs typeface="Times New Roman" panose="02020603050405020304" pitchFamily="18" charset="0"/>
              </a:rPr>
              <a:t>Objetivos Específicos</a:t>
            </a:r>
            <a:endParaRPr lang="es-ES" sz="2000" dirty="0">
              <a:latin typeface="Times New Roman" panose="02020603050405020304" pitchFamily="18" charset="0"/>
              <a:cs typeface="Times New Roman" panose="02020603050405020304" pitchFamily="18" charset="0"/>
            </a:endParaRPr>
          </a:p>
          <a:p>
            <a:pPr marL="0" indent="0">
              <a:buClr>
                <a:schemeClr val="tx1"/>
              </a:buClr>
              <a:buNone/>
            </a:pPr>
            <a:r>
              <a:rPr lang="es-DO" sz="2000" dirty="0">
                <a:latin typeface="Times New Roman" panose="02020603050405020304" pitchFamily="18" charset="0"/>
                <a:cs typeface="Times New Roman" panose="02020603050405020304" pitchFamily="18" charset="0"/>
              </a:rPr>
              <a:t>1. Definir los conceptos de Mapa Conceptual y Debate.</a:t>
            </a:r>
            <a:endParaRPr lang="es-ES" sz="2000" dirty="0">
              <a:latin typeface="Times New Roman" panose="02020603050405020304" pitchFamily="18" charset="0"/>
              <a:cs typeface="Times New Roman" panose="02020603050405020304" pitchFamily="18" charset="0"/>
            </a:endParaRPr>
          </a:p>
          <a:p>
            <a:pPr marL="0" indent="0">
              <a:buClr>
                <a:schemeClr val="tx1"/>
              </a:buClr>
              <a:buNone/>
            </a:pPr>
            <a:r>
              <a:rPr lang="es-DO" sz="2000" dirty="0">
                <a:latin typeface="Times New Roman" panose="02020603050405020304" pitchFamily="18" charset="0"/>
                <a:cs typeface="Times New Roman" panose="02020603050405020304" pitchFamily="18" charset="0"/>
              </a:rPr>
              <a:t>2. Elaborar Mapas Conceptuales para resaltar temas relevantes de la materia.</a:t>
            </a:r>
            <a:endParaRPr lang="es-ES" sz="2000" dirty="0">
              <a:latin typeface="Times New Roman" panose="02020603050405020304" pitchFamily="18" charset="0"/>
              <a:cs typeface="Times New Roman" panose="02020603050405020304" pitchFamily="18" charset="0"/>
            </a:endParaRPr>
          </a:p>
          <a:p>
            <a:pPr marL="0" indent="0">
              <a:buClr>
                <a:schemeClr val="tx1"/>
              </a:buClr>
              <a:buNone/>
            </a:pPr>
            <a:r>
              <a:rPr lang="es-DO" sz="2000" dirty="0">
                <a:latin typeface="Times New Roman" panose="02020603050405020304" pitchFamily="18" charset="0"/>
                <a:cs typeface="Times New Roman" panose="02020603050405020304" pitchFamily="18" charset="0"/>
              </a:rPr>
              <a:t>3. Producir debates en clases, relativos a puntos polémicos de la asignatura, en aras de dinamizar la interacción entre alumno y profesor.</a:t>
            </a:r>
            <a:endParaRPr lang="es-ES" sz="2000" dirty="0">
              <a:latin typeface="Times New Roman" panose="02020603050405020304" pitchFamily="18" charset="0"/>
              <a:cs typeface="Times New Roman" panose="02020603050405020304" pitchFamily="18" charset="0"/>
            </a:endParaRPr>
          </a:p>
          <a:p>
            <a:pPr marL="0" indent="0">
              <a:buClr>
                <a:schemeClr val="tx1"/>
              </a:buClr>
              <a:buNone/>
            </a:pPr>
            <a:r>
              <a:rPr lang="es-DO" sz="2000" dirty="0">
                <a:latin typeface="Times New Roman" panose="02020603050405020304" pitchFamily="18" charset="0"/>
                <a:cs typeface="Times New Roman" panose="02020603050405020304" pitchFamily="18" charset="0"/>
              </a:rPr>
              <a:t>4. Evaluar los cambios cualitativos y cuantitativos producidos en los estudiantes, antes y después del empleo en clases del Mapa Conceptual y el Debate.</a:t>
            </a:r>
            <a:endParaRPr lang="es-ES" sz="2000" dirty="0">
              <a:latin typeface="Times New Roman" panose="02020603050405020304" pitchFamily="18" charset="0"/>
              <a:cs typeface="Times New Roman" panose="02020603050405020304" pitchFamily="18" charset="0"/>
            </a:endParaRPr>
          </a:p>
          <a:p>
            <a:pPr marL="0" indent="0">
              <a:buClr>
                <a:schemeClr val="tx1"/>
              </a:buClr>
              <a:buNone/>
            </a:pPr>
            <a:r>
              <a:rPr lang="es-DO" sz="2000" dirty="0">
                <a:latin typeface="Times New Roman" panose="02020603050405020304" pitchFamily="18" charset="0"/>
                <a:cs typeface="Times New Roman" panose="02020603050405020304" pitchFamily="18" charset="0"/>
              </a:rPr>
              <a:t>5. Valorar la transformación del alumno, de pasivo a activo y proactivo.</a:t>
            </a:r>
            <a:endParaRPr lang="es-ES" sz="2000" dirty="0">
              <a:latin typeface="Times New Roman" panose="02020603050405020304" pitchFamily="18" charset="0"/>
              <a:cs typeface="Times New Roman" panose="02020603050405020304" pitchFamily="18" charset="0"/>
            </a:endParaRPr>
          </a:p>
        </p:txBody>
      </p:sp>
      <p:sp>
        <p:nvSpPr>
          <p:cNvPr id="5" name="Rectángulo 4"/>
          <p:cNvSpPr/>
          <p:nvPr/>
        </p:nvSpPr>
        <p:spPr>
          <a:xfrm>
            <a:off x="1179871" y="682661"/>
            <a:ext cx="9984658" cy="1569660"/>
          </a:xfrm>
          <a:prstGeom prst="rect">
            <a:avLst/>
          </a:prstGeom>
        </p:spPr>
        <p:txBody>
          <a:bodyPr wrap="square">
            <a:spAutoFit/>
          </a:bodyPr>
          <a:lstStyle/>
          <a:p>
            <a:pPr algn="ctr">
              <a:lnSpc>
                <a:spcPct val="150000"/>
              </a:lnSpc>
              <a:spcAft>
                <a:spcPts val="0"/>
              </a:spcAft>
            </a:pPr>
            <a:r>
              <a:rPr lang="es-DO" sz="2000" b="1" dirty="0">
                <a:latin typeface="Times New Roman" panose="02020603050405020304" pitchFamily="18" charset="0"/>
                <a:ea typeface="Calibri" panose="020F0502020204030204" pitchFamily="34" charset="0"/>
                <a:cs typeface="Times New Roman" panose="02020603050405020304" pitchFamily="18" charset="0"/>
              </a:rPr>
              <a:t>Objetivo General</a:t>
            </a:r>
            <a:endParaRPr lang="es-E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DO" sz="2400" b="1" dirty="0">
                <a:latin typeface="Times New Roman" panose="02020603050405020304" pitchFamily="18" charset="0"/>
                <a:ea typeface="Calibri" panose="020F0502020204030204" pitchFamily="34" charset="0"/>
                <a:cs typeface="Times New Roman" panose="02020603050405020304" pitchFamily="18" charset="0"/>
              </a:rPr>
              <a:t> </a:t>
            </a:r>
            <a:r>
              <a:rPr lang="es-DO" sz="2000" dirty="0">
                <a:latin typeface="Times New Roman" panose="02020603050405020304" pitchFamily="18" charset="0"/>
                <a:ea typeface="Calibri" panose="020F0502020204030204" pitchFamily="34" charset="0"/>
                <a:cs typeface="Times New Roman" panose="02020603050405020304" pitchFamily="18" charset="0"/>
              </a:rPr>
              <a:t>Analizar la utilidad del Mapa Conceptual y el Debate como estrategias didácticas para el desarrollo de la comprensión lectora del estudiante y el aprendizaje de la Historia.</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4713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34179" y="530944"/>
            <a:ext cx="10869563" cy="1800493"/>
          </a:xfrm>
          <a:prstGeom prst="rect">
            <a:avLst/>
          </a:prstGeom>
        </p:spPr>
        <p:txBody>
          <a:bodyPr wrap="square">
            <a:spAutoFit/>
          </a:bodyPr>
          <a:lstStyle/>
          <a:p>
            <a:pPr algn="just">
              <a:lnSpc>
                <a:spcPct val="150000"/>
              </a:lnSpc>
              <a:spcAft>
                <a:spcPts val="0"/>
              </a:spcAft>
            </a:pPr>
            <a:r>
              <a:rPr lang="es-ES" sz="2000" dirty="0">
                <a:latin typeface="Times New Roman" panose="02020603050405020304" pitchFamily="18" charset="0"/>
                <a:ea typeface="Calibri" panose="020F0502020204030204" pitchFamily="34" charset="0"/>
                <a:cs typeface="Times New Roman" panose="02020603050405020304" pitchFamily="18" charset="0"/>
              </a:rPr>
              <a:t>“…en ese proceso de construcción y reconstrucción del conocimiento, la </a:t>
            </a:r>
            <a:r>
              <a:rPr lang="es-ES" sz="2000" b="1" i="1" dirty="0">
                <a:latin typeface="Times New Roman" panose="02020603050405020304" pitchFamily="18" charset="0"/>
                <a:ea typeface="Calibri" panose="020F0502020204030204" pitchFamily="34" charset="0"/>
                <a:cs typeface="Times New Roman" panose="02020603050405020304" pitchFamily="18" charset="0"/>
              </a:rPr>
              <a:t>lectura</a:t>
            </a:r>
            <a:r>
              <a:rPr lang="es-ES" sz="2000" dirty="0">
                <a:latin typeface="Times New Roman" panose="02020603050405020304" pitchFamily="18" charset="0"/>
                <a:ea typeface="Calibri" panose="020F0502020204030204" pitchFamily="34" charset="0"/>
                <a:cs typeface="Times New Roman" panose="02020603050405020304" pitchFamily="18" charset="0"/>
              </a:rPr>
              <a:t> y </a:t>
            </a:r>
            <a:r>
              <a:rPr lang="es-ES" sz="2000" b="1" i="1" dirty="0">
                <a:latin typeface="Times New Roman" panose="02020603050405020304" pitchFamily="18" charset="0"/>
                <a:ea typeface="Calibri" panose="020F0502020204030204" pitchFamily="34" charset="0"/>
                <a:cs typeface="Times New Roman" panose="02020603050405020304" pitchFamily="18" charset="0"/>
              </a:rPr>
              <a:t>escritura </a:t>
            </a:r>
            <a:r>
              <a:rPr lang="es-ES" sz="2000" dirty="0">
                <a:latin typeface="Times New Roman" panose="02020603050405020304" pitchFamily="18" charset="0"/>
                <a:ea typeface="Calibri" panose="020F0502020204030204" pitchFamily="34" charset="0"/>
                <a:cs typeface="Times New Roman" panose="02020603050405020304" pitchFamily="18" charset="0"/>
              </a:rPr>
              <a:t>no son habilidades aisladas de la disciplina, sino que cumplen un </a:t>
            </a:r>
            <a:r>
              <a:rPr lang="es-ES" sz="2000" b="1" i="1" dirty="0">
                <a:latin typeface="Times New Roman" panose="02020603050405020304" pitchFamily="18" charset="0"/>
                <a:ea typeface="Calibri" panose="020F0502020204030204" pitchFamily="34" charset="0"/>
                <a:cs typeface="Times New Roman" panose="02020603050405020304" pitchFamily="18" charset="0"/>
              </a:rPr>
              <a:t>papel fundamentalmente epistémico</a:t>
            </a:r>
            <a:r>
              <a:rPr lang="es-ES" sz="2000" b="1" dirty="0">
                <a:latin typeface="Times New Roman" panose="02020603050405020304" pitchFamily="18" charset="0"/>
                <a:ea typeface="Calibri" panose="020F0502020204030204" pitchFamily="34" charset="0"/>
                <a:cs typeface="Times New Roman" panose="02020603050405020304" pitchFamily="18" charset="0"/>
              </a:rPr>
              <a:t>.”</a:t>
            </a:r>
            <a:r>
              <a:rPr lang="es-ES" sz="2000" dirty="0">
                <a:latin typeface="Times New Roman" panose="02020603050405020304" pitchFamily="18" charset="0"/>
                <a:ea typeface="Calibri" panose="020F0502020204030204" pitchFamily="34" charset="0"/>
                <a:cs typeface="Times New Roman" panose="02020603050405020304" pitchFamily="18" charset="0"/>
              </a:rPr>
              <a:t>  (</a:t>
            </a:r>
            <a:r>
              <a:rPr lang="es-ES" sz="2000" dirty="0" err="1">
                <a:latin typeface="Times New Roman" panose="02020603050405020304" pitchFamily="18" charset="0"/>
                <a:ea typeface="Calibri" panose="020F0502020204030204" pitchFamily="34" charset="0"/>
                <a:cs typeface="Times New Roman" panose="02020603050405020304" pitchFamily="18" charset="0"/>
              </a:rPr>
              <a:t>Pogré</a:t>
            </a:r>
            <a:r>
              <a:rPr lang="es-ES" sz="2000" dirty="0">
                <a:latin typeface="Times New Roman" panose="02020603050405020304" pitchFamily="18" charset="0"/>
                <a:ea typeface="Calibri" panose="020F0502020204030204" pitchFamily="34" charset="0"/>
                <a:cs typeface="Times New Roman" panose="02020603050405020304" pitchFamily="18" charset="0"/>
              </a:rPr>
              <a:t>, Prólogo, 2013)</a:t>
            </a:r>
          </a:p>
          <a:p>
            <a:pPr algn="r">
              <a:lnSpc>
                <a:spcPct val="150000"/>
              </a:lnSpc>
              <a:spcAft>
                <a:spcPts val="0"/>
              </a:spcAft>
            </a:pPr>
            <a:r>
              <a:rPr lang="es-ES" sz="1400" dirty="0">
                <a:latin typeface="Times New Roman" panose="02020603050405020304" pitchFamily="18" charset="0"/>
                <a:ea typeface="Calibri" panose="020F0502020204030204" pitchFamily="34" charset="0"/>
                <a:cs typeface="Times New Roman" panose="02020603050405020304" pitchFamily="18" charset="0"/>
              </a:rPr>
              <a:t>En el libro: </a:t>
            </a:r>
            <a:r>
              <a:rPr lang="es-ES" sz="1400" i="1" dirty="0">
                <a:latin typeface="Times New Roman" panose="02020603050405020304" pitchFamily="18" charset="0"/>
                <a:ea typeface="Calibri" panose="020F0502020204030204" pitchFamily="34" charset="0"/>
                <a:cs typeface="Times New Roman" panose="02020603050405020304" pitchFamily="18" charset="0"/>
              </a:rPr>
              <a:t>El semillero de la escritura. Las tareas escritas a lo largo de tres carreras de la UNGS. </a:t>
            </a:r>
            <a:r>
              <a:rPr lang="es-ES" sz="1400" dirty="0" err="1">
                <a:latin typeface="Times New Roman" panose="02020603050405020304" pitchFamily="18" charset="0"/>
                <a:ea typeface="Calibri" panose="020F0502020204030204" pitchFamily="34" charset="0"/>
                <a:cs typeface="Times New Roman" panose="02020603050405020304" pitchFamily="18" charset="0"/>
              </a:rPr>
              <a:t>Agoff</a:t>
            </a:r>
            <a:r>
              <a:rPr lang="es-ES" sz="1400" dirty="0">
                <a:latin typeface="Times New Roman" panose="02020603050405020304" pitchFamily="18" charset="0"/>
                <a:ea typeface="Calibri" panose="020F0502020204030204" pitchFamily="34" charset="0"/>
                <a:cs typeface="Times New Roman" panose="02020603050405020304" pitchFamily="18" charset="0"/>
              </a:rPr>
              <a:t>, Sergio [et. al.]</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n 2"/>
          <p:cNvPicPr/>
          <p:nvPr/>
        </p:nvPicPr>
        <p:blipFill>
          <a:blip r:embed="rId2"/>
          <a:stretch>
            <a:fillRect/>
          </a:stretch>
        </p:blipFill>
        <p:spPr>
          <a:xfrm>
            <a:off x="3136041" y="2697641"/>
            <a:ext cx="6032091" cy="3547055"/>
          </a:xfrm>
          <a:prstGeom prst="rect">
            <a:avLst/>
          </a:prstGeom>
        </p:spPr>
      </p:pic>
      <p:sp>
        <p:nvSpPr>
          <p:cNvPr id="4" name="Rectángulo 3"/>
          <p:cNvSpPr/>
          <p:nvPr/>
        </p:nvSpPr>
        <p:spPr>
          <a:xfrm>
            <a:off x="2854787" y="2482673"/>
            <a:ext cx="6096000" cy="1061829"/>
          </a:xfrm>
          <a:prstGeom prst="rect">
            <a:avLst/>
          </a:prstGeom>
        </p:spPr>
        <p:txBody>
          <a:bodyPr>
            <a:spAutoFit/>
          </a:bodyPr>
          <a:lstStyle/>
          <a:p>
            <a:pPr marR="0" lvl="0" algn="ctr">
              <a:lnSpc>
                <a:spcPct val="150000"/>
              </a:lnSpc>
              <a:spcBef>
                <a:spcPts val="0"/>
              </a:spcBef>
              <a:spcAft>
                <a:spcPts val="0"/>
              </a:spcAft>
            </a:pPr>
            <a:r>
              <a:rPr lang="es-DO" sz="2400" b="1" dirty="0">
                <a:latin typeface="Times New Roman" panose="02020603050405020304" pitchFamily="18" charset="0"/>
                <a:ea typeface="Calibri" panose="020F0502020204030204" pitchFamily="34" charset="0"/>
                <a:cs typeface="Times New Roman" panose="02020603050405020304" pitchFamily="18" charset="0"/>
              </a:rPr>
              <a:t>Investigación – acción </a:t>
            </a:r>
            <a:endParaRPr lang="es-ES" sz="2400" b="1" dirty="0">
              <a:latin typeface="Times New Roman" panose="02020603050405020304" pitchFamily="18" charset="0"/>
              <a:ea typeface="Calibri" panose="020F0502020204030204" pitchFamily="34" charset="0"/>
              <a:cs typeface="Times New Roman" panose="02020603050405020304" pitchFamily="18" charset="0"/>
            </a:endParaRPr>
          </a:p>
          <a:p>
            <a:pPr marR="0" algn="ctr">
              <a:lnSpc>
                <a:spcPct val="150000"/>
              </a:lnSpc>
              <a:spcBef>
                <a:spcPts val="0"/>
              </a:spcBef>
              <a:spcAft>
                <a:spcPts val="0"/>
              </a:spcAft>
            </a:pPr>
            <a:r>
              <a:rPr lang="es-DO" b="1" dirty="0">
                <a:latin typeface="Times New Roman" panose="02020603050405020304" pitchFamily="18" charset="0"/>
                <a:ea typeface="Calibri" panose="020F0502020204030204" pitchFamily="34" charset="0"/>
                <a:cs typeface="Times New Roman" panose="02020603050405020304" pitchFamily="18" charset="0"/>
              </a:rPr>
              <a:t> </a:t>
            </a:r>
            <a:r>
              <a:rPr lang="es-DO" dirty="0">
                <a:latin typeface="Times New Roman" panose="02020603050405020304" pitchFamily="18" charset="0"/>
                <a:ea typeface="Calibri" panose="020F0502020204030204" pitchFamily="34" charset="0"/>
                <a:cs typeface="Times New Roman" panose="02020603050405020304" pitchFamily="18" charset="0"/>
              </a:rPr>
              <a:t> </a:t>
            </a:r>
            <a:endParaRPr lang="es-E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itle 1"/>
          <p:cNvSpPr>
            <a:spLocks noGrp="1"/>
          </p:cNvSpPr>
          <p:nvPr>
            <p:ph type="title"/>
          </p:nvPr>
        </p:nvSpPr>
        <p:spPr>
          <a:xfrm>
            <a:off x="1790698" y="-59500"/>
            <a:ext cx="8556522" cy="590444"/>
          </a:xfrm>
        </p:spPr>
        <p:txBody>
          <a:bodyPr>
            <a:normAutofit fontScale="90000"/>
          </a:bodyPr>
          <a:lstStyle/>
          <a:p>
            <a:pPr algn="ctr"/>
            <a:r>
              <a:rPr lang="es-DO" dirty="0"/>
              <a:t>     </a:t>
            </a:r>
            <a:r>
              <a:rPr lang="es-DO" b="1" dirty="0"/>
              <a:t>Marco Teórico</a:t>
            </a:r>
            <a:endParaRPr lang="es-DO"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804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647954" y="678426"/>
            <a:ext cx="5489390" cy="5545393"/>
          </a:xfrm>
          <a:prstGeom prst="rect">
            <a:avLst/>
          </a:prstGeom>
          <a:ln>
            <a:solidFill>
              <a:schemeClr val="tx1"/>
            </a:solidFill>
          </a:ln>
        </p:spPr>
      </p:pic>
      <p:grpSp>
        <p:nvGrpSpPr>
          <p:cNvPr id="8" name="Grupo 7"/>
          <p:cNvGrpSpPr/>
          <p:nvPr/>
        </p:nvGrpSpPr>
        <p:grpSpPr>
          <a:xfrm>
            <a:off x="6137344" y="678426"/>
            <a:ext cx="5497608" cy="5545393"/>
            <a:chOff x="122276" y="1960804"/>
            <a:chExt cx="4725897" cy="4705467"/>
          </a:xfrm>
        </p:grpSpPr>
        <p:pic>
          <p:nvPicPr>
            <p:cNvPr id="9" name="Picture 2" descr="https://scontent-mia1-1.xx.fbcdn.net/hphotos-xaf1/v/t1.0-9/12243286_556183221211506_4462632394548949581_n.jpg?oh=d4d7527018af29c3499acff257a3ec10&amp;oe=56D887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76" y="1960804"/>
              <a:ext cx="4725897" cy="47054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4"/>
            <a:stretch>
              <a:fillRect/>
            </a:stretch>
          </p:blipFill>
          <p:spPr>
            <a:xfrm>
              <a:off x="2917569" y="5052551"/>
              <a:ext cx="1654431" cy="1408026"/>
            </a:xfrm>
            <a:prstGeom prst="rect">
              <a:avLst/>
            </a:prstGeom>
          </p:spPr>
        </p:pic>
      </p:grpSp>
    </p:spTree>
    <p:extLst>
      <p:ext uri="{BB962C8B-B14F-4D97-AF65-F5344CB8AC3E}">
        <p14:creationId xmlns:p14="http://schemas.microsoft.com/office/powerpoint/2010/main" val="255432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79713" y="-95003"/>
            <a:ext cx="8556522" cy="590444"/>
          </a:xfrm>
        </p:spPr>
        <p:txBody>
          <a:bodyPr>
            <a:normAutofit fontScale="90000"/>
          </a:bodyPr>
          <a:lstStyle/>
          <a:p>
            <a:pPr algn="ctr"/>
            <a:r>
              <a:rPr lang="es-DO" dirty="0"/>
              <a:t>     </a:t>
            </a:r>
            <a:r>
              <a:rPr lang="es-DO" b="1" dirty="0"/>
              <a:t>Metodología</a:t>
            </a:r>
            <a:endParaRPr lang="es-DO" sz="4000" b="1" dirty="0">
              <a:latin typeface="Times New Roman" panose="02020603050405020304" pitchFamily="18" charset="0"/>
              <a:cs typeface="Times New Roman" panose="02020603050405020304" pitchFamily="18" charset="0"/>
            </a:endParaRPr>
          </a:p>
        </p:txBody>
      </p:sp>
      <p:sp>
        <p:nvSpPr>
          <p:cNvPr id="2" name="Rectángulo 1"/>
          <p:cNvSpPr/>
          <p:nvPr/>
        </p:nvSpPr>
        <p:spPr>
          <a:xfrm>
            <a:off x="665018" y="869408"/>
            <a:ext cx="10782795" cy="507831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DO" dirty="0">
                <a:solidFill>
                  <a:srgbClr val="000000"/>
                </a:solidFill>
                <a:latin typeface="Arial" panose="020B0604020202020204" pitchFamily="34" charset="0"/>
                <a:ea typeface="Times New Roman" panose="02020603050405020304" pitchFamily="18" charset="0"/>
              </a:rPr>
              <a:t>Aplicada a un grupo de </a:t>
            </a:r>
            <a:r>
              <a:rPr lang="es-DO" i="1" dirty="0">
                <a:solidFill>
                  <a:srgbClr val="000000"/>
                </a:solidFill>
                <a:latin typeface="Arial" panose="020B0604020202020204" pitchFamily="34" charset="0"/>
                <a:ea typeface="Times New Roman" panose="02020603050405020304" pitchFamily="18" charset="0"/>
              </a:rPr>
              <a:t>29 estudiantes </a:t>
            </a:r>
            <a:r>
              <a:rPr lang="es-DO" dirty="0">
                <a:solidFill>
                  <a:srgbClr val="000000"/>
                </a:solidFill>
                <a:latin typeface="Arial" panose="020B0604020202020204" pitchFamily="34" charset="0"/>
                <a:ea typeface="Times New Roman" panose="02020603050405020304" pitchFamily="18" charset="0"/>
              </a:rPr>
              <a:t>de nuevo ingreso, 15 hembras y 14 varones. Matriculados en su mayoría en la carrera de Gestión Financiera y Auditoría (25), 2 de la carrera de Administración de Empresa, 1 de Ingeniería Electromecánica y 1 de Estomatología.</a:t>
            </a:r>
          </a:p>
          <a:p>
            <a:pPr marL="285750" indent="-285750" algn="just">
              <a:lnSpc>
                <a:spcPct val="150000"/>
              </a:lnSpc>
              <a:buFontTx/>
              <a:buChar char="-"/>
            </a:pPr>
            <a:endParaRPr lang="es-DO" dirty="0">
              <a:solidFill>
                <a:srgbClr val="000000"/>
              </a:solidFill>
              <a:latin typeface="Arial" panose="020B0604020202020204" pitchFamily="34" charset="0"/>
            </a:endParaRPr>
          </a:p>
          <a:p>
            <a:pPr marL="285750" indent="-285750" algn="just">
              <a:lnSpc>
                <a:spcPct val="150000"/>
              </a:lnSpc>
              <a:buFont typeface="Arial" panose="020B0604020202020204" pitchFamily="34" charset="0"/>
              <a:buChar char="•"/>
            </a:pPr>
            <a:r>
              <a:rPr lang="es-DO" dirty="0">
                <a:solidFill>
                  <a:srgbClr val="000000"/>
                </a:solidFill>
                <a:latin typeface="Arial" panose="020B0604020202020204" pitchFamily="34" charset="0"/>
              </a:rPr>
              <a:t>Se llevó a cabo una investigación </a:t>
            </a:r>
            <a:r>
              <a:rPr lang="es-DO" b="1" dirty="0">
                <a:solidFill>
                  <a:srgbClr val="000000"/>
                </a:solidFill>
                <a:latin typeface="Arial" panose="020B0604020202020204" pitchFamily="34" charset="0"/>
              </a:rPr>
              <a:t>exploratoria,</a:t>
            </a:r>
            <a:r>
              <a:rPr lang="es-DO" dirty="0">
                <a:solidFill>
                  <a:srgbClr val="000000"/>
                </a:solidFill>
                <a:latin typeface="Arial" panose="020B0604020202020204" pitchFamily="34" charset="0"/>
              </a:rPr>
              <a:t> </a:t>
            </a:r>
            <a:r>
              <a:rPr lang="es-DO" b="1" dirty="0">
                <a:solidFill>
                  <a:srgbClr val="000000"/>
                </a:solidFill>
                <a:latin typeface="Arial" panose="020B0604020202020204" pitchFamily="34" charset="0"/>
              </a:rPr>
              <a:t>explicativa</a:t>
            </a:r>
            <a:r>
              <a:rPr lang="es-DO" dirty="0">
                <a:solidFill>
                  <a:srgbClr val="000000"/>
                </a:solidFill>
                <a:latin typeface="Arial" panose="020B0604020202020204" pitchFamily="34" charset="0"/>
              </a:rPr>
              <a:t> y </a:t>
            </a:r>
            <a:r>
              <a:rPr lang="es-DO" b="1" dirty="0">
                <a:solidFill>
                  <a:srgbClr val="000000"/>
                </a:solidFill>
                <a:latin typeface="Arial" panose="020B0604020202020204" pitchFamily="34" charset="0"/>
              </a:rPr>
              <a:t>sincrónica</a:t>
            </a:r>
            <a:r>
              <a:rPr lang="es-DO" dirty="0">
                <a:solidFill>
                  <a:srgbClr val="000000"/>
                </a:solidFill>
                <a:latin typeface="Arial" panose="020B0604020202020204" pitchFamily="34" charset="0"/>
              </a:rPr>
              <a:t>.  </a:t>
            </a:r>
          </a:p>
          <a:p>
            <a:pPr marL="285750" indent="-285750" algn="just">
              <a:lnSpc>
                <a:spcPct val="150000"/>
              </a:lnSpc>
              <a:buFont typeface="Arial" panose="020B0604020202020204" pitchFamily="34" charset="0"/>
              <a:buChar char="•"/>
            </a:pPr>
            <a:endParaRPr lang="es-ES" dirty="0"/>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Bajo un diseño del tipo </a:t>
            </a:r>
            <a:r>
              <a:rPr lang="es-ES" b="1" dirty="0">
                <a:latin typeface="Arial" panose="020B0604020202020204" pitchFamily="34" charset="0"/>
                <a:cs typeface="Arial" panose="020B0604020202020204" pitchFamily="34" charset="0"/>
              </a:rPr>
              <a:t>no experimental</a:t>
            </a:r>
            <a:r>
              <a:rPr lang="es-ES" dirty="0">
                <a:latin typeface="Arial" panose="020B0604020202020204" pitchFamily="34" charset="0"/>
                <a:cs typeface="Arial" panose="020B0604020202020204" pitchFamily="34" charset="0"/>
              </a:rPr>
              <a:t>, mantuvo un </a:t>
            </a:r>
            <a:r>
              <a:rPr lang="es-ES" b="1" dirty="0">
                <a:latin typeface="Arial" panose="020B0604020202020204" pitchFamily="34" charset="0"/>
                <a:cs typeface="Arial" panose="020B0604020202020204" pitchFamily="34" charset="0"/>
              </a:rPr>
              <a:t>enfoque mixto</a:t>
            </a:r>
            <a:r>
              <a:rPr lang="es-ES" dirty="0">
                <a:latin typeface="Arial" panose="020B0604020202020204" pitchFamily="34" charset="0"/>
                <a:cs typeface="Arial" panose="020B0604020202020204" pitchFamily="34" charset="0"/>
              </a:rPr>
              <a:t>, pues presenta elementos tanto cualitativos como cuantitativos. Por un lado, busca determinar una realidad a partir de la perspectiva de los participantes, mediante prácticas cualitativas como las encuestas. Por otro, con los datos obtenidos, se realizó una medición numérica, que permitió obtener datos cuantitativos. Este enfoque permitió un mejor análisis del objeto de estudio. </a:t>
            </a:r>
          </a:p>
          <a:p>
            <a:pPr marL="285750" indent="-285750" algn="just">
              <a:lnSpc>
                <a:spcPct val="150000"/>
              </a:lnSpc>
              <a:buFont typeface="Arial" panose="020B0604020202020204" pitchFamily="34" charset="0"/>
              <a:buChar char="•"/>
            </a:pPr>
            <a:endParaRPr lang="es-D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030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49084" y="-83127"/>
            <a:ext cx="8556522" cy="590444"/>
          </a:xfrm>
        </p:spPr>
        <p:txBody>
          <a:bodyPr>
            <a:normAutofit fontScale="90000"/>
          </a:bodyPr>
          <a:lstStyle/>
          <a:p>
            <a:pPr algn="ctr"/>
            <a:r>
              <a:rPr lang="es-DO" dirty="0"/>
              <a:t>     </a:t>
            </a:r>
            <a:r>
              <a:rPr lang="es-DO" b="1" dirty="0"/>
              <a:t>Metodología</a:t>
            </a:r>
            <a:endParaRPr lang="es-DO" sz="4000" b="1" dirty="0">
              <a:latin typeface="Times New Roman" panose="02020603050405020304" pitchFamily="18" charset="0"/>
              <a:cs typeface="Times New Roman" panose="02020603050405020304" pitchFamily="18" charset="0"/>
            </a:endParaRPr>
          </a:p>
        </p:txBody>
      </p:sp>
      <p:sp>
        <p:nvSpPr>
          <p:cNvPr id="2" name="Rectángulo 1"/>
          <p:cNvSpPr/>
          <p:nvPr/>
        </p:nvSpPr>
        <p:spPr>
          <a:xfrm>
            <a:off x="708561" y="674725"/>
            <a:ext cx="10846130" cy="1754326"/>
          </a:xfrm>
          <a:prstGeom prst="rect">
            <a:avLst/>
          </a:prstGeom>
        </p:spPr>
        <p:txBody>
          <a:bodyPr wrap="square">
            <a:spAutoFit/>
          </a:bodyPr>
          <a:lstStyle/>
          <a:p>
            <a:pPr>
              <a:lnSpc>
                <a:spcPct val="150000"/>
              </a:lnSpc>
            </a:pPr>
            <a:r>
              <a:rPr lang="es-DO" dirty="0">
                <a:latin typeface="Arial" panose="020B0604020202020204" pitchFamily="34" charset="0"/>
                <a:ea typeface="Times New Roman" panose="02020603050405020304" pitchFamily="18" charset="0"/>
              </a:rPr>
              <a:t>El proceso seguido abarcó 3 etapas: </a:t>
            </a:r>
          </a:p>
          <a:p>
            <a:pPr marL="285750" indent="-285750">
              <a:lnSpc>
                <a:spcPct val="150000"/>
              </a:lnSpc>
              <a:buFontTx/>
              <a:buChar char="-"/>
            </a:pPr>
            <a:r>
              <a:rPr lang="es-DO" i="1" dirty="0">
                <a:latin typeface="Arial" panose="020B0604020202020204" pitchFamily="34" charset="0"/>
                <a:ea typeface="Times New Roman" panose="02020603050405020304" pitchFamily="18" charset="0"/>
              </a:rPr>
              <a:t>primera</a:t>
            </a:r>
            <a:r>
              <a:rPr lang="es-DO" dirty="0">
                <a:latin typeface="Arial" panose="020B0604020202020204" pitchFamily="34" charset="0"/>
                <a:ea typeface="Times New Roman" panose="02020603050405020304" pitchFamily="18" charset="0"/>
              </a:rPr>
              <a:t>: centrada en conocer los conocimientos previos de los estudiantes.</a:t>
            </a:r>
          </a:p>
          <a:p>
            <a:pPr marL="285750" indent="-285750">
              <a:lnSpc>
                <a:spcPct val="150000"/>
              </a:lnSpc>
              <a:buFontTx/>
              <a:buChar char="-"/>
            </a:pPr>
            <a:r>
              <a:rPr lang="es-DO" i="1" dirty="0">
                <a:latin typeface="Arial" panose="020B0604020202020204" pitchFamily="34" charset="0"/>
                <a:ea typeface="Times New Roman" panose="02020603050405020304" pitchFamily="18" charset="0"/>
              </a:rPr>
              <a:t>segunda</a:t>
            </a:r>
            <a:r>
              <a:rPr lang="es-DO" dirty="0">
                <a:latin typeface="Arial" panose="020B0604020202020204" pitchFamily="34" charset="0"/>
                <a:ea typeface="Times New Roman" panose="02020603050405020304" pitchFamily="18" charset="0"/>
              </a:rPr>
              <a:t>: aplicación del proyecto en el que se encontraba inmerso el profesor.</a:t>
            </a:r>
          </a:p>
          <a:p>
            <a:pPr marL="285750" indent="-285750">
              <a:lnSpc>
                <a:spcPct val="150000"/>
              </a:lnSpc>
              <a:buFontTx/>
              <a:buChar char="-"/>
            </a:pPr>
            <a:r>
              <a:rPr lang="es-DO" i="1" dirty="0">
                <a:latin typeface="Arial" panose="020B0604020202020204" pitchFamily="34" charset="0"/>
                <a:ea typeface="Times New Roman" panose="02020603050405020304" pitchFamily="18" charset="0"/>
              </a:rPr>
              <a:t>tercera</a:t>
            </a:r>
            <a:r>
              <a:rPr lang="es-DO" dirty="0">
                <a:latin typeface="Arial" panose="020B0604020202020204" pitchFamily="34" charset="0"/>
                <a:ea typeface="Times New Roman" panose="02020603050405020304" pitchFamily="18" charset="0"/>
              </a:rPr>
              <a:t>: el profesor realizó una evaluación de las estrategias aplicadas.</a:t>
            </a:r>
            <a:endParaRPr lang="es-DO" dirty="0"/>
          </a:p>
        </p:txBody>
      </p:sp>
      <p:pic>
        <p:nvPicPr>
          <p:cNvPr id="8" name="Imagen 7"/>
          <p:cNvPicPr>
            <a:picLocks noChangeAspect="1"/>
          </p:cNvPicPr>
          <p:nvPr/>
        </p:nvPicPr>
        <p:blipFill>
          <a:blip r:embed="rId2"/>
          <a:stretch>
            <a:fillRect/>
          </a:stretch>
        </p:blipFill>
        <p:spPr>
          <a:xfrm>
            <a:off x="883158" y="2596459"/>
            <a:ext cx="6063907" cy="3234325"/>
          </a:xfrm>
          <a:prstGeom prst="rect">
            <a:avLst/>
          </a:prstGeom>
        </p:spPr>
      </p:pic>
      <p:pic>
        <p:nvPicPr>
          <p:cNvPr id="9" name="Imagen 8"/>
          <p:cNvPicPr/>
          <p:nvPr/>
        </p:nvPicPr>
        <p:blipFill>
          <a:blip r:embed="rId3">
            <a:extLst>
              <a:ext uri="{28A0092B-C50C-407E-A947-70E740481C1C}">
                <a14:useLocalDpi xmlns:a14="http://schemas.microsoft.com/office/drawing/2010/main" val="0"/>
              </a:ext>
            </a:extLst>
          </a:blip>
          <a:stretch>
            <a:fillRect/>
          </a:stretch>
        </p:blipFill>
        <p:spPr>
          <a:xfrm>
            <a:off x="7132271" y="3229270"/>
            <a:ext cx="4173038" cy="2929786"/>
          </a:xfrm>
          <a:prstGeom prst="rect">
            <a:avLst/>
          </a:prstGeom>
        </p:spPr>
      </p:pic>
      <p:sp>
        <p:nvSpPr>
          <p:cNvPr id="3" name="Rectángulo 2"/>
          <p:cNvSpPr/>
          <p:nvPr/>
        </p:nvSpPr>
        <p:spPr>
          <a:xfrm>
            <a:off x="6947065" y="2429051"/>
            <a:ext cx="4358244" cy="800219"/>
          </a:xfrm>
          <a:prstGeom prst="rect">
            <a:avLst/>
          </a:prstGeom>
        </p:spPr>
        <p:txBody>
          <a:bodyPr wrap="square">
            <a:spAutoFit/>
          </a:bodyPr>
          <a:lstStyle/>
          <a:p>
            <a:pPr algn="just"/>
            <a:r>
              <a:rPr lang="es-DO" sz="1400" u="sng" dirty="0">
                <a:solidFill>
                  <a:srgbClr val="000000"/>
                </a:solidFill>
                <a:latin typeface="Arial" panose="020B0604020202020204" pitchFamily="34" charset="0"/>
                <a:ea typeface="Times New Roman" panose="02020603050405020304" pitchFamily="18" charset="0"/>
              </a:rPr>
              <a:t>Primer Examen Parcial</a:t>
            </a:r>
            <a:r>
              <a:rPr lang="es-DO" sz="1400" dirty="0">
                <a:solidFill>
                  <a:srgbClr val="000000"/>
                </a:solidFill>
                <a:latin typeface="Arial" panose="020B0604020202020204" pitchFamily="34" charset="0"/>
                <a:ea typeface="Times New Roman" panose="02020603050405020304" pitchFamily="18" charset="0"/>
              </a:rPr>
              <a:t>: 17 estudiantes obtuvieron menos de 10 puntos, 9 solo alcanzaron entre 10 y 15 puntos, y solo 3 alcanzaron la nota máxima de 18</a:t>
            </a:r>
            <a:r>
              <a:rPr lang="es-DO" dirty="0">
                <a:solidFill>
                  <a:srgbClr val="000000"/>
                </a:solidFill>
                <a:latin typeface="Arial" panose="020B0604020202020204" pitchFamily="34" charset="0"/>
                <a:ea typeface="Times New Roman" panose="02020603050405020304" pitchFamily="18" charset="0"/>
              </a:rPr>
              <a:t>.</a:t>
            </a:r>
            <a:endParaRPr lang="es-DO" dirty="0"/>
          </a:p>
        </p:txBody>
      </p:sp>
    </p:spTree>
    <p:extLst>
      <p:ext uri="{BB962C8B-B14F-4D97-AF65-F5344CB8AC3E}">
        <p14:creationId xmlns:p14="http://schemas.microsoft.com/office/powerpoint/2010/main" val="234397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3111334" y="2082620"/>
            <a:ext cx="3411497" cy="3993433"/>
          </a:xfrm>
          <a:prstGeom prst="rect">
            <a:avLst/>
          </a:prstGeom>
        </p:spPr>
      </p:pic>
      <p:pic>
        <p:nvPicPr>
          <p:cNvPr id="6" name="Imagen 5"/>
          <p:cNvPicPr>
            <a:picLocks noChangeAspect="1"/>
          </p:cNvPicPr>
          <p:nvPr/>
        </p:nvPicPr>
        <p:blipFill>
          <a:blip r:embed="rId3"/>
          <a:stretch>
            <a:fillRect/>
          </a:stretch>
        </p:blipFill>
        <p:spPr>
          <a:xfrm>
            <a:off x="688769" y="2082620"/>
            <a:ext cx="2857968" cy="3993433"/>
          </a:xfrm>
          <a:prstGeom prst="rect">
            <a:avLst/>
          </a:prstGeom>
        </p:spPr>
      </p:pic>
      <p:sp>
        <p:nvSpPr>
          <p:cNvPr id="4" name="Title 1"/>
          <p:cNvSpPr>
            <a:spLocks noGrp="1"/>
          </p:cNvSpPr>
          <p:nvPr>
            <p:ph type="title"/>
          </p:nvPr>
        </p:nvSpPr>
        <p:spPr>
          <a:xfrm>
            <a:off x="1749084" y="-83127"/>
            <a:ext cx="8556522" cy="590444"/>
          </a:xfrm>
        </p:spPr>
        <p:txBody>
          <a:bodyPr>
            <a:normAutofit fontScale="90000"/>
          </a:bodyPr>
          <a:lstStyle/>
          <a:p>
            <a:pPr algn="ctr"/>
            <a:r>
              <a:rPr lang="es-DO" dirty="0"/>
              <a:t>     </a:t>
            </a:r>
            <a:r>
              <a:rPr lang="es-DO" b="1" dirty="0"/>
              <a:t>Metodología</a:t>
            </a:r>
            <a:endParaRPr lang="es-DO" sz="4000" b="1" dirty="0">
              <a:latin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a:blip r:embed="rId4"/>
          <a:stretch>
            <a:fillRect/>
          </a:stretch>
        </p:blipFill>
        <p:spPr>
          <a:xfrm>
            <a:off x="6293922" y="2001156"/>
            <a:ext cx="5248153" cy="4156363"/>
          </a:xfrm>
          <a:prstGeom prst="rect">
            <a:avLst/>
          </a:prstGeom>
        </p:spPr>
      </p:pic>
      <p:sp>
        <p:nvSpPr>
          <p:cNvPr id="9" name="Title 1"/>
          <p:cNvSpPr txBox="1">
            <a:spLocks/>
          </p:cNvSpPr>
          <p:nvPr/>
        </p:nvSpPr>
        <p:spPr>
          <a:xfrm>
            <a:off x="0" y="1001531"/>
            <a:ext cx="12192000" cy="590444"/>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DO" sz="3600" dirty="0"/>
              <a:t>     Primera etapa</a:t>
            </a:r>
            <a:endParaRPr lang="es-DO"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45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6174345" y="1286988"/>
            <a:ext cx="5343896" cy="3194463"/>
          </a:xfrm>
          <a:prstGeom prst="rect">
            <a:avLst/>
          </a:prstGeom>
        </p:spPr>
      </p:pic>
      <p:pic>
        <p:nvPicPr>
          <p:cNvPr id="2" name="Imagen 1"/>
          <p:cNvPicPr>
            <a:picLocks noChangeAspect="1"/>
          </p:cNvPicPr>
          <p:nvPr/>
        </p:nvPicPr>
        <p:blipFill>
          <a:blip r:embed="rId3"/>
          <a:stretch>
            <a:fillRect/>
          </a:stretch>
        </p:blipFill>
        <p:spPr>
          <a:xfrm>
            <a:off x="635000" y="1191622"/>
            <a:ext cx="5742049" cy="4472578"/>
          </a:xfrm>
          <a:prstGeom prst="rect">
            <a:avLst/>
          </a:prstGeom>
        </p:spPr>
      </p:pic>
      <p:sp>
        <p:nvSpPr>
          <p:cNvPr id="3" name="Title 1"/>
          <p:cNvSpPr txBox="1">
            <a:spLocks/>
          </p:cNvSpPr>
          <p:nvPr/>
        </p:nvSpPr>
        <p:spPr>
          <a:xfrm>
            <a:off x="1" y="601178"/>
            <a:ext cx="12192000" cy="590444"/>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DO" sz="3600" dirty="0"/>
              <a:t>     Segunda etapa</a:t>
            </a:r>
            <a:endParaRPr lang="es-DO" sz="3600" b="1"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4"/>
          <a:stretch>
            <a:fillRect/>
          </a:stretch>
        </p:blipFill>
        <p:spPr>
          <a:xfrm>
            <a:off x="6377049" y="4431037"/>
            <a:ext cx="1824549" cy="1655071"/>
          </a:xfrm>
          <a:prstGeom prst="rect">
            <a:avLst/>
          </a:prstGeom>
        </p:spPr>
      </p:pic>
      <p:pic>
        <p:nvPicPr>
          <p:cNvPr id="6" name="Imagen 5"/>
          <p:cNvPicPr>
            <a:picLocks noChangeAspect="1"/>
          </p:cNvPicPr>
          <p:nvPr/>
        </p:nvPicPr>
        <p:blipFill>
          <a:blip r:embed="rId5"/>
          <a:stretch>
            <a:fillRect/>
          </a:stretch>
        </p:blipFill>
        <p:spPr>
          <a:xfrm>
            <a:off x="8436761" y="4068784"/>
            <a:ext cx="2904340" cy="2067738"/>
          </a:xfrm>
          <a:prstGeom prst="rect">
            <a:avLst/>
          </a:prstGeom>
        </p:spPr>
      </p:pic>
    </p:spTree>
    <p:extLst>
      <p:ext uri="{BB962C8B-B14F-4D97-AF65-F5344CB8AC3E}">
        <p14:creationId xmlns:p14="http://schemas.microsoft.com/office/powerpoint/2010/main" val="6761746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0E8A11ED9A9056468EB06BF2DDD8132B" ma:contentTypeVersion="2" ma:contentTypeDescription="Crear nuevo documento." ma:contentTypeScope="" ma:versionID="ea1ea9747d5e1c16d79f9e84215e0dd6">
  <xsd:schema xmlns:xsd="http://www.w3.org/2001/XMLSchema" xmlns:xs="http://www.w3.org/2001/XMLSchema" xmlns:p="http://schemas.microsoft.com/office/2006/metadata/properties" xmlns:ns1="http://schemas.microsoft.com/sharepoint/v3" targetNamespace="http://schemas.microsoft.com/office/2006/metadata/properties" ma:root="true" ma:fieldsID="cd6bce56cd35acad97fd37550ee15fe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E982E2-15FB-43D4-A7D4-4C15B0B72448}"/>
</file>

<file path=customXml/itemProps2.xml><?xml version="1.0" encoding="utf-8"?>
<ds:datastoreItem xmlns:ds="http://schemas.openxmlformats.org/officeDocument/2006/customXml" ds:itemID="{09B4EEFE-CF98-40C7-8FE1-9C58F7FDDC45}"/>
</file>

<file path=customXml/itemProps3.xml><?xml version="1.0" encoding="utf-8"?>
<ds:datastoreItem xmlns:ds="http://schemas.openxmlformats.org/officeDocument/2006/customXml" ds:itemID="{0666CB1C-DC96-4DF0-AF3E-40FD27B14315}"/>
</file>

<file path=docProps/app.xml><?xml version="1.0" encoding="utf-8"?>
<Properties xmlns="http://schemas.openxmlformats.org/officeDocument/2006/extended-properties" xmlns:vt="http://schemas.openxmlformats.org/officeDocument/2006/docPropsVTypes">
  <Template>Organic</Template>
  <TotalTime>3196</TotalTime>
  <Words>667</Words>
  <Application>Microsoft Office PowerPoint</Application>
  <PresentationFormat>Panorámica</PresentationFormat>
  <Paragraphs>57</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Garamond</vt:lpstr>
      <vt:lpstr>Times New Roman</vt:lpstr>
      <vt:lpstr>Organic</vt:lpstr>
      <vt:lpstr>PONTIFICIA UNIVERSIDAD CATÓLICA MADRE Y MAESTRA  FACULTAD DE CIENCIAS Y HUMANIDADES  CENTRO DE EXCELENCIA PARA LA INVESTIGACIÓN Y DIFUSIÓN DE  LA LECTURA Y ESCRITURA </vt:lpstr>
      <vt:lpstr>Problematización</vt:lpstr>
      <vt:lpstr>Presentación de PowerPoint</vt:lpstr>
      <vt:lpstr>     Marco Teórico</vt:lpstr>
      <vt:lpstr>Presentación de PowerPoint</vt:lpstr>
      <vt:lpstr>     Metodología</vt:lpstr>
      <vt:lpstr>     Metodología</vt:lpstr>
      <vt:lpstr>     Metodología</vt:lpstr>
      <vt:lpstr>Presentación de PowerPoint</vt:lpstr>
      <vt:lpstr>     Resultados</vt:lpstr>
      <vt:lpstr>Presentación de PowerPoint</vt:lpstr>
      <vt:lpstr>Presentación de PowerPoint</vt:lpstr>
      <vt:lpstr>Presentación de PowerPoint</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del género musical Dembow y su influencia en el léxico de adolescentes de secundaria del Liceo Martina Mercedes Zouian y el Colegio De La Salle”</dc:title>
  <dc:creator>Mabel Sued</dc:creator>
  <cp:lastModifiedBy>Yenny Rosario</cp:lastModifiedBy>
  <cp:revision>123</cp:revision>
  <dcterms:created xsi:type="dcterms:W3CDTF">2015-07-22T17:08:54Z</dcterms:created>
  <dcterms:modified xsi:type="dcterms:W3CDTF">2016-04-12T20:10:24Z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0x0101000E8A11ED9A9056468EB06BF2DDD8132B</vt:lpwstr>
  </property>
</Properties>
</file>