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2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262" r:id="rId3"/>
    <p:sldId id="263" r:id="rId4"/>
    <p:sldId id="266" r:id="rId5"/>
    <p:sldId id="267" r:id="rId6"/>
    <p:sldId id="264" r:id="rId7"/>
    <p:sldId id="269" r:id="rId8"/>
    <p:sldId id="279" r:id="rId9"/>
    <p:sldId id="273" r:id="rId10"/>
    <p:sldId id="271" r:id="rId11"/>
    <p:sldId id="281" r:id="rId12"/>
    <p:sldId id="272" r:id="rId13"/>
    <p:sldId id="270" r:id="rId14"/>
    <p:sldId id="275" r:id="rId15"/>
    <p:sldId id="278" r:id="rId16"/>
    <p:sldId id="276" r:id="rId17"/>
    <p:sldId id="274" r:id="rId18"/>
    <p:sldId id="277" r:id="rId19"/>
    <p:sldId id="282" r:id="rId20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5" autoAdjust="0"/>
    <p:restoredTop sz="94660"/>
  </p:normalViewPr>
  <p:slideViewPr>
    <p:cSldViewPr>
      <p:cViewPr>
        <p:scale>
          <a:sx n="70" d="100"/>
          <a:sy n="70" d="100"/>
        </p:scale>
        <p:origin x="-782" y="-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A86E0D-8A7E-4D37-847F-C5F2D63E2C94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9BF170A7-8748-47C7-A6DE-636A3A892C8A}">
      <dgm:prSet phldrT="[Texto]"/>
      <dgm:spPr/>
      <dgm:t>
        <a:bodyPr/>
        <a:lstStyle/>
        <a:p>
          <a:r>
            <a:rPr lang="es-US" dirty="0" smtClean="0"/>
            <a:t>Autonomía en la construcción del aprendizaje</a:t>
          </a:r>
          <a:endParaRPr lang="es-US" dirty="0"/>
        </a:p>
      </dgm:t>
    </dgm:pt>
    <dgm:pt modelId="{D65529DC-537B-4598-A709-784B4B92FEF1}" type="parTrans" cxnId="{BEB4F47F-C023-42DC-AD51-9EA88702F23E}">
      <dgm:prSet/>
      <dgm:spPr/>
      <dgm:t>
        <a:bodyPr/>
        <a:lstStyle/>
        <a:p>
          <a:endParaRPr lang="es-US"/>
        </a:p>
      </dgm:t>
    </dgm:pt>
    <dgm:pt modelId="{3005150B-1954-4B9F-B59A-14F45CCD5724}" type="sibTrans" cxnId="{BEB4F47F-C023-42DC-AD51-9EA88702F23E}">
      <dgm:prSet/>
      <dgm:spPr/>
      <dgm:t>
        <a:bodyPr/>
        <a:lstStyle/>
        <a:p>
          <a:endParaRPr lang="es-US"/>
        </a:p>
      </dgm:t>
    </dgm:pt>
    <dgm:pt modelId="{2104B2F8-B83C-487B-958F-1A00DB622BFE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US" dirty="0" smtClean="0"/>
            <a:t>Tabla de indicadores</a:t>
          </a:r>
          <a:endParaRPr lang="es-US" dirty="0"/>
        </a:p>
      </dgm:t>
    </dgm:pt>
    <dgm:pt modelId="{A0B76BF8-3CAA-484C-B6FF-19C8D7FB9544}" type="parTrans" cxnId="{BECDC362-C6B4-4A10-A95F-5A07137C49EB}">
      <dgm:prSet/>
      <dgm:spPr/>
      <dgm:t>
        <a:bodyPr/>
        <a:lstStyle/>
        <a:p>
          <a:endParaRPr lang="es-US"/>
        </a:p>
      </dgm:t>
    </dgm:pt>
    <dgm:pt modelId="{8B6A50A9-7ED9-4590-B482-204D65C0C5A7}" type="sibTrans" cxnId="{BECDC362-C6B4-4A10-A95F-5A07137C49EB}">
      <dgm:prSet/>
      <dgm:spPr/>
      <dgm:t>
        <a:bodyPr/>
        <a:lstStyle/>
        <a:p>
          <a:endParaRPr lang="es-US"/>
        </a:p>
      </dgm:t>
    </dgm:pt>
    <dgm:pt modelId="{0F06E49B-C7DA-4044-B234-D2600AAA2541}">
      <dgm:prSet phldrT="[Texto]"/>
      <dgm:spPr>
        <a:solidFill>
          <a:schemeClr val="tx2"/>
        </a:solidFill>
      </dgm:spPr>
      <dgm:t>
        <a:bodyPr/>
        <a:lstStyle/>
        <a:p>
          <a:r>
            <a:rPr lang="es-US" dirty="0" smtClean="0"/>
            <a:t>Ejercicios en las aulas y en casa</a:t>
          </a:r>
          <a:endParaRPr lang="es-US" dirty="0"/>
        </a:p>
      </dgm:t>
    </dgm:pt>
    <dgm:pt modelId="{05D4EB72-A475-4794-9D58-64C409BC2402}" type="parTrans" cxnId="{1BFD3CE0-A0FD-4AD0-BE8F-0CE117F3FED6}">
      <dgm:prSet/>
      <dgm:spPr/>
      <dgm:t>
        <a:bodyPr/>
        <a:lstStyle/>
        <a:p>
          <a:endParaRPr lang="es-US"/>
        </a:p>
      </dgm:t>
    </dgm:pt>
    <dgm:pt modelId="{8FC5E81D-6C33-4DD1-91B7-3B3FE10C1137}" type="sibTrans" cxnId="{1BFD3CE0-A0FD-4AD0-BE8F-0CE117F3FED6}">
      <dgm:prSet/>
      <dgm:spPr/>
      <dgm:t>
        <a:bodyPr/>
        <a:lstStyle/>
        <a:p>
          <a:endParaRPr lang="es-US"/>
        </a:p>
      </dgm:t>
    </dgm:pt>
    <dgm:pt modelId="{50D94D71-9E8F-40E4-B31B-E7ED7F04BEDC}" type="pres">
      <dgm:prSet presAssocID="{7AA86E0D-8A7E-4D37-847F-C5F2D63E2C9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0F25167-1175-4ADE-9668-1517AF5A41A9}" type="pres">
      <dgm:prSet presAssocID="{9BF170A7-8748-47C7-A6DE-636A3A892C8A}" presName="gear1" presStyleLbl="node1" presStyleIdx="0" presStyleCnt="3" custLinFactNeighborX="-6734">
        <dgm:presLayoutVars>
          <dgm:chMax val="1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70F4BE6D-D55D-4EAA-8FF5-F604C113505D}" type="pres">
      <dgm:prSet presAssocID="{9BF170A7-8748-47C7-A6DE-636A3A892C8A}" presName="gear1srcNode" presStyleLbl="node1" presStyleIdx="0" presStyleCnt="3"/>
      <dgm:spPr/>
      <dgm:t>
        <a:bodyPr/>
        <a:lstStyle/>
        <a:p>
          <a:endParaRPr lang="es-US"/>
        </a:p>
      </dgm:t>
    </dgm:pt>
    <dgm:pt modelId="{412D4F3C-FBC9-4E32-8E5F-8177FB7E47D7}" type="pres">
      <dgm:prSet presAssocID="{9BF170A7-8748-47C7-A6DE-636A3A892C8A}" presName="gear1dstNode" presStyleLbl="node1" presStyleIdx="0" presStyleCnt="3"/>
      <dgm:spPr/>
      <dgm:t>
        <a:bodyPr/>
        <a:lstStyle/>
        <a:p>
          <a:endParaRPr lang="es-US"/>
        </a:p>
      </dgm:t>
    </dgm:pt>
    <dgm:pt modelId="{B8C27F1D-793B-430D-85BF-56799020FBAA}" type="pres">
      <dgm:prSet presAssocID="{2104B2F8-B83C-487B-958F-1A00DB622BFE}" presName="gear2" presStyleLbl="node1" presStyleIdx="1" presStyleCnt="3" custScaleX="118704" custScaleY="111852" custLinFactNeighborX="-41667" custLinFactNeighborY="21246">
        <dgm:presLayoutVars>
          <dgm:chMax val="1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B61C1FDF-E716-4227-9F8A-7770CAD01095}" type="pres">
      <dgm:prSet presAssocID="{2104B2F8-B83C-487B-958F-1A00DB622BFE}" presName="gear2srcNode" presStyleLbl="node1" presStyleIdx="1" presStyleCnt="3"/>
      <dgm:spPr/>
      <dgm:t>
        <a:bodyPr/>
        <a:lstStyle/>
        <a:p>
          <a:endParaRPr lang="es-US"/>
        </a:p>
      </dgm:t>
    </dgm:pt>
    <dgm:pt modelId="{6D73AB34-07B7-40E8-B46A-B95E9508353F}" type="pres">
      <dgm:prSet presAssocID="{2104B2F8-B83C-487B-958F-1A00DB622BFE}" presName="gear2dstNode" presStyleLbl="node1" presStyleIdx="1" presStyleCnt="3"/>
      <dgm:spPr/>
      <dgm:t>
        <a:bodyPr/>
        <a:lstStyle/>
        <a:p>
          <a:endParaRPr lang="es-US"/>
        </a:p>
      </dgm:t>
    </dgm:pt>
    <dgm:pt modelId="{569EBC99-6EAA-48DE-A238-46A0CDD33BD9}" type="pres">
      <dgm:prSet presAssocID="{0F06E49B-C7DA-4044-B234-D2600AAA2541}" presName="gear3" presStyleLbl="node1" presStyleIdx="2" presStyleCnt="3" custScaleX="115177" custScaleY="119305" custLinFactNeighborX="-14429" custLinFactNeighborY="-7716"/>
      <dgm:spPr/>
      <dgm:t>
        <a:bodyPr/>
        <a:lstStyle/>
        <a:p>
          <a:endParaRPr lang="es-US"/>
        </a:p>
      </dgm:t>
    </dgm:pt>
    <dgm:pt modelId="{FB89AA14-913D-42A0-ACAB-6F4C79D9AA00}" type="pres">
      <dgm:prSet presAssocID="{0F06E49B-C7DA-4044-B234-D2600AAA254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5D121D78-CF1A-4B24-A324-8E11B0A2AA50}" type="pres">
      <dgm:prSet presAssocID="{0F06E49B-C7DA-4044-B234-D2600AAA2541}" presName="gear3srcNode" presStyleLbl="node1" presStyleIdx="2" presStyleCnt="3"/>
      <dgm:spPr/>
      <dgm:t>
        <a:bodyPr/>
        <a:lstStyle/>
        <a:p>
          <a:endParaRPr lang="es-US"/>
        </a:p>
      </dgm:t>
    </dgm:pt>
    <dgm:pt modelId="{0DA0AAB9-033D-46D2-9D19-48CA24A660EB}" type="pres">
      <dgm:prSet presAssocID="{0F06E49B-C7DA-4044-B234-D2600AAA2541}" presName="gear3dstNode" presStyleLbl="node1" presStyleIdx="2" presStyleCnt="3"/>
      <dgm:spPr/>
      <dgm:t>
        <a:bodyPr/>
        <a:lstStyle/>
        <a:p>
          <a:endParaRPr lang="es-US"/>
        </a:p>
      </dgm:t>
    </dgm:pt>
    <dgm:pt modelId="{82FE169D-3857-410C-8A50-7E12CD9C93A0}" type="pres">
      <dgm:prSet presAssocID="{3005150B-1954-4B9F-B59A-14F45CCD5724}" presName="connector1" presStyleLbl="sibTrans2D1" presStyleIdx="0" presStyleCnt="3"/>
      <dgm:spPr/>
      <dgm:t>
        <a:bodyPr/>
        <a:lstStyle/>
        <a:p>
          <a:endParaRPr lang="es-US"/>
        </a:p>
      </dgm:t>
    </dgm:pt>
    <dgm:pt modelId="{74047363-6349-4C05-B3B9-86D5C59DE8FE}" type="pres">
      <dgm:prSet presAssocID="{8B6A50A9-7ED9-4590-B482-204D65C0C5A7}" presName="connector2" presStyleLbl="sibTrans2D1" presStyleIdx="1" presStyleCnt="3" custLinFactNeighborX="-44150" custLinFactNeighborY="1791"/>
      <dgm:spPr/>
      <dgm:t>
        <a:bodyPr/>
        <a:lstStyle/>
        <a:p>
          <a:endParaRPr lang="es-US"/>
        </a:p>
      </dgm:t>
    </dgm:pt>
    <dgm:pt modelId="{DCD88B9F-E398-4A85-A793-AC997E6B4285}" type="pres">
      <dgm:prSet presAssocID="{8FC5E81D-6C33-4DD1-91B7-3B3FE10C1137}" presName="connector3" presStyleLbl="sibTrans2D1" presStyleIdx="2" presStyleCnt="3" custLinFactNeighborX="-16802" custLinFactNeighborY="-2509"/>
      <dgm:spPr/>
      <dgm:t>
        <a:bodyPr/>
        <a:lstStyle/>
        <a:p>
          <a:endParaRPr lang="es-US"/>
        </a:p>
      </dgm:t>
    </dgm:pt>
  </dgm:ptLst>
  <dgm:cxnLst>
    <dgm:cxn modelId="{170ECA94-B233-47AD-B0F7-FBA50A1ADD22}" type="presOf" srcId="{9BF170A7-8748-47C7-A6DE-636A3A892C8A}" destId="{412D4F3C-FBC9-4E32-8E5F-8177FB7E47D7}" srcOrd="2" destOrd="0" presId="urn:microsoft.com/office/officeart/2005/8/layout/gear1"/>
    <dgm:cxn modelId="{85CF6022-6ABE-4FB9-98F2-F7155AE00B21}" type="presOf" srcId="{8B6A50A9-7ED9-4590-B482-204D65C0C5A7}" destId="{74047363-6349-4C05-B3B9-86D5C59DE8FE}" srcOrd="0" destOrd="0" presId="urn:microsoft.com/office/officeart/2005/8/layout/gear1"/>
    <dgm:cxn modelId="{B01EA3DF-B549-412E-B95C-32CCD29F29EC}" type="presOf" srcId="{8FC5E81D-6C33-4DD1-91B7-3B3FE10C1137}" destId="{DCD88B9F-E398-4A85-A793-AC997E6B4285}" srcOrd="0" destOrd="0" presId="urn:microsoft.com/office/officeart/2005/8/layout/gear1"/>
    <dgm:cxn modelId="{3AC1EFDE-1CDD-4B80-B6AB-CBE80D8C3313}" type="presOf" srcId="{7AA86E0D-8A7E-4D37-847F-C5F2D63E2C94}" destId="{50D94D71-9E8F-40E4-B31B-E7ED7F04BEDC}" srcOrd="0" destOrd="0" presId="urn:microsoft.com/office/officeart/2005/8/layout/gear1"/>
    <dgm:cxn modelId="{BECDC362-C6B4-4A10-A95F-5A07137C49EB}" srcId="{7AA86E0D-8A7E-4D37-847F-C5F2D63E2C94}" destId="{2104B2F8-B83C-487B-958F-1A00DB622BFE}" srcOrd="1" destOrd="0" parTransId="{A0B76BF8-3CAA-484C-B6FF-19C8D7FB9544}" sibTransId="{8B6A50A9-7ED9-4590-B482-204D65C0C5A7}"/>
    <dgm:cxn modelId="{F3B0352C-8EFD-45BB-AEB3-EAD86B7F3BF9}" type="presOf" srcId="{0F06E49B-C7DA-4044-B234-D2600AAA2541}" destId="{FB89AA14-913D-42A0-ACAB-6F4C79D9AA00}" srcOrd="1" destOrd="0" presId="urn:microsoft.com/office/officeart/2005/8/layout/gear1"/>
    <dgm:cxn modelId="{EE2C0BDF-3EC8-4568-8A68-FACBF1353279}" type="presOf" srcId="{9BF170A7-8748-47C7-A6DE-636A3A892C8A}" destId="{E0F25167-1175-4ADE-9668-1517AF5A41A9}" srcOrd="0" destOrd="0" presId="urn:microsoft.com/office/officeart/2005/8/layout/gear1"/>
    <dgm:cxn modelId="{EF28CDE1-06BB-414E-865D-25051CD3E7B4}" type="presOf" srcId="{0F06E49B-C7DA-4044-B234-D2600AAA2541}" destId="{0DA0AAB9-033D-46D2-9D19-48CA24A660EB}" srcOrd="3" destOrd="0" presId="urn:microsoft.com/office/officeart/2005/8/layout/gear1"/>
    <dgm:cxn modelId="{3317CC4B-9C35-4BF1-8C90-8DB32CB74900}" type="presOf" srcId="{9BF170A7-8748-47C7-A6DE-636A3A892C8A}" destId="{70F4BE6D-D55D-4EAA-8FF5-F604C113505D}" srcOrd="1" destOrd="0" presId="urn:microsoft.com/office/officeart/2005/8/layout/gear1"/>
    <dgm:cxn modelId="{6CB826DE-B5CD-4552-8BFB-79C0EFC80E9D}" type="presOf" srcId="{3005150B-1954-4B9F-B59A-14F45CCD5724}" destId="{82FE169D-3857-410C-8A50-7E12CD9C93A0}" srcOrd="0" destOrd="0" presId="urn:microsoft.com/office/officeart/2005/8/layout/gear1"/>
    <dgm:cxn modelId="{E2157851-2449-4837-989C-D514E1947C57}" type="presOf" srcId="{2104B2F8-B83C-487B-958F-1A00DB622BFE}" destId="{B61C1FDF-E716-4227-9F8A-7770CAD01095}" srcOrd="1" destOrd="0" presId="urn:microsoft.com/office/officeart/2005/8/layout/gear1"/>
    <dgm:cxn modelId="{1BFD3CE0-A0FD-4AD0-BE8F-0CE117F3FED6}" srcId="{7AA86E0D-8A7E-4D37-847F-C5F2D63E2C94}" destId="{0F06E49B-C7DA-4044-B234-D2600AAA2541}" srcOrd="2" destOrd="0" parTransId="{05D4EB72-A475-4794-9D58-64C409BC2402}" sibTransId="{8FC5E81D-6C33-4DD1-91B7-3B3FE10C1137}"/>
    <dgm:cxn modelId="{A7F72905-B004-4B02-A600-46DE199E4A8C}" type="presOf" srcId="{2104B2F8-B83C-487B-958F-1A00DB622BFE}" destId="{6D73AB34-07B7-40E8-B46A-B95E9508353F}" srcOrd="2" destOrd="0" presId="urn:microsoft.com/office/officeart/2005/8/layout/gear1"/>
    <dgm:cxn modelId="{FE7FB75C-1128-479E-BF95-AF9DFE10AD9A}" type="presOf" srcId="{2104B2F8-B83C-487B-958F-1A00DB622BFE}" destId="{B8C27F1D-793B-430D-85BF-56799020FBAA}" srcOrd="0" destOrd="0" presId="urn:microsoft.com/office/officeart/2005/8/layout/gear1"/>
    <dgm:cxn modelId="{D6747268-6603-4962-AB57-113EBFF78129}" type="presOf" srcId="{0F06E49B-C7DA-4044-B234-D2600AAA2541}" destId="{5D121D78-CF1A-4B24-A324-8E11B0A2AA50}" srcOrd="2" destOrd="0" presId="urn:microsoft.com/office/officeart/2005/8/layout/gear1"/>
    <dgm:cxn modelId="{BEB4F47F-C023-42DC-AD51-9EA88702F23E}" srcId="{7AA86E0D-8A7E-4D37-847F-C5F2D63E2C94}" destId="{9BF170A7-8748-47C7-A6DE-636A3A892C8A}" srcOrd="0" destOrd="0" parTransId="{D65529DC-537B-4598-A709-784B4B92FEF1}" sibTransId="{3005150B-1954-4B9F-B59A-14F45CCD5724}"/>
    <dgm:cxn modelId="{AA62D7A7-0C0E-4252-9D58-2B032FD4B298}" type="presOf" srcId="{0F06E49B-C7DA-4044-B234-D2600AAA2541}" destId="{569EBC99-6EAA-48DE-A238-46A0CDD33BD9}" srcOrd="0" destOrd="0" presId="urn:microsoft.com/office/officeart/2005/8/layout/gear1"/>
    <dgm:cxn modelId="{4BF695B4-7047-4628-883D-2BE85824A618}" type="presParOf" srcId="{50D94D71-9E8F-40E4-B31B-E7ED7F04BEDC}" destId="{E0F25167-1175-4ADE-9668-1517AF5A41A9}" srcOrd="0" destOrd="0" presId="urn:microsoft.com/office/officeart/2005/8/layout/gear1"/>
    <dgm:cxn modelId="{65E79500-5538-4F10-89AD-59EC9A25FDA7}" type="presParOf" srcId="{50D94D71-9E8F-40E4-B31B-E7ED7F04BEDC}" destId="{70F4BE6D-D55D-4EAA-8FF5-F604C113505D}" srcOrd="1" destOrd="0" presId="urn:microsoft.com/office/officeart/2005/8/layout/gear1"/>
    <dgm:cxn modelId="{7408386E-450E-4E94-BD96-DBB8A9F293C2}" type="presParOf" srcId="{50D94D71-9E8F-40E4-B31B-E7ED7F04BEDC}" destId="{412D4F3C-FBC9-4E32-8E5F-8177FB7E47D7}" srcOrd="2" destOrd="0" presId="urn:microsoft.com/office/officeart/2005/8/layout/gear1"/>
    <dgm:cxn modelId="{5B07678E-C706-4D4D-BAE9-7C664E79B200}" type="presParOf" srcId="{50D94D71-9E8F-40E4-B31B-E7ED7F04BEDC}" destId="{B8C27F1D-793B-430D-85BF-56799020FBAA}" srcOrd="3" destOrd="0" presId="urn:microsoft.com/office/officeart/2005/8/layout/gear1"/>
    <dgm:cxn modelId="{5B062473-4592-4537-B09A-18E6586062CC}" type="presParOf" srcId="{50D94D71-9E8F-40E4-B31B-E7ED7F04BEDC}" destId="{B61C1FDF-E716-4227-9F8A-7770CAD01095}" srcOrd="4" destOrd="0" presId="urn:microsoft.com/office/officeart/2005/8/layout/gear1"/>
    <dgm:cxn modelId="{74B6CEA5-67B7-47B0-A087-F277982CCDC3}" type="presParOf" srcId="{50D94D71-9E8F-40E4-B31B-E7ED7F04BEDC}" destId="{6D73AB34-07B7-40E8-B46A-B95E9508353F}" srcOrd="5" destOrd="0" presId="urn:microsoft.com/office/officeart/2005/8/layout/gear1"/>
    <dgm:cxn modelId="{627122E7-C5E5-4E4C-ABF2-E405AE30B206}" type="presParOf" srcId="{50D94D71-9E8F-40E4-B31B-E7ED7F04BEDC}" destId="{569EBC99-6EAA-48DE-A238-46A0CDD33BD9}" srcOrd="6" destOrd="0" presId="urn:microsoft.com/office/officeart/2005/8/layout/gear1"/>
    <dgm:cxn modelId="{871FE7C4-C99E-4B19-AD17-12420097DDB7}" type="presParOf" srcId="{50D94D71-9E8F-40E4-B31B-E7ED7F04BEDC}" destId="{FB89AA14-913D-42A0-ACAB-6F4C79D9AA00}" srcOrd="7" destOrd="0" presId="urn:microsoft.com/office/officeart/2005/8/layout/gear1"/>
    <dgm:cxn modelId="{41233209-9A1D-439E-A67B-22920CFEB8D0}" type="presParOf" srcId="{50D94D71-9E8F-40E4-B31B-E7ED7F04BEDC}" destId="{5D121D78-CF1A-4B24-A324-8E11B0A2AA50}" srcOrd="8" destOrd="0" presId="urn:microsoft.com/office/officeart/2005/8/layout/gear1"/>
    <dgm:cxn modelId="{1C46408C-9132-45CC-A0E9-97E10E3566B5}" type="presParOf" srcId="{50D94D71-9E8F-40E4-B31B-E7ED7F04BEDC}" destId="{0DA0AAB9-033D-46D2-9D19-48CA24A660EB}" srcOrd="9" destOrd="0" presId="urn:microsoft.com/office/officeart/2005/8/layout/gear1"/>
    <dgm:cxn modelId="{3BB458D4-4D02-429B-86A5-E0707C0FB7C5}" type="presParOf" srcId="{50D94D71-9E8F-40E4-B31B-E7ED7F04BEDC}" destId="{82FE169D-3857-410C-8A50-7E12CD9C93A0}" srcOrd="10" destOrd="0" presId="urn:microsoft.com/office/officeart/2005/8/layout/gear1"/>
    <dgm:cxn modelId="{CEAB56EC-8D58-415F-839D-FEDBE186C8E4}" type="presParOf" srcId="{50D94D71-9E8F-40E4-B31B-E7ED7F04BEDC}" destId="{74047363-6349-4C05-B3B9-86D5C59DE8FE}" srcOrd="11" destOrd="0" presId="urn:microsoft.com/office/officeart/2005/8/layout/gear1"/>
    <dgm:cxn modelId="{2A64810B-3C71-45E8-879A-9FA567A40651}" type="presParOf" srcId="{50D94D71-9E8F-40E4-B31B-E7ED7F04BEDC}" destId="{DCD88B9F-E398-4A85-A793-AC997E6B428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65D954-DCF2-47DF-A1DC-982757517649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S"/>
        </a:p>
      </dgm:t>
    </dgm:pt>
    <dgm:pt modelId="{0F182230-E2CD-4EA2-AB2B-022A68BC8CDE}">
      <dgm:prSet phldrT="[Texto]"/>
      <dgm:spPr/>
      <dgm:t>
        <a:bodyPr/>
        <a:lstStyle/>
        <a:p>
          <a:r>
            <a:rPr lang="es-US" dirty="0" smtClean="0"/>
            <a:t>Formato</a:t>
          </a:r>
          <a:endParaRPr lang="es-US" dirty="0"/>
        </a:p>
      </dgm:t>
    </dgm:pt>
    <dgm:pt modelId="{C7E8477D-A6BF-49BA-8097-674F4788CA96}" type="parTrans" cxnId="{84D68F08-D618-450C-A5DA-AE1ED2811C41}">
      <dgm:prSet/>
      <dgm:spPr/>
      <dgm:t>
        <a:bodyPr/>
        <a:lstStyle/>
        <a:p>
          <a:endParaRPr lang="es-US"/>
        </a:p>
      </dgm:t>
    </dgm:pt>
    <dgm:pt modelId="{6EB1F186-C101-4989-A493-1C44352402C7}" type="sibTrans" cxnId="{84D68F08-D618-450C-A5DA-AE1ED2811C41}">
      <dgm:prSet/>
      <dgm:spPr/>
      <dgm:t>
        <a:bodyPr/>
        <a:lstStyle/>
        <a:p>
          <a:endParaRPr lang="es-US"/>
        </a:p>
      </dgm:t>
    </dgm:pt>
    <dgm:pt modelId="{9E15DC24-BD16-492C-B47D-28BC82227464}">
      <dgm:prSet phldrT="[Texto]"/>
      <dgm:spPr/>
      <dgm:t>
        <a:bodyPr/>
        <a:lstStyle/>
        <a:p>
          <a:r>
            <a:rPr lang="es-US" dirty="0" smtClean="0"/>
            <a:t>Escribir nombre y matrícula.</a:t>
          </a:r>
          <a:endParaRPr lang="es-US" dirty="0"/>
        </a:p>
      </dgm:t>
    </dgm:pt>
    <dgm:pt modelId="{BF07401C-83F1-4DC7-B4F3-644CDBC3739B}" type="parTrans" cxnId="{F9285170-618D-408D-90AA-E2FF6A1F9CA8}">
      <dgm:prSet/>
      <dgm:spPr/>
      <dgm:t>
        <a:bodyPr/>
        <a:lstStyle/>
        <a:p>
          <a:endParaRPr lang="es-US"/>
        </a:p>
      </dgm:t>
    </dgm:pt>
    <dgm:pt modelId="{914C35A3-C6D7-4E56-A9B0-E3681BF74B1B}" type="sibTrans" cxnId="{F9285170-618D-408D-90AA-E2FF6A1F9CA8}">
      <dgm:prSet/>
      <dgm:spPr/>
      <dgm:t>
        <a:bodyPr/>
        <a:lstStyle/>
        <a:p>
          <a:endParaRPr lang="es-US"/>
        </a:p>
      </dgm:t>
    </dgm:pt>
    <dgm:pt modelId="{861C1F3A-1373-47C7-91C4-0D83C996D784}">
      <dgm:prSet phldrT="[Texto]"/>
      <dgm:spPr/>
      <dgm:t>
        <a:bodyPr/>
        <a:lstStyle/>
        <a:p>
          <a:r>
            <a:rPr lang="es-US" dirty="0" smtClean="0"/>
            <a:t>Presentar tema y concepto en sus propias palabras.</a:t>
          </a:r>
          <a:endParaRPr lang="es-US" dirty="0"/>
        </a:p>
      </dgm:t>
    </dgm:pt>
    <dgm:pt modelId="{A4ADB99E-C295-44B0-A29C-F5C13DAE3EF6}" type="parTrans" cxnId="{407E5AA6-6E3B-4081-8DDF-62CA44E62956}">
      <dgm:prSet/>
      <dgm:spPr/>
      <dgm:t>
        <a:bodyPr/>
        <a:lstStyle/>
        <a:p>
          <a:endParaRPr lang="es-US"/>
        </a:p>
      </dgm:t>
    </dgm:pt>
    <dgm:pt modelId="{F63CDEBD-EA9A-4176-A647-29ACCDD2A9C6}" type="sibTrans" cxnId="{407E5AA6-6E3B-4081-8DDF-62CA44E62956}">
      <dgm:prSet/>
      <dgm:spPr/>
      <dgm:t>
        <a:bodyPr/>
        <a:lstStyle/>
        <a:p>
          <a:endParaRPr lang="es-US"/>
        </a:p>
      </dgm:t>
    </dgm:pt>
    <dgm:pt modelId="{A3B1EB31-C0BE-4777-96F2-B53902CA130B}">
      <dgm:prSet phldrT="[Texto]"/>
      <dgm:spPr/>
      <dgm:t>
        <a:bodyPr/>
        <a:lstStyle/>
        <a:p>
          <a:r>
            <a:rPr lang="es-US" dirty="0" smtClean="0"/>
            <a:t>Desarrollo</a:t>
          </a:r>
          <a:endParaRPr lang="es-US" dirty="0"/>
        </a:p>
      </dgm:t>
    </dgm:pt>
    <dgm:pt modelId="{8D7F7CE6-7D2A-4D4A-9E1F-E46669E73A86}" type="parTrans" cxnId="{E5CEA6E8-B62B-4307-994C-4B49F2F56452}">
      <dgm:prSet/>
      <dgm:spPr/>
      <dgm:t>
        <a:bodyPr/>
        <a:lstStyle/>
        <a:p>
          <a:endParaRPr lang="es-US"/>
        </a:p>
      </dgm:t>
    </dgm:pt>
    <dgm:pt modelId="{A581EDEA-9302-4902-AED2-64E7766D7C97}" type="sibTrans" cxnId="{E5CEA6E8-B62B-4307-994C-4B49F2F56452}">
      <dgm:prSet/>
      <dgm:spPr/>
      <dgm:t>
        <a:bodyPr/>
        <a:lstStyle/>
        <a:p>
          <a:endParaRPr lang="es-US"/>
        </a:p>
      </dgm:t>
    </dgm:pt>
    <dgm:pt modelId="{2F927C20-0888-40E7-9AD5-D8DBF25AA041}">
      <dgm:prSet phldrT="[Texto]"/>
      <dgm:spPr/>
      <dgm:t>
        <a:bodyPr/>
        <a:lstStyle/>
        <a:p>
          <a:r>
            <a:rPr lang="es-US" dirty="0" smtClean="0"/>
            <a:t>Presentar esquema de pasos a desarrollar.</a:t>
          </a:r>
          <a:endParaRPr lang="es-US" dirty="0"/>
        </a:p>
      </dgm:t>
    </dgm:pt>
    <dgm:pt modelId="{29850A0B-90FF-4457-B685-1211C6EEDFE8}" type="parTrans" cxnId="{53A19ED7-9E3D-4DA7-B1DE-6DC90A03B3D1}">
      <dgm:prSet/>
      <dgm:spPr/>
      <dgm:t>
        <a:bodyPr/>
        <a:lstStyle/>
        <a:p>
          <a:endParaRPr lang="es-US"/>
        </a:p>
      </dgm:t>
    </dgm:pt>
    <dgm:pt modelId="{9E1CB279-0A6F-4DE8-BD75-CD6BDFE4BADB}" type="sibTrans" cxnId="{53A19ED7-9E3D-4DA7-B1DE-6DC90A03B3D1}">
      <dgm:prSet/>
      <dgm:spPr/>
      <dgm:t>
        <a:bodyPr/>
        <a:lstStyle/>
        <a:p>
          <a:endParaRPr lang="es-US"/>
        </a:p>
      </dgm:t>
    </dgm:pt>
    <dgm:pt modelId="{CA92ECB0-D22D-4E7F-B100-F89CA04241AD}">
      <dgm:prSet phldrT="[Texto]"/>
      <dgm:spPr/>
      <dgm:t>
        <a:bodyPr/>
        <a:lstStyle/>
        <a:p>
          <a:r>
            <a:rPr lang="es-US" dirty="0" smtClean="0"/>
            <a:t>Realizar el ejercicio de acuerdo al esquema.</a:t>
          </a:r>
          <a:endParaRPr lang="es-US" dirty="0"/>
        </a:p>
      </dgm:t>
    </dgm:pt>
    <dgm:pt modelId="{E0CD98BE-5CC3-4BB7-9150-EDA71F740B95}" type="parTrans" cxnId="{1C8A9E69-7153-465C-BE4A-6E6C0117FC23}">
      <dgm:prSet/>
      <dgm:spPr/>
      <dgm:t>
        <a:bodyPr/>
        <a:lstStyle/>
        <a:p>
          <a:endParaRPr lang="es-US"/>
        </a:p>
      </dgm:t>
    </dgm:pt>
    <dgm:pt modelId="{CBF686C2-C926-4EA3-B872-56378EEA190C}" type="sibTrans" cxnId="{1C8A9E69-7153-465C-BE4A-6E6C0117FC23}">
      <dgm:prSet/>
      <dgm:spPr/>
      <dgm:t>
        <a:bodyPr/>
        <a:lstStyle/>
        <a:p>
          <a:endParaRPr lang="es-US"/>
        </a:p>
      </dgm:t>
    </dgm:pt>
    <dgm:pt modelId="{305D2F95-9852-4EE9-A39B-B765CA0F3941}">
      <dgm:prSet phldrT="[Texto]"/>
      <dgm:spPr/>
      <dgm:t>
        <a:bodyPr/>
        <a:lstStyle/>
        <a:p>
          <a:r>
            <a:rPr lang="es-US" dirty="0" smtClean="0"/>
            <a:t>Conclusiones</a:t>
          </a:r>
          <a:endParaRPr lang="es-US" dirty="0"/>
        </a:p>
      </dgm:t>
    </dgm:pt>
    <dgm:pt modelId="{D028C00E-720F-4A60-8548-287A765F47A4}" type="parTrans" cxnId="{0A92F120-BB7D-45C8-9F77-C645124C32DA}">
      <dgm:prSet/>
      <dgm:spPr/>
      <dgm:t>
        <a:bodyPr/>
        <a:lstStyle/>
        <a:p>
          <a:endParaRPr lang="es-US"/>
        </a:p>
      </dgm:t>
    </dgm:pt>
    <dgm:pt modelId="{546FF034-7070-4747-8C53-91D86F3DDAFA}" type="sibTrans" cxnId="{0A92F120-BB7D-45C8-9F77-C645124C32DA}">
      <dgm:prSet/>
      <dgm:spPr/>
      <dgm:t>
        <a:bodyPr/>
        <a:lstStyle/>
        <a:p>
          <a:endParaRPr lang="es-US"/>
        </a:p>
      </dgm:t>
    </dgm:pt>
    <dgm:pt modelId="{DE50878A-25AA-4319-9C87-1459578AF259}">
      <dgm:prSet phldrT="[Texto]"/>
      <dgm:spPr/>
      <dgm:t>
        <a:bodyPr/>
        <a:lstStyle/>
        <a:p>
          <a:r>
            <a:rPr lang="es-US" dirty="0" smtClean="0"/>
            <a:t>Presentar dificultades ocurridas durante el proceso.</a:t>
          </a:r>
          <a:endParaRPr lang="es-US" dirty="0"/>
        </a:p>
      </dgm:t>
    </dgm:pt>
    <dgm:pt modelId="{9C2954A2-E535-4653-B671-B466CE020174}" type="parTrans" cxnId="{32E164DF-1CA0-484D-AEC8-8E75F4B2A1C2}">
      <dgm:prSet/>
      <dgm:spPr/>
      <dgm:t>
        <a:bodyPr/>
        <a:lstStyle/>
        <a:p>
          <a:endParaRPr lang="es-US"/>
        </a:p>
      </dgm:t>
    </dgm:pt>
    <dgm:pt modelId="{D51018D4-2442-41EB-807E-A239A266C6CA}" type="sibTrans" cxnId="{32E164DF-1CA0-484D-AEC8-8E75F4B2A1C2}">
      <dgm:prSet/>
      <dgm:spPr/>
      <dgm:t>
        <a:bodyPr/>
        <a:lstStyle/>
        <a:p>
          <a:endParaRPr lang="es-US"/>
        </a:p>
      </dgm:t>
    </dgm:pt>
    <dgm:pt modelId="{F58C75AF-8B7B-43F7-B14A-CE3E1A3CC05E}">
      <dgm:prSet phldrT="[Texto]"/>
      <dgm:spPr/>
      <dgm:t>
        <a:bodyPr/>
        <a:lstStyle/>
        <a:p>
          <a:r>
            <a:rPr lang="es-US" dirty="0" smtClean="0"/>
            <a:t>Realizar una reflexión final de autoevaluación.</a:t>
          </a:r>
          <a:endParaRPr lang="es-US" dirty="0"/>
        </a:p>
      </dgm:t>
    </dgm:pt>
    <dgm:pt modelId="{0B326C8C-F199-4C44-A38F-F02881735EAE}" type="parTrans" cxnId="{21E994AC-552B-4FDE-9AC3-E1A063B35D06}">
      <dgm:prSet/>
      <dgm:spPr/>
      <dgm:t>
        <a:bodyPr/>
        <a:lstStyle/>
        <a:p>
          <a:endParaRPr lang="es-US"/>
        </a:p>
      </dgm:t>
    </dgm:pt>
    <dgm:pt modelId="{05F0D14D-406B-4938-A434-F7087AE0709A}" type="sibTrans" cxnId="{21E994AC-552B-4FDE-9AC3-E1A063B35D06}">
      <dgm:prSet/>
      <dgm:spPr/>
      <dgm:t>
        <a:bodyPr/>
        <a:lstStyle/>
        <a:p>
          <a:endParaRPr lang="es-US"/>
        </a:p>
      </dgm:t>
    </dgm:pt>
    <dgm:pt modelId="{17F7AF7F-10C6-446F-80FE-A308616F424E}">
      <dgm:prSet phldrT="[Texto]"/>
      <dgm:spPr/>
      <dgm:t>
        <a:bodyPr/>
        <a:lstStyle/>
        <a:p>
          <a:r>
            <a:rPr lang="es-US" dirty="0" smtClean="0"/>
            <a:t>Tomar en cuenta las normas gramaticales y ortográficas.</a:t>
          </a:r>
          <a:endParaRPr lang="es-US" dirty="0"/>
        </a:p>
      </dgm:t>
    </dgm:pt>
    <dgm:pt modelId="{F4FF6CC2-44B5-45E2-A69F-80899AF7EC35}" type="parTrans" cxnId="{B7CCA185-61B6-4E1F-8B9D-50AED5FB569E}">
      <dgm:prSet/>
      <dgm:spPr/>
      <dgm:t>
        <a:bodyPr/>
        <a:lstStyle/>
        <a:p>
          <a:endParaRPr lang="es-US"/>
        </a:p>
      </dgm:t>
    </dgm:pt>
    <dgm:pt modelId="{4BAF4025-CB11-4516-84C8-C8258211DBFD}" type="sibTrans" cxnId="{B7CCA185-61B6-4E1F-8B9D-50AED5FB569E}">
      <dgm:prSet/>
      <dgm:spPr/>
      <dgm:t>
        <a:bodyPr/>
        <a:lstStyle/>
        <a:p>
          <a:endParaRPr lang="es-US"/>
        </a:p>
      </dgm:t>
    </dgm:pt>
    <dgm:pt modelId="{10C089DC-64E9-48A9-AADB-B241378DD60B}">
      <dgm:prSet phldrT="[Texto]"/>
      <dgm:spPr/>
      <dgm:t>
        <a:bodyPr/>
        <a:lstStyle/>
        <a:p>
          <a:r>
            <a:rPr lang="es-US" dirty="0" smtClean="0"/>
            <a:t>Confirmar la respuesta con otro par.</a:t>
          </a:r>
          <a:endParaRPr lang="es-US" dirty="0"/>
        </a:p>
      </dgm:t>
    </dgm:pt>
    <dgm:pt modelId="{53A7B618-C333-4E94-BE55-C463A8B9508D}" type="parTrans" cxnId="{B8857ACE-283F-4A6A-B50A-7DDD51263EC1}">
      <dgm:prSet/>
      <dgm:spPr/>
      <dgm:t>
        <a:bodyPr/>
        <a:lstStyle/>
        <a:p>
          <a:endParaRPr lang="es-US"/>
        </a:p>
      </dgm:t>
    </dgm:pt>
    <dgm:pt modelId="{97DE11BD-9242-4329-B3F6-BEEACA5E0ACF}" type="sibTrans" cxnId="{B8857ACE-283F-4A6A-B50A-7DDD51263EC1}">
      <dgm:prSet/>
      <dgm:spPr/>
      <dgm:t>
        <a:bodyPr/>
        <a:lstStyle/>
        <a:p>
          <a:endParaRPr lang="es-US"/>
        </a:p>
      </dgm:t>
    </dgm:pt>
    <dgm:pt modelId="{C4402E93-9DC0-422C-95E1-341A62A11402}" type="pres">
      <dgm:prSet presAssocID="{6B65D954-DCF2-47DF-A1DC-98275751764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208E6934-667E-4557-9F51-47B76B0BF209}" type="pres">
      <dgm:prSet presAssocID="{0F182230-E2CD-4EA2-AB2B-022A68BC8CDE}" presName="comp" presStyleCnt="0"/>
      <dgm:spPr/>
    </dgm:pt>
    <dgm:pt modelId="{B1829D8E-2E48-4833-AFCC-351D0EB64B35}" type="pres">
      <dgm:prSet presAssocID="{0F182230-E2CD-4EA2-AB2B-022A68BC8CDE}" presName="box" presStyleLbl="node1" presStyleIdx="0" presStyleCnt="3"/>
      <dgm:spPr/>
      <dgm:t>
        <a:bodyPr/>
        <a:lstStyle/>
        <a:p>
          <a:endParaRPr lang="es-US"/>
        </a:p>
      </dgm:t>
    </dgm:pt>
    <dgm:pt modelId="{314662AC-F49E-441A-BBF3-B7F6B771D529}" type="pres">
      <dgm:prSet presAssocID="{0F182230-E2CD-4EA2-AB2B-022A68BC8CDE}" presName="img" presStyleLbl="fgImgPlace1" presStyleIdx="0" presStyleCnt="3" custScaleX="93510" custScaleY="1016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596270-D9C0-455B-92E3-6F94A0DF40C2}" type="pres">
      <dgm:prSet presAssocID="{0F182230-E2CD-4EA2-AB2B-022A68BC8CD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330212A5-06A9-4B83-BE48-6A3643C093E9}" type="pres">
      <dgm:prSet presAssocID="{6EB1F186-C101-4989-A493-1C44352402C7}" presName="spacer" presStyleCnt="0"/>
      <dgm:spPr/>
    </dgm:pt>
    <dgm:pt modelId="{332BF56E-8334-4F0D-98FB-DD22D9817B9B}" type="pres">
      <dgm:prSet presAssocID="{A3B1EB31-C0BE-4777-96F2-B53902CA130B}" presName="comp" presStyleCnt="0"/>
      <dgm:spPr/>
    </dgm:pt>
    <dgm:pt modelId="{5C203E44-B414-4E0B-9B2F-76A942510BD6}" type="pres">
      <dgm:prSet presAssocID="{A3B1EB31-C0BE-4777-96F2-B53902CA130B}" presName="box" presStyleLbl="node1" presStyleIdx="1" presStyleCnt="3"/>
      <dgm:spPr/>
      <dgm:t>
        <a:bodyPr/>
        <a:lstStyle/>
        <a:p>
          <a:endParaRPr lang="es-US"/>
        </a:p>
      </dgm:t>
    </dgm:pt>
    <dgm:pt modelId="{8779C175-7A59-46F4-9C3A-EA739AAEC847}" type="pres">
      <dgm:prSet presAssocID="{A3B1EB31-C0BE-4777-96F2-B53902CA130B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F652C9F-5ADA-4D7B-9F35-834024DA4235}" type="pres">
      <dgm:prSet presAssocID="{A3B1EB31-C0BE-4777-96F2-B53902CA130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BC49AD47-664D-41FF-941F-4CC666122BA3}" type="pres">
      <dgm:prSet presAssocID="{A581EDEA-9302-4902-AED2-64E7766D7C97}" presName="spacer" presStyleCnt="0"/>
      <dgm:spPr/>
    </dgm:pt>
    <dgm:pt modelId="{8A743CA8-4622-42A5-B34C-D930C60F6E1E}" type="pres">
      <dgm:prSet presAssocID="{305D2F95-9852-4EE9-A39B-B765CA0F3941}" presName="comp" presStyleCnt="0"/>
      <dgm:spPr/>
    </dgm:pt>
    <dgm:pt modelId="{AAF6D578-50E4-4D07-ADE6-9098616634F3}" type="pres">
      <dgm:prSet presAssocID="{305D2F95-9852-4EE9-A39B-B765CA0F3941}" presName="box" presStyleLbl="node1" presStyleIdx="2" presStyleCnt="3"/>
      <dgm:spPr/>
      <dgm:t>
        <a:bodyPr/>
        <a:lstStyle/>
        <a:p>
          <a:endParaRPr lang="es-US"/>
        </a:p>
      </dgm:t>
    </dgm:pt>
    <dgm:pt modelId="{49325920-99E5-422B-A21E-B752E4A885FA}" type="pres">
      <dgm:prSet presAssocID="{305D2F95-9852-4EE9-A39B-B765CA0F3941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5F8794A-06DD-4FF9-9054-8DEE5316126C}" type="pres">
      <dgm:prSet presAssocID="{305D2F95-9852-4EE9-A39B-B765CA0F394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5FE8DDAB-22D6-4B05-8C2B-4130CA6AFFD3}" type="presOf" srcId="{0F182230-E2CD-4EA2-AB2B-022A68BC8CDE}" destId="{B1829D8E-2E48-4833-AFCC-351D0EB64B35}" srcOrd="0" destOrd="0" presId="urn:microsoft.com/office/officeart/2005/8/layout/vList4#1"/>
    <dgm:cxn modelId="{F77CB033-C30D-40E0-8A37-BDE6C15D2EAC}" type="presOf" srcId="{CA92ECB0-D22D-4E7F-B100-F89CA04241AD}" destId="{DF652C9F-5ADA-4D7B-9F35-834024DA4235}" srcOrd="1" destOrd="2" presId="urn:microsoft.com/office/officeart/2005/8/layout/vList4#1"/>
    <dgm:cxn modelId="{6FED0AAD-DEFD-4AB5-BB5C-CD7109698D41}" type="presOf" srcId="{2F927C20-0888-40E7-9AD5-D8DBF25AA041}" destId="{5C203E44-B414-4E0B-9B2F-76A942510BD6}" srcOrd="0" destOrd="1" presId="urn:microsoft.com/office/officeart/2005/8/layout/vList4#1"/>
    <dgm:cxn modelId="{ADF92533-6EA5-4CA8-A62F-07B5935AA189}" type="presOf" srcId="{9E15DC24-BD16-492C-B47D-28BC82227464}" destId="{B1829D8E-2E48-4833-AFCC-351D0EB64B35}" srcOrd="0" destOrd="1" presId="urn:microsoft.com/office/officeart/2005/8/layout/vList4#1"/>
    <dgm:cxn modelId="{4FD96B4F-808F-444C-9F89-1D868639B711}" type="presOf" srcId="{861C1F3A-1373-47C7-91C4-0D83C996D784}" destId="{B1829D8E-2E48-4833-AFCC-351D0EB64B35}" srcOrd="0" destOrd="2" presId="urn:microsoft.com/office/officeart/2005/8/layout/vList4#1"/>
    <dgm:cxn modelId="{32E164DF-1CA0-484D-AEC8-8E75F4B2A1C2}" srcId="{305D2F95-9852-4EE9-A39B-B765CA0F3941}" destId="{DE50878A-25AA-4319-9C87-1459578AF259}" srcOrd="0" destOrd="0" parTransId="{9C2954A2-E535-4653-B671-B466CE020174}" sibTransId="{D51018D4-2442-41EB-807E-A239A266C6CA}"/>
    <dgm:cxn modelId="{92876C6A-F5F9-4275-9E64-3D99521FE552}" type="presOf" srcId="{DE50878A-25AA-4319-9C87-1459578AF259}" destId="{95F8794A-06DD-4FF9-9054-8DEE5316126C}" srcOrd="1" destOrd="1" presId="urn:microsoft.com/office/officeart/2005/8/layout/vList4#1"/>
    <dgm:cxn modelId="{EDDB5E1A-F316-4A1E-B797-406293479C0C}" type="presOf" srcId="{9E15DC24-BD16-492C-B47D-28BC82227464}" destId="{89596270-D9C0-455B-92E3-6F94A0DF40C2}" srcOrd="1" destOrd="1" presId="urn:microsoft.com/office/officeart/2005/8/layout/vList4#1"/>
    <dgm:cxn modelId="{1851C509-3F0A-4E32-87ED-6480C17B1256}" type="presOf" srcId="{861C1F3A-1373-47C7-91C4-0D83C996D784}" destId="{89596270-D9C0-455B-92E3-6F94A0DF40C2}" srcOrd="1" destOrd="2" presId="urn:microsoft.com/office/officeart/2005/8/layout/vList4#1"/>
    <dgm:cxn modelId="{48CA9B6B-B53E-4C9A-9757-7562B82659B4}" type="presOf" srcId="{10C089DC-64E9-48A9-AADB-B241378DD60B}" destId="{DF652C9F-5ADA-4D7B-9F35-834024DA4235}" srcOrd="1" destOrd="3" presId="urn:microsoft.com/office/officeart/2005/8/layout/vList4#1"/>
    <dgm:cxn modelId="{F9285170-618D-408D-90AA-E2FF6A1F9CA8}" srcId="{0F182230-E2CD-4EA2-AB2B-022A68BC8CDE}" destId="{9E15DC24-BD16-492C-B47D-28BC82227464}" srcOrd="0" destOrd="0" parTransId="{BF07401C-83F1-4DC7-B4F3-644CDBC3739B}" sibTransId="{914C35A3-C6D7-4E56-A9B0-E3681BF74B1B}"/>
    <dgm:cxn modelId="{702DF1F6-DFF4-4A12-84AA-5156FB2DAB21}" type="presOf" srcId="{305D2F95-9852-4EE9-A39B-B765CA0F3941}" destId="{AAF6D578-50E4-4D07-ADE6-9098616634F3}" srcOrd="0" destOrd="0" presId="urn:microsoft.com/office/officeart/2005/8/layout/vList4#1"/>
    <dgm:cxn modelId="{5676D61D-E0FE-4FC4-9701-F27B8C42C880}" type="presOf" srcId="{F58C75AF-8B7B-43F7-B14A-CE3E1A3CC05E}" destId="{95F8794A-06DD-4FF9-9054-8DEE5316126C}" srcOrd="1" destOrd="2" presId="urn:microsoft.com/office/officeart/2005/8/layout/vList4#1"/>
    <dgm:cxn modelId="{407E5AA6-6E3B-4081-8DDF-62CA44E62956}" srcId="{0F182230-E2CD-4EA2-AB2B-022A68BC8CDE}" destId="{861C1F3A-1373-47C7-91C4-0D83C996D784}" srcOrd="1" destOrd="0" parTransId="{A4ADB99E-C295-44B0-A29C-F5C13DAE3EF6}" sibTransId="{F63CDEBD-EA9A-4176-A647-29ACCDD2A9C6}"/>
    <dgm:cxn modelId="{562D9B82-4FB7-402F-8CC4-CE3DC382F24D}" type="presOf" srcId="{17F7AF7F-10C6-446F-80FE-A308616F424E}" destId="{89596270-D9C0-455B-92E3-6F94A0DF40C2}" srcOrd="1" destOrd="3" presId="urn:microsoft.com/office/officeart/2005/8/layout/vList4#1"/>
    <dgm:cxn modelId="{800FBDE9-EFE8-4604-A3AB-EE1C0F673717}" type="presOf" srcId="{6B65D954-DCF2-47DF-A1DC-982757517649}" destId="{C4402E93-9DC0-422C-95E1-341A62A11402}" srcOrd="0" destOrd="0" presId="urn:microsoft.com/office/officeart/2005/8/layout/vList4#1"/>
    <dgm:cxn modelId="{845AEE0B-A935-4DCC-B58B-24885A160D37}" type="presOf" srcId="{0F182230-E2CD-4EA2-AB2B-022A68BC8CDE}" destId="{89596270-D9C0-455B-92E3-6F94A0DF40C2}" srcOrd="1" destOrd="0" presId="urn:microsoft.com/office/officeart/2005/8/layout/vList4#1"/>
    <dgm:cxn modelId="{0062C3ED-A058-486D-AFD3-B4A4D3E81825}" type="presOf" srcId="{2F927C20-0888-40E7-9AD5-D8DBF25AA041}" destId="{DF652C9F-5ADA-4D7B-9F35-834024DA4235}" srcOrd="1" destOrd="1" presId="urn:microsoft.com/office/officeart/2005/8/layout/vList4#1"/>
    <dgm:cxn modelId="{93BAAB46-3C5C-4748-AFAF-9B3F02FBB339}" type="presOf" srcId="{A3B1EB31-C0BE-4777-96F2-B53902CA130B}" destId="{DF652C9F-5ADA-4D7B-9F35-834024DA4235}" srcOrd="1" destOrd="0" presId="urn:microsoft.com/office/officeart/2005/8/layout/vList4#1"/>
    <dgm:cxn modelId="{21E994AC-552B-4FDE-9AC3-E1A063B35D06}" srcId="{305D2F95-9852-4EE9-A39B-B765CA0F3941}" destId="{F58C75AF-8B7B-43F7-B14A-CE3E1A3CC05E}" srcOrd="1" destOrd="0" parTransId="{0B326C8C-F199-4C44-A38F-F02881735EAE}" sibTransId="{05F0D14D-406B-4938-A434-F7087AE0709A}"/>
    <dgm:cxn modelId="{B7CCA185-61B6-4E1F-8B9D-50AED5FB569E}" srcId="{0F182230-E2CD-4EA2-AB2B-022A68BC8CDE}" destId="{17F7AF7F-10C6-446F-80FE-A308616F424E}" srcOrd="2" destOrd="0" parTransId="{F4FF6CC2-44B5-45E2-A69F-80899AF7EC35}" sibTransId="{4BAF4025-CB11-4516-84C8-C8258211DBFD}"/>
    <dgm:cxn modelId="{84D68F08-D618-450C-A5DA-AE1ED2811C41}" srcId="{6B65D954-DCF2-47DF-A1DC-982757517649}" destId="{0F182230-E2CD-4EA2-AB2B-022A68BC8CDE}" srcOrd="0" destOrd="0" parTransId="{C7E8477D-A6BF-49BA-8097-674F4788CA96}" sibTransId="{6EB1F186-C101-4989-A493-1C44352402C7}"/>
    <dgm:cxn modelId="{EE10B686-F342-4DF1-A623-62F3AF54FAA1}" type="presOf" srcId="{305D2F95-9852-4EE9-A39B-B765CA0F3941}" destId="{95F8794A-06DD-4FF9-9054-8DEE5316126C}" srcOrd="1" destOrd="0" presId="urn:microsoft.com/office/officeart/2005/8/layout/vList4#1"/>
    <dgm:cxn modelId="{0A92F120-BB7D-45C8-9F77-C645124C32DA}" srcId="{6B65D954-DCF2-47DF-A1DC-982757517649}" destId="{305D2F95-9852-4EE9-A39B-B765CA0F3941}" srcOrd="2" destOrd="0" parTransId="{D028C00E-720F-4A60-8548-287A765F47A4}" sibTransId="{546FF034-7070-4747-8C53-91D86F3DDAFA}"/>
    <dgm:cxn modelId="{1C8A9E69-7153-465C-BE4A-6E6C0117FC23}" srcId="{A3B1EB31-C0BE-4777-96F2-B53902CA130B}" destId="{CA92ECB0-D22D-4E7F-B100-F89CA04241AD}" srcOrd="1" destOrd="0" parTransId="{E0CD98BE-5CC3-4BB7-9150-EDA71F740B95}" sibTransId="{CBF686C2-C926-4EA3-B872-56378EEA190C}"/>
    <dgm:cxn modelId="{19D494C4-AE61-43CB-B9CB-A9C5D1E09920}" type="presOf" srcId="{F58C75AF-8B7B-43F7-B14A-CE3E1A3CC05E}" destId="{AAF6D578-50E4-4D07-ADE6-9098616634F3}" srcOrd="0" destOrd="2" presId="urn:microsoft.com/office/officeart/2005/8/layout/vList4#1"/>
    <dgm:cxn modelId="{B78F0F50-ED4A-429F-9D57-077121F912F7}" type="presOf" srcId="{A3B1EB31-C0BE-4777-96F2-B53902CA130B}" destId="{5C203E44-B414-4E0B-9B2F-76A942510BD6}" srcOrd="0" destOrd="0" presId="urn:microsoft.com/office/officeart/2005/8/layout/vList4#1"/>
    <dgm:cxn modelId="{53A19ED7-9E3D-4DA7-B1DE-6DC90A03B3D1}" srcId="{A3B1EB31-C0BE-4777-96F2-B53902CA130B}" destId="{2F927C20-0888-40E7-9AD5-D8DBF25AA041}" srcOrd="0" destOrd="0" parTransId="{29850A0B-90FF-4457-B685-1211C6EEDFE8}" sibTransId="{9E1CB279-0A6F-4DE8-BD75-CD6BDFE4BADB}"/>
    <dgm:cxn modelId="{73BD075F-531A-4F78-8B55-7A966C536F08}" type="presOf" srcId="{10C089DC-64E9-48A9-AADB-B241378DD60B}" destId="{5C203E44-B414-4E0B-9B2F-76A942510BD6}" srcOrd="0" destOrd="3" presId="urn:microsoft.com/office/officeart/2005/8/layout/vList4#1"/>
    <dgm:cxn modelId="{E6B76A26-C123-4297-A106-F76AA2A6805E}" type="presOf" srcId="{CA92ECB0-D22D-4E7F-B100-F89CA04241AD}" destId="{5C203E44-B414-4E0B-9B2F-76A942510BD6}" srcOrd="0" destOrd="2" presId="urn:microsoft.com/office/officeart/2005/8/layout/vList4#1"/>
    <dgm:cxn modelId="{4071572E-724C-44DC-B68E-6C092E38C2C6}" type="presOf" srcId="{17F7AF7F-10C6-446F-80FE-A308616F424E}" destId="{B1829D8E-2E48-4833-AFCC-351D0EB64B35}" srcOrd="0" destOrd="3" presId="urn:microsoft.com/office/officeart/2005/8/layout/vList4#1"/>
    <dgm:cxn modelId="{FA9BA956-BE16-4632-96B5-E6D1F46DA8C5}" type="presOf" srcId="{DE50878A-25AA-4319-9C87-1459578AF259}" destId="{AAF6D578-50E4-4D07-ADE6-9098616634F3}" srcOrd="0" destOrd="1" presId="urn:microsoft.com/office/officeart/2005/8/layout/vList4#1"/>
    <dgm:cxn modelId="{E5CEA6E8-B62B-4307-994C-4B49F2F56452}" srcId="{6B65D954-DCF2-47DF-A1DC-982757517649}" destId="{A3B1EB31-C0BE-4777-96F2-B53902CA130B}" srcOrd="1" destOrd="0" parTransId="{8D7F7CE6-7D2A-4D4A-9E1F-E46669E73A86}" sibTransId="{A581EDEA-9302-4902-AED2-64E7766D7C97}"/>
    <dgm:cxn modelId="{B8857ACE-283F-4A6A-B50A-7DDD51263EC1}" srcId="{A3B1EB31-C0BE-4777-96F2-B53902CA130B}" destId="{10C089DC-64E9-48A9-AADB-B241378DD60B}" srcOrd="2" destOrd="0" parTransId="{53A7B618-C333-4E94-BE55-C463A8B9508D}" sibTransId="{97DE11BD-9242-4329-B3F6-BEEACA5E0ACF}"/>
    <dgm:cxn modelId="{8E8BC904-8167-4A82-8FAA-E6DC39C17EE2}" type="presParOf" srcId="{C4402E93-9DC0-422C-95E1-341A62A11402}" destId="{208E6934-667E-4557-9F51-47B76B0BF209}" srcOrd="0" destOrd="0" presId="urn:microsoft.com/office/officeart/2005/8/layout/vList4#1"/>
    <dgm:cxn modelId="{0037A63F-0C4C-4639-BE38-28015B46A803}" type="presParOf" srcId="{208E6934-667E-4557-9F51-47B76B0BF209}" destId="{B1829D8E-2E48-4833-AFCC-351D0EB64B35}" srcOrd="0" destOrd="0" presId="urn:microsoft.com/office/officeart/2005/8/layout/vList4#1"/>
    <dgm:cxn modelId="{A0599ECE-0A9B-469D-9ED8-8D538A5C2C19}" type="presParOf" srcId="{208E6934-667E-4557-9F51-47B76B0BF209}" destId="{314662AC-F49E-441A-BBF3-B7F6B771D529}" srcOrd="1" destOrd="0" presId="urn:microsoft.com/office/officeart/2005/8/layout/vList4#1"/>
    <dgm:cxn modelId="{0CD20D0E-BD86-42D3-ACD8-1B76BC3A2EBC}" type="presParOf" srcId="{208E6934-667E-4557-9F51-47B76B0BF209}" destId="{89596270-D9C0-455B-92E3-6F94A0DF40C2}" srcOrd="2" destOrd="0" presId="urn:microsoft.com/office/officeart/2005/8/layout/vList4#1"/>
    <dgm:cxn modelId="{3FE1D7CD-0D00-43E7-85B4-110CE620829D}" type="presParOf" srcId="{C4402E93-9DC0-422C-95E1-341A62A11402}" destId="{330212A5-06A9-4B83-BE48-6A3643C093E9}" srcOrd="1" destOrd="0" presId="urn:microsoft.com/office/officeart/2005/8/layout/vList4#1"/>
    <dgm:cxn modelId="{9659284F-F906-4D9F-BB7B-921B7985234A}" type="presParOf" srcId="{C4402E93-9DC0-422C-95E1-341A62A11402}" destId="{332BF56E-8334-4F0D-98FB-DD22D9817B9B}" srcOrd="2" destOrd="0" presId="urn:microsoft.com/office/officeart/2005/8/layout/vList4#1"/>
    <dgm:cxn modelId="{6678AF76-E119-471B-B165-24055D7DF4C5}" type="presParOf" srcId="{332BF56E-8334-4F0D-98FB-DD22D9817B9B}" destId="{5C203E44-B414-4E0B-9B2F-76A942510BD6}" srcOrd="0" destOrd="0" presId="urn:microsoft.com/office/officeart/2005/8/layout/vList4#1"/>
    <dgm:cxn modelId="{2640F439-181D-4F43-8018-EE39DDB7FB40}" type="presParOf" srcId="{332BF56E-8334-4F0D-98FB-DD22D9817B9B}" destId="{8779C175-7A59-46F4-9C3A-EA739AAEC847}" srcOrd="1" destOrd="0" presId="urn:microsoft.com/office/officeart/2005/8/layout/vList4#1"/>
    <dgm:cxn modelId="{B5157AF8-A98D-45F1-83BE-6759C66BEFF8}" type="presParOf" srcId="{332BF56E-8334-4F0D-98FB-DD22D9817B9B}" destId="{DF652C9F-5ADA-4D7B-9F35-834024DA4235}" srcOrd="2" destOrd="0" presId="urn:microsoft.com/office/officeart/2005/8/layout/vList4#1"/>
    <dgm:cxn modelId="{7C5DF507-F083-4317-84C9-30DEBE2D4C62}" type="presParOf" srcId="{C4402E93-9DC0-422C-95E1-341A62A11402}" destId="{BC49AD47-664D-41FF-941F-4CC666122BA3}" srcOrd="3" destOrd="0" presId="urn:microsoft.com/office/officeart/2005/8/layout/vList4#1"/>
    <dgm:cxn modelId="{7B106B8A-CA4F-4BB9-BEAC-2B2255CA27BE}" type="presParOf" srcId="{C4402E93-9DC0-422C-95E1-341A62A11402}" destId="{8A743CA8-4622-42A5-B34C-D930C60F6E1E}" srcOrd="4" destOrd="0" presId="urn:microsoft.com/office/officeart/2005/8/layout/vList4#1"/>
    <dgm:cxn modelId="{0B7F96A9-9D6F-41DC-AA91-B434655A7982}" type="presParOf" srcId="{8A743CA8-4622-42A5-B34C-D930C60F6E1E}" destId="{AAF6D578-50E4-4D07-ADE6-9098616634F3}" srcOrd="0" destOrd="0" presId="urn:microsoft.com/office/officeart/2005/8/layout/vList4#1"/>
    <dgm:cxn modelId="{C0CF110B-2FC3-441A-9E8B-BDF0BBB96C78}" type="presParOf" srcId="{8A743CA8-4622-42A5-B34C-D930C60F6E1E}" destId="{49325920-99E5-422B-A21E-B752E4A885FA}" srcOrd="1" destOrd="0" presId="urn:microsoft.com/office/officeart/2005/8/layout/vList4#1"/>
    <dgm:cxn modelId="{15AFB810-3063-4B43-BA4B-8B8B5A1CB984}" type="presParOf" srcId="{8A743CA8-4622-42A5-B34C-D930C60F6E1E}" destId="{95F8794A-06DD-4FF9-9054-8DEE5316126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F25167-1175-4ADE-9668-1517AF5A41A9}">
      <dsp:nvSpPr>
        <dsp:cNvPr id="0" name=""/>
        <dsp:cNvSpPr/>
      </dsp:nvSpPr>
      <dsp:spPr>
        <a:xfrm>
          <a:off x="3451860" y="1946983"/>
          <a:ext cx="2263140" cy="226314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dirty="0" smtClean="0"/>
            <a:t>Autonomía en la construcción del aprendizaje</a:t>
          </a:r>
          <a:endParaRPr lang="es-US" sz="1400" kern="1200" dirty="0"/>
        </a:p>
      </dsp:txBody>
      <dsp:txXfrm>
        <a:off x="3451860" y="1946983"/>
        <a:ext cx="2263140" cy="2263140"/>
      </dsp:txXfrm>
    </dsp:sp>
    <dsp:sp modelId="{B8C27F1D-793B-430D-85BF-56799020FBAA}">
      <dsp:nvSpPr>
        <dsp:cNvPr id="0" name=""/>
        <dsp:cNvSpPr/>
      </dsp:nvSpPr>
      <dsp:spPr>
        <a:xfrm>
          <a:off x="1447792" y="1664214"/>
          <a:ext cx="1953772" cy="1840994"/>
        </a:xfrm>
        <a:prstGeom prst="gear6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dirty="0" smtClean="0"/>
            <a:t>Tabla de indicadores</a:t>
          </a:r>
          <a:endParaRPr lang="es-US" sz="1400" kern="1200" dirty="0"/>
        </a:p>
      </dsp:txBody>
      <dsp:txXfrm>
        <a:off x="1447792" y="1664214"/>
        <a:ext cx="1953772" cy="1840994"/>
      </dsp:txXfrm>
    </dsp:sp>
    <dsp:sp modelId="{569EBC99-6EAA-48DE-A238-46A0CDD33BD9}">
      <dsp:nvSpPr>
        <dsp:cNvPr id="0" name=""/>
        <dsp:cNvSpPr/>
      </dsp:nvSpPr>
      <dsp:spPr>
        <a:xfrm rot="20700000">
          <a:off x="2814225" y="108696"/>
          <a:ext cx="1833053" cy="1948357"/>
        </a:xfrm>
        <a:prstGeom prst="gear6">
          <a:avLst/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1400" kern="1200" dirty="0" smtClean="0"/>
            <a:t>Ejercicios en las aulas y en casa</a:t>
          </a:r>
          <a:endParaRPr lang="es-US" sz="1400" kern="1200" dirty="0"/>
        </a:p>
      </dsp:txBody>
      <dsp:txXfrm>
        <a:off x="3209428" y="542867"/>
        <a:ext cx="1042646" cy="1080015"/>
      </dsp:txXfrm>
    </dsp:sp>
    <dsp:sp modelId="{82FE169D-3857-410C-8A50-7E12CD9C93A0}">
      <dsp:nvSpPr>
        <dsp:cNvPr id="0" name=""/>
        <dsp:cNvSpPr/>
      </dsp:nvSpPr>
      <dsp:spPr>
        <a:xfrm>
          <a:off x="3429371" y="1605973"/>
          <a:ext cx="2896819" cy="2896819"/>
        </a:xfrm>
        <a:prstGeom prst="circularArrow">
          <a:avLst>
            <a:gd name="adj1" fmla="val 4688"/>
            <a:gd name="adj2" fmla="val 299029"/>
            <a:gd name="adj3" fmla="val 2514337"/>
            <a:gd name="adj4" fmla="val 1586522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47363-6349-4C05-B3B9-86D5C59DE8FE}">
      <dsp:nvSpPr>
        <dsp:cNvPr id="0" name=""/>
        <dsp:cNvSpPr/>
      </dsp:nvSpPr>
      <dsp:spPr>
        <a:xfrm>
          <a:off x="1066800" y="1085916"/>
          <a:ext cx="2104720" cy="210472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88B9F-E398-4A85-A793-AC997E6B4285}">
      <dsp:nvSpPr>
        <dsp:cNvPr id="0" name=""/>
        <dsp:cNvSpPr/>
      </dsp:nvSpPr>
      <dsp:spPr>
        <a:xfrm>
          <a:off x="2455091" y="-133287"/>
          <a:ext cx="2269312" cy="226931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829D8E-2E48-4833-AFCC-351D0EB64B35}">
      <dsp:nvSpPr>
        <dsp:cNvPr id="0" name=""/>
        <dsp:cNvSpPr/>
      </dsp:nvSpPr>
      <dsp:spPr>
        <a:xfrm>
          <a:off x="0" y="0"/>
          <a:ext cx="7924800" cy="1428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300" kern="1200" dirty="0" smtClean="0"/>
            <a:t>Formato</a:t>
          </a:r>
          <a:endParaRPr lang="es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800" kern="1200" dirty="0" smtClean="0"/>
            <a:t>Escribir nombre y matrícula.</a:t>
          </a:r>
          <a:endParaRPr lang="es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800" kern="1200" dirty="0" smtClean="0"/>
            <a:t>Presentar tema y concepto en sus propias palabras.</a:t>
          </a:r>
          <a:endParaRPr lang="es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800" kern="1200" dirty="0" smtClean="0"/>
            <a:t>Tomar en cuenta las normas gramaticales y ortográficas.</a:t>
          </a:r>
          <a:endParaRPr lang="es-US" sz="1800" kern="1200" dirty="0"/>
        </a:p>
      </dsp:txBody>
      <dsp:txXfrm>
        <a:off x="1727835" y="0"/>
        <a:ext cx="6196964" cy="1428750"/>
      </dsp:txXfrm>
    </dsp:sp>
    <dsp:sp modelId="{314662AC-F49E-441A-BBF3-B7F6B771D529}">
      <dsp:nvSpPr>
        <dsp:cNvPr id="0" name=""/>
        <dsp:cNvSpPr/>
      </dsp:nvSpPr>
      <dsp:spPr>
        <a:xfrm>
          <a:off x="194306" y="133348"/>
          <a:ext cx="1482096" cy="11620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03E44-B414-4E0B-9B2F-76A942510BD6}">
      <dsp:nvSpPr>
        <dsp:cNvPr id="0" name=""/>
        <dsp:cNvSpPr/>
      </dsp:nvSpPr>
      <dsp:spPr>
        <a:xfrm>
          <a:off x="0" y="1571625"/>
          <a:ext cx="7924800" cy="1428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300" kern="1200" dirty="0" smtClean="0"/>
            <a:t>Desarrollo</a:t>
          </a:r>
          <a:endParaRPr lang="es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800" kern="1200" dirty="0" smtClean="0"/>
            <a:t>Presentar esquema de pasos a desarrollar.</a:t>
          </a:r>
          <a:endParaRPr lang="es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800" kern="1200" dirty="0" smtClean="0"/>
            <a:t>Realizar el ejercicio de acuerdo al esquema.</a:t>
          </a:r>
          <a:endParaRPr lang="es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800" kern="1200" dirty="0" smtClean="0"/>
            <a:t>Confirmar la respuesta con otro par.</a:t>
          </a:r>
          <a:endParaRPr lang="es-US" sz="1800" kern="1200" dirty="0"/>
        </a:p>
      </dsp:txBody>
      <dsp:txXfrm>
        <a:off x="1727835" y="1571625"/>
        <a:ext cx="6196964" cy="1428749"/>
      </dsp:txXfrm>
    </dsp:sp>
    <dsp:sp modelId="{8779C175-7A59-46F4-9C3A-EA739AAEC847}">
      <dsp:nvSpPr>
        <dsp:cNvPr id="0" name=""/>
        <dsp:cNvSpPr/>
      </dsp:nvSpPr>
      <dsp:spPr>
        <a:xfrm>
          <a:off x="142875" y="1714500"/>
          <a:ext cx="158496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6D578-50E4-4D07-ADE6-9098616634F3}">
      <dsp:nvSpPr>
        <dsp:cNvPr id="0" name=""/>
        <dsp:cNvSpPr/>
      </dsp:nvSpPr>
      <dsp:spPr>
        <a:xfrm>
          <a:off x="0" y="3143250"/>
          <a:ext cx="7924800" cy="1428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300" kern="1200" dirty="0" smtClean="0"/>
            <a:t>Conclusiones</a:t>
          </a:r>
          <a:endParaRPr lang="es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800" kern="1200" dirty="0" smtClean="0"/>
            <a:t>Presentar dificultades ocurridas durante el proceso.</a:t>
          </a:r>
          <a:endParaRPr lang="es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800" kern="1200" dirty="0" smtClean="0"/>
            <a:t>Realizar una reflexión final de autoevaluación.</a:t>
          </a:r>
          <a:endParaRPr lang="es-US" sz="1800" kern="1200" dirty="0"/>
        </a:p>
      </dsp:txBody>
      <dsp:txXfrm>
        <a:off x="1727835" y="3143250"/>
        <a:ext cx="6196964" cy="1428749"/>
      </dsp:txXfrm>
    </dsp:sp>
    <dsp:sp modelId="{49325920-99E5-422B-A21E-B752E4A885FA}">
      <dsp:nvSpPr>
        <dsp:cNvPr id="0" name=""/>
        <dsp:cNvSpPr/>
      </dsp:nvSpPr>
      <dsp:spPr>
        <a:xfrm>
          <a:off x="142875" y="3286125"/>
          <a:ext cx="158496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2B643-E36E-4887-8211-1F765D21639F}" type="datetimeFigureOut">
              <a:rPr lang="es-US" smtClean="0"/>
              <a:pPr/>
              <a:t>3/20/2014</a:t>
            </a:fld>
            <a:endParaRPr lang="es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862B4-9AD6-4ACA-8B3E-2EFD4410260F}" type="slidenum">
              <a:rPr lang="es-US" smtClean="0"/>
              <a:pPr/>
              <a:t>‹Nº›</a:t>
            </a:fld>
            <a:endParaRPr lang="es-US"/>
          </a:p>
        </p:txBody>
      </p:sp>
    </p:spTree>
    <p:extLst>
      <p:ext uri="{BB962C8B-B14F-4D97-AF65-F5344CB8AC3E}">
        <p14:creationId xmlns="" xmlns:p14="http://schemas.microsoft.com/office/powerpoint/2010/main" val="350620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3C0834A-9BE8-47F4-9192-4EB2EAEAF28A}" type="datetimeFigureOut">
              <a:rPr lang="es-US" smtClean="0"/>
              <a:pPr/>
              <a:t>3/20/2014</a:t>
            </a:fld>
            <a:endParaRPr lang="es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D8CFA83-2C3F-4814-85EE-6A96AB9FE11E}" type="slidenum">
              <a:rPr lang="es-US" smtClean="0"/>
              <a:pPr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34A-9BE8-47F4-9192-4EB2EAEAF28A}" type="datetimeFigureOut">
              <a:rPr lang="es-US" smtClean="0"/>
              <a:pPr/>
              <a:t>3/20/2014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FA83-2C3F-4814-85EE-6A96AB9FE11E}" type="slidenum">
              <a:rPr lang="es-US" smtClean="0"/>
              <a:pPr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34A-9BE8-47F4-9192-4EB2EAEAF28A}" type="datetimeFigureOut">
              <a:rPr lang="es-US" smtClean="0"/>
              <a:pPr/>
              <a:t>3/20/2014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FA83-2C3F-4814-85EE-6A96AB9FE11E}" type="slidenum">
              <a:rPr lang="es-US" smtClean="0"/>
              <a:pPr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34A-9BE8-47F4-9192-4EB2EAEAF28A}" type="datetimeFigureOut">
              <a:rPr lang="es-US" smtClean="0"/>
              <a:pPr/>
              <a:t>3/20/2014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FA83-2C3F-4814-85EE-6A96AB9FE11E}" type="slidenum">
              <a:rPr lang="es-US" smtClean="0"/>
              <a:pPr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34A-9BE8-47F4-9192-4EB2EAEAF28A}" type="datetimeFigureOut">
              <a:rPr lang="es-US" smtClean="0"/>
              <a:pPr/>
              <a:t>3/20/2014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FA83-2C3F-4814-85EE-6A96AB9FE11E}" type="slidenum">
              <a:rPr lang="es-US" smtClean="0"/>
              <a:pPr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34A-9BE8-47F4-9192-4EB2EAEAF28A}" type="datetimeFigureOut">
              <a:rPr lang="es-US" smtClean="0"/>
              <a:pPr/>
              <a:t>3/20/2014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FA83-2C3F-4814-85EE-6A96AB9FE11E}" type="slidenum">
              <a:rPr lang="es-US" smtClean="0"/>
              <a:pPr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C0834A-9BE8-47F4-9192-4EB2EAEAF28A}" type="datetimeFigureOut">
              <a:rPr lang="es-US" smtClean="0"/>
              <a:pPr/>
              <a:t>3/20/2014</a:t>
            </a:fld>
            <a:endParaRPr lang="es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8CFA83-2C3F-4814-85EE-6A96AB9FE11E}" type="slidenum">
              <a:rPr lang="es-US" smtClean="0"/>
              <a:pPr/>
              <a:t>‹Nº›</a:t>
            </a:fld>
            <a:endParaRPr lang="es-U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3C0834A-9BE8-47F4-9192-4EB2EAEAF28A}" type="datetimeFigureOut">
              <a:rPr lang="es-US" smtClean="0"/>
              <a:pPr/>
              <a:t>3/20/2014</a:t>
            </a:fld>
            <a:endParaRPr lang="es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D8CFA83-2C3F-4814-85EE-6A96AB9FE11E}" type="slidenum">
              <a:rPr lang="es-US" smtClean="0"/>
              <a:pPr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34A-9BE8-47F4-9192-4EB2EAEAF28A}" type="datetimeFigureOut">
              <a:rPr lang="es-US" smtClean="0"/>
              <a:pPr/>
              <a:t>3/20/2014</a:t>
            </a:fld>
            <a:endParaRPr lang="es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FA83-2C3F-4814-85EE-6A96AB9FE11E}" type="slidenum">
              <a:rPr lang="es-US" smtClean="0"/>
              <a:pPr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34A-9BE8-47F4-9192-4EB2EAEAF28A}" type="datetimeFigureOut">
              <a:rPr lang="es-US" smtClean="0"/>
              <a:pPr/>
              <a:t>3/20/2014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FA83-2C3F-4814-85EE-6A96AB9FE11E}" type="slidenum">
              <a:rPr lang="es-US" smtClean="0"/>
              <a:pPr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34A-9BE8-47F4-9192-4EB2EAEAF28A}" type="datetimeFigureOut">
              <a:rPr lang="es-US" smtClean="0"/>
              <a:pPr/>
              <a:t>3/20/2014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FA83-2C3F-4814-85EE-6A96AB9FE11E}" type="slidenum">
              <a:rPr lang="es-US" smtClean="0"/>
              <a:pPr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3C0834A-9BE8-47F4-9192-4EB2EAEAF28A}" type="datetimeFigureOut">
              <a:rPr lang="es-US" smtClean="0"/>
              <a:pPr/>
              <a:t>3/20/2014</a:t>
            </a:fld>
            <a:endParaRPr lang="es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D8CFA83-2C3F-4814-85EE-6A96AB9FE11E}" type="slidenum">
              <a:rPr lang="es-US" smtClean="0"/>
              <a:pPr/>
              <a:t>‹Nº›</a:t>
            </a:fld>
            <a:endParaRPr 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458200" cy="1470025"/>
          </a:xfrm>
        </p:spPr>
        <p:txBody>
          <a:bodyPr>
            <a:noAutofit/>
          </a:bodyPr>
          <a:lstStyle/>
          <a:p>
            <a:r>
              <a:rPr lang="es-US" sz="2800" dirty="0" smtClean="0"/>
              <a:t>DIPLOMADO DE LECTURA Y ESCRITURA A TRAVÉS DEL CURRÍCULO EN EL NIVEL SUPERIOR</a:t>
            </a:r>
            <a:endParaRPr lang="es-US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US" sz="2000" dirty="0" smtClean="0"/>
              <a:t>PROGRAMA DE ALFABETIZACIÓN ACADÉMICA</a:t>
            </a:r>
            <a:endParaRPr lang="es-US" sz="2000" dirty="0"/>
          </a:p>
        </p:txBody>
      </p:sp>
      <p:sp>
        <p:nvSpPr>
          <p:cNvPr id="4" name="3 Rectángulo"/>
          <p:cNvSpPr/>
          <p:nvPr/>
        </p:nvSpPr>
        <p:spPr>
          <a:xfrm>
            <a:off x="-76200" y="685800"/>
            <a:ext cx="9372600" cy="13716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             PONTIFICIA UNIVERSIDAD CATÓLICA MADRE Y MAESTRA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228600"/>
            <a:ext cx="91440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7" name="6 Rectángulo"/>
          <p:cNvSpPr/>
          <p:nvPr/>
        </p:nvSpPr>
        <p:spPr>
          <a:xfrm>
            <a:off x="457200" y="838200"/>
            <a:ext cx="11430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pic>
        <p:nvPicPr>
          <p:cNvPr id="6" name="5 Imagen" descr="http://www.pucmm.edu.do/STI/PublishingImages/LogoPUCMM_511PX_RGB_300DPI_FC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1143000" cy="106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S" dirty="0" smtClean="0">
                <a:solidFill>
                  <a:schemeClr val="accent1"/>
                </a:solidFill>
              </a:rPr>
              <a:t>  </a:t>
            </a:r>
            <a:r>
              <a:rPr lang="es-US" dirty="0" smtClean="0">
                <a:solidFill>
                  <a:schemeClr val="bg1"/>
                </a:solidFill>
              </a:rPr>
              <a:t>Objetivo 3</a:t>
            </a:r>
            <a:endParaRPr lang="es-US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8600" y="18288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078" lvl="0" indent="-514350" algn="just">
              <a:buFont typeface="Arial" pitchFamily="34" charset="0"/>
              <a:buChar char="•"/>
            </a:pPr>
            <a:r>
              <a:rPr lang="es-US" sz="2400" dirty="0" smtClean="0"/>
              <a:t>Valorar la importancia de la esquematización de conceptos, para la construcción del conocimiento en los estudiantes</a:t>
            </a:r>
            <a:r>
              <a:rPr lang="es-US" dirty="0" smtClean="0"/>
              <a:t>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295400" y="3124200"/>
            <a:ext cx="76962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“…la metodología matemática ha sido muy buena ya que por medio de las reflexiones que hacíamos podíamos captar rápidamente los ejercicios”. (Albert Ramírez)</a:t>
            </a:r>
            <a:endParaRPr lang="es-US" dirty="0"/>
          </a:p>
        </p:txBody>
      </p:sp>
      <p:sp>
        <p:nvSpPr>
          <p:cNvPr id="9" name="8 Rectángulo"/>
          <p:cNvSpPr/>
          <p:nvPr/>
        </p:nvSpPr>
        <p:spPr>
          <a:xfrm>
            <a:off x="1295400" y="4343400"/>
            <a:ext cx="769620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“…sencillamente no me gustan las matemáticas…me di cuenta que cuando realizaba mis esquemas todo me resultaba súper fácil, sin embargo, cuando no lo hacía, volvía a odiar las matemáticas”. (Gabriela Castillo)</a:t>
            </a:r>
            <a:endParaRPr lang="es-US" dirty="0"/>
          </a:p>
        </p:txBody>
      </p:sp>
      <p:sp>
        <p:nvSpPr>
          <p:cNvPr id="10" name="9 Rectángulo"/>
          <p:cNvSpPr/>
          <p:nvPr/>
        </p:nvSpPr>
        <p:spPr>
          <a:xfrm>
            <a:off x="1295400" y="5562600"/>
            <a:ext cx="7696200" cy="990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“…he observado que aprendo mejor con estos métodos…hacer esquemas  y poner notas en cada uno de los ejercicios me ha ayudado a estudiar en casa. Seguiré haciéndolo en Matemática I”. (</a:t>
            </a:r>
            <a:r>
              <a:rPr lang="es-US" dirty="0" err="1" smtClean="0"/>
              <a:t>Kimberly</a:t>
            </a:r>
            <a:r>
              <a:rPr lang="es-US" dirty="0" smtClean="0"/>
              <a:t> </a:t>
            </a:r>
            <a:r>
              <a:rPr lang="es-US" dirty="0" err="1" smtClean="0"/>
              <a:t>Cargill</a:t>
            </a:r>
            <a:r>
              <a:rPr lang="es-US" dirty="0" smtClean="0"/>
              <a:t>)</a:t>
            </a:r>
            <a:endParaRPr lang="es-US" dirty="0"/>
          </a:p>
        </p:txBody>
      </p:sp>
      <p:sp>
        <p:nvSpPr>
          <p:cNvPr id="11" name="10 Flecha abajo"/>
          <p:cNvSpPr/>
          <p:nvPr/>
        </p:nvSpPr>
        <p:spPr>
          <a:xfrm>
            <a:off x="304800" y="3124200"/>
            <a:ext cx="838200" cy="3429000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dirty="0" smtClean="0">
                <a:solidFill>
                  <a:schemeClr val="tx1"/>
                </a:solidFill>
              </a:rPr>
              <a:t>REFLEXIONES</a:t>
            </a:r>
            <a:endParaRPr lang="es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4876800" y="2286000"/>
            <a:ext cx="3886200" cy="762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1" name="10 Rectángulo redondeado"/>
          <p:cNvSpPr/>
          <p:nvPr/>
        </p:nvSpPr>
        <p:spPr>
          <a:xfrm>
            <a:off x="304800" y="2286000"/>
            <a:ext cx="3886200" cy="762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DO" dirty="0" smtClean="0"/>
              <a:t>Ejemplos de Respuestas en la encuesta</a:t>
            </a:r>
            <a:endParaRPr lang="es-DO" dirty="0"/>
          </a:p>
        </p:txBody>
      </p:sp>
      <p:pic>
        <p:nvPicPr>
          <p:cNvPr id="1026" name="Picture 2" descr="https://chart.googleapis.com/chart?cht=bvs&amp;chs=345x180&amp;chbh=24%2C6&amp;chxt=x%2Cy&amp;chxl=0%3A%7C1%7C2%7C3%7C4%7C5%7C1%3A%7C0%7C3%7C6%7C9%7C12%7C15&amp;chds=0%2C15&amp;chco=0000e0&amp;chxs=0%2C000000%2C12%2C0%2Clt%7C1%2C000000%2C12%2C1%2Clt&amp;chd=t%3A0%2C0%2C1%2C6%2C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374598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hart.googleapis.com/chart?cht=bvs&amp;chs=345x180&amp;chbh=24%2C6&amp;chxt=x%2Cy&amp;chxl=0%3A%7C1%7C2%7C3%7C4%7C5%7C1%3A%7C0%7C4%7C8%7C12%7C16%7C20&amp;chds=0%2C20&amp;chco=dcca02&amp;chxs=0%2C000000%2C12%2C0%2Clt%7C1%2C000000%2C12%2C1%2Clt&amp;chd=t%3A0%2C0%2C0%2C2%2C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70" y="3886200"/>
            <a:ext cx="4122730" cy="2150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04800" y="2362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dirty="0" smtClean="0"/>
              <a:t>Los textos escritos me sirvieron de auto-evaluación.</a:t>
            </a:r>
            <a:endParaRPr lang="es-U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2590801" y="3825242"/>
          <a:ext cx="1238152" cy="2346957"/>
        </p:xfrm>
        <a:graphic>
          <a:graphicData uri="http://schemas.openxmlformats.org/drawingml/2006/table">
            <a:tbl>
              <a:tblPr/>
              <a:tblGrid>
                <a:gridCol w="304799"/>
                <a:gridCol w="152400"/>
                <a:gridCol w="780953"/>
              </a:tblGrid>
              <a:tr h="407919">
                <a:tc>
                  <a:txBody>
                    <a:bodyPr/>
                    <a:lstStyle/>
                    <a:p>
                      <a:pPr algn="l" fontAlgn="t"/>
                      <a:r>
                        <a:rPr lang="es-DO" sz="1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DO" sz="900" b="1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DO" sz="1800" b="0" dirty="0">
                          <a:solidFill>
                            <a:srgbClr val="666666"/>
                          </a:solidFill>
                          <a:effectLst/>
                        </a:rPr>
                        <a:t>0%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919">
                <a:tc>
                  <a:txBody>
                    <a:bodyPr/>
                    <a:lstStyle/>
                    <a:p>
                      <a:pPr algn="l" fontAlgn="t"/>
                      <a:r>
                        <a:rPr lang="es-DO" sz="18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DO" sz="900" b="1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DO" sz="1800" b="0" dirty="0">
                          <a:solidFill>
                            <a:srgbClr val="666666"/>
                          </a:solidFill>
                          <a:effectLst/>
                        </a:rPr>
                        <a:t>0%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919">
                <a:tc>
                  <a:txBody>
                    <a:bodyPr/>
                    <a:lstStyle/>
                    <a:p>
                      <a:pPr algn="l" fontAlgn="t"/>
                      <a:r>
                        <a:rPr lang="es-DO" sz="180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DO" sz="900" b="1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DO" sz="1800" b="0" dirty="0">
                          <a:solidFill>
                            <a:srgbClr val="666666"/>
                          </a:solidFill>
                          <a:effectLst/>
                        </a:rPr>
                        <a:t>5%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919">
                <a:tc>
                  <a:txBody>
                    <a:bodyPr/>
                    <a:lstStyle/>
                    <a:p>
                      <a:pPr algn="l" fontAlgn="t"/>
                      <a:r>
                        <a:rPr lang="es-DO" sz="18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DO" sz="900" b="1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DO" sz="1800" b="0" dirty="0">
                          <a:solidFill>
                            <a:srgbClr val="666666"/>
                          </a:solidFill>
                          <a:effectLst/>
                        </a:rPr>
                        <a:t>30%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5281">
                <a:tc>
                  <a:txBody>
                    <a:bodyPr/>
                    <a:lstStyle/>
                    <a:p>
                      <a:pPr algn="l" fontAlgn="t"/>
                      <a:r>
                        <a:rPr lang="es-DO" sz="18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DO" sz="900" b="1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DO" sz="1800" b="0" dirty="0">
                          <a:solidFill>
                            <a:srgbClr val="666666"/>
                          </a:solidFill>
                          <a:effectLst/>
                        </a:rPr>
                        <a:t>65%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4953000" y="2362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dirty="0" smtClean="0"/>
              <a:t>Esquematizar procesos me puede ser útil en otras asignaturas.</a:t>
            </a:r>
            <a:endParaRPr lang="es-U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7315200" y="4057384"/>
          <a:ext cx="1143000" cy="1810015"/>
        </p:xfrm>
        <a:graphic>
          <a:graphicData uri="http://schemas.openxmlformats.org/drawingml/2006/table">
            <a:tbl>
              <a:tblPr/>
              <a:tblGrid>
                <a:gridCol w="254000"/>
                <a:gridCol w="254000"/>
                <a:gridCol w="635000"/>
              </a:tblGrid>
              <a:tr h="362003">
                <a:tc>
                  <a:txBody>
                    <a:bodyPr/>
                    <a:lstStyle/>
                    <a:p>
                      <a:pPr algn="l" fontAlgn="t"/>
                      <a:r>
                        <a:rPr lang="es-DO" sz="1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DO" sz="900" b="1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DO" sz="1800" b="0" dirty="0">
                          <a:solidFill>
                            <a:srgbClr val="666666"/>
                          </a:solidFill>
                          <a:effectLst/>
                        </a:rPr>
                        <a:t>0%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003">
                <a:tc>
                  <a:txBody>
                    <a:bodyPr/>
                    <a:lstStyle/>
                    <a:p>
                      <a:pPr algn="l" fontAlgn="t"/>
                      <a:r>
                        <a:rPr lang="es-DO" sz="18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DO" sz="900" b="1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DO" sz="1800" b="0" dirty="0">
                          <a:solidFill>
                            <a:srgbClr val="666666"/>
                          </a:solidFill>
                          <a:effectLst/>
                        </a:rPr>
                        <a:t>0%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003">
                <a:tc>
                  <a:txBody>
                    <a:bodyPr/>
                    <a:lstStyle/>
                    <a:p>
                      <a:pPr algn="l" fontAlgn="t"/>
                      <a:r>
                        <a:rPr lang="es-DO" sz="180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DO" sz="900" b="1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DO" sz="1800" b="0" dirty="0">
                          <a:solidFill>
                            <a:srgbClr val="666666"/>
                          </a:solidFill>
                          <a:effectLst/>
                        </a:rPr>
                        <a:t>0%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003">
                <a:tc>
                  <a:txBody>
                    <a:bodyPr/>
                    <a:lstStyle/>
                    <a:p>
                      <a:pPr algn="l" fontAlgn="t"/>
                      <a:r>
                        <a:rPr lang="es-DO" sz="18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DO" sz="900" b="1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DO" sz="1800" b="0" dirty="0">
                          <a:solidFill>
                            <a:srgbClr val="666666"/>
                          </a:solidFill>
                          <a:effectLst/>
                        </a:rPr>
                        <a:t>10%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003">
                <a:tc>
                  <a:txBody>
                    <a:bodyPr/>
                    <a:lstStyle/>
                    <a:p>
                      <a:pPr algn="l" fontAlgn="t"/>
                      <a:r>
                        <a:rPr lang="es-DO" sz="18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DO" sz="900" b="1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DO" sz="1800" b="0" dirty="0">
                          <a:solidFill>
                            <a:srgbClr val="666666"/>
                          </a:solidFill>
                          <a:effectLst/>
                        </a:rPr>
                        <a:t>90%</a:t>
                      </a:r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2895600" y="3810000"/>
            <a:ext cx="3048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4" name="13 Rectángulo"/>
          <p:cNvSpPr/>
          <p:nvPr/>
        </p:nvSpPr>
        <p:spPr>
          <a:xfrm>
            <a:off x="7543800" y="3886200"/>
            <a:ext cx="3048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</p:spTree>
    <p:extLst>
      <p:ext uri="{BB962C8B-B14F-4D97-AF65-F5344CB8AC3E}">
        <p14:creationId xmlns="" xmlns:p14="http://schemas.microsoft.com/office/powerpoint/2010/main" val="33911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76200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s-US" dirty="0" smtClean="0">
                <a:solidFill>
                  <a:schemeClr val="bg1"/>
                </a:solidFill>
              </a:rPr>
              <a:t>Objetivo</a:t>
            </a:r>
            <a:r>
              <a:rPr lang="es-US" dirty="0" smtClean="0"/>
              <a:t> </a:t>
            </a:r>
            <a:r>
              <a:rPr lang="es-US" dirty="0" smtClean="0">
                <a:solidFill>
                  <a:schemeClr val="bg1"/>
                </a:solidFill>
              </a:rPr>
              <a:t>4</a:t>
            </a:r>
            <a:endParaRPr lang="es-US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4800" y="1752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2400" dirty="0" err="1" smtClean="0"/>
              <a:t>Autorregular</a:t>
            </a:r>
            <a:r>
              <a:rPr lang="es-US" sz="2400" dirty="0" smtClean="0"/>
              <a:t> la estrategia de la construcción de esquemas como una herramienta del aprendizaje significativo.</a:t>
            </a:r>
            <a:endParaRPr lang="es-US" sz="2400" dirty="0"/>
          </a:p>
        </p:txBody>
      </p:sp>
      <p:graphicFrame>
        <p:nvGraphicFramePr>
          <p:cNvPr id="12" name="11 Diagrama"/>
          <p:cNvGraphicFramePr/>
          <p:nvPr/>
        </p:nvGraphicFramePr>
        <p:xfrm>
          <a:off x="838200" y="2514600"/>
          <a:ext cx="762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2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s-US" dirty="0" smtClean="0"/>
              <a:t>TABLA DE INDICADORES EJERCICIOS </a:t>
            </a:r>
            <a:endParaRPr lang="es-US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609600" y="1752600"/>
          <a:ext cx="7924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US" sz="2900" dirty="0" smtClean="0"/>
              <a:t>Ejemplo de un esquema realizado por un estudiante sobre el tema de factorización total de un polinomio</a:t>
            </a:r>
            <a:r>
              <a:rPr lang="es-US" dirty="0" smtClean="0"/>
              <a:t>.</a:t>
            </a:r>
            <a:endParaRPr lang="es-US" dirty="0"/>
          </a:p>
        </p:txBody>
      </p:sp>
      <p:sp>
        <p:nvSpPr>
          <p:cNvPr id="3" name="2 Rectángulo"/>
          <p:cNvSpPr/>
          <p:nvPr/>
        </p:nvSpPr>
        <p:spPr>
          <a:xfrm>
            <a:off x="609600" y="1828800"/>
            <a:ext cx="28956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 smtClean="0">
                <a:solidFill>
                  <a:schemeClr val="tx1"/>
                </a:solidFill>
              </a:rPr>
              <a:t>Factorizar completamente </a:t>
            </a:r>
            <a:endParaRPr lang="es-DO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5800" y="2819400"/>
            <a:ext cx="2667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 smtClean="0"/>
              <a:t>Pregunta 1</a:t>
            </a:r>
            <a:endParaRPr lang="en-US" dirty="0"/>
          </a:p>
          <a:p>
            <a:pPr algn="ctr"/>
            <a:r>
              <a:rPr lang="en-US" dirty="0" smtClean="0"/>
              <a:t>¿</a:t>
            </a:r>
            <a:r>
              <a:rPr lang="en-US" dirty="0" err="1" smtClean="0"/>
              <a:t>Tiene</a:t>
            </a:r>
            <a:r>
              <a:rPr lang="en-US" dirty="0" smtClean="0"/>
              <a:t> factor com</a:t>
            </a:r>
            <a:r>
              <a:rPr lang="es-DO" dirty="0" smtClean="0"/>
              <a:t>ú</a:t>
            </a:r>
            <a:r>
              <a:rPr lang="en-US" dirty="0" smtClean="0"/>
              <a:t>n? </a:t>
            </a:r>
            <a:endParaRPr lang="es-DO" dirty="0"/>
          </a:p>
        </p:txBody>
      </p:sp>
      <p:sp>
        <p:nvSpPr>
          <p:cNvPr id="5" name="4 Rectángulo"/>
          <p:cNvSpPr/>
          <p:nvPr/>
        </p:nvSpPr>
        <p:spPr>
          <a:xfrm>
            <a:off x="1333500" y="3922594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Sí</a:t>
            </a:r>
            <a:r>
              <a:rPr lang="en-US" dirty="0" smtClean="0"/>
              <a:t> </a:t>
            </a:r>
            <a:endParaRPr lang="es-DO" dirty="0"/>
          </a:p>
        </p:txBody>
      </p:sp>
      <p:sp>
        <p:nvSpPr>
          <p:cNvPr id="6" name="5 Rectángulo"/>
          <p:cNvSpPr/>
          <p:nvPr/>
        </p:nvSpPr>
        <p:spPr>
          <a:xfrm>
            <a:off x="914400" y="4724400"/>
            <a:ext cx="1371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Factoriza</a:t>
            </a:r>
            <a:r>
              <a:rPr lang="en-US" dirty="0" smtClean="0"/>
              <a:t> </a:t>
            </a:r>
            <a:endParaRPr lang="es-DO" dirty="0"/>
          </a:p>
        </p:txBody>
      </p:sp>
      <p:sp>
        <p:nvSpPr>
          <p:cNvPr id="7" name="6 Rectángulo"/>
          <p:cNvSpPr/>
          <p:nvPr/>
        </p:nvSpPr>
        <p:spPr>
          <a:xfrm>
            <a:off x="3657600" y="2971800"/>
            <a:ext cx="68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</a:t>
            </a:r>
            <a:endParaRPr lang="es-DO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429000" y="31623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1600200" y="35814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5" idx="2"/>
          </p:cNvCxnSpPr>
          <p:nvPr/>
        </p:nvCxnSpPr>
        <p:spPr>
          <a:xfrm>
            <a:off x="1600200" y="4227394"/>
            <a:ext cx="0" cy="497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105400" y="2514600"/>
            <a:ext cx="2286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 smtClean="0"/>
              <a:t>Pregunta 2</a:t>
            </a:r>
          </a:p>
          <a:p>
            <a:pPr algn="ctr"/>
            <a:r>
              <a:rPr lang="es-DO" dirty="0"/>
              <a:t>¿</a:t>
            </a:r>
            <a:r>
              <a:rPr lang="es-DO" dirty="0" smtClean="0"/>
              <a:t>Cuantos términos tiene? </a:t>
            </a:r>
            <a:endParaRPr lang="es-DO" dirty="0"/>
          </a:p>
        </p:txBody>
      </p:sp>
      <p:cxnSp>
        <p:nvCxnSpPr>
          <p:cNvPr id="17" name="16 Conector recto de flecha"/>
          <p:cNvCxnSpPr>
            <a:stCxn id="7" idx="3"/>
          </p:cNvCxnSpPr>
          <p:nvPr/>
        </p:nvCxnSpPr>
        <p:spPr>
          <a:xfrm>
            <a:off x="4343400" y="31623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3657600" y="3922594"/>
            <a:ext cx="1524000" cy="553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 smtClean="0"/>
              <a:t>Dos términos</a:t>
            </a:r>
            <a:endParaRPr lang="es-DO" dirty="0"/>
          </a:p>
        </p:txBody>
      </p:sp>
      <p:cxnSp>
        <p:nvCxnSpPr>
          <p:cNvPr id="20" name="19 Conector recto de flecha"/>
          <p:cNvCxnSpPr/>
          <p:nvPr/>
        </p:nvCxnSpPr>
        <p:spPr>
          <a:xfrm flipH="1">
            <a:off x="4800600" y="3352800"/>
            <a:ext cx="990600" cy="569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3771900" y="5059907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 smtClean="0"/>
              <a:t>Diferencia de cuadrados</a:t>
            </a:r>
            <a:endParaRPr lang="es-DO" dirty="0"/>
          </a:p>
        </p:txBody>
      </p:sp>
      <p:cxnSp>
        <p:nvCxnSpPr>
          <p:cNvPr id="24" name="23 Conector recto de flecha"/>
          <p:cNvCxnSpPr>
            <a:stCxn id="18" idx="2"/>
          </p:cNvCxnSpPr>
          <p:nvPr/>
        </p:nvCxnSpPr>
        <p:spPr>
          <a:xfrm>
            <a:off x="4419600" y="4475897"/>
            <a:ext cx="0" cy="5533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6400800" y="3922594"/>
            <a:ext cx="1447800" cy="553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 smtClean="0"/>
              <a:t>Tres términos</a:t>
            </a:r>
            <a:endParaRPr lang="es-DO" dirty="0"/>
          </a:p>
        </p:txBody>
      </p:sp>
      <p:cxnSp>
        <p:nvCxnSpPr>
          <p:cNvPr id="27" name="26 Conector recto de flecha"/>
          <p:cNvCxnSpPr>
            <a:endCxn id="25" idx="0"/>
          </p:cNvCxnSpPr>
          <p:nvPr/>
        </p:nvCxnSpPr>
        <p:spPr>
          <a:xfrm>
            <a:off x="6553200" y="3352800"/>
            <a:ext cx="571500" cy="569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6400800" y="4752548"/>
            <a:ext cx="2057400" cy="276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 smtClean="0"/>
              <a:t>Cuadrado perfecto</a:t>
            </a:r>
            <a:endParaRPr lang="es-DO" dirty="0"/>
          </a:p>
        </p:txBody>
      </p:sp>
      <p:sp>
        <p:nvSpPr>
          <p:cNvPr id="30" name="29 Rectángulo"/>
          <p:cNvSpPr/>
          <p:nvPr/>
        </p:nvSpPr>
        <p:spPr>
          <a:xfrm>
            <a:off x="6400800" y="5340681"/>
            <a:ext cx="2057400" cy="3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/>
              <a:t>x</a:t>
            </a:r>
            <a:r>
              <a:rPr lang="es-DO" baseline="30000" dirty="0" smtClean="0"/>
              <a:t>2</a:t>
            </a:r>
            <a:r>
              <a:rPr lang="en-US" dirty="0" smtClean="0"/>
              <a:t>+</a:t>
            </a:r>
            <a:r>
              <a:rPr lang="en-US" dirty="0" err="1" smtClean="0"/>
              <a:t>bx</a:t>
            </a:r>
            <a:r>
              <a:rPr lang="en-US" dirty="0" smtClean="0"/>
              <a:t> + c</a:t>
            </a:r>
            <a:endParaRPr lang="es-DO" dirty="0"/>
          </a:p>
        </p:txBody>
      </p:sp>
      <p:sp>
        <p:nvSpPr>
          <p:cNvPr id="31" name="30 Rectángulo"/>
          <p:cNvSpPr/>
          <p:nvPr/>
        </p:nvSpPr>
        <p:spPr>
          <a:xfrm>
            <a:off x="6400800" y="5898107"/>
            <a:ext cx="2057400" cy="276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 smtClean="0"/>
              <a:t>ax</a:t>
            </a:r>
            <a:r>
              <a:rPr lang="es-DO" baseline="30000" dirty="0" smtClean="0"/>
              <a:t>2</a:t>
            </a:r>
            <a:r>
              <a:rPr lang="en-US" dirty="0" smtClean="0"/>
              <a:t>+ </a:t>
            </a:r>
            <a:r>
              <a:rPr lang="en-US" dirty="0" err="1" smtClean="0"/>
              <a:t>bx</a:t>
            </a:r>
            <a:r>
              <a:rPr lang="en-US" dirty="0" smtClean="0"/>
              <a:t> + c</a:t>
            </a:r>
            <a:endParaRPr lang="es-DO" dirty="0"/>
          </a:p>
        </p:txBody>
      </p:sp>
      <p:cxnSp>
        <p:nvCxnSpPr>
          <p:cNvPr id="2053" name="2052 Conector angular"/>
          <p:cNvCxnSpPr>
            <a:endCxn id="30" idx="1"/>
          </p:cNvCxnSpPr>
          <p:nvPr/>
        </p:nvCxnSpPr>
        <p:spPr>
          <a:xfrm rot="5400000">
            <a:off x="5808581" y="4935621"/>
            <a:ext cx="1184440" cy="1"/>
          </a:xfrm>
          <a:prstGeom prst="bentConnector4">
            <a:avLst>
              <a:gd name="adj1" fmla="val 2922"/>
              <a:gd name="adj2" fmla="val 228601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angular"/>
          <p:cNvCxnSpPr>
            <a:endCxn id="28" idx="1"/>
          </p:cNvCxnSpPr>
          <p:nvPr/>
        </p:nvCxnSpPr>
        <p:spPr>
          <a:xfrm rot="5400000">
            <a:off x="6048591" y="4469286"/>
            <a:ext cx="773798" cy="69379"/>
          </a:xfrm>
          <a:prstGeom prst="bentConnector4">
            <a:avLst>
              <a:gd name="adj1" fmla="val 12842"/>
              <a:gd name="adj2" fmla="val 42949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angular"/>
          <p:cNvCxnSpPr>
            <a:endCxn id="31" idx="1"/>
          </p:cNvCxnSpPr>
          <p:nvPr/>
        </p:nvCxnSpPr>
        <p:spPr>
          <a:xfrm rot="5400000">
            <a:off x="5706686" y="5189916"/>
            <a:ext cx="1540631" cy="152402"/>
          </a:xfrm>
          <a:prstGeom prst="bentConnector4">
            <a:avLst>
              <a:gd name="adj1" fmla="val -28015"/>
              <a:gd name="adj2" fmla="val 24999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 descr="C:\Users\BIANEL\Downloads\IMG_20140319_185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8153400" cy="4334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5" grpId="0" animBg="1"/>
      <p:bldP spid="18" grpId="0" animBg="1"/>
      <p:bldP spid="22" grpId="0" animBg="1"/>
      <p:bldP spid="25" grpId="0" animBg="1"/>
      <p:bldP spid="28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s-DO" dirty="0" smtClean="0"/>
              <a:t>Ejemplo del estudiante José B. Núñez.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DO" b="1" dirty="0" smtClean="0"/>
              <a:t>Factorización de Polinomios</a:t>
            </a:r>
          </a:p>
          <a:p>
            <a:pPr>
              <a:buNone/>
            </a:pPr>
            <a:endParaRPr lang="es-DO" dirty="0" smtClean="0"/>
          </a:p>
          <a:p>
            <a:pPr algn="just"/>
            <a:r>
              <a:rPr lang="es-DO" dirty="0" smtClean="0"/>
              <a:t>Factorizar un polinomio  significa escribirlo  como el producto de otros polinomios. Entonces, cada vez que realizamos  una factorización, a través </a:t>
            </a:r>
            <a:r>
              <a:rPr lang="es-DO" dirty="0" smtClean="0"/>
              <a:t>de la propiedad distributiva podemos obtener nuevamente el polinomio que teníamos antes de </a:t>
            </a:r>
            <a:r>
              <a:rPr lang="es-DO" dirty="0" err="1" smtClean="0"/>
              <a:t>factorizarlo</a:t>
            </a:r>
            <a:r>
              <a:rPr lang="es-DO" dirty="0" smtClean="0"/>
              <a:t>.</a:t>
            </a:r>
          </a:p>
          <a:p>
            <a:pPr>
              <a:buNone/>
            </a:pPr>
            <a:r>
              <a:rPr lang="es-DO" dirty="0" smtClean="0"/>
              <a:t> </a:t>
            </a:r>
          </a:p>
          <a:p>
            <a:pPr algn="just"/>
            <a:r>
              <a:rPr lang="es-DO" dirty="0" smtClean="0"/>
              <a:t>Así pues, </a:t>
            </a:r>
            <a:r>
              <a:rPr lang="es-DO" dirty="0" smtClean="0"/>
              <a:t>como existen varios tipos de polinomios que van desde 1 hasta n términos, es incuestionable que existen formas diferentes para </a:t>
            </a:r>
            <a:r>
              <a:rPr lang="es-DO" dirty="0" err="1" smtClean="0"/>
              <a:t>factorizar</a:t>
            </a:r>
            <a:r>
              <a:rPr lang="es-DO" dirty="0" smtClean="0"/>
              <a:t> cada uno.   </a:t>
            </a:r>
            <a:r>
              <a:rPr lang="es-DO" dirty="0" smtClean="0"/>
              <a:t>Algunas de esas formas </a:t>
            </a:r>
            <a:r>
              <a:rPr lang="es-DO" dirty="0" smtClean="0"/>
              <a:t>so</a:t>
            </a:r>
            <a:r>
              <a:rPr lang="es-DO" dirty="0" smtClean="0"/>
              <a:t>n:</a:t>
            </a:r>
            <a:endParaRPr lang="es-DO" dirty="0" smtClean="0"/>
          </a:p>
          <a:p>
            <a:pPr>
              <a:buNone/>
            </a:pPr>
            <a:endParaRPr lang="es-DO" dirty="0" smtClean="0"/>
          </a:p>
          <a:p>
            <a:pPr marL="109728" indent="0"/>
            <a:r>
              <a:rPr lang="es-DO" dirty="0" smtClean="0"/>
              <a:t>Factor </a:t>
            </a:r>
            <a:r>
              <a:rPr lang="es-DO" dirty="0" smtClean="0"/>
              <a:t>común</a:t>
            </a:r>
            <a:r>
              <a:rPr lang="es-DO" dirty="0" smtClean="0"/>
              <a:t>.</a:t>
            </a:r>
          </a:p>
          <a:p>
            <a:pPr marL="109728" indent="0"/>
            <a:r>
              <a:rPr lang="es-DO" dirty="0" smtClean="0"/>
              <a:t>Diferencia de cuadrados.</a:t>
            </a:r>
          </a:p>
          <a:p>
            <a:pPr marL="109728" indent="0"/>
            <a:r>
              <a:rPr lang="es-DO" dirty="0" smtClean="0"/>
              <a:t>Trinomio cuadrado perfecto.</a:t>
            </a:r>
          </a:p>
          <a:p>
            <a:pPr marL="109728" indent="0"/>
            <a:r>
              <a:rPr lang="es-DO" dirty="0" smtClean="0"/>
              <a:t>Trinomio de la forma x² + </a:t>
            </a:r>
            <a:r>
              <a:rPr lang="es-DO" dirty="0" err="1" smtClean="0"/>
              <a:t>bx</a:t>
            </a:r>
            <a:r>
              <a:rPr lang="es-DO" dirty="0" smtClean="0"/>
              <a:t> + c.</a:t>
            </a:r>
          </a:p>
          <a:p>
            <a:pPr marL="109728" indent="0"/>
            <a:r>
              <a:rPr lang="es-DO" dirty="0" smtClean="0"/>
              <a:t>Trinomio de la forma ax² +</a:t>
            </a:r>
            <a:r>
              <a:rPr lang="es-DO" dirty="0" err="1" smtClean="0"/>
              <a:t>bx</a:t>
            </a:r>
            <a:r>
              <a:rPr lang="es-DO" dirty="0" smtClean="0"/>
              <a:t> +c.</a:t>
            </a:r>
          </a:p>
          <a:p>
            <a:pPr marL="109728" indent="0"/>
            <a:r>
              <a:rPr lang="es-DO" dirty="0" smtClean="0"/>
              <a:t>Agrupación de términos.</a:t>
            </a:r>
            <a:endParaRPr lang="es-DO" dirty="0"/>
          </a:p>
        </p:txBody>
      </p:sp>
    </p:spTree>
    <p:extLst>
      <p:ext uri="{BB962C8B-B14F-4D97-AF65-F5344CB8AC3E}">
        <p14:creationId xmlns="" xmlns:p14="http://schemas.microsoft.com/office/powerpoint/2010/main" val="16674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US" dirty="0" smtClean="0"/>
              <a:t>Ejemplo de un esquema en forma de pasos a desarrollar.</a:t>
            </a:r>
            <a:endParaRPr lang="es-US" dirty="0"/>
          </a:p>
        </p:txBody>
      </p:sp>
      <p:pic>
        <p:nvPicPr>
          <p:cNvPr id="1027" name="Picture 3" descr="C:\Users\BIANEL\Downloads\IMG_20140319_173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629400" cy="4630435"/>
          </a:xfrm>
          <a:prstGeom prst="rect">
            <a:avLst/>
          </a:prstGeom>
          <a:noFill/>
        </p:spPr>
      </p:pic>
      <p:sp>
        <p:nvSpPr>
          <p:cNvPr id="5" name="4 Llamada de flecha a la derecha"/>
          <p:cNvSpPr/>
          <p:nvPr/>
        </p:nvSpPr>
        <p:spPr>
          <a:xfrm>
            <a:off x="1752600" y="1981200"/>
            <a:ext cx="4343400" cy="3200400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US" dirty="0" smtClean="0"/>
              <a:t>Notar comentario:</a:t>
            </a:r>
          </a:p>
          <a:p>
            <a:endParaRPr lang="es-US" dirty="0" smtClean="0"/>
          </a:p>
          <a:p>
            <a:r>
              <a:rPr lang="es-US" dirty="0" smtClean="0"/>
              <a:t>“Al empezar este ejercicio recurrí al folleto, leyendo y poniendo en práctica lo pautado por éste; empecé a realizarlo hasta obtener el resultado”.</a:t>
            </a:r>
            <a:endParaRPr lang="es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s-US" dirty="0"/>
              <a:t>C</a:t>
            </a:r>
            <a:r>
              <a:rPr lang="es-US" dirty="0" smtClean="0"/>
              <a:t>onclusiones</a:t>
            </a:r>
            <a:endParaRPr lang="es-US" dirty="0"/>
          </a:p>
        </p:txBody>
      </p:sp>
      <p:sp>
        <p:nvSpPr>
          <p:cNvPr id="8" name="7 Rectángulo"/>
          <p:cNvSpPr/>
          <p:nvPr/>
        </p:nvSpPr>
        <p:spPr>
          <a:xfrm>
            <a:off x="533400" y="1447800"/>
            <a:ext cx="3657600" cy="2514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US" dirty="0" smtClean="0">
                <a:solidFill>
                  <a:schemeClr val="bg1"/>
                </a:solidFill>
              </a:rPr>
              <a:t>Los estudiantes a través de estrategias de esquematización como proceso cognitivo y de la toma de conciencia de estos procesos, mejoraron su autonomía para de manera individual resolver los problemas y ejercicios que se le presentaron.</a:t>
            </a:r>
            <a:endParaRPr lang="es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724400" y="1447800"/>
            <a:ext cx="3733800" cy="1828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US" dirty="0" smtClean="0">
                <a:solidFill>
                  <a:schemeClr val="bg1"/>
                </a:solidFill>
              </a:rPr>
              <a:t>Los estudiantes integraron en su vocabulario el lenguaje propio de la disciplina de matemática de acuerdo a su nivel, lo que les permitió participar en los diversos géneros discursivos de la clase.</a:t>
            </a:r>
            <a:endParaRPr lang="es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57200" y="4267200"/>
            <a:ext cx="3810000" cy="2362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/>
            <a:r>
              <a:rPr lang="es-US" dirty="0" smtClean="0"/>
              <a:t>En opiniones de los estudiantes, la redacción de procesos en ejercicios de matemática, les ayudó a mejorar sus </a:t>
            </a:r>
            <a:r>
              <a:rPr lang="es-DO" dirty="0" smtClean="0"/>
              <a:t>prácticas </a:t>
            </a:r>
            <a:r>
              <a:rPr lang="es-US" dirty="0" smtClean="0"/>
              <a:t>de estudios, y  pudimos constatar que la </a:t>
            </a:r>
            <a:r>
              <a:rPr lang="es-US" dirty="0" smtClean="0"/>
              <a:t>metodología no presentó las incertidumbres propias de los nuevos modelos.</a:t>
            </a:r>
          </a:p>
          <a:p>
            <a:pPr lvl="0" algn="just"/>
            <a:endParaRPr lang="es-US" sz="900" dirty="0" smtClean="0"/>
          </a:p>
          <a:p>
            <a:pPr lvl="0"/>
            <a:endParaRPr lang="es-US" sz="900" dirty="0" smtClean="0"/>
          </a:p>
          <a:p>
            <a:pPr algn="just"/>
            <a:endParaRPr lang="es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724400" y="3505200"/>
            <a:ext cx="3733800" cy="3124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/>
            <a:r>
              <a:rPr lang="es-US" dirty="0" smtClean="0"/>
              <a:t>Una mejora de los procesos cognitivos y </a:t>
            </a:r>
            <a:r>
              <a:rPr lang="es-US" dirty="0" err="1" smtClean="0"/>
              <a:t>metacognitivos</a:t>
            </a:r>
            <a:r>
              <a:rPr lang="es-US" dirty="0" smtClean="0"/>
              <a:t>  a través de la lectura y la escritura ha de procurarse de manera intencional y persistente por docentes capacitados de matemática, que desarrollen prácticas que orienten al estudiante y les sirvan como una herramienta para sus aprendizajes autónomos.</a:t>
            </a:r>
          </a:p>
          <a:p>
            <a:pPr algn="just"/>
            <a:r>
              <a:rPr lang="es-US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s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s-DO" dirty="0" smtClean="0"/>
              <a:t>A modo de cierre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s-DO" dirty="0" smtClean="0"/>
              <a:t>Promueve la autonomía de los estudiantes en el ámbito académico.</a:t>
            </a:r>
          </a:p>
          <a:p>
            <a:r>
              <a:rPr lang="es-DO" dirty="0" smtClean="0"/>
              <a:t>Aumenta el autoestima. </a:t>
            </a:r>
          </a:p>
          <a:p>
            <a:r>
              <a:rPr lang="es-DO" dirty="0" smtClean="0"/>
              <a:t>Afianza los conocimientos previos, requeridos para la construcción de nuevos conocimientos.</a:t>
            </a:r>
          </a:p>
          <a:p>
            <a:r>
              <a:rPr lang="es-DO" dirty="0" smtClean="0"/>
              <a:t>Permite </a:t>
            </a:r>
            <a:r>
              <a:rPr lang="es-DO" dirty="0" err="1" smtClean="0"/>
              <a:t>traspolar</a:t>
            </a:r>
            <a:r>
              <a:rPr lang="es-DO" dirty="0" smtClean="0"/>
              <a:t> la estrategia a diferentes áreas del conocimiento.</a:t>
            </a:r>
          </a:p>
          <a:p>
            <a:endParaRPr lang="es-DO" dirty="0"/>
          </a:p>
        </p:txBody>
      </p:sp>
      <p:sp>
        <p:nvSpPr>
          <p:cNvPr id="6" name="5 Rectángulo redondeado"/>
          <p:cNvSpPr/>
          <p:nvPr/>
        </p:nvSpPr>
        <p:spPr>
          <a:xfrm>
            <a:off x="228600" y="1752600"/>
            <a:ext cx="8610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2800" dirty="0" smtClean="0"/>
              <a:t>Desarrollar procesos de esquematización en matemática:</a:t>
            </a:r>
            <a:endParaRPr lang="es-DO" sz="2800" dirty="0"/>
          </a:p>
        </p:txBody>
      </p:sp>
    </p:spTree>
    <p:extLst>
      <p:ext uri="{BB962C8B-B14F-4D97-AF65-F5344CB8AC3E}">
        <p14:creationId xmlns="" xmlns:p14="http://schemas.microsoft.com/office/powerpoint/2010/main" val="22173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4600" y="2297668"/>
            <a:ext cx="464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8000" dirty="0" smtClean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¡Gracias por su atención!</a:t>
            </a:r>
            <a:endParaRPr lang="es-US" sz="8000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1362075"/>
          </a:xfrm>
        </p:spPr>
        <p:txBody>
          <a:bodyPr/>
          <a:lstStyle/>
          <a:p>
            <a:r>
              <a:rPr lang="es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PROYECTO DE INVESTIGACIÓN-ACCIÓN:</a:t>
            </a:r>
            <a:endParaRPr lang="es-US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124200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es-DO" sz="2400" b="1" u="sng" dirty="0" smtClean="0"/>
              <a:t>“</a:t>
            </a:r>
            <a:r>
              <a:rPr lang="es-DO" sz="2400" b="1" i="1" u="sng" dirty="0" smtClean="0"/>
              <a:t>Estrategias cognitivas y </a:t>
            </a:r>
            <a:r>
              <a:rPr lang="es-DO" sz="2400" b="1" i="1" u="sng" dirty="0" err="1" smtClean="0"/>
              <a:t>metacognitivas</a:t>
            </a:r>
            <a:r>
              <a:rPr lang="es-DO" sz="2400" b="1" i="1" u="sng" dirty="0" smtClean="0"/>
              <a:t> en el aprendizaje de la Matemática Preparatoria</a:t>
            </a:r>
            <a:r>
              <a:rPr lang="es-DO" sz="2400" b="1" u="sng" dirty="0" smtClean="0"/>
              <a:t>”</a:t>
            </a:r>
            <a:endParaRPr lang="es-U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286000" y="44196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dirty="0" smtClean="0">
                <a:solidFill>
                  <a:schemeClr val="tx2">
                    <a:lumMod val="50000"/>
                  </a:schemeClr>
                </a:solidFill>
              </a:rPr>
              <a:t>Lic. Francisco A. Núñez</a:t>
            </a:r>
          </a:p>
          <a:p>
            <a:pPr algn="ctr"/>
            <a:r>
              <a:rPr lang="es-US" sz="2400" dirty="0" smtClean="0">
                <a:solidFill>
                  <a:schemeClr val="tx2">
                    <a:lumMod val="50000"/>
                  </a:schemeClr>
                </a:solidFill>
              </a:rPr>
              <a:t>Ing. Paula Santana</a:t>
            </a:r>
            <a:endParaRPr lang="es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dirty="0" smtClean="0"/>
              <a:t>OBJETIVO GENERAL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s-US" sz="3600" dirty="0" smtClean="0"/>
              <a:t>  Lograr un mejor desempeño de los estudiantes de Matemática 099 a través de la puesta en práctica de estrategias cognitivas y meta-cognitivas en el desarrollo de los temas tratados en la asignatura.</a:t>
            </a:r>
            <a:endParaRPr lang="es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s-US" dirty="0" smtClean="0"/>
              <a:t>CONTEXTUALIZACIÓN</a:t>
            </a:r>
            <a:endParaRPr lang="es-US" dirty="0"/>
          </a:p>
        </p:txBody>
      </p:sp>
      <p:sp>
        <p:nvSpPr>
          <p:cNvPr id="9" name="8 Rectángulo redondeado"/>
          <p:cNvSpPr/>
          <p:nvPr/>
        </p:nvSpPr>
        <p:spPr>
          <a:xfrm>
            <a:off x="457200" y="1828800"/>
            <a:ext cx="2362200" cy="441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1900" b="1" dirty="0" smtClean="0">
                <a:solidFill>
                  <a:schemeClr val="tx1"/>
                </a:solidFill>
              </a:rPr>
              <a:t>ESTUDIANTES</a:t>
            </a:r>
          </a:p>
          <a:p>
            <a:pPr algn="ctr"/>
            <a:endParaRPr lang="es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US" sz="2000" dirty="0" smtClean="0">
                <a:solidFill>
                  <a:schemeClr val="tx1"/>
                </a:solidFill>
              </a:rPr>
              <a:t>Bajo nivel de razonamiento e interpretación.</a:t>
            </a:r>
          </a:p>
          <a:p>
            <a:pPr>
              <a:buFont typeface="Arial" pitchFamily="34" charset="0"/>
              <a:buChar char="•"/>
            </a:pPr>
            <a:endParaRPr lang="es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US" sz="2000" dirty="0" smtClean="0">
                <a:solidFill>
                  <a:schemeClr val="tx1"/>
                </a:solidFill>
              </a:rPr>
              <a:t>Actitud pasiva.</a:t>
            </a:r>
          </a:p>
          <a:p>
            <a:pPr>
              <a:buFont typeface="Arial" pitchFamily="34" charset="0"/>
              <a:buChar char="•"/>
            </a:pPr>
            <a:endParaRPr lang="es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US" sz="2000" dirty="0" smtClean="0">
                <a:solidFill>
                  <a:schemeClr val="tx1"/>
                </a:solidFill>
              </a:rPr>
              <a:t>Falta de autonomía en sus aprendizajes.</a:t>
            </a:r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200400" y="1828800"/>
            <a:ext cx="2362200" cy="441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2000" b="1" dirty="0" smtClean="0">
                <a:solidFill>
                  <a:schemeClr val="tx1"/>
                </a:solidFill>
              </a:rPr>
              <a:t>DOCENTES</a:t>
            </a:r>
          </a:p>
          <a:p>
            <a:pPr algn="ctr"/>
            <a:endParaRPr lang="es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US" sz="2100" dirty="0" smtClean="0">
                <a:solidFill>
                  <a:schemeClr val="tx1"/>
                </a:solidFill>
              </a:rPr>
              <a:t>Reconocen la problemática.</a:t>
            </a:r>
          </a:p>
          <a:p>
            <a:pPr>
              <a:buFont typeface="Arial" pitchFamily="34" charset="0"/>
              <a:buChar char="•"/>
            </a:pPr>
            <a:endParaRPr lang="es-US" sz="21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US" sz="2100" dirty="0" smtClean="0">
                <a:solidFill>
                  <a:schemeClr val="tx1"/>
                </a:solidFill>
              </a:rPr>
              <a:t>Reconocen     </a:t>
            </a:r>
            <a:r>
              <a:rPr lang="es-US" sz="2100" dirty="0" smtClean="0">
                <a:solidFill>
                  <a:schemeClr val="tx1"/>
                </a:solidFill>
              </a:rPr>
              <a:t>no tener las herramientas ni el tiempo. </a:t>
            </a:r>
          </a:p>
          <a:p>
            <a:pPr algn="ctr"/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019800" y="1828800"/>
            <a:ext cx="2362200" cy="441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2000" b="1" dirty="0" smtClean="0">
                <a:solidFill>
                  <a:schemeClr val="tx1"/>
                </a:solidFill>
              </a:rPr>
              <a:t>PUCMM</a:t>
            </a:r>
          </a:p>
          <a:p>
            <a:pPr algn="ctr"/>
            <a:endParaRPr lang="es-US" sz="20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US" sz="1600" b="1" dirty="0" smtClean="0">
                <a:solidFill>
                  <a:schemeClr val="tx1"/>
                </a:solidFill>
              </a:rPr>
              <a:t>Promueve el desarrollo del pensamiento analítico, sistémico, lógico y la comunicación oral y escrita, al incluir en el modelo educativo las competencias genéricas instrumentales cognitivas y lingüísticas.</a:t>
            </a:r>
            <a:endParaRPr lang="es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s-US" dirty="0" smtClean="0"/>
              <a:t>Marco teórico</a:t>
            </a:r>
            <a:endParaRPr lang="es-U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04800" y="1905000"/>
            <a:ext cx="4038600" cy="449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2200" dirty="0" smtClean="0"/>
              <a:t>“La alfabetización Académica se</a:t>
            </a:r>
            <a:r>
              <a:rPr lang="es-DO" sz="2200" dirty="0" err="1" smtClean="0"/>
              <a:t>ñala</a:t>
            </a:r>
            <a:r>
              <a:rPr lang="es-DO" sz="2200" dirty="0" smtClean="0"/>
              <a:t> el conjunto de nociones y estrategias necesarias para participar en la cultura discursiva de las disciplinas, así como en las actividades de producción y análisis de textos requeridos para aprender en la universidad”</a:t>
            </a:r>
            <a:r>
              <a:rPr lang="es-DO" dirty="0" smtClean="0"/>
              <a:t>. (Paula </a:t>
            </a:r>
            <a:r>
              <a:rPr lang="es-DO" dirty="0" err="1" smtClean="0"/>
              <a:t>Carlino</a:t>
            </a:r>
            <a:r>
              <a:rPr lang="es-DO" dirty="0" smtClean="0"/>
              <a:t>, 2005).</a:t>
            </a:r>
            <a:endParaRPr lang="es-U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4724400" y="1905000"/>
            <a:ext cx="4038600" cy="449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US" sz="2200" dirty="0" smtClean="0"/>
              <a:t>“La estructura cognitiva del alumno puede concebirse como un conjunto de esquemas…Los esquemas son estructuras de datos para representar conceptos genéricos almacenados en </a:t>
            </a:r>
            <a:r>
              <a:rPr lang="es-US" sz="2200" dirty="0" err="1" smtClean="0"/>
              <a:t>en</a:t>
            </a:r>
            <a:r>
              <a:rPr lang="es-US" sz="2200" dirty="0" smtClean="0"/>
              <a:t> la memoria, aplicable a objetos, situaciones,  sucesos, secuencias de sucesos, acciones y secuencias de acciones</a:t>
            </a:r>
            <a:r>
              <a:rPr lang="es-DO" sz="2200" dirty="0" smtClean="0"/>
              <a:t>”</a:t>
            </a:r>
            <a:r>
              <a:rPr lang="es-DO" dirty="0" smtClean="0"/>
              <a:t>. (</a:t>
            </a:r>
            <a:r>
              <a:rPr lang="es-DO" dirty="0" err="1" smtClean="0"/>
              <a:t>Coll</a:t>
            </a:r>
            <a:r>
              <a:rPr lang="es-DO" dirty="0" smtClean="0"/>
              <a:t>, 1989).</a:t>
            </a:r>
            <a:endParaRPr lang="es-US" dirty="0"/>
          </a:p>
        </p:txBody>
      </p:sp>
      <p:pic>
        <p:nvPicPr>
          <p:cNvPr id="2051" name="Picture 3" descr="C:\Users\BIANEL\Desktop\El poder de la me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3657600" cy="3566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es-US" dirty="0" smtClean="0"/>
              <a:t>Desarrollo del proyecto según objetivos específicos</a:t>
            </a:r>
            <a:endParaRPr lang="es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762000"/>
            <a:ext cx="9144000" cy="6858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s-US" dirty="0" smtClean="0">
                <a:solidFill>
                  <a:schemeClr val="bg1"/>
                </a:solidFill>
              </a:rPr>
              <a:t>Objetivo 1</a:t>
            </a:r>
            <a:endParaRPr lang="es-US" dirty="0">
              <a:solidFill>
                <a:schemeClr val="bg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57200" y="1752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2400" dirty="0" smtClean="0"/>
              <a:t>Aplicar en diferentes ejercicios algebraicos la construcción de esquemas </a:t>
            </a:r>
            <a:r>
              <a:rPr lang="es-US" sz="2400" dirty="0" smtClean="0"/>
              <a:t>procedimentales.</a:t>
            </a:r>
            <a:endParaRPr lang="es-US" sz="2400" dirty="0"/>
          </a:p>
        </p:txBody>
      </p:sp>
      <p:pic>
        <p:nvPicPr>
          <p:cNvPr id="1026" name="Picture 2" descr="C:\Users\BIANEL\Desktop\Diplomado Alfabetizacion\fotos para diplomado\image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717800"/>
            <a:ext cx="2819400" cy="3759200"/>
          </a:xfrm>
          <a:prstGeom prst="rect">
            <a:avLst/>
          </a:prstGeom>
          <a:noFill/>
        </p:spPr>
      </p:pic>
      <p:sp>
        <p:nvSpPr>
          <p:cNvPr id="8" name="2 Marcador de contenido"/>
          <p:cNvSpPr>
            <a:spLocks noGrp="1"/>
          </p:cNvSpPr>
          <p:nvPr>
            <p:ph sz="half" idx="1"/>
          </p:nvPr>
        </p:nvSpPr>
        <p:spPr>
          <a:xfrm>
            <a:off x="4419600" y="2743200"/>
            <a:ext cx="3810000" cy="361797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DO" sz="2400" b="1" dirty="0" smtClean="0"/>
              <a:t>Momentos</a:t>
            </a:r>
            <a:r>
              <a:rPr lang="es-DO" sz="2400" dirty="0" smtClean="0"/>
              <a:t>:</a:t>
            </a:r>
          </a:p>
          <a:p>
            <a:pPr>
              <a:buNone/>
            </a:pPr>
            <a:endParaRPr lang="es-DO" sz="2400" dirty="0" smtClean="0"/>
          </a:p>
          <a:p>
            <a:r>
              <a:rPr lang="es-DO" sz="2400" dirty="0" smtClean="0"/>
              <a:t>Lectura comprensiva.</a:t>
            </a:r>
            <a:endParaRPr lang="es-DO" sz="2400" dirty="0" smtClean="0"/>
          </a:p>
          <a:p>
            <a:endParaRPr lang="es-DO" sz="2400" dirty="0" smtClean="0"/>
          </a:p>
          <a:p>
            <a:r>
              <a:rPr lang="es-DO" sz="2400" dirty="0" smtClean="0"/>
              <a:t>Análisis y </a:t>
            </a:r>
            <a:r>
              <a:rPr lang="es-DO" sz="2400" dirty="0" smtClean="0"/>
              <a:t>discusión.</a:t>
            </a:r>
            <a:endParaRPr lang="es-DO" sz="2400" dirty="0" smtClean="0"/>
          </a:p>
          <a:p>
            <a:endParaRPr lang="es-DO" sz="2400" dirty="0" smtClean="0"/>
          </a:p>
          <a:p>
            <a:r>
              <a:rPr lang="es-DO" sz="2400" dirty="0" smtClean="0"/>
              <a:t>Redacción del </a:t>
            </a:r>
            <a:r>
              <a:rPr lang="es-DO" sz="2400" dirty="0" smtClean="0"/>
              <a:t>concepto.</a:t>
            </a:r>
            <a:endParaRPr lang="es-DO" sz="2400" dirty="0" smtClean="0"/>
          </a:p>
          <a:p>
            <a:pPr>
              <a:buNone/>
            </a:pPr>
            <a:endParaRPr lang="es-DO" sz="2400" dirty="0" smtClean="0"/>
          </a:p>
          <a:p>
            <a:r>
              <a:rPr lang="es-DO" sz="2400" dirty="0" smtClean="0"/>
              <a:t>Resolución de ejercicios.  </a:t>
            </a:r>
            <a:endParaRPr lang="es-DO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s-DO" dirty="0" smtClean="0"/>
              <a:t>Resolución de ejercicios:</a:t>
            </a:r>
            <a:endParaRPr lang="es-DO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1"/>
          </p:nvPr>
        </p:nvSpPr>
        <p:spPr>
          <a:xfrm>
            <a:off x="457200" y="1905001"/>
            <a:ext cx="3962400" cy="441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s-US" sz="2400" dirty="0" smtClean="0">
                <a:solidFill>
                  <a:schemeClr val="tx1"/>
                </a:solidFill>
              </a:rPr>
              <a:t>Análisis de ejemplos.</a:t>
            </a:r>
          </a:p>
          <a:p>
            <a:pPr>
              <a:buFont typeface="Arial" pitchFamily="34" charset="0"/>
              <a:buChar char="•"/>
            </a:pPr>
            <a:endParaRPr lang="es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US" sz="2400" dirty="0" smtClean="0">
                <a:solidFill>
                  <a:schemeClr val="tx1"/>
                </a:solidFill>
              </a:rPr>
              <a:t>Redacción de esquemas procedimentales.</a:t>
            </a:r>
          </a:p>
          <a:p>
            <a:pPr>
              <a:buFont typeface="Arial" pitchFamily="34" charset="0"/>
              <a:buChar char="•"/>
            </a:pPr>
            <a:endParaRPr lang="es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US" sz="2400" dirty="0" smtClean="0">
                <a:solidFill>
                  <a:schemeClr val="tx1"/>
                </a:solidFill>
              </a:rPr>
              <a:t>Realización de ejercicios tipo de acuerdo al esquema</a:t>
            </a:r>
            <a:r>
              <a:rPr lang="es-US" sz="24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s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DO" sz="2400" dirty="0" smtClean="0">
                <a:solidFill>
                  <a:schemeClr val="tx1"/>
                </a:solidFill>
              </a:rPr>
              <a:t>Compartir textos </a:t>
            </a:r>
            <a:r>
              <a:rPr lang="es-DO" sz="2400" dirty="0" smtClean="0">
                <a:solidFill>
                  <a:schemeClr val="tx1"/>
                </a:solidFill>
              </a:rPr>
              <a:t>y resultados con </a:t>
            </a:r>
            <a:r>
              <a:rPr lang="es-DO" sz="2400" dirty="0" smtClean="0">
                <a:solidFill>
                  <a:schemeClr val="tx1"/>
                </a:solidFill>
              </a:rPr>
              <a:t>el </a:t>
            </a:r>
            <a:r>
              <a:rPr lang="es-DO" sz="2400" dirty="0" smtClean="0">
                <a:solidFill>
                  <a:schemeClr val="tx1"/>
                </a:solidFill>
              </a:rPr>
              <a:t>grupo.</a:t>
            </a:r>
          </a:p>
          <a:p>
            <a:pPr>
              <a:buNone/>
            </a:pPr>
            <a:endParaRPr lang="es-DO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US" sz="2400" dirty="0" smtClean="0">
                <a:solidFill>
                  <a:schemeClr val="tx1"/>
                </a:solidFill>
              </a:rPr>
              <a:t>Realimentar.</a:t>
            </a:r>
            <a:endParaRPr lang="es-DO" sz="24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E:\fotos investig\IMG_20131114_150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4600"/>
            <a:ext cx="4343400" cy="3290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257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838200" y="3124200"/>
            <a:ext cx="7315200" cy="533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8" name="7 Rectángulo"/>
          <p:cNvSpPr/>
          <p:nvPr/>
        </p:nvSpPr>
        <p:spPr>
          <a:xfrm>
            <a:off x="0" y="762000"/>
            <a:ext cx="9144000" cy="6858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6" name="5 Rectángulo"/>
          <p:cNvSpPr/>
          <p:nvPr/>
        </p:nvSpPr>
        <p:spPr>
          <a:xfrm>
            <a:off x="228600" y="14478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078" lvl="0" indent="-514350" algn="just">
              <a:buFont typeface="Arial" pitchFamily="34" charset="0"/>
              <a:buChar char="•"/>
            </a:pPr>
            <a:r>
              <a:rPr lang="es-US" sz="2400" dirty="0" smtClean="0"/>
              <a:t>Desarrollar en el estudiante el lenguaje propio de la disciplina a fin de que pueda participar en los diferentes géneros discursivos de las clases de matemática. </a:t>
            </a:r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pPr lvl="0"/>
            <a:r>
              <a:rPr lang="es-US" dirty="0" smtClean="0">
                <a:solidFill>
                  <a:schemeClr val="bg1"/>
                </a:solidFill>
              </a:rPr>
              <a:t>Objetivo 2</a:t>
            </a:r>
            <a:br>
              <a:rPr lang="es-US" dirty="0" smtClean="0">
                <a:solidFill>
                  <a:schemeClr val="bg1"/>
                </a:solidFill>
              </a:rPr>
            </a:br>
            <a:endParaRPr lang="es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38200" y="3048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 smtClean="0"/>
              <a:t>Ejemplo de una reflexión antes y después de ejercicios en aula de la estudiante Helen Pérez.</a:t>
            </a:r>
            <a:endParaRPr lang="es-US" dirty="0"/>
          </a:p>
        </p:txBody>
      </p:sp>
      <p:sp>
        <p:nvSpPr>
          <p:cNvPr id="14" name="13 Rectángulo"/>
          <p:cNvSpPr/>
          <p:nvPr/>
        </p:nvSpPr>
        <p:spPr>
          <a:xfrm>
            <a:off x="838200" y="3810000"/>
            <a:ext cx="3505200" cy="274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US" dirty="0" smtClean="0">
                <a:solidFill>
                  <a:schemeClr val="tx2">
                    <a:lumMod val="50000"/>
                  </a:schemeClr>
                </a:solidFill>
              </a:rPr>
              <a:t>ANTES:</a:t>
            </a:r>
          </a:p>
          <a:p>
            <a:endParaRPr lang="es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US" dirty="0" smtClean="0">
                <a:solidFill>
                  <a:schemeClr val="tx1"/>
                </a:solidFill>
              </a:rPr>
              <a:t>“En la división al principio no entendía pero después la entendí y después las demás están claras…Algunas de la temperatura.”</a:t>
            </a:r>
            <a:endParaRPr lang="es-US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495800" y="3810000"/>
            <a:ext cx="3657600" cy="2743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US" dirty="0" smtClean="0">
                <a:solidFill>
                  <a:schemeClr val="tx2">
                    <a:lumMod val="50000"/>
                  </a:schemeClr>
                </a:solidFill>
              </a:rPr>
              <a:t>DESPUÉS:</a:t>
            </a:r>
          </a:p>
          <a:p>
            <a:endParaRPr lang="es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US" dirty="0" smtClean="0">
                <a:solidFill>
                  <a:schemeClr val="tx1"/>
                </a:solidFill>
              </a:rPr>
              <a:t>“Cuando en álgebra racionalizamos el denominador o el </a:t>
            </a:r>
            <a:r>
              <a:rPr lang="es-US" smtClean="0">
                <a:solidFill>
                  <a:schemeClr val="tx1"/>
                </a:solidFill>
              </a:rPr>
              <a:t>numerador de </a:t>
            </a:r>
            <a:r>
              <a:rPr lang="es-US" dirty="0" smtClean="0">
                <a:solidFill>
                  <a:schemeClr val="tx1"/>
                </a:solidFill>
              </a:rPr>
              <a:t>una expresión algebraica, es el proceso para eliminar los radicales del denominador o del numerador que estamos racionalizando.”</a:t>
            </a:r>
            <a:endParaRPr lang="es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6" grpId="1"/>
      <p:bldP spid="12" grpId="0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ersonalizado 1">
      <a:dk1>
        <a:sysClr val="windowText" lastClr="000000"/>
      </a:dk1>
      <a:lt1>
        <a:sysClr val="window" lastClr="FFFFFF"/>
      </a:lt1>
      <a:dk2>
        <a:srgbClr val="0B5394"/>
      </a:dk2>
      <a:lt2>
        <a:srgbClr val="DBF5F9"/>
      </a:lt2>
      <a:accent1>
        <a:srgbClr val="0F6FC6"/>
      </a:accent1>
      <a:accent2>
        <a:srgbClr val="59A9F2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E8A11ED9A9056468EB06BF2DDD8132B" ma:contentTypeVersion="2" ma:contentTypeDescription="Crear nuevo documento." ma:contentTypeScope="" ma:versionID="ea1ea9747d5e1c16d79f9e84215e0dd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d6bce56cd35acad97fd37550ee15fe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1B2841-4051-47F9-88B8-A617D462974E}"/>
</file>

<file path=customXml/itemProps2.xml><?xml version="1.0" encoding="utf-8"?>
<ds:datastoreItem xmlns:ds="http://schemas.openxmlformats.org/officeDocument/2006/customXml" ds:itemID="{EACFADB6-000D-4D7E-B820-3A6A7341E8CF}"/>
</file>

<file path=customXml/itemProps3.xml><?xml version="1.0" encoding="utf-8"?>
<ds:datastoreItem xmlns:ds="http://schemas.openxmlformats.org/officeDocument/2006/customXml" ds:itemID="{2B4189C0-E563-4E64-91C1-C6922B2D3EE4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1268</TotalTime>
  <Words>1144</Words>
  <Application>Microsoft Office PowerPoint</Application>
  <PresentationFormat>Presentación en pantalla (4:3)</PresentationFormat>
  <Paragraphs>163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Urbano</vt:lpstr>
      <vt:lpstr>DIPLOMADO DE LECTURA Y ESCRITURA A TRAVÉS DEL CURRÍCULO EN EL NIVEL SUPERIOR</vt:lpstr>
      <vt:lpstr>PROYECTO DE INVESTIGACIÓN-ACCIÓN:</vt:lpstr>
      <vt:lpstr>OBJETIVO GENERAL</vt:lpstr>
      <vt:lpstr>CONTEXTUALIZACIÓN</vt:lpstr>
      <vt:lpstr>Marco teórico</vt:lpstr>
      <vt:lpstr>Desarrollo del proyecto según objetivos específicos</vt:lpstr>
      <vt:lpstr>Objetivo 1</vt:lpstr>
      <vt:lpstr>Resolución de ejercicios:</vt:lpstr>
      <vt:lpstr>Objetivo 2 </vt:lpstr>
      <vt:lpstr>  Objetivo 3</vt:lpstr>
      <vt:lpstr>Ejemplos de Respuestas en la encuesta</vt:lpstr>
      <vt:lpstr>Objetivo 4</vt:lpstr>
      <vt:lpstr>TABLA DE INDICADORES EJERCICIOS </vt:lpstr>
      <vt:lpstr>Ejemplo de un esquema realizado por un estudiante sobre el tema de factorización total de un polinomio.</vt:lpstr>
      <vt:lpstr>Ejemplo del estudiante José B. Núñez.</vt:lpstr>
      <vt:lpstr>Ejemplo de un esquema en forma de pasos a desarrollar.</vt:lpstr>
      <vt:lpstr>Conclusiones</vt:lpstr>
      <vt:lpstr>A modo de cierre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DIPLOMADO DE LECTURA Y ESCRITURA A TRAVÉS DEL CURRÍCULO EN EL NIVEL SUPERIOR</dc:title>
  <dc:creator>BIANEL</dc:creator>
  <cp:lastModifiedBy>BIANEL</cp:lastModifiedBy>
  <cp:revision>121</cp:revision>
  <dcterms:created xsi:type="dcterms:W3CDTF">2014-01-09T13:40:20Z</dcterms:created>
  <dcterms:modified xsi:type="dcterms:W3CDTF">2014-03-21T00:21:47Z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0x0101000E8A11ED9A9056468EB06BF2DDD8132B</vt:lpwstr>
  </property>
</Properties>
</file>