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Default Extension="xlsx" ContentType="application/vnd.openxmlformats-officedocument.spreadsheetml.sheet"/>
  <Override PartName="/ppt/drawings/drawing1.xml" ContentType="application/vnd.openxmlformats-officedocument.drawingml.chartshapes+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Layouts/slideLayout8.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4.xml" ContentType="application/vnd.openxmlformats-officedocument.drawingml.chart+xml"/>
  <Override PartName="/ppt/charts/chart5.xml" ContentType="application/vnd.openxmlformats-officedocument.drawingml.chart+xml"/>
  <Override PartName="/ppt/charts/chart3.xml" ContentType="application/vnd.openxmlformats-officedocument.drawingml.chart+xml"/>
  <Override PartName="/ppt/theme/theme1.xml" ContentType="application/vnd.openxmlformats-officedocument.theme+xml"/>
  <Override PartName="/ppt/charts/chart2.xml" ContentType="application/vnd.openxmlformats-officedocument.drawingml.chart+xml"/>
  <Override PartName="/ppt/charts/chart1.xml" ContentType="application/vnd.openxmlformats-officedocument.drawingml.chart+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9" r:id="rId2"/>
    <p:sldId id="257" r:id="rId3"/>
    <p:sldId id="261" r:id="rId4"/>
    <p:sldId id="262" r:id="rId5"/>
    <p:sldId id="286" r:id="rId6"/>
    <p:sldId id="263" r:id="rId7"/>
    <p:sldId id="264" r:id="rId8"/>
    <p:sldId id="285" r:id="rId9"/>
    <p:sldId id="265" r:id="rId10"/>
    <p:sldId id="287" r:id="rId11"/>
    <p:sldId id="268" r:id="rId12"/>
    <p:sldId id="269" r:id="rId13"/>
    <p:sldId id="274" r:id="rId14"/>
    <p:sldId id="275" r:id="rId15"/>
    <p:sldId id="276" r:id="rId16"/>
    <p:sldId id="277" r:id="rId17"/>
    <p:sldId id="278" r:id="rId18"/>
    <p:sldId id="279" r:id="rId19"/>
    <p:sldId id="2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0" autoAdjust="0"/>
    <p:restoredTop sz="86441" autoAdjust="0"/>
  </p:normalViewPr>
  <p:slideViewPr>
    <p:cSldViewPr>
      <p:cViewPr varScale="1">
        <p:scale>
          <a:sx n="40" d="100"/>
          <a:sy n="40" d="100"/>
        </p:scale>
        <p:origin x="-1686" y="-102"/>
      </p:cViewPr>
      <p:guideLst>
        <p:guide orient="horz" pos="2160"/>
        <p:guide pos="2880"/>
      </p:guideLst>
    </p:cSldViewPr>
  </p:slideViewPr>
  <p:outlineViewPr>
    <p:cViewPr>
      <p:scale>
        <a:sx n="33" d="100"/>
        <a:sy n="33" d="100"/>
      </p:scale>
      <p:origin x="330" y="1031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package" Target="../embeddings/Libro_de_Microsoft_Office_Excel_20071.xlsx"/></Relationships>
</file>

<file path=ppt/charts/_rels/chart2.xml.rels><?xml version="1.0" encoding="UTF-8" standalone="yes"?>
<Relationships xmlns="http://schemas.openxmlformats.org/package/2006/relationships"><Relationship Id="rId1" Type="http://schemas.openxmlformats.org/officeDocument/2006/relationships/oleObject" Target="file:///H:\Compos.%201.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Examen%20fina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Proyecci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DO"/>
  <c:chart>
    <c:title>
      <c:tx>
        <c:rich>
          <a:bodyPr/>
          <a:lstStyle/>
          <a:p>
            <a:pPr>
              <a:defRPr/>
            </a:pPr>
            <a:r>
              <a:rPr lang="en-US"/>
              <a:t>Ensayo diagnóstico</a:t>
            </a:r>
          </a:p>
        </c:rich>
      </c:tx>
      <c:layout/>
    </c:title>
    <c:plotArea>
      <c:layout/>
      <c:barChart>
        <c:barDir val="col"/>
        <c:grouping val="clustered"/>
        <c:ser>
          <c:idx val="0"/>
          <c:order val="0"/>
          <c:tx>
            <c:v>Correcciones del profesor</c:v>
          </c:tx>
          <c:cat>
            <c:multiLvlStrRef>
              <c:f>Sheet1!$B$1:$C$2</c:f>
              <c:multiLvlStrCache>
                <c:ptCount val="2"/>
                <c:lvl>
                  <c:pt idx="0">
                    <c:v>10</c:v>
                  </c:pt>
                  <c:pt idx="1">
                    <c:v>8</c:v>
                  </c:pt>
                </c:lvl>
                <c:lvl>
                  <c:pt idx="0">
                    <c:v>A 8 est.</c:v>
                  </c:pt>
                  <c:pt idx="1">
                    <c:v>B 7 est.</c:v>
                  </c:pt>
                </c:lvl>
              </c:multiLvlStrCache>
            </c:multiLvlStrRef>
          </c:cat>
          <c:val>
            <c:numRef>
              <c:f>Sheet1!$B$2:$C$2</c:f>
              <c:numCache>
                <c:formatCode>General</c:formatCode>
                <c:ptCount val="2"/>
                <c:pt idx="0">
                  <c:v>10</c:v>
                </c:pt>
                <c:pt idx="1">
                  <c:v>8</c:v>
                </c:pt>
              </c:numCache>
            </c:numRef>
          </c:val>
        </c:ser>
        <c:axId val="160613504"/>
        <c:axId val="161678080"/>
      </c:barChart>
      <c:catAx>
        <c:axId val="160613504"/>
        <c:scaling>
          <c:orientation val="minMax"/>
        </c:scaling>
        <c:axPos val="b"/>
        <c:title>
          <c:tx>
            <c:rich>
              <a:bodyPr/>
              <a:lstStyle/>
              <a:p>
                <a:pPr>
                  <a:defRPr/>
                </a:pPr>
                <a:r>
                  <a:rPr lang="en-US"/>
                  <a:t>Grupos </a:t>
                </a:r>
              </a:p>
            </c:rich>
          </c:tx>
          <c:layout/>
        </c:title>
        <c:majorTickMark val="none"/>
        <c:tickLblPos val="nextTo"/>
        <c:crossAx val="161678080"/>
        <c:crosses val="autoZero"/>
        <c:auto val="1"/>
        <c:lblAlgn val="ctr"/>
        <c:lblOffset val="100"/>
      </c:catAx>
      <c:valAx>
        <c:axId val="161678080"/>
        <c:scaling>
          <c:orientation val="minMax"/>
          <c:max val="30"/>
        </c:scaling>
        <c:axPos val="l"/>
        <c:majorGridlines/>
        <c:title>
          <c:tx>
            <c:rich>
              <a:bodyPr/>
              <a:lstStyle/>
              <a:p>
                <a:pPr>
                  <a:defRPr/>
                </a:pPr>
                <a:r>
                  <a:rPr lang="en-US"/>
                  <a:t>Evaluaciones</a:t>
                </a:r>
              </a:p>
            </c:rich>
          </c:tx>
          <c:layout/>
        </c:title>
        <c:numFmt formatCode="General" sourceLinked="1"/>
        <c:tickLblPos val="nextTo"/>
        <c:crossAx val="160613504"/>
        <c:crosses val="autoZero"/>
        <c:crossBetween val="between"/>
      </c:valAx>
    </c:plotArea>
    <c:legend>
      <c:legendPos val="r"/>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DO"/>
  <c:chart>
    <c:title>
      <c:tx>
        <c:rich>
          <a:bodyPr/>
          <a:lstStyle/>
          <a:p>
            <a:pPr>
              <a:defRPr/>
            </a:pPr>
            <a:r>
              <a:rPr lang="en-US"/>
              <a:t>Correciones</a:t>
            </a:r>
            <a:r>
              <a:rPr lang="en-US" baseline="0"/>
              <a:t> de la composición 1</a:t>
            </a:r>
            <a:endParaRPr lang="en-US"/>
          </a:p>
        </c:rich>
      </c:tx>
      <c:layout/>
    </c:title>
    <c:plotArea>
      <c:layout/>
      <c:barChart>
        <c:barDir val="col"/>
        <c:grouping val="clustered"/>
        <c:ser>
          <c:idx val="0"/>
          <c:order val="0"/>
          <c:tx>
            <c:strRef>
              <c:f>Sheet1!$B$1</c:f>
              <c:strCache>
                <c:ptCount val="1"/>
                <c:pt idx="0">
                  <c:v>Auto</c:v>
                </c:pt>
              </c:strCache>
            </c:strRef>
          </c:tx>
          <c:val>
            <c:numRef>
              <c:f>Sheet1!$B$2:$B$13</c:f>
              <c:numCache>
                <c:formatCode>General</c:formatCode>
                <c:ptCount val="12"/>
                <c:pt idx="0">
                  <c:v>20</c:v>
                </c:pt>
                <c:pt idx="1">
                  <c:v>20</c:v>
                </c:pt>
                <c:pt idx="2">
                  <c:v>23</c:v>
                </c:pt>
                <c:pt idx="3">
                  <c:v>21</c:v>
                </c:pt>
                <c:pt idx="4">
                  <c:v>22</c:v>
                </c:pt>
                <c:pt idx="5">
                  <c:v>22</c:v>
                </c:pt>
                <c:pt idx="6">
                  <c:v>20</c:v>
                </c:pt>
                <c:pt idx="7">
                  <c:v>11</c:v>
                </c:pt>
                <c:pt idx="8">
                  <c:v>20</c:v>
                </c:pt>
                <c:pt idx="10">
                  <c:v>21</c:v>
                </c:pt>
                <c:pt idx="11">
                  <c:v>21</c:v>
                </c:pt>
              </c:numCache>
            </c:numRef>
          </c:val>
        </c:ser>
        <c:ser>
          <c:idx val="1"/>
          <c:order val="1"/>
          <c:tx>
            <c:strRef>
              <c:f>Sheet1!$C$1</c:f>
              <c:strCache>
                <c:ptCount val="1"/>
                <c:pt idx="0">
                  <c:v>Compa.</c:v>
                </c:pt>
              </c:strCache>
            </c:strRef>
          </c:tx>
          <c:val>
            <c:numRef>
              <c:f>Sheet1!$C$2:$C$13</c:f>
              <c:numCache>
                <c:formatCode>General</c:formatCode>
                <c:ptCount val="12"/>
                <c:pt idx="0">
                  <c:v>22</c:v>
                </c:pt>
                <c:pt idx="1">
                  <c:v>19</c:v>
                </c:pt>
                <c:pt idx="2">
                  <c:v>18</c:v>
                </c:pt>
                <c:pt idx="3">
                  <c:v>20</c:v>
                </c:pt>
                <c:pt idx="4">
                  <c:v>23</c:v>
                </c:pt>
                <c:pt idx="5">
                  <c:v>17</c:v>
                </c:pt>
                <c:pt idx="6">
                  <c:v>21</c:v>
                </c:pt>
                <c:pt idx="7">
                  <c:v>22</c:v>
                </c:pt>
                <c:pt idx="8">
                  <c:v>21</c:v>
                </c:pt>
                <c:pt idx="9">
                  <c:v>21</c:v>
                </c:pt>
                <c:pt idx="10">
                  <c:v>11</c:v>
                </c:pt>
                <c:pt idx="11">
                  <c:v>22</c:v>
                </c:pt>
              </c:numCache>
            </c:numRef>
          </c:val>
        </c:ser>
        <c:ser>
          <c:idx val="2"/>
          <c:order val="2"/>
          <c:tx>
            <c:strRef>
              <c:f>Sheet1!$D$1</c:f>
              <c:strCache>
                <c:ptCount val="1"/>
                <c:pt idx="0">
                  <c:v>Profesor</c:v>
                </c:pt>
              </c:strCache>
            </c:strRef>
          </c:tx>
          <c:val>
            <c:numRef>
              <c:f>Sheet1!$D$2:$D$13</c:f>
              <c:numCache>
                <c:formatCode>General</c:formatCode>
                <c:ptCount val="12"/>
                <c:pt idx="0">
                  <c:v>19</c:v>
                </c:pt>
                <c:pt idx="1">
                  <c:v>17</c:v>
                </c:pt>
                <c:pt idx="2">
                  <c:v>16</c:v>
                </c:pt>
                <c:pt idx="3">
                  <c:v>19</c:v>
                </c:pt>
                <c:pt idx="4">
                  <c:v>18</c:v>
                </c:pt>
                <c:pt idx="5">
                  <c:v>17</c:v>
                </c:pt>
                <c:pt idx="6">
                  <c:v>12</c:v>
                </c:pt>
                <c:pt idx="7">
                  <c:v>23</c:v>
                </c:pt>
                <c:pt idx="8">
                  <c:v>19</c:v>
                </c:pt>
                <c:pt idx="9">
                  <c:v>18</c:v>
                </c:pt>
                <c:pt idx="10">
                  <c:v>13</c:v>
                </c:pt>
                <c:pt idx="11">
                  <c:v>18</c:v>
                </c:pt>
              </c:numCache>
            </c:numRef>
          </c:val>
        </c:ser>
        <c:axId val="122500992"/>
        <c:axId val="122413056"/>
      </c:barChart>
      <c:catAx>
        <c:axId val="122500992"/>
        <c:scaling>
          <c:orientation val="minMax"/>
        </c:scaling>
        <c:axPos val="b"/>
        <c:title>
          <c:tx>
            <c:rich>
              <a:bodyPr/>
              <a:lstStyle/>
              <a:p>
                <a:pPr>
                  <a:defRPr/>
                </a:pPr>
                <a:r>
                  <a:rPr lang="en-US"/>
                  <a:t>Estudiantes</a:t>
                </a:r>
              </a:p>
            </c:rich>
          </c:tx>
          <c:layout/>
        </c:title>
        <c:majorTickMark val="none"/>
        <c:tickLblPos val="nextTo"/>
        <c:crossAx val="122413056"/>
        <c:crosses val="autoZero"/>
        <c:auto val="1"/>
        <c:lblAlgn val="ctr"/>
        <c:lblOffset val="100"/>
      </c:catAx>
      <c:valAx>
        <c:axId val="122413056"/>
        <c:scaling>
          <c:orientation val="minMax"/>
        </c:scaling>
        <c:axPos val="l"/>
        <c:majorGridlines/>
        <c:title>
          <c:tx>
            <c:rich>
              <a:bodyPr/>
              <a:lstStyle/>
              <a:p>
                <a:pPr>
                  <a:defRPr/>
                </a:pPr>
                <a:r>
                  <a:rPr lang="en-US"/>
                  <a:t>Correcciones</a:t>
                </a:r>
              </a:p>
            </c:rich>
          </c:tx>
          <c:layout/>
        </c:title>
        <c:numFmt formatCode="General" sourceLinked="1"/>
        <c:tickLblPos val="nextTo"/>
        <c:crossAx val="122500992"/>
        <c:crosses val="autoZero"/>
        <c:crossBetween val="between"/>
      </c:valAx>
    </c:plotArea>
    <c:legend>
      <c:legendPos val="r"/>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DO"/>
  <c:chart>
    <c:plotArea>
      <c:layout/>
      <c:barChart>
        <c:barDir val="col"/>
        <c:grouping val="clustered"/>
        <c:ser>
          <c:idx val="0"/>
          <c:order val="0"/>
          <c:tx>
            <c:strRef>
              <c:f>Sheet1!$B$1</c:f>
              <c:strCache>
                <c:ptCount val="1"/>
                <c:pt idx="0">
                  <c:v>Comp. 1</c:v>
                </c:pt>
              </c:strCache>
            </c:strRef>
          </c:tx>
          <c:val>
            <c:numRef>
              <c:f>Sheet1!$B$2:$B$13</c:f>
              <c:numCache>
                <c:formatCode>General</c:formatCode>
                <c:ptCount val="12"/>
                <c:pt idx="0">
                  <c:v>19</c:v>
                </c:pt>
                <c:pt idx="1">
                  <c:v>17</c:v>
                </c:pt>
                <c:pt idx="2">
                  <c:v>16</c:v>
                </c:pt>
                <c:pt idx="3">
                  <c:v>19</c:v>
                </c:pt>
                <c:pt idx="4">
                  <c:v>18</c:v>
                </c:pt>
                <c:pt idx="5">
                  <c:v>17</c:v>
                </c:pt>
                <c:pt idx="6">
                  <c:v>12</c:v>
                </c:pt>
                <c:pt idx="7">
                  <c:v>23</c:v>
                </c:pt>
                <c:pt idx="8">
                  <c:v>19</c:v>
                </c:pt>
                <c:pt idx="9">
                  <c:v>18</c:v>
                </c:pt>
                <c:pt idx="10">
                  <c:v>13</c:v>
                </c:pt>
                <c:pt idx="11">
                  <c:v>18</c:v>
                </c:pt>
              </c:numCache>
            </c:numRef>
          </c:val>
        </c:ser>
        <c:ser>
          <c:idx val="1"/>
          <c:order val="1"/>
          <c:tx>
            <c:strRef>
              <c:f>Sheet1!$C$1</c:f>
              <c:strCache>
                <c:ptCount val="1"/>
                <c:pt idx="0">
                  <c:v>final comp.</c:v>
                </c:pt>
              </c:strCache>
            </c:strRef>
          </c:tx>
          <c:val>
            <c:numRef>
              <c:f>Sheet1!$C$2:$C$13</c:f>
              <c:numCache>
                <c:formatCode>General</c:formatCode>
                <c:ptCount val="12"/>
                <c:pt idx="0">
                  <c:v>18</c:v>
                </c:pt>
                <c:pt idx="1">
                  <c:v>16</c:v>
                </c:pt>
                <c:pt idx="2">
                  <c:v>16</c:v>
                </c:pt>
                <c:pt idx="3">
                  <c:v>23</c:v>
                </c:pt>
                <c:pt idx="4">
                  <c:v>18</c:v>
                </c:pt>
                <c:pt idx="5">
                  <c:v>14</c:v>
                </c:pt>
                <c:pt idx="6">
                  <c:v>14</c:v>
                </c:pt>
                <c:pt idx="7">
                  <c:v>16</c:v>
                </c:pt>
                <c:pt idx="8">
                  <c:v>19</c:v>
                </c:pt>
                <c:pt idx="9">
                  <c:v>15</c:v>
                </c:pt>
                <c:pt idx="10">
                  <c:v>15</c:v>
                </c:pt>
                <c:pt idx="11">
                  <c:v>16</c:v>
                </c:pt>
              </c:numCache>
            </c:numRef>
          </c:val>
        </c:ser>
        <c:ser>
          <c:idx val="2"/>
          <c:order val="2"/>
          <c:tx>
            <c:strRef>
              <c:f>Sheet1!$D$1</c:f>
              <c:strCache>
                <c:ptCount val="1"/>
                <c:pt idx="0">
                  <c:v>Final exam</c:v>
                </c:pt>
              </c:strCache>
            </c:strRef>
          </c:tx>
          <c:val>
            <c:numRef>
              <c:f>Sheet1!$D$2:$D$13</c:f>
              <c:numCache>
                <c:formatCode>General</c:formatCode>
                <c:ptCount val="12"/>
                <c:pt idx="1">
                  <c:v>22</c:v>
                </c:pt>
                <c:pt idx="2">
                  <c:v>17</c:v>
                </c:pt>
                <c:pt idx="3">
                  <c:v>18</c:v>
                </c:pt>
                <c:pt idx="5">
                  <c:v>16</c:v>
                </c:pt>
                <c:pt idx="6">
                  <c:v>17</c:v>
                </c:pt>
                <c:pt idx="7">
                  <c:v>19</c:v>
                </c:pt>
                <c:pt idx="8">
                  <c:v>17</c:v>
                </c:pt>
                <c:pt idx="9">
                  <c:v>17</c:v>
                </c:pt>
                <c:pt idx="10">
                  <c:v>16</c:v>
                </c:pt>
                <c:pt idx="11">
                  <c:v>17</c:v>
                </c:pt>
              </c:numCache>
            </c:numRef>
          </c:val>
        </c:ser>
        <c:axId val="123086720"/>
        <c:axId val="123088256"/>
      </c:barChart>
      <c:catAx>
        <c:axId val="123086720"/>
        <c:scaling>
          <c:orientation val="minMax"/>
        </c:scaling>
        <c:axPos val="b"/>
        <c:tickLblPos val="nextTo"/>
        <c:crossAx val="123088256"/>
        <c:crosses val="autoZero"/>
        <c:auto val="1"/>
        <c:lblAlgn val="ctr"/>
        <c:lblOffset val="100"/>
      </c:catAx>
      <c:valAx>
        <c:axId val="123088256"/>
        <c:scaling>
          <c:orientation val="minMax"/>
        </c:scaling>
        <c:axPos val="l"/>
        <c:majorGridlines/>
        <c:numFmt formatCode="General" sourceLinked="1"/>
        <c:tickLblPos val="nextTo"/>
        <c:crossAx val="123086720"/>
        <c:crosses val="autoZero"/>
        <c:crossBetween val="between"/>
      </c:valAx>
    </c:plotArea>
    <c:legend>
      <c:legendPos val="r"/>
      <c:layout/>
    </c:legend>
    <c:plotVisOnly val="1"/>
    <c:dispBlanksAs val="gap"/>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DO"/>
  <c:chart>
    <c:title>
      <c:tx>
        <c:rich>
          <a:bodyPr/>
          <a:lstStyle/>
          <a:p>
            <a:pPr>
              <a:defRPr sz="1600"/>
            </a:pPr>
            <a:r>
              <a:rPr lang="en-US" sz="1600"/>
              <a:t>Proyección de las notas dadas</a:t>
            </a:r>
            <a:r>
              <a:rPr lang="en-US" sz="1600" baseline="0"/>
              <a:t> por el profesor</a:t>
            </a:r>
            <a:endParaRPr lang="en-US" sz="1600"/>
          </a:p>
        </c:rich>
      </c:tx>
      <c:layout/>
    </c:title>
    <c:plotArea>
      <c:layout/>
      <c:barChart>
        <c:barDir val="col"/>
        <c:grouping val="clustered"/>
        <c:ser>
          <c:idx val="0"/>
          <c:order val="0"/>
          <c:tx>
            <c:v>Notas del profesor</c:v>
          </c:tx>
          <c:cat>
            <c:strRef>
              <c:f>Sheet1!$A$1:$E$1</c:f>
              <c:strCache>
                <c:ptCount val="5"/>
                <c:pt idx="0">
                  <c:v>Diagnóstica</c:v>
                </c:pt>
                <c:pt idx="1">
                  <c:v>Diagnóstica</c:v>
                </c:pt>
                <c:pt idx="2">
                  <c:v>Ens. inic.</c:v>
                </c:pt>
                <c:pt idx="3">
                  <c:v> Ens.Final</c:v>
                </c:pt>
                <c:pt idx="4">
                  <c:v>Ex. Final</c:v>
                </c:pt>
              </c:strCache>
            </c:strRef>
          </c:cat>
          <c:val>
            <c:numRef>
              <c:f>Sheet1!$A$2:$E$2</c:f>
              <c:numCache>
                <c:formatCode>General</c:formatCode>
                <c:ptCount val="5"/>
                <c:pt idx="0">
                  <c:v>8</c:v>
                </c:pt>
                <c:pt idx="1">
                  <c:v>10</c:v>
                </c:pt>
                <c:pt idx="2">
                  <c:v>17.420000000000002</c:v>
                </c:pt>
                <c:pt idx="3">
                  <c:v>16.670000000000005</c:v>
                </c:pt>
                <c:pt idx="4" formatCode="0.00">
                  <c:v>17.600000000000001</c:v>
                </c:pt>
              </c:numCache>
            </c:numRef>
          </c:val>
        </c:ser>
        <c:gapWidth val="75"/>
        <c:overlap val="-25"/>
        <c:axId val="122375552"/>
        <c:axId val="123122816"/>
      </c:barChart>
      <c:catAx>
        <c:axId val="122375552"/>
        <c:scaling>
          <c:orientation val="minMax"/>
        </c:scaling>
        <c:axPos val="b"/>
        <c:majorTickMark val="none"/>
        <c:tickLblPos val="nextTo"/>
        <c:crossAx val="123122816"/>
        <c:crosses val="autoZero"/>
        <c:auto val="1"/>
        <c:lblAlgn val="ctr"/>
        <c:lblOffset val="100"/>
      </c:catAx>
      <c:valAx>
        <c:axId val="123122816"/>
        <c:scaling>
          <c:orientation val="minMax"/>
          <c:max val="25"/>
        </c:scaling>
        <c:axPos val="l"/>
        <c:majorGridlines/>
        <c:numFmt formatCode="General" sourceLinked="1"/>
        <c:majorTickMark val="none"/>
        <c:tickLblPos val="nextTo"/>
        <c:spPr>
          <a:ln w="9525">
            <a:noFill/>
          </a:ln>
        </c:spPr>
        <c:crossAx val="122375552"/>
        <c:crosses val="autoZero"/>
        <c:crossBetween val="between"/>
      </c:valAx>
    </c:plotArea>
    <c:legend>
      <c:legendPos val="b"/>
      <c:layout/>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DO"/>
  <c:chart>
    <c:title>
      <c:tx>
        <c:rich>
          <a:bodyPr/>
          <a:lstStyle/>
          <a:p>
            <a:pPr>
              <a:defRPr/>
            </a:pPr>
            <a:r>
              <a:rPr lang="en-US"/>
              <a:t>Actitud hacia la escritura</a:t>
            </a:r>
          </a:p>
        </c:rich>
      </c:tx>
      <c:layout/>
    </c:title>
    <c:plotArea>
      <c:layout/>
      <c:barChart>
        <c:barDir val="col"/>
        <c:grouping val="clustered"/>
        <c:ser>
          <c:idx val="0"/>
          <c:order val="0"/>
          <c:tx>
            <c:v>Porcentajes de estudiantes</c:v>
          </c:tx>
          <c:val>
            <c:numRef>
              <c:f>Sheet1!$A$1:$B$1</c:f>
              <c:numCache>
                <c:formatCode>0%</c:formatCode>
                <c:ptCount val="2"/>
                <c:pt idx="0">
                  <c:v>1</c:v>
                </c:pt>
                <c:pt idx="1">
                  <c:v>0.46</c:v>
                </c:pt>
              </c:numCache>
            </c:numRef>
          </c:val>
        </c:ser>
        <c:dLbls>
          <c:showVal val="1"/>
        </c:dLbls>
        <c:overlap val="-25"/>
        <c:axId val="128456192"/>
        <c:axId val="128457728"/>
      </c:barChart>
      <c:catAx>
        <c:axId val="128456192"/>
        <c:scaling>
          <c:orientation val="minMax"/>
        </c:scaling>
        <c:axPos val="b"/>
        <c:majorTickMark val="none"/>
        <c:tickLblPos val="nextTo"/>
        <c:crossAx val="128457728"/>
        <c:crosses val="autoZero"/>
        <c:auto val="1"/>
        <c:lblAlgn val="ctr"/>
        <c:lblOffset val="100"/>
      </c:catAx>
      <c:valAx>
        <c:axId val="128457728"/>
        <c:scaling>
          <c:orientation val="minMax"/>
        </c:scaling>
        <c:delete val="1"/>
        <c:axPos val="l"/>
        <c:numFmt formatCode="0%" sourceLinked="1"/>
        <c:majorTickMark val="none"/>
        <c:tickLblPos val="none"/>
        <c:crossAx val="128456192"/>
        <c:crosses val="autoZero"/>
        <c:crossBetween val="between"/>
      </c:valAx>
    </c:plotArea>
    <c:legend>
      <c:legendPos val="t"/>
      <c:layout/>
    </c:legend>
    <c:plotVisOnly val="1"/>
  </c:chart>
  <c:externalData r:id="rId1"/>
</c:chartSpace>
</file>

<file path=ppt/drawings/_rels/drawing1.xml.rels><?xml version="1.0" encoding="UTF-8" standalone="yes"?>
<Relationships xmlns="http://schemas.openxmlformats.org/package/2006/relationships"><Relationship Id="rId1"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0.23774</cdr:x>
      <cdr:y>0</cdr:y>
    </cdr:from>
    <cdr:to>
      <cdr:x>0.71244</cdr:x>
      <cdr:y>0.13756</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086929" y="0"/>
          <a:ext cx="2170364" cy="298730"/>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EC1441-F32B-448C-A6D7-2DAC2535147D}" type="datetimeFigureOut">
              <a:rPr lang="en-US" smtClean="0"/>
              <a:pPr/>
              <a:t>4/7/2016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074EBD-BC40-4D34-A145-D2B948E3FEEA}"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_tradnl" dirty="0" smtClean="0"/>
              <a:t>Por ello, escribir es uno de los mejores métodos para pensar. (Lo que estoy planteando se diferencia del sentido común, para el cual escribir es lo que se hace después de pensar). Y una de las razones por las que se piensa distinto cuando se escribe es que la escritura permite tener de frente lo pensado, mantenerlo y volver a examinarlo. (p.9).</a:t>
            </a:r>
            <a:endParaRPr lang="en-US" dirty="0" smtClean="0"/>
          </a:p>
          <a:p>
            <a:endParaRPr lang="es-ES_tradnl" dirty="0" smtClean="0"/>
          </a:p>
          <a:p>
            <a:endParaRPr lang="en-US" dirty="0"/>
          </a:p>
        </p:txBody>
      </p:sp>
      <p:sp>
        <p:nvSpPr>
          <p:cNvPr id="4" name="Slide Number Placeholder 3"/>
          <p:cNvSpPr>
            <a:spLocks noGrp="1"/>
          </p:cNvSpPr>
          <p:nvPr>
            <p:ph type="sldNum" sz="quarter" idx="10"/>
          </p:nvPr>
        </p:nvSpPr>
        <p:spPr/>
        <p:txBody>
          <a:bodyPr/>
          <a:lstStyle/>
          <a:p>
            <a:fld id="{F4074EBD-BC40-4D34-A145-D2B948E3FEEA}"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Los resultados corroboran con la hipótesis</a:t>
            </a:r>
          </a:p>
          <a:p>
            <a:endParaRPr lang="en-US" dirty="0"/>
          </a:p>
        </p:txBody>
      </p:sp>
      <p:sp>
        <p:nvSpPr>
          <p:cNvPr id="4" name="Slide Number Placeholder 3"/>
          <p:cNvSpPr>
            <a:spLocks noGrp="1"/>
          </p:cNvSpPr>
          <p:nvPr>
            <p:ph type="sldNum" sz="quarter" idx="10"/>
          </p:nvPr>
        </p:nvSpPr>
        <p:spPr/>
        <p:txBody>
          <a:bodyPr/>
          <a:lstStyle/>
          <a:p>
            <a:fld id="{F4074EBD-BC40-4D34-A145-D2B948E3FEEA}"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Desarrollar la autonomía de nuestros estudiantes como lectores y escritores, reconociendo el papel central que juega la meta-cognición para lograr que nuestros estudiantes sean reflexivos y estratégicos a la hora de leer y escribir un texto.</a:t>
            </a:r>
            <a:endParaRPr lang="en-US" smtClean="0"/>
          </a:p>
          <a:p>
            <a:endParaRPr lang="en-US"/>
          </a:p>
        </p:txBody>
      </p:sp>
      <p:sp>
        <p:nvSpPr>
          <p:cNvPr id="4" name="Slide Number Placeholder 3"/>
          <p:cNvSpPr>
            <a:spLocks noGrp="1"/>
          </p:cNvSpPr>
          <p:nvPr>
            <p:ph type="sldNum" sz="quarter" idx="10"/>
          </p:nvPr>
        </p:nvSpPr>
        <p:spPr/>
        <p:txBody>
          <a:bodyPr/>
          <a:lstStyle/>
          <a:p>
            <a:fld id="{F4074EBD-BC40-4D34-A145-D2B948E3FEEA}"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074EBD-BC40-4D34-A145-D2B948E3FEEA}"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074EBD-BC40-4D34-A145-D2B948E3FEEA}"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buFont typeface="+mj-lt"/>
              <a:buAutoNum type="arabicPeriod"/>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4074EBD-BC40-4D34-A145-D2B948E3FEEA}"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DO" sz="1200" kern="1200" dirty="0" smtClean="0">
                <a:solidFill>
                  <a:schemeClr val="tx1"/>
                </a:solidFill>
                <a:latin typeface="+mn-lt"/>
                <a:ea typeface="+mn-ea"/>
                <a:cs typeface="+mn-cs"/>
              </a:rPr>
              <a:t>Sin embargo, reconoce que ese planteamiento ha variado. Cuando escribimos construimos textos, diferenciamos  las informaciones importantes de las no importantes; las organizamos en un orden inteligible y   las acopiamos. Pero continúa diciendo que además de conectar las ideas entre sí y construir párrafos, cuando escribimos, debemos de tomar en cuenta "las reglas fonéticas y ortográficas, morfosintácticas y léxicas que permiten formar oraciones aceptables". No obstante, este autor reconoce que  existen otras reglas relacionadas con la producción de  textos, a saber: "la adecuación, la coherencia, la cohesión,  la corrección gramatical y la disposición en el espacio", (p. 48). </a:t>
            </a:r>
            <a:endParaRPr lang="en-US" dirty="0"/>
          </a:p>
        </p:txBody>
      </p:sp>
      <p:sp>
        <p:nvSpPr>
          <p:cNvPr id="4" name="Slide Number Placeholder 3"/>
          <p:cNvSpPr>
            <a:spLocks noGrp="1"/>
          </p:cNvSpPr>
          <p:nvPr>
            <p:ph type="sldNum" sz="quarter" idx="10"/>
          </p:nvPr>
        </p:nvSpPr>
        <p:spPr/>
        <p:txBody>
          <a:bodyPr/>
          <a:lstStyle/>
          <a:p>
            <a:fld id="{F4074EBD-BC40-4D34-A145-D2B948E3FEEA}"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074EBD-BC40-4D34-A145-D2B948E3FEEA}"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074EBD-BC40-4D34-A145-D2B948E3FEEA}"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_tradnl" dirty="0" smtClean="0"/>
              <a:t>En la fase formativa</a:t>
            </a:r>
            <a:r>
              <a:rPr lang="es-ES_tradnl" baseline="0" dirty="0" smtClean="0"/>
              <a:t> se trabajo en equipo utilizando las composiciones de manera recursiva (utilizando </a:t>
            </a:r>
            <a:r>
              <a:rPr lang="es-ES_tradnl" baseline="0" dirty="0" err="1" smtClean="0"/>
              <a:t>sistematicamenet</a:t>
            </a:r>
            <a:r>
              <a:rPr lang="es-ES_tradnl" baseline="0" dirty="0" smtClean="0"/>
              <a:t> el </a:t>
            </a:r>
            <a:r>
              <a:rPr lang="es-ES_tradnl" baseline="0" dirty="0" err="1" smtClean="0"/>
              <a:t>scaffolding</a:t>
            </a:r>
            <a:r>
              <a:rPr lang="es-ES_tradnl" baseline="0" dirty="0" smtClean="0"/>
              <a:t> y la zona de desarrollo próximo) tomando como base el texto argumentativo que sugiere el libro de texto . Durante todo el proceso se utilizaron cuestionarios con preguntas de índole </a:t>
            </a:r>
            <a:r>
              <a:rPr lang="es-ES_tradnl" baseline="0" dirty="0" err="1" smtClean="0"/>
              <a:t>metacognitivas</a:t>
            </a:r>
            <a:r>
              <a:rPr lang="es-ES_tradnl" baseline="0" dirty="0" smtClean="0"/>
              <a:t> con el fin de guiar el proceso de </a:t>
            </a:r>
            <a:r>
              <a:rPr lang="es-ES_tradnl" baseline="0" dirty="0" err="1" smtClean="0"/>
              <a:t>autoregulación</a:t>
            </a:r>
            <a:r>
              <a:rPr lang="es-ES_tradnl" baseline="0" dirty="0" smtClean="0"/>
              <a:t>. Además se utilizaron plantillas y </a:t>
            </a:r>
            <a:r>
              <a:rPr lang="es-ES_tradnl" baseline="0" dirty="0" err="1" smtClean="0"/>
              <a:t>one</a:t>
            </a:r>
            <a:r>
              <a:rPr lang="es-ES_tradnl" baseline="0" dirty="0" smtClean="0"/>
              <a:t> minute </a:t>
            </a:r>
            <a:r>
              <a:rPr lang="es-ES_tradnl" baseline="0" dirty="0" err="1" smtClean="0"/>
              <a:t>questions</a:t>
            </a:r>
            <a:r>
              <a:rPr lang="es-ES_tradnl" baseline="0" dirty="0" smtClean="0"/>
              <a:t>. Se realizaron entrevistas. En otras palabras durante todo el proceso se hizo hincapié en el aspecto estructural de la </a:t>
            </a:r>
            <a:r>
              <a:rPr lang="es-ES_tradnl" baseline="0" dirty="0" err="1" smtClean="0"/>
              <a:t>escritua</a:t>
            </a:r>
            <a:r>
              <a:rPr lang="es-ES_tradnl" baseline="0" dirty="0" smtClean="0"/>
              <a:t> a saber: la planificación, la </a:t>
            </a:r>
            <a:r>
              <a:rPr lang="es-ES_tradnl" baseline="0" dirty="0" err="1" smtClean="0"/>
              <a:t>textualización</a:t>
            </a:r>
            <a:r>
              <a:rPr lang="es-ES_tradnl" baseline="0" dirty="0" smtClean="0"/>
              <a:t> y la revisión de lo escrito. Sin obviar, por supuesto la parte funcional: que decir, cómo decirlo para </a:t>
            </a:r>
            <a:r>
              <a:rPr lang="es-ES_tradnl" baseline="0" dirty="0" err="1" smtClean="0"/>
              <a:t>quíen</a:t>
            </a:r>
            <a:r>
              <a:rPr lang="es-ES_tradnl" baseline="0" dirty="0" smtClean="0"/>
              <a:t> decirlo y por qué_  </a:t>
            </a:r>
            <a:endParaRPr lang="en-US" dirty="0"/>
          </a:p>
        </p:txBody>
      </p:sp>
      <p:sp>
        <p:nvSpPr>
          <p:cNvPr id="4" name="Slide Number Placeholder 3"/>
          <p:cNvSpPr>
            <a:spLocks noGrp="1"/>
          </p:cNvSpPr>
          <p:nvPr>
            <p:ph type="sldNum" sz="quarter" idx="10"/>
          </p:nvPr>
        </p:nvSpPr>
        <p:spPr/>
        <p:txBody>
          <a:bodyPr/>
          <a:lstStyle/>
          <a:p>
            <a:fld id="{F4074EBD-BC40-4D34-A145-D2B948E3FEEA}"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4/7/2016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‹Nº›</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‹Nº›</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‹Nº›</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‹Nº›</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4/7/2016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‹Nº›</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4/7/2016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‹Nº›</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‹Nº›</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4/7/2016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4/7/2016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‹Nº›</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ucmm.edu.do/"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http://pucmm.edu.do/_catalogs/masterpage/PUCMM/images/logo.png">
            <a:hlinkClick r:id="rId2"/>
          </p:cNvPr>
          <p:cNvPicPr>
            <a:picLocks noChangeAspect="1" noChangeArrowheads="1"/>
          </p:cNvPicPr>
          <p:nvPr/>
        </p:nvPicPr>
        <p:blipFill>
          <a:blip r:embed="rId3" cstate="print"/>
          <a:srcRect/>
          <a:stretch>
            <a:fillRect/>
          </a:stretch>
        </p:blipFill>
        <p:spPr bwMode="auto">
          <a:xfrm>
            <a:off x="228600" y="228600"/>
            <a:ext cx="3276600" cy="1085850"/>
          </a:xfrm>
          <a:prstGeom prst="rect">
            <a:avLst/>
          </a:prstGeom>
          <a:noFill/>
        </p:spPr>
      </p:pic>
      <p:sp>
        <p:nvSpPr>
          <p:cNvPr id="2" name="Title 1"/>
          <p:cNvSpPr>
            <a:spLocks noGrp="1"/>
          </p:cNvSpPr>
          <p:nvPr>
            <p:ph type="title"/>
          </p:nvPr>
        </p:nvSpPr>
        <p:spPr/>
        <p:txBody>
          <a:bodyPr>
            <a:normAutofit fontScale="90000"/>
          </a:bodyPr>
          <a:lstStyle/>
          <a:p>
            <a:r>
              <a:rPr lang="es-ES_tradnl" dirty="0" smtClean="0"/>
              <a:t/>
            </a:r>
            <a:br>
              <a:rPr lang="es-ES_tradnl" dirty="0" smtClean="0"/>
            </a:br>
            <a:r>
              <a:rPr lang="es-ES_tradnl" dirty="0" smtClean="0"/>
              <a:t> </a:t>
            </a:r>
            <a:r>
              <a:rPr lang="es-ES_tradnl" sz="2700" b="1" dirty="0" smtClean="0"/>
              <a:t>Pontificia Universidad Católica y Maestra</a:t>
            </a:r>
            <a:endParaRPr lang="en-US" sz="2700" b="1" dirty="0"/>
          </a:p>
        </p:txBody>
      </p:sp>
      <p:sp>
        <p:nvSpPr>
          <p:cNvPr id="3" name="Content Placeholder 2"/>
          <p:cNvSpPr>
            <a:spLocks noGrp="1"/>
          </p:cNvSpPr>
          <p:nvPr>
            <p:ph sz="quarter" idx="1"/>
          </p:nvPr>
        </p:nvSpPr>
        <p:spPr/>
        <p:txBody>
          <a:bodyPr>
            <a:normAutofit fontScale="70000" lnSpcReduction="20000"/>
          </a:bodyPr>
          <a:lstStyle/>
          <a:p>
            <a:pPr marL="0" lvl="0" indent="320675" algn="ctr" eaLnBrk="0" fontAlgn="base" hangingPunct="0">
              <a:spcBef>
                <a:spcPct val="0"/>
              </a:spcBef>
              <a:spcAft>
                <a:spcPct val="0"/>
              </a:spcAft>
              <a:buNone/>
            </a:pPr>
            <a:r>
              <a:rPr lang="es-ES_tradnl" sz="2900" b="1" dirty="0" smtClean="0">
                <a:latin typeface="Times New Roman" pitchFamily="18" charset="0"/>
                <a:ea typeface="Calibri" pitchFamily="34" charset="0"/>
                <a:cs typeface="Times New Roman" pitchFamily="18" charset="0"/>
              </a:rPr>
              <a:t>Centro de Excelencia para la Investigación y Difusión de la Lectura y Escritura (CEDILE)</a:t>
            </a:r>
            <a:endParaRPr lang="en-US" sz="2900" dirty="0" smtClean="0">
              <a:latin typeface="Times New Roman" pitchFamily="18" charset="0"/>
              <a:cs typeface="Times New Roman" pitchFamily="18" charset="0"/>
            </a:endParaRPr>
          </a:p>
          <a:p>
            <a:pPr marL="0" lvl="0" indent="320675" algn="ctr" eaLnBrk="0" fontAlgn="base" hangingPunct="0">
              <a:spcBef>
                <a:spcPct val="0"/>
              </a:spcBef>
              <a:spcAft>
                <a:spcPct val="0"/>
              </a:spcAft>
              <a:buNone/>
            </a:pPr>
            <a:endParaRPr lang="es-ES_tradnl" sz="2600" b="1" dirty="0" smtClean="0">
              <a:latin typeface="Times New Roman" pitchFamily="18" charset="0"/>
              <a:ea typeface="Calibri" pitchFamily="34" charset="0"/>
              <a:cs typeface="Times New Roman" pitchFamily="18" charset="0"/>
            </a:endParaRPr>
          </a:p>
          <a:p>
            <a:pPr marL="0" lvl="0" indent="320675" algn="ctr" eaLnBrk="0" fontAlgn="base" hangingPunct="0">
              <a:spcBef>
                <a:spcPct val="0"/>
              </a:spcBef>
              <a:spcAft>
                <a:spcPct val="0"/>
              </a:spcAft>
              <a:buNone/>
            </a:pPr>
            <a:r>
              <a:rPr lang="es-ES_tradnl" sz="2600" b="1" dirty="0" smtClean="0">
                <a:latin typeface="Times New Roman" pitchFamily="18" charset="0"/>
                <a:ea typeface="Calibri" pitchFamily="34" charset="0"/>
                <a:cs typeface="Times New Roman" pitchFamily="18" charset="0"/>
              </a:rPr>
              <a:t>PROGRAMA DE ALFABETIZACI</a:t>
            </a:r>
            <a:r>
              <a:rPr lang="es-ES_tradnl" sz="2600" b="1" dirty="0" smtClean="0">
                <a:ea typeface="Calibri" pitchFamily="34" charset="0"/>
                <a:cs typeface="Times New Roman" pitchFamily="18" charset="0"/>
              </a:rPr>
              <a:t>Ó</a:t>
            </a:r>
            <a:r>
              <a:rPr lang="es-ES_tradnl" sz="2600" b="1" dirty="0" smtClean="0">
                <a:latin typeface="Times New Roman" pitchFamily="18" charset="0"/>
                <a:ea typeface="Calibri" pitchFamily="34" charset="0"/>
                <a:cs typeface="Times New Roman" pitchFamily="18" charset="0"/>
              </a:rPr>
              <a:t>N ACAD</a:t>
            </a:r>
            <a:r>
              <a:rPr lang="es-ES_tradnl" sz="2600" b="1" dirty="0" smtClean="0">
                <a:ea typeface="Calibri" pitchFamily="34" charset="0"/>
                <a:cs typeface="Times New Roman" pitchFamily="18" charset="0"/>
              </a:rPr>
              <a:t>É</a:t>
            </a:r>
            <a:r>
              <a:rPr lang="es-ES_tradnl" sz="2600" b="1" dirty="0" smtClean="0">
                <a:latin typeface="Times New Roman" pitchFamily="18" charset="0"/>
                <a:ea typeface="Calibri" pitchFamily="34" charset="0"/>
                <a:cs typeface="Times New Roman" pitchFamily="18" charset="0"/>
              </a:rPr>
              <a:t>MICA </a:t>
            </a:r>
            <a:endParaRPr lang="en-US" sz="2600" dirty="0" smtClean="0">
              <a:latin typeface="Arial" pitchFamily="34" charset="0"/>
              <a:cs typeface="Arial" pitchFamily="34" charset="0"/>
            </a:endParaRPr>
          </a:p>
          <a:p>
            <a:pPr marL="0" lvl="0" indent="320675" algn="ctr" eaLnBrk="0" fontAlgn="base" hangingPunct="0">
              <a:spcBef>
                <a:spcPct val="0"/>
              </a:spcBef>
              <a:spcAft>
                <a:spcPct val="0"/>
              </a:spcAft>
              <a:buNone/>
            </a:pPr>
            <a:endParaRPr lang="es-ES_tradnl" b="1" dirty="0" smtClean="0">
              <a:latin typeface="Times New Roman" pitchFamily="18" charset="0"/>
              <a:ea typeface="Calibri" pitchFamily="34" charset="0"/>
              <a:cs typeface="Times New Roman" pitchFamily="18" charset="0"/>
            </a:endParaRPr>
          </a:p>
          <a:p>
            <a:pPr marL="0" lvl="0" indent="320675" algn="ctr" eaLnBrk="0" fontAlgn="base" hangingPunct="0">
              <a:spcBef>
                <a:spcPct val="0"/>
              </a:spcBef>
              <a:spcAft>
                <a:spcPct val="0"/>
              </a:spcAft>
              <a:buNone/>
            </a:pPr>
            <a:endParaRPr lang="es-ES_tradnl" b="1" dirty="0" smtClean="0">
              <a:latin typeface="Times New Roman" pitchFamily="18" charset="0"/>
              <a:ea typeface="Calibri" pitchFamily="34" charset="0"/>
              <a:cs typeface="Times New Roman" pitchFamily="18" charset="0"/>
            </a:endParaRPr>
          </a:p>
          <a:p>
            <a:pPr marL="0" lvl="0" indent="320675" algn="ctr" eaLnBrk="0" fontAlgn="base" hangingPunct="0">
              <a:spcBef>
                <a:spcPct val="0"/>
              </a:spcBef>
              <a:spcAft>
                <a:spcPct val="0"/>
              </a:spcAft>
              <a:buNone/>
            </a:pPr>
            <a:r>
              <a:rPr lang="es-ES_tradnl" b="1" dirty="0" smtClean="0">
                <a:latin typeface="Times New Roman" pitchFamily="18" charset="0"/>
                <a:ea typeface="Calibri" pitchFamily="34" charset="0"/>
                <a:cs typeface="Times New Roman" pitchFamily="18" charset="0"/>
              </a:rPr>
              <a:t>Diplomado en Lectura y Escritura a trav</a:t>
            </a:r>
            <a:r>
              <a:rPr lang="es-ES_tradnl" b="1" dirty="0" smtClean="0">
                <a:ea typeface="Calibri" pitchFamily="34" charset="0"/>
                <a:cs typeface="Times New Roman" pitchFamily="18" charset="0"/>
              </a:rPr>
              <a:t>é</a:t>
            </a:r>
            <a:r>
              <a:rPr lang="es-ES_tradnl" b="1" dirty="0" smtClean="0">
                <a:latin typeface="Times New Roman" pitchFamily="18" charset="0"/>
                <a:ea typeface="Calibri" pitchFamily="34" charset="0"/>
                <a:cs typeface="Times New Roman" pitchFamily="18" charset="0"/>
              </a:rPr>
              <a:t>s del Curr</a:t>
            </a:r>
            <a:r>
              <a:rPr lang="es-ES_tradnl" b="1" dirty="0" smtClean="0">
                <a:ea typeface="Calibri" pitchFamily="34" charset="0"/>
                <a:cs typeface="Times New Roman" pitchFamily="18" charset="0"/>
              </a:rPr>
              <a:t>í</a:t>
            </a:r>
            <a:r>
              <a:rPr lang="es-ES_tradnl" b="1" dirty="0" smtClean="0">
                <a:latin typeface="Times New Roman" pitchFamily="18" charset="0"/>
                <a:ea typeface="Calibri" pitchFamily="34" charset="0"/>
                <a:cs typeface="Times New Roman" pitchFamily="18" charset="0"/>
              </a:rPr>
              <a:t>culo en el Nivel Superior</a:t>
            </a:r>
            <a:endParaRPr lang="en-US" sz="1400" dirty="0" smtClean="0">
              <a:latin typeface="Arial" pitchFamily="34" charset="0"/>
              <a:cs typeface="Arial" pitchFamily="34" charset="0"/>
            </a:endParaRPr>
          </a:p>
          <a:p>
            <a:pPr marL="0" lvl="0" indent="320675" algn="ctr" eaLnBrk="0" fontAlgn="base" hangingPunct="0">
              <a:spcBef>
                <a:spcPct val="0"/>
              </a:spcBef>
              <a:spcAft>
                <a:spcPct val="0"/>
              </a:spcAft>
              <a:buNone/>
            </a:pPr>
            <a:endParaRPr lang="es-ES_tradnl" b="1" dirty="0" smtClean="0">
              <a:latin typeface="Times New Roman" pitchFamily="18" charset="0"/>
              <a:ea typeface="Calibri" pitchFamily="34" charset="0"/>
              <a:cs typeface="Times New Roman" pitchFamily="18" charset="0"/>
            </a:endParaRPr>
          </a:p>
          <a:p>
            <a:pPr marL="0" lvl="0" indent="320675" algn="ctr" eaLnBrk="0" fontAlgn="base" hangingPunct="0">
              <a:spcBef>
                <a:spcPct val="0"/>
              </a:spcBef>
              <a:spcAft>
                <a:spcPct val="0"/>
              </a:spcAft>
              <a:buNone/>
            </a:pPr>
            <a:r>
              <a:rPr lang="es-ES_tradnl" b="1" dirty="0" smtClean="0">
                <a:latin typeface="Times New Roman" pitchFamily="18" charset="0"/>
                <a:ea typeface="Calibri" pitchFamily="34" charset="0"/>
                <a:cs typeface="Times New Roman" pitchFamily="18" charset="0"/>
              </a:rPr>
              <a:t>Proyecto de Investigaci</a:t>
            </a:r>
            <a:r>
              <a:rPr lang="es-ES_tradnl" b="1" dirty="0" smtClean="0">
                <a:ea typeface="Calibri" pitchFamily="34" charset="0"/>
                <a:cs typeface="Times New Roman" pitchFamily="18" charset="0"/>
              </a:rPr>
              <a:t>ó</a:t>
            </a:r>
            <a:r>
              <a:rPr lang="es-ES_tradnl" b="1" dirty="0" smtClean="0">
                <a:latin typeface="Times New Roman" pitchFamily="18" charset="0"/>
                <a:ea typeface="Calibri" pitchFamily="34" charset="0"/>
                <a:cs typeface="Times New Roman" pitchFamily="18" charset="0"/>
              </a:rPr>
              <a:t>n Acci</a:t>
            </a:r>
            <a:r>
              <a:rPr lang="es-ES_tradnl" b="1" dirty="0" smtClean="0">
                <a:ea typeface="Calibri" pitchFamily="34" charset="0"/>
                <a:cs typeface="Times New Roman" pitchFamily="18" charset="0"/>
              </a:rPr>
              <a:t>ó</a:t>
            </a:r>
            <a:r>
              <a:rPr lang="es-ES_tradnl" b="1" dirty="0" smtClean="0">
                <a:latin typeface="Times New Roman" pitchFamily="18" charset="0"/>
                <a:ea typeface="Calibri" pitchFamily="34" charset="0"/>
                <a:cs typeface="Times New Roman" pitchFamily="18" charset="0"/>
              </a:rPr>
              <a:t>n del</a:t>
            </a:r>
            <a:endParaRPr lang="en-US" sz="1400" dirty="0" smtClean="0">
              <a:latin typeface="Arial" pitchFamily="34" charset="0"/>
              <a:cs typeface="Arial" pitchFamily="34" charset="0"/>
            </a:endParaRPr>
          </a:p>
          <a:p>
            <a:pPr marL="0" lvl="0" indent="320675" algn="ctr" eaLnBrk="0" fontAlgn="base" hangingPunct="0">
              <a:spcBef>
                <a:spcPct val="0"/>
              </a:spcBef>
              <a:spcAft>
                <a:spcPct val="0"/>
              </a:spcAft>
              <a:buNone/>
            </a:pPr>
            <a:r>
              <a:rPr lang="es-ES_tradnl" b="1" dirty="0" smtClean="0">
                <a:latin typeface="Times New Roman" pitchFamily="18" charset="0"/>
                <a:ea typeface="Calibri" pitchFamily="34" charset="0"/>
                <a:cs typeface="Times New Roman" pitchFamily="18" charset="0"/>
              </a:rPr>
              <a:t>Prof. Jos</a:t>
            </a:r>
            <a:r>
              <a:rPr lang="es-ES_tradnl" b="1" dirty="0" smtClean="0">
                <a:ea typeface="Calibri" pitchFamily="34" charset="0"/>
                <a:cs typeface="Times New Roman" pitchFamily="18" charset="0"/>
              </a:rPr>
              <a:t>é</a:t>
            </a:r>
            <a:r>
              <a:rPr lang="es-ES_tradnl" b="1" dirty="0" smtClean="0">
                <a:latin typeface="Times New Roman" pitchFamily="18" charset="0"/>
                <a:ea typeface="Calibri" pitchFamily="34" charset="0"/>
                <a:cs typeface="Times New Roman" pitchFamily="18" charset="0"/>
              </a:rPr>
              <a:t> Antonio </a:t>
            </a:r>
            <a:r>
              <a:rPr lang="es-ES_tradnl" b="1" dirty="0" err="1" smtClean="0">
                <a:latin typeface="Times New Roman" pitchFamily="18" charset="0"/>
                <a:ea typeface="Calibri" pitchFamily="34" charset="0"/>
                <a:cs typeface="Times New Roman" pitchFamily="18" charset="0"/>
              </a:rPr>
              <a:t>Villalona</a:t>
            </a:r>
            <a:r>
              <a:rPr lang="es-ES_tradnl" b="1" dirty="0" smtClean="0">
                <a:latin typeface="Times New Roman" pitchFamily="18" charset="0"/>
                <a:ea typeface="Calibri" pitchFamily="34" charset="0"/>
                <a:cs typeface="Times New Roman" pitchFamily="18" charset="0"/>
              </a:rPr>
              <a:t> Castillo. Departamento de Lingüística Aplicada. </a:t>
            </a:r>
            <a:endParaRPr lang="en-US" sz="1400" dirty="0" smtClean="0">
              <a:latin typeface="Arial" pitchFamily="34" charset="0"/>
              <a:cs typeface="Arial" pitchFamily="34" charset="0"/>
            </a:endParaRPr>
          </a:p>
          <a:p>
            <a:pPr marL="0" lvl="0" indent="320675" algn="ctr" eaLnBrk="0" fontAlgn="base" hangingPunct="0">
              <a:spcBef>
                <a:spcPct val="0"/>
              </a:spcBef>
              <a:spcAft>
                <a:spcPct val="0"/>
              </a:spcAft>
              <a:buNone/>
            </a:pPr>
            <a:endParaRPr lang="es-ES_tradnl" b="1" i="1" dirty="0" smtClean="0">
              <a:latin typeface="Times New Roman" pitchFamily="18" charset="0"/>
              <a:ea typeface="Calibri" pitchFamily="34" charset="0"/>
              <a:cs typeface="Times New Roman" pitchFamily="18" charset="0"/>
            </a:endParaRPr>
          </a:p>
          <a:p>
            <a:pPr marL="0" lvl="0" indent="320675" algn="ctr" eaLnBrk="0" fontAlgn="base" hangingPunct="0">
              <a:spcBef>
                <a:spcPct val="0"/>
              </a:spcBef>
              <a:spcAft>
                <a:spcPct val="0"/>
              </a:spcAft>
              <a:buNone/>
            </a:pPr>
            <a:r>
              <a:rPr lang="es-ES_tradnl" b="1" i="1" dirty="0" smtClean="0">
                <a:latin typeface="Times New Roman" pitchFamily="18" charset="0"/>
                <a:ea typeface="Calibri" pitchFamily="34" charset="0"/>
                <a:cs typeface="Times New Roman" pitchFamily="18" charset="0"/>
              </a:rPr>
              <a:t>Título </a:t>
            </a:r>
          </a:p>
          <a:p>
            <a:pPr marL="0" lvl="0" indent="320675" algn="ctr" eaLnBrk="0" fontAlgn="base" hangingPunct="0">
              <a:spcBef>
                <a:spcPct val="0"/>
              </a:spcBef>
              <a:spcAft>
                <a:spcPct val="0"/>
              </a:spcAft>
              <a:buNone/>
            </a:pPr>
            <a:r>
              <a:rPr lang="es-ES_tradnl" b="1" i="1" dirty="0" smtClean="0">
                <a:latin typeface="Times New Roman" pitchFamily="18" charset="0"/>
                <a:ea typeface="Calibri" pitchFamily="34" charset="0"/>
                <a:cs typeface="Times New Roman" pitchFamily="18" charset="0"/>
              </a:rPr>
              <a:t>La escritura y la correcci</a:t>
            </a:r>
            <a:r>
              <a:rPr lang="es-ES_tradnl" b="1" i="1" dirty="0" smtClean="0">
                <a:ea typeface="Calibri" pitchFamily="34" charset="0"/>
                <a:cs typeface="Times New Roman" pitchFamily="18" charset="0"/>
              </a:rPr>
              <a:t>ó</a:t>
            </a:r>
            <a:r>
              <a:rPr lang="es-ES_tradnl" b="1" i="1" dirty="0" smtClean="0">
                <a:latin typeface="Times New Roman" pitchFamily="18" charset="0"/>
                <a:ea typeface="Calibri" pitchFamily="34" charset="0"/>
                <a:cs typeface="Times New Roman" pitchFamily="18" charset="0"/>
              </a:rPr>
              <a:t>n colaborativa como estrategias para alcanzar la auto-regulaci</a:t>
            </a:r>
            <a:r>
              <a:rPr lang="es-ES_tradnl" b="1" i="1" dirty="0" smtClean="0">
                <a:ea typeface="Calibri" pitchFamily="34" charset="0"/>
                <a:cs typeface="Times New Roman" pitchFamily="18" charset="0"/>
              </a:rPr>
              <a:t>ó</a:t>
            </a:r>
            <a:r>
              <a:rPr lang="es-ES_tradnl" b="1" i="1" dirty="0" smtClean="0">
                <a:latin typeface="Times New Roman" pitchFamily="18" charset="0"/>
                <a:ea typeface="Calibri" pitchFamily="34" charset="0"/>
                <a:cs typeface="Times New Roman" pitchFamily="18" charset="0"/>
              </a:rPr>
              <a:t>n y </a:t>
            </a:r>
            <a:r>
              <a:rPr lang="es-ES_tradnl" b="1" i="1" dirty="0" err="1" smtClean="0">
                <a:latin typeface="Times New Roman" pitchFamily="18" charset="0"/>
                <a:ea typeface="Calibri" pitchFamily="34" charset="0"/>
                <a:cs typeface="Times New Roman" pitchFamily="18" charset="0"/>
              </a:rPr>
              <a:t>metacognici</a:t>
            </a:r>
            <a:r>
              <a:rPr lang="es-ES_tradnl" b="1" i="1" dirty="0" err="1" smtClean="0">
                <a:ea typeface="Calibri" pitchFamily="34" charset="0"/>
                <a:cs typeface="Times New Roman" pitchFamily="18" charset="0"/>
              </a:rPr>
              <a:t>ó</a:t>
            </a:r>
            <a:r>
              <a:rPr lang="es-ES_tradnl" b="1" i="1" dirty="0" err="1" smtClean="0">
                <a:latin typeface="Times New Roman" pitchFamily="18" charset="0"/>
                <a:ea typeface="Calibri" pitchFamily="34" charset="0"/>
                <a:cs typeface="Times New Roman" pitchFamily="18" charset="0"/>
              </a:rPr>
              <a:t>n</a:t>
            </a:r>
            <a:r>
              <a:rPr lang="es-ES_tradnl" b="1" i="1" dirty="0" smtClean="0">
                <a:latin typeface="Times New Roman" pitchFamily="18" charset="0"/>
                <a:ea typeface="Calibri" pitchFamily="34" charset="0"/>
                <a:cs typeface="Times New Roman" pitchFamily="18" charset="0"/>
              </a:rPr>
              <a:t> en el aprendizaje. </a:t>
            </a:r>
          </a:p>
          <a:p>
            <a:pPr marL="0" lvl="0" indent="320675" algn="ctr" eaLnBrk="0" fontAlgn="base" hangingPunct="0">
              <a:spcBef>
                <a:spcPct val="0"/>
              </a:spcBef>
              <a:spcAft>
                <a:spcPct val="0"/>
              </a:spcAft>
              <a:buNone/>
            </a:pPr>
            <a:endParaRPr lang="es-ES_tradnl" b="1" i="1" dirty="0" smtClean="0">
              <a:latin typeface="Times New Roman" pitchFamily="18" charset="0"/>
              <a:cs typeface="Times New Roman" pitchFamily="18" charset="0"/>
            </a:endParaRPr>
          </a:p>
          <a:p>
            <a:pPr marL="0" lvl="0" indent="320675" algn="ctr" eaLnBrk="0" fontAlgn="base" hangingPunct="0">
              <a:spcBef>
                <a:spcPct val="0"/>
              </a:spcBef>
              <a:spcAft>
                <a:spcPct val="0"/>
              </a:spcAft>
              <a:buNone/>
            </a:pPr>
            <a:r>
              <a:rPr lang="es-ES_tradnl" b="1" i="1" dirty="0" smtClean="0">
                <a:latin typeface="Times New Roman" pitchFamily="18" charset="0"/>
                <a:cs typeface="Times New Roman" pitchFamily="18" charset="0"/>
              </a:rPr>
              <a:t>7 de abril del 2016, Santo Domingo.</a:t>
            </a:r>
            <a:endParaRPr lang="es-ES_tradnl"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Ejes transversales</a:t>
            </a:r>
            <a:endParaRPr lang="en-US" dirty="0"/>
          </a:p>
        </p:txBody>
      </p:sp>
      <p:sp>
        <p:nvSpPr>
          <p:cNvPr id="3" name="Content Placeholder 2"/>
          <p:cNvSpPr>
            <a:spLocks noGrp="1"/>
          </p:cNvSpPr>
          <p:nvPr>
            <p:ph sz="quarter" idx="1"/>
          </p:nvPr>
        </p:nvSpPr>
        <p:spPr/>
        <p:txBody>
          <a:bodyPr/>
          <a:lstStyle/>
          <a:p>
            <a:pPr>
              <a:buNone/>
            </a:pPr>
            <a:r>
              <a:rPr lang="es-ES_tradnl" b="1" dirty="0" smtClean="0"/>
              <a:t>Tres ejes transversales</a:t>
            </a:r>
            <a:r>
              <a:rPr lang="es-ES_tradnl" dirty="0" smtClean="0"/>
              <a:t>: </a:t>
            </a:r>
          </a:p>
          <a:p>
            <a:r>
              <a:rPr lang="es-ES_tradnl" dirty="0" smtClean="0"/>
              <a:t> La meta-cognición </a:t>
            </a:r>
          </a:p>
          <a:p>
            <a:r>
              <a:rPr lang="es-ES_tradnl" dirty="0" smtClean="0"/>
              <a:t> La auto-regulación </a:t>
            </a:r>
          </a:p>
          <a:p>
            <a:r>
              <a:rPr lang="es-ES_tradnl" dirty="0" smtClean="0"/>
              <a:t> La evaluación colaborativa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josevillalona\Desktop\image6.jpe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514600" y="2895600"/>
            <a:ext cx="3810000" cy="3269411"/>
          </a:xfrm>
          <a:prstGeom prst="rect">
            <a:avLst/>
          </a:prstGeom>
          <a:noFill/>
          <a:ln>
            <a:noFill/>
          </a:ln>
        </p:spPr>
      </p:pic>
      <p:sp>
        <p:nvSpPr>
          <p:cNvPr id="2" name="Title 1"/>
          <p:cNvSpPr>
            <a:spLocks noGrp="1"/>
          </p:cNvSpPr>
          <p:nvPr>
            <p:ph type="title"/>
          </p:nvPr>
        </p:nvSpPr>
        <p:spPr/>
        <p:txBody>
          <a:bodyPr/>
          <a:lstStyle/>
          <a:p>
            <a:r>
              <a:rPr lang="es-ES_tradnl" dirty="0" smtClean="0"/>
              <a:t>Contexto</a:t>
            </a:r>
            <a:endParaRPr lang="en-US" dirty="0"/>
          </a:p>
        </p:txBody>
      </p:sp>
      <p:sp>
        <p:nvSpPr>
          <p:cNvPr id="3" name="Content Placeholder 2"/>
          <p:cNvSpPr>
            <a:spLocks noGrp="1"/>
          </p:cNvSpPr>
          <p:nvPr>
            <p:ph sz="quarter" idx="1"/>
          </p:nvPr>
        </p:nvSpPr>
        <p:spPr/>
        <p:txBody>
          <a:bodyPr/>
          <a:lstStyle/>
          <a:p>
            <a:r>
              <a:rPr lang="es-ES_tradnl" dirty="0" smtClean="0"/>
              <a:t>Asignatura de inglés nivel 302- grupo 03 del semestre 1 del período académico 2015-2016 Campus Santo Tomás de Aquino, PUCMM.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Procedimiento y fases</a:t>
            </a:r>
            <a:endParaRPr lang="en-US" dirty="0"/>
          </a:p>
        </p:txBody>
      </p:sp>
      <p:sp>
        <p:nvSpPr>
          <p:cNvPr id="3" name="Content Placeholder 2"/>
          <p:cNvSpPr>
            <a:spLocks noGrp="1"/>
          </p:cNvSpPr>
          <p:nvPr>
            <p:ph sz="quarter" idx="1"/>
          </p:nvPr>
        </p:nvSpPr>
        <p:spPr/>
        <p:txBody>
          <a:bodyPr/>
          <a:lstStyle/>
          <a:p>
            <a:r>
              <a:rPr lang="es-ES_tradnl" dirty="0" smtClean="0"/>
              <a:t>Se utilizó como estrategia la evaluación colaborativa.</a:t>
            </a:r>
          </a:p>
          <a:p>
            <a:r>
              <a:rPr lang="es-ES_tradnl" dirty="0" smtClean="0"/>
              <a:t>Fase diagnóstica: Se determinaron las competencias lingüísticas de los estudiantes.</a:t>
            </a:r>
          </a:p>
          <a:p>
            <a:r>
              <a:rPr lang="es-ES_tradnl" dirty="0" smtClean="0"/>
              <a:t>Fase formativa: Se llevaron a cabo actividades y estrategias con el fin de alcanzar los objetivos planteados.</a:t>
            </a:r>
          </a:p>
          <a:p>
            <a:r>
              <a:rPr lang="es-ES_tradnl" dirty="0" smtClean="0"/>
              <a:t>Fase evaluativa: Fue llevada a cabo de manera individual y grupal y también por el profesor . </a:t>
            </a:r>
          </a:p>
          <a:p>
            <a:endParaRPr lang="es-ES_tradnl"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Resultados </a:t>
            </a:r>
            <a:endParaRPr lang="en-US" dirty="0"/>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Composición número 1</a:t>
            </a:r>
            <a:endParaRPr lang="en-US" dirty="0"/>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Comp. 1, </a:t>
            </a:r>
            <a:r>
              <a:rPr lang="es-ES_tradnl" dirty="0" err="1" smtClean="0"/>
              <a:t>comp</a:t>
            </a:r>
            <a:r>
              <a:rPr lang="es-ES_tradnl" dirty="0" smtClean="0"/>
              <a:t>. Final y examen final</a:t>
            </a:r>
            <a:endParaRPr lang="en-US" dirty="0"/>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Proyección</a:t>
            </a:r>
            <a:endParaRPr lang="en-US" dirty="0"/>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Actitud hacia la escritura</a:t>
            </a:r>
            <a:endParaRPr lang="en-US" dirty="0"/>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Conclusión</a:t>
            </a:r>
            <a:endParaRPr lang="en-US" dirty="0"/>
          </a:p>
        </p:txBody>
      </p:sp>
      <p:sp>
        <p:nvSpPr>
          <p:cNvPr id="3" name="Content Placeholder 2"/>
          <p:cNvSpPr>
            <a:spLocks noGrp="1"/>
          </p:cNvSpPr>
          <p:nvPr>
            <p:ph sz="quarter" idx="1"/>
          </p:nvPr>
        </p:nvSpPr>
        <p:spPr/>
        <p:txBody>
          <a:bodyPr/>
          <a:lstStyle/>
          <a:p>
            <a:r>
              <a:rPr lang="es-ES_tradnl" dirty="0" smtClean="0"/>
              <a:t>¨La implementación de las estrategias meta-cognitivas en la etapa de producción y revisión de textos mejoran la escritura y mejoran la actitud del estudiante hacia la escritura.</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i="1" dirty="0" smtClean="0"/>
              <a:t>Fin</a:t>
            </a:r>
            <a:endParaRPr lang="en-US" i="1" dirty="0"/>
          </a:p>
        </p:txBody>
      </p:sp>
      <p:sp>
        <p:nvSpPr>
          <p:cNvPr id="3" name="Content Placeholder 2"/>
          <p:cNvSpPr>
            <a:spLocks noGrp="1"/>
          </p:cNvSpPr>
          <p:nvPr>
            <p:ph sz="quarter" idx="1"/>
          </p:nvPr>
        </p:nvSpPr>
        <p:spPr/>
        <p:txBody>
          <a:bodyPr/>
          <a:lstStyle/>
          <a:p>
            <a:pPr algn="ctr">
              <a:buNone/>
            </a:pPr>
            <a:r>
              <a:rPr lang="es-ES_tradnl" dirty="0" smtClean="0"/>
              <a:t>Cada docente debe tomar decisiones inteligentes e informadas sobre la calidad de sus propias prácticas si espera mejorarlas.(</a:t>
            </a:r>
            <a:r>
              <a:rPr lang="es-ES_tradnl" dirty="0" err="1" smtClean="0"/>
              <a:t>Bain</a:t>
            </a:r>
            <a:r>
              <a:rPr lang="es-ES_tradnl" dirty="0" smtClean="0"/>
              <a:t>, 2011, p.8)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Introducción </a:t>
            </a:r>
            <a:endParaRPr lang="en-US" dirty="0"/>
          </a:p>
        </p:txBody>
      </p:sp>
      <p:sp>
        <p:nvSpPr>
          <p:cNvPr id="3" name="Content Placeholder 2"/>
          <p:cNvSpPr>
            <a:spLocks noGrp="1"/>
          </p:cNvSpPr>
          <p:nvPr>
            <p:ph sz="quarter" idx="1"/>
          </p:nvPr>
        </p:nvSpPr>
        <p:spPr/>
        <p:txBody>
          <a:bodyPr>
            <a:normAutofit/>
          </a:bodyPr>
          <a:lstStyle/>
          <a:p>
            <a:r>
              <a:rPr lang="es-ES_tradnl" dirty="0" smtClean="0"/>
              <a:t> </a:t>
            </a:r>
            <a:r>
              <a:rPr lang="es-ES_tradnl" dirty="0" err="1" smtClean="0"/>
              <a:t>Carlino</a:t>
            </a:r>
            <a:r>
              <a:rPr lang="es-ES_tradnl" dirty="0" smtClean="0"/>
              <a:t> (2006) nos permite, ¨configurar ideas: al escribir, se trabaja sobre el pensamiento, se le da una forma entre otras posibles; la reflexión surgida a través de la escritura es diferente de la reflexión no escrita. La escritura da forma a las ideas pero no como un molde externo al contenido: al escribir se crean contenidos no existentes.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Justificación </a:t>
            </a:r>
            <a:endParaRPr lang="en-US" dirty="0"/>
          </a:p>
        </p:txBody>
      </p:sp>
      <p:sp>
        <p:nvSpPr>
          <p:cNvPr id="3" name="Content Placeholder 2"/>
          <p:cNvSpPr>
            <a:spLocks noGrp="1"/>
          </p:cNvSpPr>
          <p:nvPr>
            <p:ph sz="quarter" idx="1"/>
          </p:nvPr>
        </p:nvSpPr>
        <p:spPr/>
        <p:txBody>
          <a:bodyPr/>
          <a:lstStyle/>
          <a:p>
            <a:endParaRPr lang="en-US" dirty="0"/>
          </a:p>
        </p:txBody>
      </p:sp>
      <p:pic>
        <p:nvPicPr>
          <p:cNvPr id="4" name="Picture 3" descr="http://static8.depositphotos.com/1518767/1033/i/450/depositphotos_10336069-Thoughtful-student-doing-her-homework.jpg"/>
          <p:cNvPicPr/>
          <p:nvPr/>
        </p:nvPicPr>
        <p:blipFill>
          <a:blip r:embed="rId3" cstate="print"/>
          <a:srcRect/>
          <a:stretch>
            <a:fillRect/>
          </a:stretch>
        </p:blipFill>
        <p:spPr bwMode="auto">
          <a:xfrm>
            <a:off x="609600" y="1828800"/>
            <a:ext cx="2847975" cy="4276725"/>
          </a:xfrm>
          <a:prstGeom prst="rect">
            <a:avLst/>
          </a:prstGeom>
          <a:noFill/>
          <a:ln w="9525">
            <a:noFill/>
            <a:miter lim="800000"/>
            <a:headEnd/>
            <a:tailEnd/>
          </a:ln>
        </p:spPr>
      </p:pic>
      <p:sp>
        <p:nvSpPr>
          <p:cNvPr id="5" name="TextBox 4"/>
          <p:cNvSpPr txBox="1"/>
          <p:nvPr/>
        </p:nvSpPr>
        <p:spPr>
          <a:xfrm>
            <a:off x="4724400" y="2743200"/>
            <a:ext cx="3886200" cy="369332"/>
          </a:xfrm>
          <a:prstGeom prst="rect">
            <a:avLst/>
          </a:prstGeom>
          <a:noFill/>
        </p:spPr>
        <p:txBody>
          <a:bodyPr wrap="square" rtlCol="0">
            <a:spAutoFit/>
          </a:bodyPr>
          <a:lstStyle/>
          <a:p>
            <a:endParaRPr lang="en-US" dirty="0"/>
          </a:p>
        </p:txBody>
      </p:sp>
      <p:sp>
        <p:nvSpPr>
          <p:cNvPr id="6" name="TextBox 5"/>
          <p:cNvSpPr txBox="1"/>
          <p:nvPr/>
        </p:nvSpPr>
        <p:spPr>
          <a:xfrm>
            <a:off x="3886200" y="2438400"/>
            <a:ext cx="4038600" cy="954107"/>
          </a:xfrm>
          <a:prstGeom prst="rect">
            <a:avLst/>
          </a:prstGeom>
          <a:noFill/>
        </p:spPr>
        <p:txBody>
          <a:bodyPr wrap="square" rtlCol="0">
            <a:spAutoFit/>
          </a:bodyPr>
          <a:lstStyle/>
          <a:p>
            <a:r>
              <a:rPr lang="es-ES_tradnl" sz="2800" dirty="0" smtClean="0"/>
              <a:t>Estudiantes sean reflexivos y estratégicos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Problema de Investigación</a:t>
            </a:r>
            <a:endParaRPr lang="en-US" dirty="0"/>
          </a:p>
        </p:txBody>
      </p:sp>
      <p:sp>
        <p:nvSpPr>
          <p:cNvPr id="3" name="Content Placeholder 2"/>
          <p:cNvSpPr>
            <a:spLocks noGrp="1"/>
          </p:cNvSpPr>
          <p:nvPr>
            <p:ph sz="quarter" idx="1"/>
          </p:nvPr>
        </p:nvSpPr>
        <p:spPr/>
        <p:txBody>
          <a:bodyPr>
            <a:normAutofit/>
          </a:bodyPr>
          <a:lstStyle/>
          <a:p>
            <a:pPr algn="just"/>
            <a:r>
              <a:rPr lang="es-ES_tradnl" sz="2800" dirty="0" smtClean="0"/>
              <a:t>Los desaciertos en las composiciones de los estudiantes del nivel avanzado II del programa de inglés de la PUCMM se repiten debido a su escasa reflexión sobre el proceso de escritura por lo cual es necesario implementar estrategias para aumentar su conciencia meta-cognitiva.</a:t>
            </a:r>
            <a:endParaRPr lang="en-US" sz="2800" dirty="0" smtClean="0"/>
          </a:p>
          <a:p>
            <a:pPr algn="just"/>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Antecedentes </a:t>
            </a:r>
            <a:endParaRPr lang="en-US" dirty="0"/>
          </a:p>
        </p:txBody>
      </p:sp>
      <p:sp>
        <p:nvSpPr>
          <p:cNvPr id="3" name="Content Placeholder 2"/>
          <p:cNvSpPr>
            <a:spLocks noGrp="1"/>
          </p:cNvSpPr>
          <p:nvPr>
            <p:ph sz="quarter" idx="1"/>
          </p:nvPr>
        </p:nvSpPr>
        <p:spPr/>
        <p:txBody>
          <a:bodyPr>
            <a:normAutofit/>
          </a:bodyPr>
          <a:lstStyle/>
          <a:p>
            <a:r>
              <a:rPr lang="es-ES_tradnl" dirty="0" smtClean="0"/>
              <a:t>Tesis de grado de </a:t>
            </a:r>
            <a:r>
              <a:rPr lang="es-ES_tradnl" dirty="0" err="1" smtClean="0"/>
              <a:t>Epifania</a:t>
            </a:r>
            <a:r>
              <a:rPr lang="es-ES_tradnl" dirty="0" smtClean="0"/>
              <a:t> Báez Soto, publicada en el año 2015 titulado: ¨El uso de estrategias cognitivas y meta-cognitivas para la cualificación de la escritura a través de la producción de textos escritos¨.</a:t>
            </a:r>
          </a:p>
          <a:p>
            <a:r>
              <a:rPr lang="es-ES_tradnl" dirty="0" smtClean="0"/>
              <a:t>Investigación realizada por Zhang </a:t>
            </a:r>
            <a:r>
              <a:rPr lang="es-ES_tradnl" dirty="0" err="1" smtClean="0"/>
              <a:t>Yanyan</a:t>
            </a:r>
            <a:r>
              <a:rPr lang="es-ES_tradnl" dirty="0" smtClean="0"/>
              <a:t> en el 2010 y que lleva como título: </a:t>
            </a:r>
            <a:r>
              <a:rPr lang="es-ES_tradnl" dirty="0" err="1" smtClean="0"/>
              <a:t>Investigating</a:t>
            </a:r>
            <a:r>
              <a:rPr lang="es-ES_tradnl" dirty="0" smtClean="0"/>
              <a:t> </a:t>
            </a:r>
            <a:r>
              <a:rPr lang="es-ES_tradnl" dirty="0" err="1" smtClean="0"/>
              <a:t>the</a:t>
            </a:r>
            <a:r>
              <a:rPr lang="es-ES_tradnl" dirty="0" smtClean="0"/>
              <a:t> role of </a:t>
            </a:r>
            <a:r>
              <a:rPr lang="es-ES_tradnl" dirty="0" err="1" smtClean="0"/>
              <a:t>metacognitive</a:t>
            </a:r>
            <a:r>
              <a:rPr lang="es-ES_tradnl" dirty="0" smtClean="0"/>
              <a:t> </a:t>
            </a:r>
            <a:r>
              <a:rPr lang="es-ES_tradnl" dirty="0" err="1" smtClean="0"/>
              <a:t>knowledge</a:t>
            </a:r>
            <a:r>
              <a:rPr lang="es-ES_tradnl" dirty="0" smtClean="0"/>
              <a:t> in </a:t>
            </a:r>
            <a:r>
              <a:rPr lang="es-ES_tradnl" dirty="0" err="1" smtClean="0"/>
              <a:t>English</a:t>
            </a:r>
            <a:r>
              <a:rPr lang="es-ES_tradnl" dirty="0" smtClean="0"/>
              <a:t> </a:t>
            </a:r>
            <a:r>
              <a:rPr lang="es-ES_tradnl" dirty="0" err="1" smtClean="0"/>
              <a:t>writing</a:t>
            </a:r>
            <a:r>
              <a:rPr lang="es-ES_tradnl"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Preguntas de Investigación.</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s-ES_tradnl" dirty="0" smtClean="0"/>
              <a:t>	¿Cuáles estrategias necesitan aprender nuestros estudiantes del programa de inglés de nuestra universidad para superar sus errores de escritura?</a:t>
            </a:r>
            <a:endParaRPr lang="en-US" dirty="0" smtClean="0"/>
          </a:p>
          <a:p>
            <a:pPr marL="514350" indent="-514350">
              <a:buFont typeface="+mj-lt"/>
              <a:buAutoNum type="arabicPeriod"/>
            </a:pPr>
            <a:r>
              <a:rPr lang="es-ES_tradnl" dirty="0" smtClean="0"/>
              <a:t>	¿Qué actitudes positivas hacia la escritura permite en el estudiante el desarrollo de la conciencia lingüística? </a:t>
            </a:r>
            <a:endParaRPr lang="en-US" dirty="0" smtClean="0"/>
          </a:p>
          <a:p>
            <a:pPr marL="514350" indent="-514350">
              <a:buFont typeface="+mj-lt"/>
              <a:buAutoNum type="arabicPeriod"/>
            </a:pPr>
            <a:r>
              <a:rPr lang="es-ES_tradnl" dirty="0" smtClean="0"/>
              <a:t>	¿Cuál es el rol docente en procesos de corrección auto-reguladas y colaborativas?</a:t>
            </a:r>
            <a:endParaRPr lang="en-US" dirty="0" smtClean="0"/>
          </a:p>
          <a:p>
            <a:pPr marL="514350" indent="-514350">
              <a:buFont typeface="+mj-lt"/>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3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Objetivos </a:t>
            </a:r>
            <a:endParaRPr lang="en-US" dirty="0"/>
          </a:p>
        </p:txBody>
      </p:sp>
      <p:sp>
        <p:nvSpPr>
          <p:cNvPr id="3" name="Content Placeholder 2"/>
          <p:cNvSpPr>
            <a:spLocks noGrp="1"/>
          </p:cNvSpPr>
          <p:nvPr>
            <p:ph sz="quarter" idx="1"/>
          </p:nvPr>
        </p:nvSpPr>
        <p:spPr/>
        <p:txBody>
          <a:bodyPr>
            <a:normAutofit fontScale="85000" lnSpcReduction="10000"/>
          </a:bodyPr>
          <a:lstStyle/>
          <a:p>
            <a:pPr>
              <a:buNone/>
            </a:pPr>
            <a:r>
              <a:rPr lang="es-ES_tradnl" b="1" dirty="0" smtClean="0"/>
              <a:t>Objetivo general: </a:t>
            </a:r>
            <a:r>
              <a:rPr lang="es-ES_tradnl" dirty="0" smtClean="0"/>
              <a:t>Desarrollar conciencia meta-cognitivas mediante la implementación de estrategias de escritura para favorecer la autorregulación. </a:t>
            </a:r>
            <a:endParaRPr lang="en-US" dirty="0" smtClean="0"/>
          </a:p>
          <a:p>
            <a:pPr>
              <a:buNone/>
            </a:pPr>
            <a:endParaRPr lang="es-ES_tradnl" b="1" dirty="0" smtClean="0"/>
          </a:p>
          <a:p>
            <a:pPr>
              <a:buNone/>
            </a:pPr>
            <a:r>
              <a:rPr lang="es-ES_tradnl" b="1" dirty="0" smtClean="0"/>
              <a:t>Objetivos específicos:</a:t>
            </a:r>
          </a:p>
          <a:p>
            <a:pPr marL="514350" indent="-514350">
              <a:buFont typeface="+mj-lt"/>
              <a:buAutoNum type="arabicPeriod"/>
            </a:pPr>
            <a:r>
              <a:rPr lang="es-ES_tradnl" dirty="0" smtClean="0"/>
              <a:t>Implementar estrategias de  auto-regulación.</a:t>
            </a:r>
            <a:endParaRPr lang="en-US" dirty="0" smtClean="0"/>
          </a:p>
          <a:p>
            <a:pPr marL="514350" indent="-514350">
              <a:buFont typeface="+mj-lt"/>
              <a:buAutoNum type="arabicPeriod"/>
            </a:pPr>
            <a:r>
              <a:rPr lang="es-ES_tradnl" dirty="0" smtClean="0"/>
              <a:t>Demostrar que la corrección formativa es la más apropiada cuando el estudiante es guiado a una reflexión de los errores e integrar al estudiante en el proceso de corrección.</a:t>
            </a:r>
            <a:endParaRPr lang="en-US" dirty="0" smtClean="0"/>
          </a:p>
          <a:p>
            <a:pPr marL="514350" indent="-514350">
              <a:buFont typeface="+mj-lt"/>
              <a:buAutoNum type="arabicPeriod"/>
            </a:pPr>
            <a:r>
              <a:rPr lang="es-ES_tradnl" dirty="0" smtClean="0"/>
              <a:t>Aplicar rúbricas para identificar la naturaleza de los errores. </a:t>
            </a:r>
            <a:endParaRPr lang="en-US" dirty="0" smtClean="0"/>
          </a:p>
          <a:p>
            <a:pPr marL="514350" indent="-514350">
              <a:buFont typeface="+mj-lt"/>
              <a:buAutoNum type="arabicPeriod"/>
            </a:pPr>
            <a:r>
              <a:rPr lang="es-ES_tradnl" dirty="0" smtClean="0"/>
              <a:t>Desarrollar actitudes más positivas con respecto a la producción escrita.</a:t>
            </a:r>
            <a:endParaRPr lang="en-US" dirty="0" smtClean="0"/>
          </a:p>
          <a:p>
            <a:pPr marL="514350" indent="-514350">
              <a:buFont typeface="+mj-lt"/>
              <a:buAutoNum type="arabicPeriod"/>
            </a:pPr>
            <a:endParaRPr lang="es-ES_tradnl" b="1" dirty="0" smtClean="0"/>
          </a:p>
          <a:p>
            <a:pPr marL="514350" indent="-514350">
              <a:buFont typeface="+mj-lt"/>
              <a:buAutoNum type="arabicPeriod"/>
            </a:pPr>
            <a:endParaRPr lang="es-ES_tradnl"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Hipótesis</a:t>
            </a:r>
            <a:endParaRPr lang="en-US" dirty="0"/>
          </a:p>
        </p:txBody>
      </p:sp>
      <p:sp>
        <p:nvSpPr>
          <p:cNvPr id="3" name="Content Placeholder 2"/>
          <p:cNvSpPr>
            <a:spLocks noGrp="1"/>
          </p:cNvSpPr>
          <p:nvPr>
            <p:ph sz="quarter" idx="1"/>
          </p:nvPr>
        </p:nvSpPr>
        <p:spPr/>
        <p:txBody>
          <a:bodyPr/>
          <a:lstStyle/>
          <a:p>
            <a:r>
              <a:rPr lang="es-ES_tradnl" b="1" dirty="0" smtClean="0"/>
              <a:t>Hipótesis: </a:t>
            </a:r>
            <a:r>
              <a:rPr lang="es-ES_tradnl" dirty="0" smtClean="0"/>
              <a:t>La implementación de estrategias meta-cognitivas en la etapa de producción y revisión de  textos mejoran la escritura. </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Conceptualización </a:t>
            </a:r>
            <a:endParaRPr lang="en-US" dirty="0"/>
          </a:p>
        </p:txBody>
      </p:sp>
      <p:sp>
        <p:nvSpPr>
          <p:cNvPr id="3" name="Content Placeholder 2"/>
          <p:cNvSpPr>
            <a:spLocks noGrp="1"/>
          </p:cNvSpPr>
          <p:nvPr>
            <p:ph sz="quarter" idx="1"/>
          </p:nvPr>
        </p:nvSpPr>
        <p:spPr/>
        <p:txBody>
          <a:bodyPr>
            <a:normAutofit/>
          </a:bodyPr>
          <a:lstStyle/>
          <a:p>
            <a:pPr>
              <a:buNone/>
            </a:pPr>
            <a:r>
              <a:rPr lang="es-ES_tradnl" dirty="0" smtClean="0"/>
              <a:t>    </a:t>
            </a:r>
            <a:r>
              <a:rPr lang="es-ES_tradnl" b="1" dirty="0" smtClean="0"/>
              <a:t>Eje principal:</a:t>
            </a:r>
          </a:p>
          <a:p>
            <a:r>
              <a:rPr lang="es-ES_tradnl" dirty="0" smtClean="0"/>
              <a:t> La escritura</a:t>
            </a:r>
          </a:p>
          <a:p>
            <a:r>
              <a:rPr lang="es-DO" dirty="0" smtClean="0"/>
              <a:t>¿Qué es la escritura? </a:t>
            </a:r>
            <a:r>
              <a:rPr lang="es-DO" dirty="0" err="1" smtClean="0"/>
              <a:t>Cassany</a:t>
            </a:r>
            <a:r>
              <a:rPr lang="es-DO" dirty="0" smtClean="0"/>
              <a:t> (1989) afirma que ¨a menudo se ha presentado el código escrito como un sistema de signos para transcribir el código oral; como un medio para vehicular mediante letras la lengua oral”.</a:t>
            </a:r>
            <a:endParaRPr lang="es-ES_tradnl" dirty="0" smtClean="0"/>
          </a:p>
          <a:p>
            <a:pPr>
              <a:buNone/>
            </a:pPr>
            <a:r>
              <a:rPr lang="es-ES_tradnl"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0E8A11ED9A9056468EB06BF2DDD8132B" ma:contentTypeVersion="2" ma:contentTypeDescription="Crear nuevo documento." ma:contentTypeScope="" ma:versionID="ea1ea9747d5e1c16d79f9e84215e0dd6">
  <xsd:schema xmlns:xsd="http://www.w3.org/2001/XMLSchema" xmlns:xs="http://www.w3.org/2001/XMLSchema" xmlns:p="http://schemas.microsoft.com/office/2006/metadata/properties" xmlns:ns1="http://schemas.microsoft.com/sharepoint/v3" targetNamespace="http://schemas.microsoft.com/office/2006/metadata/properties" ma:root="true" ma:fieldsID="cd6bce56cd35acad97fd37550ee15fe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22BD91-8063-40BC-8AA1-56A9027E6FA6}"/>
</file>

<file path=customXml/itemProps2.xml><?xml version="1.0" encoding="utf-8"?>
<ds:datastoreItem xmlns:ds="http://schemas.openxmlformats.org/officeDocument/2006/customXml" ds:itemID="{E9AB6C23-9860-4525-9F46-7E0C2856274A}"/>
</file>

<file path=customXml/itemProps3.xml><?xml version="1.0" encoding="utf-8"?>
<ds:datastoreItem xmlns:ds="http://schemas.openxmlformats.org/officeDocument/2006/customXml" ds:itemID="{D27C7E21-6066-4988-A9BA-B9488E3AE480}"/>
</file>

<file path=docProps/app.xml><?xml version="1.0" encoding="utf-8"?>
<Properties xmlns="http://schemas.openxmlformats.org/officeDocument/2006/extended-properties" xmlns:vt="http://schemas.openxmlformats.org/officeDocument/2006/docPropsVTypes">
  <Template>Civic</Template>
  <TotalTime>942</TotalTime>
  <Words>987</Words>
  <Application>Microsoft Office PowerPoint</Application>
  <PresentationFormat>Presentación en pantalla (4:3)</PresentationFormat>
  <Paragraphs>88</Paragraphs>
  <Slides>19</Slides>
  <Notes>10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Civic</vt:lpstr>
      <vt:lpstr>  Pontificia Universidad Católica y Maestra</vt:lpstr>
      <vt:lpstr>Introducción </vt:lpstr>
      <vt:lpstr>Justificación </vt:lpstr>
      <vt:lpstr>Problema de Investigación</vt:lpstr>
      <vt:lpstr>Antecedentes </vt:lpstr>
      <vt:lpstr>Preguntas de Investigación.</vt:lpstr>
      <vt:lpstr>Objetivos </vt:lpstr>
      <vt:lpstr>Hipótesis</vt:lpstr>
      <vt:lpstr>Conceptualización </vt:lpstr>
      <vt:lpstr>Ejes transversales</vt:lpstr>
      <vt:lpstr>Contexto</vt:lpstr>
      <vt:lpstr>Procedimiento y fases</vt:lpstr>
      <vt:lpstr>Resultados </vt:lpstr>
      <vt:lpstr>Composición número 1</vt:lpstr>
      <vt:lpstr>Comp. 1, comp. Final y examen final</vt:lpstr>
      <vt:lpstr>Proyección</vt:lpstr>
      <vt:lpstr>Actitud hacia la escritura</vt:lpstr>
      <vt:lpstr>Conclusión</vt:lpstr>
      <vt:lpstr>Fin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Facultad de Ciencias y Humanidades  Centro de Exelencia para la Investigacion y Difusion de la Lectura y Escritura (CEDILE) Progama de Alfabetizacion Academica Diplomado en Lectura y Escritura a traves del curriculo enel Nivel Superior</dc:title>
  <dc:creator>Villalona</dc:creator>
  <cp:lastModifiedBy>Flori</cp:lastModifiedBy>
  <cp:revision>45</cp:revision>
  <dcterms:created xsi:type="dcterms:W3CDTF">2006-08-16T00:00:00Z</dcterms:created>
  <dcterms:modified xsi:type="dcterms:W3CDTF">2016-04-07T04:39:30Z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0x0101000E8A11ED9A9056468EB06BF2DDD8132B</vt:lpwstr>
  </property>
</Properties>
</file>