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19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2.xml" ContentType="application/vnd.openxmlformats-officedocument.drawingml.chart+xml"/>
  <Override PartName="/ppt/charts/chart7.xml" ContentType="application/vnd.openxmlformats-officedocument.drawingml.chart+xml"/>
  <Override PartName="/ppt/theme/theme1.xml" ContentType="application/vnd.openxmlformats-officedocument.theme+xml"/>
  <Override PartName="/ppt/charts/chart6.xml" ContentType="application/vnd.openxmlformats-officedocument.drawingml.chart+xml"/>
  <Override PartName="/ppt/charts/chart1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6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2" r:id="rId9"/>
    <p:sldId id="259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66" r:id="rId18"/>
    <p:sldId id="267" r:id="rId19"/>
    <p:sldId id="265" r:id="rId20"/>
    <p:sldId id="26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29" autoAdjust="0"/>
  </p:normalViewPr>
  <p:slideViewPr>
    <p:cSldViewPr>
      <p:cViewPr>
        <p:scale>
          <a:sx n="80" d="100"/>
          <a:sy n="80" d="100"/>
        </p:scale>
        <p:origin x="-78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bro_de_Microsoft_Office_Excel_2007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bro_de_Microsoft_Office_Excel_2007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bro_de_Microsoft_Office_Excel_2007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bro_de_Microsoft_Office_Excel_2007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bro_de_Microsoft_Office_Excel_2007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bro_de_Microsoft_Office_Excel_2007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bro_de_Microsoft_Office_Excel_2007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DO"/>
  <c:chart>
    <c:plotArea>
      <c:layout/>
      <c:pie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Sheet1!$L$8:$L$11</c:f>
              <c:strCache>
                <c:ptCount val="4"/>
                <c:pt idx="0">
                  <c:v>de 1-2 puntos </c:v>
                </c:pt>
                <c:pt idx="1">
                  <c:v>De 2.1-3</c:v>
                </c:pt>
                <c:pt idx="2">
                  <c:v>de 3.1-4</c:v>
                </c:pt>
                <c:pt idx="3">
                  <c:v>Sin informe </c:v>
                </c:pt>
              </c:strCache>
            </c:strRef>
          </c:cat>
          <c:val>
            <c:numRef>
              <c:f>Sheet1!$M$8:$M$11</c:f>
              <c:numCache>
                <c:formatCode>General</c:formatCode>
                <c:ptCount val="4"/>
                <c:pt idx="0">
                  <c:v>15</c:v>
                </c:pt>
                <c:pt idx="1">
                  <c:v>6</c:v>
                </c:pt>
                <c:pt idx="2">
                  <c:v>4</c:v>
                </c:pt>
                <c:pt idx="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149-4C02-A2C5-0D93F6DC8EC9}"/>
            </c:ext>
          </c:extLst>
        </c:ser>
        <c:ser>
          <c:idx val="1"/>
          <c:order val="1"/>
          <c:explosion val="25"/>
          <c:cat>
            <c:strRef>
              <c:f>Sheet1!$L$8:$L$11</c:f>
              <c:strCache>
                <c:ptCount val="4"/>
                <c:pt idx="0">
                  <c:v>de 1-2 puntos </c:v>
                </c:pt>
                <c:pt idx="1">
                  <c:v>De 2.1-3</c:v>
                </c:pt>
                <c:pt idx="2">
                  <c:v>de 3.1-4</c:v>
                </c:pt>
                <c:pt idx="3">
                  <c:v>Sin informe </c:v>
                </c:pt>
              </c:strCache>
            </c:strRef>
          </c:cat>
          <c:val>
            <c:numRef>
              <c:f>Sheet1!$N$8:$N$11</c:f>
              <c:numCache>
                <c:formatCode>General</c:formatCode>
                <c:ptCount val="4"/>
                <c:pt idx="0">
                  <c:v>0.42857142857142855</c:v>
                </c:pt>
                <c:pt idx="1">
                  <c:v>0.17142857142857137</c:v>
                </c:pt>
                <c:pt idx="2">
                  <c:v>0.11428571428571442</c:v>
                </c:pt>
                <c:pt idx="3">
                  <c:v>0.28571428571428603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149-4C02-A2C5-0D93F6DC8EC9}"/>
            </c:ext>
          </c:extLst>
        </c:ser>
        <c:ser>
          <c:idx val="2"/>
          <c:order val="2"/>
          <c:explosion val="25"/>
          <c:cat>
            <c:strRef>
              <c:f>Sheet1!$L$8:$L$11</c:f>
              <c:strCache>
                <c:ptCount val="4"/>
                <c:pt idx="0">
                  <c:v>de 1-2 puntos </c:v>
                </c:pt>
                <c:pt idx="1">
                  <c:v>De 2.1-3</c:v>
                </c:pt>
                <c:pt idx="2">
                  <c:v>de 3.1-4</c:v>
                </c:pt>
                <c:pt idx="3">
                  <c:v>Sin informe </c:v>
                </c:pt>
              </c:strCache>
            </c:strRef>
          </c:cat>
          <c:val>
            <c:numRef>
              <c:f>Sheet1!$O$8:$O$11</c:f>
              <c:numCache>
                <c:formatCode>0</c:formatCode>
                <c:ptCount val="4"/>
                <c:pt idx="0">
                  <c:v>42.857142857142804</c:v>
                </c:pt>
                <c:pt idx="1">
                  <c:v>17.14285714285716</c:v>
                </c:pt>
                <c:pt idx="2">
                  <c:v>11.428571428571413</c:v>
                </c:pt>
                <c:pt idx="3">
                  <c:v>28.571428571428569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149-4C02-A2C5-0D93F6DC8EC9}"/>
            </c:ext>
          </c:extLst>
        </c:ser>
        <c:dLbls/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DO"/>
  <c:chart>
    <c:plotArea>
      <c:layout>
        <c:manualLayout>
          <c:layoutTarget val="inner"/>
          <c:xMode val="edge"/>
          <c:yMode val="edge"/>
          <c:x val="0.29992432195975582"/>
          <c:y val="0"/>
          <c:w val="0.53888888888888942"/>
          <c:h val="0.89814814814814814"/>
        </c:manualLayout>
      </c:layout>
      <c:pie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Sheet1!$L$17:$L$20</c:f>
              <c:numCache>
                <c:formatCode>General</c:formatCode>
                <c:ptCount val="4"/>
                <c:pt idx="0">
                  <c:v>9</c:v>
                </c:pt>
                <c:pt idx="1">
                  <c:v>17</c:v>
                </c:pt>
                <c:pt idx="2">
                  <c:v>6</c:v>
                </c:pt>
                <c:pt idx="3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0A1-42CD-A493-C297F5D6AF93}"/>
            </c:ext>
          </c:extLst>
        </c:ser>
        <c:ser>
          <c:idx val="1"/>
          <c:order val="1"/>
          <c:explosion val="25"/>
          <c:val>
            <c:numRef>
              <c:f>Sheet1!$M$17:$M$20</c:f>
              <c:numCache>
                <c:formatCode>General</c:formatCode>
                <c:ptCount val="4"/>
                <c:pt idx="0">
                  <c:v>0.25714285714285745</c:v>
                </c:pt>
                <c:pt idx="1">
                  <c:v>0.48571428571428615</c:v>
                </c:pt>
                <c:pt idx="2">
                  <c:v>0.17142857142857137</c:v>
                </c:pt>
                <c:pt idx="3">
                  <c:v>8.5714285714285715E-2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0A1-42CD-A493-C297F5D6AF93}"/>
            </c:ext>
          </c:extLst>
        </c:ser>
        <c:ser>
          <c:idx val="2"/>
          <c:order val="2"/>
          <c:explosion val="25"/>
          <c:val>
            <c:numRef>
              <c:f>Sheet1!$N$17:$N$20</c:f>
              <c:numCache>
                <c:formatCode>0</c:formatCode>
                <c:ptCount val="4"/>
                <c:pt idx="0">
                  <c:v>25.71428571428574</c:v>
                </c:pt>
                <c:pt idx="1">
                  <c:v>48.571428571428527</c:v>
                </c:pt>
                <c:pt idx="2">
                  <c:v>17.14285714285716</c:v>
                </c:pt>
                <c:pt idx="3">
                  <c:v>8.5714285714285712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0A1-42CD-A493-C297F5D6AF93}"/>
            </c:ext>
          </c:extLst>
        </c:ser>
        <c:dLbls/>
        <c:firstSliceAng val="0"/>
      </c:pieChart>
    </c:plotArea>
    <c:legend>
      <c:legendPos val="r"/>
      <c:layout/>
      <c:txPr>
        <a:bodyPr/>
        <a:lstStyle/>
        <a:p>
          <a:pPr rtl="0">
            <a:defRPr/>
          </a:pPr>
          <a:endParaRPr lang="es-DO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DO"/>
  <c:chart>
    <c:plotArea>
      <c:layout/>
      <c:pieChart>
        <c:varyColors val="1"/>
        <c:ser>
          <c:idx val="0"/>
          <c:order val="0"/>
          <c:explosion val="21"/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Sheet1!$L$26:$L$29</c:f>
              <c:numCache>
                <c:formatCode>General</c:formatCode>
                <c:ptCount val="4"/>
                <c:pt idx="0">
                  <c:v>4</c:v>
                </c:pt>
                <c:pt idx="1">
                  <c:v>14</c:v>
                </c:pt>
                <c:pt idx="2">
                  <c:v>14</c:v>
                </c:pt>
                <c:pt idx="3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F77-41C9-9430-0D465E1E0BFA}"/>
            </c:ext>
          </c:extLst>
        </c:ser>
        <c:ser>
          <c:idx val="1"/>
          <c:order val="1"/>
          <c:explosion val="25"/>
          <c:val>
            <c:numRef>
              <c:f>Sheet1!$M$26:$M$29</c:f>
              <c:numCache>
                <c:formatCode>General</c:formatCode>
                <c:ptCount val="4"/>
                <c:pt idx="0">
                  <c:v>0.11428571428571439</c:v>
                </c:pt>
                <c:pt idx="1">
                  <c:v>0.4</c:v>
                </c:pt>
                <c:pt idx="2">
                  <c:v>0.4</c:v>
                </c:pt>
                <c:pt idx="3">
                  <c:v>8.5714285714285715E-2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F77-41C9-9430-0D465E1E0BFA}"/>
            </c:ext>
          </c:extLst>
        </c:ser>
        <c:ser>
          <c:idx val="2"/>
          <c:order val="2"/>
          <c:explosion val="25"/>
          <c:val>
            <c:numRef>
              <c:f>Sheet1!$N$26:$N$29</c:f>
              <c:numCache>
                <c:formatCode>0</c:formatCode>
                <c:ptCount val="4"/>
                <c:pt idx="0">
                  <c:v>11.428571428571413</c:v>
                </c:pt>
                <c:pt idx="1">
                  <c:v>40</c:v>
                </c:pt>
                <c:pt idx="2">
                  <c:v>40</c:v>
                </c:pt>
                <c:pt idx="3">
                  <c:v>8.5714285714285712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F77-41C9-9430-0D465E1E0BFA}"/>
            </c:ext>
          </c:extLst>
        </c:ser>
        <c:dLbls/>
        <c:firstSliceAng val="0"/>
      </c:pieChart>
    </c:plotArea>
    <c:legend>
      <c:legendPos val="r"/>
      <c:layout/>
      <c:txPr>
        <a:bodyPr/>
        <a:lstStyle/>
        <a:p>
          <a:pPr rtl="0">
            <a:defRPr/>
          </a:pPr>
          <a:endParaRPr lang="es-DO"/>
        </a:p>
      </c:txPr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DO"/>
  <c:chart>
    <c:plotArea>
      <c:layout/>
      <c:pie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Sheet1!$K$35:$K$38</c:f>
              <c:strCache>
                <c:ptCount val="4"/>
                <c:pt idx="0">
                  <c:v>de 1-2 puntos </c:v>
                </c:pt>
                <c:pt idx="1">
                  <c:v>De 2.1-3</c:v>
                </c:pt>
                <c:pt idx="2">
                  <c:v>de 3.1-4</c:v>
                </c:pt>
                <c:pt idx="3">
                  <c:v>No entregado</c:v>
                </c:pt>
              </c:strCache>
            </c:strRef>
          </c:cat>
          <c:val>
            <c:numRef>
              <c:f>Sheet1!$L$35:$L$38</c:f>
              <c:numCache>
                <c:formatCode>General</c:formatCode>
                <c:ptCount val="4"/>
                <c:pt idx="0">
                  <c:v>3</c:v>
                </c:pt>
                <c:pt idx="1">
                  <c:v>12</c:v>
                </c:pt>
                <c:pt idx="2">
                  <c:v>17</c:v>
                </c:pt>
                <c:pt idx="3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0E6-4434-938B-9144F3530F56}"/>
            </c:ext>
          </c:extLst>
        </c:ser>
        <c:ser>
          <c:idx val="1"/>
          <c:order val="1"/>
          <c:explosion val="25"/>
          <c:cat>
            <c:strRef>
              <c:f>Sheet1!$K$35:$K$38</c:f>
              <c:strCache>
                <c:ptCount val="4"/>
                <c:pt idx="0">
                  <c:v>de 1-2 puntos </c:v>
                </c:pt>
                <c:pt idx="1">
                  <c:v>De 2.1-3</c:v>
                </c:pt>
                <c:pt idx="2">
                  <c:v>de 3.1-4</c:v>
                </c:pt>
                <c:pt idx="3">
                  <c:v>No entregado</c:v>
                </c:pt>
              </c:strCache>
            </c:strRef>
          </c:cat>
          <c:val>
            <c:numRef>
              <c:f>Sheet1!$M$35:$M$38</c:f>
              <c:numCache>
                <c:formatCode>General</c:formatCode>
                <c:ptCount val="4"/>
                <c:pt idx="0">
                  <c:v>8.5714285714285715E-2</c:v>
                </c:pt>
                <c:pt idx="1">
                  <c:v>0.34285714285714286</c:v>
                </c:pt>
                <c:pt idx="2">
                  <c:v>0.48571428571428615</c:v>
                </c:pt>
                <c:pt idx="3">
                  <c:v>8.5714285714285715E-2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0E6-4434-938B-9144F3530F56}"/>
            </c:ext>
          </c:extLst>
        </c:ser>
        <c:ser>
          <c:idx val="2"/>
          <c:order val="2"/>
          <c:explosion val="25"/>
          <c:cat>
            <c:strRef>
              <c:f>Sheet1!$K$35:$K$38</c:f>
              <c:strCache>
                <c:ptCount val="4"/>
                <c:pt idx="0">
                  <c:v>de 1-2 puntos </c:v>
                </c:pt>
                <c:pt idx="1">
                  <c:v>De 2.1-3</c:v>
                </c:pt>
                <c:pt idx="2">
                  <c:v>de 3.1-4</c:v>
                </c:pt>
                <c:pt idx="3">
                  <c:v>No entregado</c:v>
                </c:pt>
              </c:strCache>
            </c:strRef>
          </c:cat>
          <c:val>
            <c:numRef>
              <c:f>Sheet1!$N$35:$N$38</c:f>
              <c:numCache>
                <c:formatCode>0</c:formatCode>
                <c:ptCount val="4"/>
                <c:pt idx="0">
                  <c:v>8.5714285714285712</c:v>
                </c:pt>
                <c:pt idx="1">
                  <c:v>34.285714285714285</c:v>
                </c:pt>
                <c:pt idx="2">
                  <c:v>48.571428571428527</c:v>
                </c:pt>
                <c:pt idx="3">
                  <c:v>8.5714285714285712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0E6-4434-938B-9144F3530F56}"/>
            </c:ext>
          </c:extLst>
        </c:ser>
        <c:dLbls/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DO"/>
  <c:chart>
    <c:plotArea>
      <c:layout/>
      <c:pie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Sheet1!$I$62:$I$65</c:f>
              <c:numCache>
                <c:formatCode>General</c:formatCode>
                <c:ptCount val="4"/>
                <c:pt idx="0">
                  <c:v>2</c:v>
                </c:pt>
                <c:pt idx="1">
                  <c:v>20</c:v>
                </c:pt>
                <c:pt idx="2">
                  <c:v>12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ACC-469F-B337-2BC01D12660C}"/>
            </c:ext>
          </c:extLst>
        </c:ser>
        <c:ser>
          <c:idx val="1"/>
          <c:order val="1"/>
          <c:explosion val="25"/>
          <c:val>
            <c:numRef>
              <c:f>Sheet1!$J$62:$J$65</c:f>
              <c:numCache>
                <c:formatCode>General</c:formatCode>
                <c:ptCount val="4"/>
                <c:pt idx="0">
                  <c:v>5.7142857142857141E-2</c:v>
                </c:pt>
                <c:pt idx="1">
                  <c:v>0.57142857142857206</c:v>
                </c:pt>
                <c:pt idx="2">
                  <c:v>0.34285714285714286</c:v>
                </c:pt>
                <c:pt idx="3">
                  <c:v>2.8571428571428591E-2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ACC-469F-B337-2BC01D12660C}"/>
            </c:ext>
          </c:extLst>
        </c:ser>
        <c:ser>
          <c:idx val="2"/>
          <c:order val="2"/>
          <c:explosion val="25"/>
          <c:val>
            <c:numRef>
              <c:f>Sheet1!$K$62:$K$65</c:f>
              <c:numCache>
                <c:formatCode>0</c:formatCode>
                <c:ptCount val="4"/>
                <c:pt idx="0">
                  <c:v>5.71428571428571</c:v>
                </c:pt>
                <c:pt idx="1">
                  <c:v>57.142857142857139</c:v>
                </c:pt>
                <c:pt idx="2">
                  <c:v>34.285714285714285</c:v>
                </c:pt>
                <c:pt idx="3">
                  <c:v>2.8571428571428572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ACC-469F-B337-2BC01D12660C}"/>
            </c:ext>
          </c:extLst>
        </c:ser>
        <c:dLbls/>
        <c:firstSliceAng val="0"/>
      </c:pieChart>
    </c:plotArea>
    <c:legend>
      <c:legendPos val="r"/>
      <c:layout/>
      <c:txPr>
        <a:bodyPr/>
        <a:lstStyle/>
        <a:p>
          <a:pPr rtl="0">
            <a:defRPr/>
          </a:pPr>
          <a:endParaRPr lang="es-DO"/>
        </a:p>
      </c:txPr>
    </c:legend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DO"/>
  <c:chart>
    <c:plotArea>
      <c:layout/>
      <c:pie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Sheet1!$I$71:$I$74</c:f>
              <c:numCache>
                <c:formatCode>General</c:formatCode>
                <c:ptCount val="4"/>
                <c:pt idx="0">
                  <c:v>1</c:v>
                </c:pt>
                <c:pt idx="1">
                  <c:v>19</c:v>
                </c:pt>
                <c:pt idx="2">
                  <c:v>14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E9B-4AB5-8B18-94C6FDECF96F}"/>
            </c:ext>
          </c:extLst>
        </c:ser>
        <c:ser>
          <c:idx val="1"/>
          <c:order val="1"/>
          <c:explosion val="25"/>
          <c:val>
            <c:numRef>
              <c:f>Sheet1!$J$71:$J$74</c:f>
              <c:numCache>
                <c:formatCode>General</c:formatCode>
                <c:ptCount val="4"/>
                <c:pt idx="0">
                  <c:v>2.8571428571428591E-2</c:v>
                </c:pt>
                <c:pt idx="1">
                  <c:v>0.54285714285714259</c:v>
                </c:pt>
                <c:pt idx="2">
                  <c:v>0.4</c:v>
                </c:pt>
                <c:pt idx="3">
                  <c:v>2.8571428571428591E-2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E9B-4AB5-8B18-94C6FDECF96F}"/>
            </c:ext>
          </c:extLst>
        </c:ser>
        <c:ser>
          <c:idx val="2"/>
          <c:order val="2"/>
          <c:explosion val="25"/>
          <c:val>
            <c:numRef>
              <c:f>Sheet1!$K$71:$K$74</c:f>
              <c:numCache>
                <c:formatCode>0</c:formatCode>
                <c:ptCount val="4"/>
                <c:pt idx="0">
                  <c:v>2.8571428571428572</c:v>
                </c:pt>
                <c:pt idx="1">
                  <c:v>54.285714285714285</c:v>
                </c:pt>
                <c:pt idx="2">
                  <c:v>40</c:v>
                </c:pt>
                <c:pt idx="3">
                  <c:v>2.8571428571428572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E9B-4AB5-8B18-94C6FDECF96F}"/>
            </c:ext>
          </c:extLst>
        </c:ser>
        <c:dLbls/>
        <c:firstSliceAng val="0"/>
      </c:pieChart>
    </c:plotArea>
    <c:legend>
      <c:legendPos val="r"/>
      <c:layout/>
      <c:txPr>
        <a:bodyPr/>
        <a:lstStyle/>
        <a:p>
          <a:pPr rtl="0">
            <a:defRPr/>
          </a:pPr>
          <a:endParaRPr lang="es-DO"/>
        </a:p>
      </c:txPr>
    </c:legend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DO"/>
  <c:chart>
    <c:plotArea>
      <c:layout/>
      <c:pie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Sheet1!$I$80:$I$83</c:f>
              <c:numCache>
                <c:formatCode>General</c:formatCode>
                <c:ptCount val="4"/>
                <c:pt idx="0">
                  <c:v>3</c:v>
                </c:pt>
                <c:pt idx="1">
                  <c:v>8</c:v>
                </c:pt>
                <c:pt idx="2">
                  <c:v>24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68-4679-ADAB-C342D54189E8}"/>
            </c:ext>
          </c:extLst>
        </c:ser>
        <c:ser>
          <c:idx val="1"/>
          <c:order val="1"/>
          <c:explosion val="25"/>
          <c:val>
            <c:numRef>
              <c:f>Sheet1!$J$80:$J$83</c:f>
              <c:numCache>
                <c:formatCode>General</c:formatCode>
                <c:ptCount val="4"/>
                <c:pt idx="0">
                  <c:v>8.5714285714285715E-2</c:v>
                </c:pt>
                <c:pt idx="1">
                  <c:v>0.22222222222222221</c:v>
                </c:pt>
                <c:pt idx="2">
                  <c:v>0.66666666666666663</c:v>
                </c:pt>
                <c:pt idx="3">
                  <c:v>2.7777777777777832E-2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768-4679-ADAB-C342D54189E8}"/>
            </c:ext>
          </c:extLst>
        </c:ser>
        <c:ser>
          <c:idx val="2"/>
          <c:order val="2"/>
          <c:explosion val="25"/>
          <c:val>
            <c:numRef>
              <c:f>Sheet1!$K$80:$K$83</c:f>
              <c:numCache>
                <c:formatCode>0</c:formatCode>
                <c:ptCount val="4"/>
                <c:pt idx="0">
                  <c:v>8.5714285714285712</c:v>
                </c:pt>
                <c:pt idx="1">
                  <c:v>22.222222222222186</c:v>
                </c:pt>
                <c:pt idx="2">
                  <c:v>66.666666666666657</c:v>
                </c:pt>
                <c:pt idx="3">
                  <c:v>2.7777777777777826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768-4679-ADAB-C342D54189E8}"/>
            </c:ext>
          </c:extLst>
        </c:ser>
        <c:dLbls/>
        <c:firstSliceAng val="0"/>
      </c:pieChart>
    </c:plotArea>
    <c:legend>
      <c:legendPos val="r"/>
      <c:layout/>
      <c:txPr>
        <a:bodyPr/>
        <a:lstStyle/>
        <a:p>
          <a:pPr rtl="0">
            <a:defRPr/>
          </a:pPr>
          <a:endParaRPr lang="es-DO"/>
        </a:p>
      </c:txPr>
    </c:legend>
    <c:plotVisOnly val="1"/>
    <c:dispBlanksAs val="zero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289B-3849-4719-AE6F-80D9D1FCA35E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524F562-782B-4F16-B92E-BD8CBA6EB95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822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289B-3849-4719-AE6F-80D9D1FCA35E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524F562-782B-4F16-B92E-BD8CBA6EB95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767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289B-3849-4719-AE6F-80D9D1FCA35E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524F562-782B-4F16-B92E-BD8CBA6EB950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51429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289B-3849-4719-AE6F-80D9D1FCA35E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524F562-782B-4F16-B92E-BD8CBA6EB95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2668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289B-3849-4719-AE6F-80D9D1FCA35E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524F562-782B-4F16-B92E-BD8CBA6EB950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822894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289B-3849-4719-AE6F-80D9D1FCA35E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524F562-782B-4F16-B92E-BD8CBA6EB95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5396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289B-3849-4719-AE6F-80D9D1FCA35E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4F562-782B-4F16-B92E-BD8CBA6EB95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3490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289B-3849-4719-AE6F-80D9D1FCA35E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4F562-782B-4F16-B92E-BD8CBA6EB95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7628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289B-3849-4719-AE6F-80D9D1FCA35E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4F562-782B-4F16-B92E-BD8CBA6EB95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9302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289B-3849-4719-AE6F-80D9D1FCA35E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524F562-782B-4F16-B92E-BD8CBA6EB95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0540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289B-3849-4719-AE6F-80D9D1FCA35E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524F562-782B-4F16-B92E-BD8CBA6EB95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874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289B-3849-4719-AE6F-80D9D1FCA35E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524F562-782B-4F16-B92E-BD8CBA6EB95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5611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289B-3849-4719-AE6F-80D9D1FCA35E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4F562-782B-4F16-B92E-BD8CBA6EB95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1528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289B-3849-4719-AE6F-80D9D1FCA35E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4F562-782B-4F16-B92E-BD8CBA6EB95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3728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289B-3849-4719-AE6F-80D9D1FCA35E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4F562-782B-4F16-B92E-BD8CBA6EB95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1471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289B-3849-4719-AE6F-80D9D1FCA35E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524F562-782B-4F16-B92E-BD8CBA6EB95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3575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0289B-3849-4719-AE6F-80D9D1FCA35E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524F562-782B-4F16-B92E-BD8CBA6EB95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9381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  <p:sldLayoutId id="2147483968" r:id="rId12"/>
    <p:sldLayoutId id="2147483969" r:id="rId13"/>
    <p:sldLayoutId id="2147483970" r:id="rId14"/>
    <p:sldLayoutId id="2147483971" r:id="rId15"/>
    <p:sldLayoutId id="21474839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1524000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s-DO" sz="1600" b="1" dirty="0" smtClean="0">
                <a:solidFill>
                  <a:schemeClr val="tx1"/>
                </a:solidFill>
              </a:rPr>
              <a:t>Pontificia Universidad Católica Madre y Maestra </a:t>
            </a:r>
            <a:br>
              <a:rPr lang="es-DO" sz="1600" b="1" dirty="0" smtClean="0">
                <a:solidFill>
                  <a:schemeClr val="tx1"/>
                </a:solidFill>
              </a:rPr>
            </a:br>
            <a:r>
              <a:rPr lang="es-DO" sz="1600" b="1" dirty="0" smtClean="0">
                <a:solidFill>
                  <a:schemeClr val="tx1"/>
                </a:solidFill>
              </a:rPr>
              <a:t>Campus Santo Tomás de Aquino </a:t>
            </a:r>
            <a:r>
              <a:rPr lang="es-DO" sz="1600" dirty="0" smtClean="0"/>
              <a:t/>
            </a:r>
            <a:br>
              <a:rPr lang="es-DO" sz="1600" dirty="0" smtClean="0"/>
            </a:br>
            <a:r>
              <a:rPr lang="es-DO" sz="1400" dirty="0" smtClean="0">
                <a:solidFill>
                  <a:schemeClr val="tx1"/>
                </a:solidFill>
              </a:rPr>
              <a:t>Centro de Excelencia para la Investigación  y Difusión de la Lectura y Escritura  (</a:t>
            </a:r>
            <a:r>
              <a:rPr lang="es-DO" sz="1400" dirty="0" err="1" smtClean="0">
                <a:solidFill>
                  <a:schemeClr val="tx1"/>
                </a:solidFill>
              </a:rPr>
              <a:t>CEDILE</a:t>
            </a:r>
            <a:r>
              <a:rPr lang="es-DO" sz="1400" dirty="0" smtClean="0">
                <a:solidFill>
                  <a:schemeClr val="tx1"/>
                </a:solidFill>
              </a:rPr>
              <a:t>)</a:t>
            </a:r>
            <a:br>
              <a:rPr lang="es-DO" sz="1400" dirty="0" smtClean="0">
                <a:solidFill>
                  <a:schemeClr val="tx1"/>
                </a:solidFill>
              </a:rPr>
            </a:br>
            <a:r>
              <a:rPr lang="es-DO" sz="1800" dirty="0"/>
              <a:t/>
            </a:r>
            <a:br>
              <a:rPr lang="es-DO" sz="1800" dirty="0"/>
            </a:br>
            <a:endParaRPr lang="en-US" sz="1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2895600"/>
            <a:ext cx="7010400" cy="3581400"/>
          </a:xfrm>
        </p:spPr>
        <p:txBody>
          <a:bodyPr>
            <a:normAutofit fontScale="25000" lnSpcReduction="20000"/>
          </a:bodyPr>
          <a:lstStyle/>
          <a:p>
            <a:endParaRPr lang="es-DO" dirty="0" smtClean="0"/>
          </a:p>
          <a:p>
            <a:pPr algn="ctr"/>
            <a:r>
              <a:rPr lang="es-DO" sz="8000" b="1" dirty="0" smtClean="0">
                <a:solidFill>
                  <a:schemeClr val="tx1"/>
                </a:solidFill>
              </a:rPr>
              <a:t>“Escritura </a:t>
            </a:r>
            <a:r>
              <a:rPr lang="es-DO" sz="8000" b="1" dirty="0">
                <a:solidFill>
                  <a:schemeClr val="tx1"/>
                </a:solidFill>
              </a:rPr>
              <a:t>por proceso de informes financieros con la ayuda de </a:t>
            </a:r>
            <a:r>
              <a:rPr lang="es-DO" sz="8000" b="1" dirty="0" smtClean="0">
                <a:solidFill>
                  <a:schemeClr val="tx1"/>
                </a:solidFill>
              </a:rPr>
              <a:t>guías”</a:t>
            </a:r>
            <a:endParaRPr lang="en-US" sz="8000" b="1" dirty="0">
              <a:solidFill>
                <a:schemeClr val="tx1"/>
              </a:solidFill>
            </a:endParaRPr>
          </a:p>
          <a:p>
            <a:r>
              <a:rPr lang="es-DO" sz="8000" b="1" dirty="0">
                <a:solidFill>
                  <a:schemeClr val="tx1"/>
                </a:solidFill>
              </a:rPr>
              <a:t> </a:t>
            </a:r>
            <a:endParaRPr lang="en-US" sz="8000" b="1" dirty="0">
              <a:solidFill>
                <a:schemeClr val="tx1"/>
              </a:solidFill>
            </a:endParaRPr>
          </a:p>
          <a:p>
            <a:endParaRPr lang="es-DO" sz="8000" dirty="0">
              <a:solidFill>
                <a:schemeClr val="tx1"/>
              </a:solidFill>
            </a:endParaRPr>
          </a:p>
          <a:p>
            <a:pPr algn="ctr"/>
            <a:r>
              <a:rPr lang="es-DO" sz="8000" b="1" dirty="0" smtClean="0">
                <a:solidFill>
                  <a:schemeClr val="tx1"/>
                </a:solidFill>
              </a:rPr>
              <a:t>Santa De León </a:t>
            </a:r>
          </a:p>
          <a:p>
            <a:pPr algn="ctr"/>
            <a:r>
              <a:rPr lang="es-DO" sz="8000" b="1" dirty="0" smtClean="0">
                <a:solidFill>
                  <a:schemeClr val="tx1"/>
                </a:solidFill>
              </a:rPr>
              <a:t>Departamento de Gestión Financiera y Auditoría</a:t>
            </a:r>
          </a:p>
          <a:p>
            <a:pPr algn="ctr"/>
            <a:endParaRPr lang="es-DO" sz="8000" dirty="0" smtClean="0">
              <a:solidFill>
                <a:schemeClr val="tx1"/>
              </a:solidFill>
            </a:endParaRPr>
          </a:p>
          <a:p>
            <a:pPr algn="ctr"/>
            <a:endParaRPr lang="es-DO" sz="8000" b="1" dirty="0" smtClean="0"/>
          </a:p>
          <a:p>
            <a:pPr algn="ctr"/>
            <a:r>
              <a:rPr lang="es-DO" sz="8000" b="1" dirty="0" smtClean="0">
                <a:solidFill>
                  <a:schemeClr val="tx1"/>
                </a:solidFill>
              </a:rPr>
              <a:t>DIPLOMADO </a:t>
            </a:r>
            <a:r>
              <a:rPr lang="es-DO" sz="8000" b="1" dirty="0">
                <a:solidFill>
                  <a:schemeClr val="tx1"/>
                </a:solidFill>
              </a:rPr>
              <a:t>DE LECTURA Y ESCRITURA A TRAVÉS DEL CURRÍCULO EN EL NIVEL SUPERIOR</a:t>
            </a:r>
            <a:endParaRPr lang="en-US" sz="8000" dirty="0">
              <a:solidFill>
                <a:schemeClr val="tx1"/>
              </a:solidFill>
            </a:endParaRPr>
          </a:p>
          <a:p>
            <a:pPr algn="ctr"/>
            <a:r>
              <a:rPr lang="es-DO" sz="8000" b="1" dirty="0">
                <a:solidFill>
                  <a:schemeClr val="tx1"/>
                </a:solidFill>
              </a:rPr>
              <a:t> </a:t>
            </a:r>
            <a:endParaRPr lang="en-US" sz="8000" dirty="0">
              <a:solidFill>
                <a:schemeClr val="tx1"/>
              </a:solidFill>
            </a:endParaRPr>
          </a:p>
          <a:p>
            <a:pPr algn="ctr"/>
            <a:endParaRPr lang="es-DO" sz="8000" dirty="0" smtClean="0">
              <a:solidFill>
                <a:schemeClr val="tx1"/>
              </a:solidFill>
            </a:endParaRPr>
          </a:p>
          <a:p>
            <a:pPr algn="ctr"/>
            <a:endParaRPr lang="es-DO" sz="8000" dirty="0">
              <a:solidFill>
                <a:schemeClr val="tx1"/>
              </a:solidFill>
            </a:endParaRPr>
          </a:p>
          <a:p>
            <a:pPr algn="ctr"/>
            <a:r>
              <a:rPr lang="es-DO" sz="8000" dirty="0" smtClean="0">
                <a:solidFill>
                  <a:schemeClr val="tx1"/>
                </a:solidFill>
              </a:rPr>
              <a:t>Santo Domingo, República Dominicana </a:t>
            </a:r>
          </a:p>
          <a:p>
            <a:pPr algn="ctr"/>
            <a:r>
              <a:rPr lang="es-DO" sz="8000" dirty="0" smtClean="0">
                <a:solidFill>
                  <a:schemeClr val="tx1"/>
                </a:solidFill>
              </a:rPr>
              <a:t>7 de abril, 2016</a:t>
            </a:r>
            <a:endParaRPr lang="es-DO" sz="8000" dirty="0">
              <a:solidFill>
                <a:schemeClr val="tx1"/>
              </a:solidFill>
            </a:endParaRPr>
          </a:p>
          <a:p>
            <a:pPr algn="ctr"/>
            <a:endParaRPr lang="es-DO" sz="2000" dirty="0" smtClean="0">
              <a:solidFill>
                <a:schemeClr val="tx1"/>
              </a:solidFill>
            </a:endParaRPr>
          </a:p>
          <a:p>
            <a:pPr algn="ctr"/>
            <a:endParaRPr lang="es-DO" sz="2000" dirty="0">
              <a:solidFill>
                <a:schemeClr val="tx1"/>
              </a:solidFill>
            </a:endParaRPr>
          </a:p>
          <a:p>
            <a:endParaRPr lang="es-DO" sz="2000" dirty="0" smtClean="0">
              <a:solidFill>
                <a:schemeClr val="tx1"/>
              </a:solidFill>
            </a:endParaRPr>
          </a:p>
          <a:p>
            <a:r>
              <a:rPr lang="es-DO" sz="2000" dirty="0" smtClean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SantaDeLeon\Pictures\Logo PUCMM (full color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11772"/>
            <a:ext cx="990600" cy="859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8984842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DO" dirty="0" smtClean="0"/>
              <a:t>   Resultados</a:t>
            </a:r>
            <a:br>
              <a:rPr lang="es-DO" dirty="0" smtClean="0"/>
            </a:br>
            <a:r>
              <a:rPr lang="es-DO" dirty="0" smtClean="0"/>
              <a:t>Primera entrega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09030646"/>
              </p:ext>
            </p:extLst>
          </p:nvPr>
        </p:nvGraphicFramePr>
        <p:xfrm>
          <a:off x="914400" y="2112818"/>
          <a:ext cx="5038725" cy="13829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6825"/>
                <a:gridCol w="1317625"/>
                <a:gridCol w="1143000"/>
                <a:gridCol w="1311275"/>
              </a:tblGrid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 dirty="0">
                          <a:effectLst/>
                        </a:rPr>
                        <a:t>Calificación obtenida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 dirty="0">
                          <a:effectLst/>
                        </a:rPr>
                        <a:t>35 estudiantes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 % de participación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de 1 a 2 puntos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0.428571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43%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De 2 a 3 puntos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0.171429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17%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de 3 a 4 puntos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0.114286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11%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Sin informe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0.285714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29%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35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6200" y="1676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D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Presentaci</a:t>
            </a:r>
            <a:r>
              <a:rPr kumimoji="0" lang="es-D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D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del informe</a:t>
            </a:r>
            <a:endParaRPr kumimoji="0" lang="es-DO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="" val="595499468"/>
              </p:ext>
            </p:extLst>
          </p:nvPr>
        </p:nvGraphicFramePr>
        <p:xfrm>
          <a:off x="1143000" y="3505200"/>
          <a:ext cx="4652010" cy="2084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0923052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Segunda entrega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05812667"/>
              </p:ext>
            </p:extLst>
          </p:nvPr>
        </p:nvGraphicFramePr>
        <p:xfrm>
          <a:off x="1219200" y="1700401"/>
          <a:ext cx="5181599" cy="15770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1291"/>
                <a:gridCol w="387813"/>
                <a:gridCol w="1883295"/>
                <a:gridCol w="1219200"/>
              </a:tblGrid>
              <a:tr h="3383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Segunda</a:t>
                      </a:r>
                      <a:r>
                        <a:rPr lang="en-US" sz="1200" dirty="0">
                          <a:effectLst/>
                        </a:rPr>
                        <a:t>  </a:t>
                      </a:r>
                      <a:r>
                        <a:rPr lang="en-US" sz="1200" dirty="0" err="1">
                          <a:effectLst/>
                        </a:rPr>
                        <a:t>entrega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Presentación del informe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76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Calificación obtenida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76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 1-2 puntos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0.257143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76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De 2. a 3 puntos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17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0.485714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49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76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de 3.a 4 puntos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0.171429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 dirty="0">
                          <a:effectLst/>
                        </a:rPr>
                        <a:t>17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76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No entregado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0.085714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76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35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8600" y="1143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D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Presentaci</a:t>
            </a:r>
            <a:r>
              <a:rPr kumimoji="0" lang="es-D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D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del informe</a:t>
            </a:r>
            <a:endParaRPr kumimoji="0" lang="es-DO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="" val="3751259694"/>
              </p:ext>
            </p:extLst>
          </p:nvPr>
        </p:nvGraphicFramePr>
        <p:xfrm>
          <a:off x="1828800" y="3831801"/>
          <a:ext cx="32766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914400" y="5578733"/>
            <a:ext cx="51054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D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662939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Segunda entrega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85830431"/>
              </p:ext>
            </p:extLst>
          </p:nvPr>
        </p:nvGraphicFramePr>
        <p:xfrm>
          <a:off x="1928812" y="1981200"/>
          <a:ext cx="4981575" cy="1578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7982"/>
                <a:gridCol w="563165"/>
                <a:gridCol w="1857689"/>
                <a:gridCol w="812739"/>
              </a:tblGrid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Segunda</a:t>
                      </a:r>
                      <a:r>
                        <a:rPr lang="en-US" sz="1200" dirty="0">
                          <a:effectLst/>
                        </a:rPr>
                        <a:t>  </a:t>
                      </a:r>
                      <a:r>
                        <a:rPr lang="en-US" sz="1200" dirty="0" err="1">
                          <a:effectLst/>
                        </a:rPr>
                        <a:t>entrega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 dirty="0">
                          <a:effectLst/>
                        </a:rPr>
                        <a:t>Calificación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 dirty="0">
                          <a:effectLst/>
                        </a:rPr>
                        <a:t>Obtenida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 1-2 puntos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0.114286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 2.1-3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 3.1-4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 entregado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0.085714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4800" y="1549444"/>
            <a:ext cx="82296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D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Estrategias discursivas (Coherencia, cohesi</a:t>
            </a:r>
            <a:r>
              <a:rPr kumimoji="0" lang="es-D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D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y correcci</a:t>
            </a:r>
            <a:r>
              <a:rPr kumimoji="0" lang="es-D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D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de la normativa)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="" val="4204159430"/>
              </p:ext>
            </p:extLst>
          </p:nvPr>
        </p:nvGraphicFramePr>
        <p:xfrm>
          <a:off x="3124200" y="3559810"/>
          <a:ext cx="2895600" cy="2452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0361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Segunda entrega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86166996"/>
              </p:ext>
            </p:extLst>
          </p:nvPr>
        </p:nvGraphicFramePr>
        <p:xfrm>
          <a:off x="304800" y="1676400"/>
          <a:ext cx="4920615" cy="1578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7424"/>
                <a:gridCol w="250307"/>
                <a:gridCol w="102904"/>
                <a:gridCol w="1928753"/>
                <a:gridCol w="1001227"/>
              </a:tblGrid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Segunda  entrega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Calificación obtenida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marR="0" indent="-6794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 1-2 puntos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0.085714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 2-3 puntos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0.342857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de 3-4 puntos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17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0.485714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49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No entregado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0.085714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35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2400" y="1447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Capacidad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de 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análisis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="" val="365597505"/>
              </p:ext>
            </p:extLst>
          </p:nvPr>
        </p:nvGraphicFramePr>
        <p:xfrm>
          <a:off x="2857500" y="3483610"/>
          <a:ext cx="3429000" cy="221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3126438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Tercera entrega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49280261"/>
              </p:ext>
            </p:extLst>
          </p:nvPr>
        </p:nvGraphicFramePr>
        <p:xfrm>
          <a:off x="1676400" y="1858199"/>
          <a:ext cx="4752975" cy="1769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4920"/>
                <a:gridCol w="573405"/>
                <a:gridCol w="2286000"/>
                <a:gridCol w="628650"/>
              </a:tblGrid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Tercera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entrega</a:t>
                      </a:r>
                      <a:r>
                        <a:rPr lang="en-US" sz="1200" dirty="0">
                          <a:effectLst/>
                        </a:rPr>
                        <a:t> 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Calificación obtenida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 1-2 puntos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0.057143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 2-3 puntos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0.571429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de 3-4 puntos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0.342857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34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No entregado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0.028571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35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81000" y="1499800"/>
            <a:ext cx="7543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Presentación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del 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informe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="" val="3492576681"/>
              </p:ext>
            </p:extLst>
          </p:nvPr>
        </p:nvGraphicFramePr>
        <p:xfrm>
          <a:off x="1371600" y="3733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2914946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Tercera entrega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75069051"/>
              </p:ext>
            </p:extLst>
          </p:nvPr>
        </p:nvGraphicFramePr>
        <p:xfrm>
          <a:off x="1905000" y="1960602"/>
          <a:ext cx="4581525" cy="1578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4920"/>
                <a:gridCol w="459105"/>
                <a:gridCol w="2057400"/>
                <a:gridCol w="800100"/>
              </a:tblGrid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Tercera</a:t>
                      </a:r>
                      <a:r>
                        <a:rPr lang="en-US" sz="1200" dirty="0">
                          <a:effectLst/>
                        </a:rPr>
                        <a:t>  </a:t>
                      </a:r>
                      <a:r>
                        <a:rPr lang="en-US" sz="1200" dirty="0" err="1">
                          <a:effectLst/>
                        </a:rPr>
                        <a:t>entrega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 1-2 puntos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0.028571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De 2-3 puntos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19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0.542857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54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de 3-4 puntos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0.4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40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No entregado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0.028571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35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4800" y="1683603"/>
            <a:ext cx="70104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D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Estrategias discursivas</a:t>
            </a:r>
            <a:r>
              <a:rPr kumimoji="0" lang="es-DO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D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(Coherencia, cohesi</a:t>
            </a:r>
            <a:r>
              <a:rPr kumimoji="0" lang="es-D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D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y correcci</a:t>
            </a:r>
            <a:r>
              <a:rPr kumimoji="0" lang="es-D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s-D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de la normativa)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="" val="3930043414"/>
              </p:ext>
            </p:extLst>
          </p:nvPr>
        </p:nvGraphicFramePr>
        <p:xfrm>
          <a:off x="2138362" y="3886200"/>
          <a:ext cx="41148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60929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Tercera entrega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2666961"/>
              </p:ext>
            </p:extLst>
          </p:nvPr>
        </p:nvGraphicFramePr>
        <p:xfrm>
          <a:off x="1143000" y="1981199"/>
          <a:ext cx="4581525" cy="1578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4920"/>
                <a:gridCol w="802005"/>
                <a:gridCol w="1771650"/>
                <a:gridCol w="742950"/>
              </a:tblGrid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Tercera</a:t>
                      </a:r>
                      <a:r>
                        <a:rPr lang="en-US" sz="1200" dirty="0">
                          <a:effectLst/>
                        </a:rPr>
                        <a:t>  </a:t>
                      </a:r>
                      <a:r>
                        <a:rPr lang="en-US" sz="1200" dirty="0" err="1">
                          <a:effectLst/>
                        </a:rPr>
                        <a:t>entrega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Total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 1-2 puntos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0.085714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De 2-3 puntos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0.222222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22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de 3-4 puntos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24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0.666667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67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No entregado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0.027778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36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1614100"/>
            <a:ext cx="1981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Capacidad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de 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análisis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="" val="4260386575"/>
              </p:ext>
            </p:extLst>
          </p:nvPr>
        </p:nvGraphicFramePr>
        <p:xfrm>
          <a:off x="1447800" y="3810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4640018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  Conclusiones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892968"/>
            <a:ext cx="6591985" cy="443163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DO" dirty="0" smtClean="0"/>
              <a:t>Se logró una </a:t>
            </a:r>
            <a:r>
              <a:rPr lang="es-DO" dirty="0"/>
              <a:t>armoniosa relación entre los cálculos de razones financieras  y la escritura, pues causó  en los estudiantes  un profundo efecto cognitivo, el hecho de que  estos  debieron repensar y mejorar  el informe proveniente del análisis propuesto en inicio con la primera </a:t>
            </a:r>
            <a:r>
              <a:rPr lang="es-DO" dirty="0" smtClean="0"/>
              <a:t>entrega.</a:t>
            </a:r>
          </a:p>
          <a:p>
            <a:pPr algn="just"/>
            <a:r>
              <a:rPr lang="es-DO" dirty="0" smtClean="0"/>
              <a:t>Desarrollaron </a:t>
            </a:r>
            <a:r>
              <a:rPr lang="es-DO" dirty="0"/>
              <a:t>su capacidad de analizar y expresar de forma sintetizada sus razonamientos. </a:t>
            </a:r>
            <a:endParaRPr lang="es-DO" dirty="0" smtClean="0"/>
          </a:p>
          <a:p>
            <a:pPr algn="just"/>
            <a:r>
              <a:rPr lang="es-DO" dirty="0" smtClean="0"/>
              <a:t> </a:t>
            </a:r>
            <a:r>
              <a:rPr lang="es-DO" dirty="0"/>
              <a:t>La revisión de sus escritos  con elemento crítico les permitió plantearse mejoras futuras tomando como base los resultados del pasado. </a:t>
            </a:r>
            <a:endParaRPr lang="en-US" dirty="0"/>
          </a:p>
          <a:p>
            <a:pPr algn="just"/>
            <a:r>
              <a:rPr lang="es-DO" dirty="0"/>
              <a:t>E</a:t>
            </a:r>
            <a:r>
              <a:rPr lang="es-DO" dirty="0" smtClean="0"/>
              <a:t>ntregar </a:t>
            </a:r>
            <a:r>
              <a:rPr lang="es-DO" dirty="0"/>
              <a:t>nuevas herramientas guías </a:t>
            </a:r>
            <a:r>
              <a:rPr lang="es-DO" dirty="0" smtClean="0"/>
              <a:t> sirvió para </a:t>
            </a:r>
            <a:r>
              <a:rPr lang="es-DO" dirty="0"/>
              <a:t>contribuir en el proceso de </a:t>
            </a:r>
            <a:r>
              <a:rPr lang="es-DO" dirty="0" smtClean="0"/>
              <a:t>transformación.</a:t>
            </a:r>
          </a:p>
          <a:p>
            <a:pPr algn="just"/>
            <a:r>
              <a:rPr lang="es-DO" dirty="0" smtClean="0"/>
              <a:t>Se evidenció </a:t>
            </a:r>
            <a:r>
              <a:rPr lang="es-DO" dirty="0"/>
              <a:t>una ascendente mejora  en las calificaciones </a:t>
            </a:r>
            <a:r>
              <a:rPr lang="es-DO" dirty="0" smtClean="0"/>
              <a:t>obtenidas. Escribir </a:t>
            </a:r>
            <a:r>
              <a:rPr lang="es-DO" dirty="0"/>
              <a:t>informes  por procesos permitió que los estudiantes se empoderaran  y se empeñaran en mejorar sus entregas, al mismo tiempo pudieron  cambiar su actitud frente a la  escritura</a:t>
            </a:r>
            <a:r>
              <a:rPr lang="es-DO" dirty="0" smtClean="0"/>
              <a:t>.</a:t>
            </a:r>
            <a:endParaRPr lang="en-US" dirty="0"/>
          </a:p>
        </p:txBody>
      </p:sp>
      <p:pic>
        <p:nvPicPr>
          <p:cNvPr id="4" name="Picture 2" descr="C:\Users\SantaDeLeon\Pictures\Logo PUCMM (full color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346364"/>
            <a:ext cx="6858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5347803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  Recomendaciones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3600" y="1447800"/>
            <a:ext cx="7772400" cy="5136245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s-DO" sz="6400" dirty="0"/>
              <a:t>Utilizar las estrategias discursivas en las asignaturas numéricas   permitirá al estudiante un desarrollo cognitivo integral  y un cambio de actitud frente a la </a:t>
            </a:r>
            <a:r>
              <a:rPr lang="es-DO" sz="6400" dirty="0" smtClean="0"/>
              <a:t>escritura</a:t>
            </a:r>
            <a:r>
              <a:rPr lang="es-DO" sz="6400" dirty="0"/>
              <a:t>.</a:t>
            </a:r>
            <a:endParaRPr lang="en-US" sz="6400" dirty="0"/>
          </a:p>
          <a:p>
            <a:pPr lvl="0"/>
            <a:r>
              <a:rPr lang="es-DO" sz="6400" dirty="0"/>
              <a:t>La revisión  en diferentes etapas del proceso en la    elaboración de informes  posibilita   a los estudiantes  para un mejor desempeño y logro de los objetivos planteados</a:t>
            </a:r>
            <a:r>
              <a:rPr lang="es-DO" sz="6400" dirty="0" smtClean="0"/>
              <a:t>.</a:t>
            </a:r>
            <a:endParaRPr lang="en-US" sz="6400" dirty="0"/>
          </a:p>
          <a:p>
            <a:pPr lvl="0"/>
            <a:r>
              <a:rPr lang="es-DO" sz="6400" dirty="0"/>
              <a:t>Acompañar a los estudiantes en los procesos de elaboración de un informe   permite al docente  ampliar la visión profesional a partir de los criterios de los estudiantes y al mismo tiempo implementar mejoras y reflexionar sobre los aprendizajes logrados en el aula</a:t>
            </a:r>
            <a:r>
              <a:rPr lang="es-DO" sz="6400" dirty="0" smtClean="0"/>
              <a:t>.</a:t>
            </a:r>
            <a:r>
              <a:rPr lang="es-DO" sz="6400" dirty="0"/>
              <a:t> </a:t>
            </a:r>
            <a:endParaRPr lang="en-US" sz="6400" dirty="0"/>
          </a:p>
          <a:p>
            <a:pPr lvl="0"/>
            <a:r>
              <a:rPr lang="es-DO" sz="6400" dirty="0"/>
              <a:t>Elaborar herramientas para ser aplicadas en el aula  permite al estudiante autorregularse con respecto a su aprendizaje</a:t>
            </a:r>
            <a:r>
              <a:rPr lang="es-DO" sz="6400" dirty="0" smtClean="0"/>
              <a:t>.</a:t>
            </a:r>
            <a:endParaRPr lang="en-US" sz="6400" dirty="0"/>
          </a:p>
          <a:p>
            <a:pPr lvl="0"/>
            <a:r>
              <a:rPr lang="es-DO" sz="6400" dirty="0"/>
              <a:t>Elaborar informes con análisis específicos permite al estudiante conectarse con la realidad mediante ejemplos de empresas reales.  </a:t>
            </a:r>
            <a:endParaRPr lang="en-US" sz="6400" dirty="0"/>
          </a:p>
          <a:p>
            <a:pPr lvl="0"/>
            <a:r>
              <a:rPr lang="es-DO" sz="6400" dirty="0"/>
              <a:t>Inducir a los estudiantes a determinar las causas- efectos de los resultados financieros que permitan evitar errores posteriores</a:t>
            </a:r>
            <a:r>
              <a:rPr lang="es-DO" sz="6400" dirty="0" smtClean="0"/>
              <a:t>.</a:t>
            </a:r>
            <a:endParaRPr lang="en-US" sz="6400" dirty="0"/>
          </a:p>
          <a:p>
            <a:pPr lvl="0"/>
            <a:r>
              <a:rPr lang="es-DO" sz="6400" dirty="0"/>
              <a:t>La entrega de la rúbrica al inicio de una tarea de escritura  contribuye a la autoevaluación</a:t>
            </a:r>
            <a:r>
              <a:rPr lang="es-DO" sz="6400" dirty="0" smtClean="0"/>
              <a:t>.</a:t>
            </a:r>
            <a:endParaRPr lang="en-US" sz="6400" dirty="0"/>
          </a:p>
          <a:p>
            <a:pPr lvl="0"/>
            <a:r>
              <a:rPr lang="es-DO" sz="6400" dirty="0"/>
              <a:t>Que a partir de esta investigación, los profesores que impartan la asignatura de Contabilidad Intermedia II utilicen herramientas guías en sus prácticas para elaborar informes</a:t>
            </a:r>
            <a:r>
              <a:rPr lang="es-DO" sz="6400" dirty="0" smtClean="0"/>
              <a:t>.</a:t>
            </a:r>
            <a:endParaRPr lang="en-US" sz="3600" dirty="0"/>
          </a:p>
          <a:p>
            <a:pPr marL="0" indent="0">
              <a:buNone/>
            </a:pPr>
            <a:r>
              <a:rPr lang="es-DO" sz="2800" dirty="0"/>
              <a:t> </a:t>
            </a:r>
            <a:endParaRPr lang="en-US" sz="2800" dirty="0"/>
          </a:p>
          <a:p>
            <a:pPr marL="0" indent="0">
              <a:buNone/>
            </a:pPr>
            <a:r>
              <a:rPr lang="es-DO" dirty="0"/>
              <a:t> 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2" descr="C:\Users\SantaDeLeon\Pictures\Logo PUCMM (full color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457200"/>
            <a:ext cx="6858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0163831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76400" y="2057400"/>
            <a:ext cx="6591300" cy="3778250"/>
          </a:xfrm>
        </p:spPr>
        <p:txBody>
          <a:bodyPr>
            <a:normAutofit/>
          </a:bodyPr>
          <a:lstStyle/>
          <a:p>
            <a:pPr algn="ctr"/>
            <a:endParaRPr lang="es-DO" dirty="0" smtClean="0">
              <a:effectLst/>
            </a:endParaRPr>
          </a:p>
          <a:p>
            <a:pPr marL="0" indent="0" algn="just">
              <a:buNone/>
            </a:pPr>
            <a:r>
              <a:rPr lang="es-DO" i="1" dirty="0" smtClean="0"/>
              <a:t>La </a:t>
            </a:r>
            <a:r>
              <a:rPr lang="es-DO" i="1" dirty="0"/>
              <a:t>condición básica y fundamental para una buena enseñanza de la </a:t>
            </a:r>
            <a:r>
              <a:rPr lang="es-DO" i="1" dirty="0" smtClean="0"/>
              <a:t>lectura y </a:t>
            </a:r>
            <a:r>
              <a:rPr lang="es-DO" i="1" dirty="0"/>
              <a:t>la escritura </a:t>
            </a:r>
            <a:r>
              <a:rPr lang="es-DO" i="1" dirty="0" smtClean="0"/>
              <a:t>es </a:t>
            </a:r>
            <a:r>
              <a:rPr lang="es-DO" i="1" dirty="0"/>
              <a:t>la de restituirle su sentido de práctica social </a:t>
            </a:r>
            <a:r>
              <a:rPr lang="es-DO" i="1" dirty="0" smtClean="0"/>
              <a:t>y cultural </a:t>
            </a:r>
            <a:r>
              <a:rPr lang="es-DO" i="1" dirty="0"/>
              <a:t>de tal manera, que los alumnos entiendan su aprendizaje como </a:t>
            </a:r>
            <a:r>
              <a:rPr lang="es-DO" i="1" dirty="0" smtClean="0"/>
              <a:t>un medio </a:t>
            </a:r>
            <a:r>
              <a:rPr lang="es-DO" i="1" dirty="0"/>
              <a:t>para ampliar sus posibilidades de comunicación, de placer y </a:t>
            </a:r>
            <a:r>
              <a:rPr lang="es-DO" i="1" dirty="0" smtClean="0"/>
              <a:t>de aprendizaje </a:t>
            </a:r>
            <a:r>
              <a:rPr lang="es-DO" i="1" dirty="0"/>
              <a:t>y se impliquen en el interés de comprender el mensaje </a:t>
            </a:r>
            <a:r>
              <a:rPr lang="es-DO" i="1" dirty="0" smtClean="0"/>
              <a:t>escrito.</a:t>
            </a:r>
          </a:p>
          <a:p>
            <a:pPr marL="0" indent="0" algn="just">
              <a:buNone/>
            </a:pPr>
            <a:r>
              <a:rPr lang="en-US" dirty="0" err="1" smtClean="0"/>
              <a:t>Colomer</a:t>
            </a:r>
            <a:r>
              <a:rPr lang="en-US" dirty="0" smtClean="0"/>
              <a:t> y Camps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119644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315200" cy="2392362"/>
          </a:xfrm>
        </p:spPr>
        <p:txBody>
          <a:bodyPr>
            <a:normAutofit fontScale="90000"/>
          </a:bodyPr>
          <a:lstStyle/>
          <a:p>
            <a:pPr algn="just"/>
            <a:r>
              <a:rPr lang="es-DO" sz="3200" b="1" dirty="0" smtClean="0">
                <a:solidFill>
                  <a:schemeClr val="tx1"/>
                </a:solidFill>
              </a:rPr>
              <a:t/>
            </a:r>
            <a:br>
              <a:rPr lang="es-DO" sz="3200" b="1" dirty="0" smtClean="0">
                <a:solidFill>
                  <a:schemeClr val="tx1"/>
                </a:solidFill>
              </a:rPr>
            </a:br>
            <a:r>
              <a:rPr lang="es-DO" sz="2700" b="1" dirty="0" smtClean="0"/>
              <a:t/>
            </a:r>
            <a:br>
              <a:rPr lang="es-DO" sz="2700" b="1" dirty="0" smtClean="0"/>
            </a:br>
            <a:r>
              <a:rPr lang="es-DO" sz="2700" b="1" dirty="0" smtClean="0">
                <a:solidFill>
                  <a:schemeClr val="tx1"/>
                </a:solidFill>
              </a:rPr>
              <a:t>Escritura por proceso de informes financieros con la ayuda de guías.</a:t>
            </a:r>
            <a:br>
              <a:rPr lang="es-DO" sz="2700" b="1" dirty="0" smtClean="0">
                <a:solidFill>
                  <a:schemeClr val="tx1"/>
                </a:solidFill>
              </a:rPr>
            </a:br>
            <a:r>
              <a:rPr lang="es-DO" sz="2700" dirty="0" smtClean="0"/>
              <a:t>Estudiantes </a:t>
            </a:r>
            <a:r>
              <a:rPr lang="es-DO" sz="2700" dirty="0"/>
              <a:t>que cursan Contabilidad Intermedia II  en  el periodo 1-2015-2016 en la PUCMM </a:t>
            </a:r>
            <a:r>
              <a:rPr lang="es-DO" sz="3200" dirty="0" smtClean="0"/>
              <a:t/>
            </a:r>
            <a:br>
              <a:rPr lang="es-DO" sz="3200" dirty="0" smtClean="0"/>
            </a:br>
            <a:r>
              <a:rPr lang="es-DO" sz="3200" dirty="0" smtClean="0"/>
              <a:t/>
            </a:r>
            <a:br>
              <a:rPr lang="es-DO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352800"/>
            <a:ext cx="8077200" cy="27733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INTRODUCCIÓN</a:t>
            </a:r>
            <a:endParaRPr lang="es-DO" b="1" dirty="0" smtClean="0"/>
          </a:p>
          <a:p>
            <a:pPr marL="0" indent="0" algn="just">
              <a:buNone/>
            </a:pPr>
            <a:endParaRPr lang="es-DO" sz="2400" dirty="0" smtClean="0"/>
          </a:p>
          <a:p>
            <a:pPr algn="just"/>
            <a:r>
              <a:rPr lang="es-DO" sz="2400" dirty="0" smtClean="0"/>
              <a:t>Los estudiantes presentan debilidades </a:t>
            </a:r>
            <a:r>
              <a:rPr lang="es-DO" sz="2400" dirty="0"/>
              <a:t>en el uso de </a:t>
            </a:r>
            <a:r>
              <a:rPr lang="es-DO" sz="2400" dirty="0" smtClean="0"/>
              <a:t>estrategias </a:t>
            </a:r>
            <a:r>
              <a:rPr lang="es-DO" sz="2400" dirty="0"/>
              <a:t>discursivas </a:t>
            </a:r>
            <a:r>
              <a:rPr lang="es-DO" sz="2400" dirty="0" smtClean="0"/>
              <a:t>al elaborar un </a:t>
            </a:r>
            <a:r>
              <a:rPr lang="es-DO" sz="2400" dirty="0"/>
              <a:t>informe </a:t>
            </a:r>
            <a:r>
              <a:rPr lang="es-DO" sz="2400" dirty="0" smtClean="0"/>
              <a:t>financiero.</a:t>
            </a:r>
          </a:p>
          <a:p>
            <a:pPr algn="just"/>
            <a:r>
              <a:rPr lang="es-DO" sz="2400" dirty="0" smtClean="0"/>
              <a:t>Pretendemos romper </a:t>
            </a:r>
            <a:r>
              <a:rPr lang="es-DO" sz="2400" dirty="0"/>
              <a:t>el paradigma de </a:t>
            </a:r>
            <a:r>
              <a:rPr lang="es-DO" sz="2400" dirty="0" smtClean="0"/>
              <a:t>copiar modelos a la hora de elaborar  informes  financieros.</a:t>
            </a:r>
            <a:endParaRPr lang="en-US" sz="2400" dirty="0"/>
          </a:p>
        </p:txBody>
      </p:sp>
      <p:pic>
        <p:nvPicPr>
          <p:cNvPr id="4" name="Picture 2" descr="C:\Users\SantaDeLeon\Pictures\Logo PUCMM (full color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60614"/>
            <a:ext cx="6858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4671249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SantaDeLeon\Pictures\Aplausos animados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429125" y="3175000"/>
            <a:ext cx="161925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SantaDeLeon\Pictures\Logo PUCMM (full color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60614"/>
            <a:ext cx="6858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828800" y="2057400"/>
            <a:ext cx="609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es-DO" sz="4000" spc="-100" dirty="0">
                <a:solidFill>
                  <a:srgbClr val="D2533C"/>
                </a:solidFill>
                <a:ea typeface="+mj-ea"/>
                <a:cs typeface="+mj-cs"/>
              </a:rPr>
              <a:t>Muchas gracias !!!</a:t>
            </a:r>
            <a:endParaRPr lang="en-US" sz="4000" spc="-100" dirty="0">
              <a:solidFill>
                <a:srgbClr val="D2533C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294298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          Antecedente del estudio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DO" sz="2000" dirty="0"/>
              <a:t>Las </a:t>
            </a:r>
            <a:r>
              <a:rPr lang="es-DO" sz="2000" dirty="0" smtClean="0"/>
              <a:t>profesoras Gisela León y  </a:t>
            </a:r>
            <a:r>
              <a:rPr lang="es-DO" sz="2000" dirty="0" err="1" smtClean="0"/>
              <a:t>Rossanna</a:t>
            </a:r>
            <a:r>
              <a:rPr lang="es-DO" sz="2000" dirty="0" smtClean="0"/>
              <a:t> Crespo </a:t>
            </a:r>
            <a:r>
              <a:rPr lang="es-DO" sz="2000" dirty="0"/>
              <a:t>del campus de </a:t>
            </a:r>
            <a:r>
              <a:rPr lang="es-DO" sz="2000" dirty="0" smtClean="0"/>
              <a:t>STI, elaboraron un </a:t>
            </a:r>
            <a:r>
              <a:rPr lang="es-DO" sz="2000" dirty="0"/>
              <a:t>proyecto: </a:t>
            </a:r>
            <a:r>
              <a:rPr lang="es-DO" sz="2000" b="1" dirty="0" smtClean="0"/>
              <a:t>“</a:t>
            </a:r>
            <a:r>
              <a:rPr lang="es-DO" sz="2000" b="1" dirty="0"/>
              <a:t>Innovación en el proceso de enseñanza-aprendizaje por competencias de la asignatura Análisis de Estados Financieros”. </a:t>
            </a:r>
            <a:r>
              <a:rPr lang="es-DO" sz="1600" b="1" dirty="0"/>
              <a:t>PUCMM, 2014</a:t>
            </a:r>
            <a:r>
              <a:rPr lang="es-DO" sz="2800" b="1" dirty="0"/>
              <a:t>. </a:t>
            </a:r>
            <a:endParaRPr lang="es-DO" sz="2800" b="1" dirty="0" smtClean="0"/>
          </a:p>
          <a:p>
            <a:endParaRPr lang="es-DO" sz="2000" dirty="0"/>
          </a:p>
          <a:p>
            <a:r>
              <a:rPr lang="es-DO" sz="2000" b="1" dirty="0" smtClean="0"/>
              <a:t>Metodología</a:t>
            </a:r>
            <a:r>
              <a:rPr lang="es-DO" sz="2000" dirty="0" smtClean="0"/>
              <a:t> : Estas docentes rediseñaron   el </a:t>
            </a:r>
            <a:r>
              <a:rPr lang="es-DO" sz="2000" dirty="0"/>
              <a:t>programa de la asignatura  Análisis de los Estados </a:t>
            </a:r>
            <a:r>
              <a:rPr lang="es-DO" sz="2000" dirty="0" smtClean="0"/>
              <a:t>Financieros, reuniendo </a:t>
            </a:r>
            <a:r>
              <a:rPr lang="es-DO" sz="2000" dirty="0"/>
              <a:t>los profesores </a:t>
            </a:r>
            <a:r>
              <a:rPr lang="es-DO" sz="2000" dirty="0" smtClean="0"/>
              <a:t>del área para </a:t>
            </a:r>
            <a:r>
              <a:rPr lang="es-DO" sz="2000" dirty="0"/>
              <a:t>revisar los elementos de todos los programas, perfil del contador a nivel mundial y perfil del egresado de la carrera Gestión Financiera y </a:t>
            </a:r>
            <a:r>
              <a:rPr lang="es-DO" sz="2000" dirty="0" smtClean="0"/>
              <a:t> </a:t>
            </a:r>
            <a:r>
              <a:rPr lang="es-DO" sz="2000" dirty="0"/>
              <a:t>Auditoría</a:t>
            </a:r>
            <a:r>
              <a:rPr lang="es-DO" sz="2000" dirty="0" smtClean="0"/>
              <a:t>. </a:t>
            </a:r>
          </a:p>
          <a:p>
            <a:r>
              <a:rPr lang="es-DO" sz="2000" b="1" dirty="0" smtClean="0"/>
              <a:t>Como resultado, </a:t>
            </a:r>
            <a:r>
              <a:rPr lang="es-DO" sz="2000" dirty="0"/>
              <a:t>c</a:t>
            </a:r>
            <a:r>
              <a:rPr lang="es-DO" sz="2000" dirty="0" smtClean="0"/>
              <a:t>rearon un programa por competencias, tomando como base “Los Planes de estudios - Guía para el Rediseño, parte II.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4" name="Picture 2" descr="C:\Users\SantaDeLeon\Pictures\Logo PUCMM (full color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381000"/>
            <a:ext cx="6858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1215388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OBJETIVOS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DO" sz="2000" b="1" dirty="0" smtClean="0"/>
              <a:t>General: </a:t>
            </a:r>
          </a:p>
          <a:p>
            <a:pPr algn="just"/>
            <a:r>
              <a:rPr lang="es-DO" sz="1800" dirty="0" smtClean="0"/>
              <a:t>Aplicar </a:t>
            </a:r>
            <a:r>
              <a:rPr lang="es-DO" sz="1800" dirty="0"/>
              <a:t>herramientas guías para la construcción por proceso del texto expositivo que conforma el  informe financiero para desarrollar  competencias discursivas y analíticas en los estudiantes de Contabilidad Intermedia </a:t>
            </a:r>
            <a:r>
              <a:rPr lang="es-DO" sz="1800" dirty="0" smtClean="0"/>
              <a:t>II.</a:t>
            </a:r>
          </a:p>
          <a:p>
            <a:pPr algn="just"/>
            <a:endParaRPr lang="es-DO" sz="1800" dirty="0" smtClean="0"/>
          </a:p>
          <a:p>
            <a:pPr algn="just"/>
            <a:r>
              <a:rPr lang="es-DO" sz="1800" b="1" dirty="0" smtClean="0"/>
              <a:t>Específicos: </a:t>
            </a:r>
            <a:endParaRPr lang="es-DO" sz="1800" b="1" dirty="0"/>
          </a:p>
          <a:p>
            <a:pPr algn="just"/>
            <a:r>
              <a:rPr lang="es-DO" sz="2000" dirty="0" smtClean="0"/>
              <a:t>Implementar </a:t>
            </a:r>
            <a:r>
              <a:rPr lang="es-DO" sz="2000" dirty="0"/>
              <a:t>lista de cotejo y rúbrica  para la evaluación procesual del </a:t>
            </a:r>
            <a:r>
              <a:rPr lang="es-DO" sz="2000" dirty="0" smtClean="0"/>
              <a:t>informe.</a:t>
            </a:r>
            <a:endParaRPr lang="en-US" sz="2000" dirty="0" smtClean="0"/>
          </a:p>
          <a:p>
            <a:pPr algn="just"/>
            <a:r>
              <a:rPr lang="es-DO" sz="2000" dirty="0" smtClean="0"/>
              <a:t>Comprobar </a:t>
            </a:r>
            <a:r>
              <a:rPr lang="es-DO" sz="2000" dirty="0"/>
              <a:t>mediante comparación de resultados en cada entrega  los avances de los estudiantes del curso, luego de haber utilizado las herramientas asignadas</a:t>
            </a:r>
            <a:r>
              <a:rPr lang="es-DO" sz="2000" dirty="0" smtClean="0"/>
              <a:t>.</a:t>
            </a:r>
            <a:r>
              <a:rPr lang="es-DO" sz="2000" dirty="0"/>
              <a:t> </a:t>
            </a:r>
            <a:endParaRPr lang="en-US" sz="2000" dirty="0"/>
          </a:p>
          <a:p>
            <a:pPr algn="just"/>
            <a:r>
              <a:rPr lang="es-DO" sz="2000" dirty="0"/>
              <a:t>Medir el impacto cognitivo de los estudiantes después de haber implementado la estrategia de producir por proceso un informe financiero</a:t>
            </a:r>
            <a:endParaRPr lang="en-US" sz="2000" dirty="0"/>
          </a:p>
          <a:p>
            <a:pPr algn="just"/>
            <a:endParaRPr lang="en-US" dirty="0"/>
          </a:p>
        </p:txBody>
      </p:sp>
      <p:pic>
        <p:nvPicPr>
          <p:cNvPr id="4" name="Picture 2" descr="C:\Users\SantaDeLeon\Pictures\Logo PUCMM (full color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60614"/>
            <a:ext cx="6858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1109417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Marco Teórico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DO" b="1" dirty="0" smtClean="0"/>
              <a:t>La Alfabetización Académica es:</a:t>
            </a:r>
            <a:r>
              <a:rPr lang="es-DO" dirty="0" smtClean="0"/>
              <a:t> </a:t>
            </a:r>
            <a:r>
              <a:rPr lang="es-DO" dirty="0"/>
              <a:t>la  integración de la enseñanza de la lectura y la escritura en el dictado de cada materia incluyendo también las estrategias de </a:t>
            </a:r>
            <a:r>
              <a:rPr lang="es-DO" dirty="0" smtClean="0"/>
              <a:t>aprendizajes para su logro. </a:t>
            </a:r>
            <a:r>
              <a:rPr lang="es-DO" sz="1400" i="1" dirty="0"/>
              <a:t>(</a:t>
            </a:r>
            <a:r>
              <a:rPr lang="es-DO" sz="1400" dirty="0" err="1"/>
              <a:t>Ianantuoni</a:t>
            </a:r>
            <a:r>
              <a:rPr lang="es-DO" sz="1400" dirty="0"/>
              <a:t>; H. de Lamas, 2006,  p. 57) </a:t>
            </a:r>
            <a:endParaRPr lang="es-DO" sz="1400" dirty="0" smtClean="0"/>
          </a:p>
          <a:p>
            <a:endParaRPr lang="en-US" sz="1400" dirty="0"/>
          </a:p>
          <a:p>
            <a:r>
              <a:rPr lang="es-DO" b="1" dirty="0" smtClean="0"/>
              <a:t> </a:t>
            </a:r>
            <a:r>
              <a:rPr lang="es-ES" sz="2000" dirty="0" smtClean="0"/>
              <a:t>“Es un proceso </a:t>
            </a:r>
            <a:r>
              <a:rPr lang="es-ES" sz="2000" dirty="0"/>
              <a:t>de </a:t>
            </a:r>
            <a:r>
              <a:rPr lang="es-ES" sz="2000" dirty="0" smtClean="0"/>
              <a:t>enseñanza”. </a:t>
            </a:r>
            <a:r>
              <a:rPr lang="es-ES" sz="1400" dirty="0" smtClean="0"/>
              <a:t>(Dra</a:t>
            </a:r>
            <a:r>
              <a:rPr lang="es-ES" sz="1400" dirty="0"/>
              <a:t>. Paula </a:t>
            </a:r>
            <a:r>
              <a:rPr lang="es-ES" sz="1400" dirty="0" err="1" smtClean="0"/>
              <a:t>Carlino</a:t>
            </a:r>
            <a:r>
              <a:rPr lang="es-ES" sz="1400" dirty="0" smtClean="0"/>
              <a:t>,  2003,  </a:t>
            </a:r>
            <a:r>
              <a:rPr lang="es-ES" sz="1400" dirty="0"/>
              <a:t>p. 370</a:t>
            </a:r>
            <a:r>
              <a:rPr lang="es-ES" sz="1400" dirty="0" smtClean="0"/>
              <a:t>).</a:t>
            </a:r>
            <a:endParaRPr lang="es-DO" b="1" dirty="0" smtClean="0"/>
          </a:p>
          <a:p>
            <a:r>
              <a:rPr lang="es-DO" sz="2000" dirty="0" smtClean="0"/>
              <a:t> “Busca capacitar al docente y dotarlo  de </a:t>
            </a:r>
            <a:r>
              <a:rPr lang="es-DO" sz="2000" dirty="0"/>
              <a:t>estrategias</a:t>
            </a:r>
            <a:r>
              <a:rPr lang="es-DO" sz="2000" dirty="0" smtClean="0"/>
              <a:t>.</a:t>
            </a:r>
            <a:r>
              <a:rPr lang="es-DO" dirty="0" smtClean="0"/>
              <a:t> </a:t>
            </a:r>
            <a:r>
              <a:rPr lang="es-DO" sz="1400" dirty="0"/>
              <a:t>(Castillo y </a:t>
            </a:r>
            <a:r>
              <a:rPr lang="es-DO" sz="1400" dirty="0" err="1"/>
              <a:t>Caberizo</a:t>
            </a:r>
            <a:r>
              <a:rPr lang="es-DO" sz="1400" dirty="0"/>
              <a:t>, 2005, p.148</a:t>
            </a:r>
            <a:r>
              <a:rPr lang="es-DO" sz="1400" dirty="0" smtClean="0"/>
              <a:t>)</a:t>
            </a:r>
          </a:p>
          <a:p>
            <a:endParaRPr lang="es-DO" sz="1400" dirty="0"/>
          </a:p>
          <a:p>
            <a:pPr marL="0" indent="0" algn="just">
              <a:buNone/>
            </a:pPr>
            <a:endParaRPr lang="es-DO" sz="1200" dirty="0" smtClean="0"/>
          </a:p>
        </p:txBody>
      </p:sp>
      <p:pic>
        <p:nvPicPr>
          <p:cNvPr id="4" name="Picture 2" descr="C:\Users\SantaDeLeon\Pictures\Logo PUCMM (full color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60614"/>
            <a:ext cx="6858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7537017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  Informes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DO" sz="2000" dirty="0" smtClean="0"/>
              <a:t>“</a:t>
            </a:r>
            <a:r>
              <a:rPr lang="es-DO" sz="2000" dirty="0"/>
              <a:t>es un documento  elaborado  a partir de un recolección de datos concretos, que tiene  como objetivo notificarnos </a:t>
            </a:r>
            <a:r>
              <a:rPr lang="es-DO" sz="2000" dirty="0" smtClean="0"/>
              <a:t>sobre  </a:t>
            </a:r>
            <a:r>
              <a:rPr lang="es-DO" sz="2000" dirty="0"/>
              <a:t>algún asunto específico</a:t>
            </a:r>
            <a:r>
              <a:rPr lang="es-DO" dirty="0" smtClean="0"/>
              <a:t>” </a:t>
            </a:r>
            <a:r>
              <a:rPr lang="es-DO" sz="1200" dirty="0" smtClean="0"/>
              <a:t>(Sánchez Lobato, 2011, p. 421), </a:t>
            </a:r>
          </a:p>
          <a:p>
            <a:endParaRPr lang="es-DO" sz="1200" dirty="0"/>
          </a:p>
          <a:p>
            <a:r>
              <a:rPr lang="es-DO" sz="2000" dirty="0" smtClean="0"/>
              <a:t>Informes Financieros: </a:t>
            </a:r>
            <a:r>
              <a:rPr lang="es-DO" sz="2000" dirty="0"/>
              <a:t>es el único contacto que los miembros de la comunidad de inversores y la mayor parte de los accionistas tienen con la organización”. </a:t>
            </a:r>
            <a:r>
              <a:rPr lang="es-DO" sz="1200" dirty="0" smtClean="0"/>
              <a:t>(Harrison </a:t>
            </a:r>
            <a:r>
              <a:rPr lang="es-DO" sz="1200" dirty="0"/>
              <a:t>y H. </a:t>
            </a:r>
            <a:r>
              <a:rPr lang="es-DO" sz="1200" dirty="0" err="1"/>
              <a:t>ST</a:t>
            </a:r>
            <a:r>
              <a:rPr lang="es-DO" sz="1200" dirty="0"/>
              <a:t> </a:t>
            </a:r>
            <a:r>
              <a:rPr lang="es-DO" sz="1200" dirty="0" err="1"/>
              <a:t>Jhon</a:t>
            </a:r>
            <a:r>
              <a:rPr lang="es-DO" sz="1200" dirty="0"/>
              <a:t>  </a:t>
            </a:r>
            <a:r>
              <a:rPr lang="es-DO" sz="1200" dirty="0" smtClean="0"/>
              <a:t>2002</a:t>
            </a:r>
            <a:r>
              <a:rPr lang="es-DO" sz="1200" dirty="0"/>
              <a:t>, p. 122) </a:t>
            </a:r>
            <a:endParaRPr lang="en-US" sz="1200" dirty="0"/>
          </a:p>
        </p:txBody>
      </p:sp>
      <p:pic>
        <p:nvPicPr>
          <p:cNvPr id="4" name="Picture 2" descr="C:\Users\SantaDeLeon\Pictures\Logo PUCMM (full color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381000"/>
            <a:ext cx="6858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5145431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  Estrategias discursivas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DO" sz="2800" dirty="0" smtClean="0"/>
              <a:t>“</a:t>
            </a:r>
            <a:r>
              <a:rPr lang="es-DO" dirty="0" smtClean="0"/>
              <a:t>Son </a:t>
            </a:r>
            <a:r>
              <a:rPr lang="es-DO" dirty="0"/>
              <a:t>los medios  o recursos lingüísticos que el enunciador selecciona y prioriza  en los distintos niveles de estructuración del sistema lingüístico  con el objetivo de  lograr determinados fines comunicativos</a:t>
            </a:r>
            <a:r>
              <a:rPr lang="es-DO" sz="1600" dirty="0"/>
              <a:t>”. </a:t>
            </a:r>
            <a:r>
              <a:rPr lang="es-DO" sz="1400" dirty="0" err="1"/>
              <a:t>M.García</a:t>
            </a:r>
            <a:r>
              <a:rPr lang="es-DO" sz="1400" dirty="0"/>
              <a:t> </a:t>
            </a:r>
            <a:r>
              <a:rPr lang="es-DO" sz="1400" dirty="0" err="1"/>
              <a:t>Negrori</a:t>
            </a:r>
            <a:r>
              <a:rPr lang="es-DO" sz="1400" dirty="0"/>
              <a:t> y </a:t>
            </a:r>
            <a:r>
              <a:rPr lang="es-DO" sz="1400" dirty="0" err="1"/>
              <a:t>M.Zoppi</a:t>
            </a:r>
            <a:r>
              <a:rPr lang="es-DO" sz="1400" dirty="0"/>
              <a:t> Fontana,  (1988) citado  por Padilla, Douglas y López (2014, p.28), </a:t>
            </a:r>
            <a:endParaRPr lang="en-US" sz="1400" dirty="0"/>
          </a:p>
        </p:txBody>
      </p:sp>
      <p:pic>
        <p:nvPicPr>
          <p:cNvPr id="4" name="Picture 2" descr="C:\Users\SantaDeLeon\Pictures\Logo PUCMM (full color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36" y="369455"/>
            <a:ext cx="6858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2106669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  Investigación-Acción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DO" sz="2000" dirty="0" smtClean="0"/>
              <a:t>Busca que los </a:t>
            </a:r>
            <a:r>
              <a:rPr lang="es-DO" sz="2000" dirty="0"/>
              <a:t>docentes  mejoren sus </a:t>
            </a:r>
            <a:r>
              <a:rPr lang="es-DO" sz="2000" dirty="0" smtClean="0"/>
              <a:t>prácticas pedagógicas </a:t>
            </a:r>
            <a:r>
              <a:rPr lang="es-DO" sz="2000" dirty="0"/>
              <a:t>y </a:t>
            </a:r>
            <a:r>
              <a:rPr lang="es-DO" sz="2000" dirty="0" smtClean="0"/>
              <a:t>cognitivas a través de  la auto </a:t>
            </a:r>
            <a:r>
              <a:rPr lang="es-DO" sz="2000" dirty="0"/>
              <a:t>observación y reflexión </a:t>
            </a:r>
            <a:r>
              <a:rPr lang="es-DO" sz="2000" dirty="0" smtClean="0"/>
              <a:t>consciente</a:t>
            </a:r>
            <a:r>
              <a:rPr lang="es-DO" dirty="0"/>
              <a:t>.</a:t>
            </a:r>
            <a:r>
              <a:rPr lang="es-DO" dirty="0" smtClean="0"/>
              <a:t> </a:t>
            </a:r>
            <a:r>
              <a:rPr lang="es-DO" sz="1400" dirty="0" smtClean="0"/>
              <a:t>Recio Ariza (2008, año 6,20 , p.410).</a:t>
            </a:r>
          </a:p>
          <a:p>
            <a:pPr marL="0" indent="0" algn="just">
              <a:buNone/>
            </a:pPr>
            <a:r>
              <a:rPr lang="es-DO" sz="1400" dirty="0" smtClean="0"/>
              <a:t> </a:t>
            </a:r>
          </a:p>
          <a:p>
            <a:pPr algn="just"/>
            <a:r>
              <a:rPr lang="es-DO" sz="2000" dirty="0" smtClean="0"/>
              <a:t>Sirve  para “conocer y cambiar la práctica educativa”</a:t>
            </a:r>
            <a:r>
              <a:rPr lang="es-DO" sz="1400" dirty="0" smtClean="0"/>
              <a:t>. Latorre  (2007, p. 8).</a:t>
            </a:r>
          </a:p>
          <a:p>
            <a:pPr algn="just"/>
            <a:endParaRPr lang="es-DO" sz="1400" dirty="0"/>
          </a:p>
          <a:p>
            <a:pPr algn="just"/>
            <a:r>
              <a:rPr lang="es-DO" sz="1400" dirty="0" smtClean="0"/>
              <a:t> </a:t>
            </a:r>
            <a:r>
              <a:rPr lang="es-DO" sz="2000" dirty="0" smtClean="0"/>
              <a:t>Es un </a:t>
            </a:r>
            <a:r>
              <a:rPr lang="es-DO" sz="2000" dirty="0"/>
              <a:t>medio de comunicación en el cual interactúan los estudiantes y docentes en el proceso  y pueden desarrollar, revisar y transformar  el propio saber</a:t>
            </a:r>
            <a:r>
              <a:rPr lang="es-DO" sz="1400" dirty="0"/>
              <a:t>.(</a:t>
            </a:r>
            <a:r>
              <a:rPr lang="es-DO" sz="1400" dirty="0" err="1"/>
              <a:t>Carlino</a:t>
            </a:r>
            <a:r>
              <a:rPr lang="es-DO" sz="1400" dirty="0"/>
              <a:t> &amp; </a:t>
            </a:r>
            <a:r>
              <a:rPr lang="es-DO" sz="1400" dirty="0" err="1"/>
              <a:t>Carlino</a:t>
            </a:r>
            <a:r>
              <a:rPr lang="es-DO" sz="1400" dirty="0"/>
              <a:t>, 2015).  </a:t>
            </a:r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</p:txBody>
      </p:sp>
      <p:pic>
        <p:nvPicPr>
          <p:cNvPr id="4" name="Picture 2" descr="C:\Users\SantaDeLeon\Pictures\Logo PUCMM (full color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91" y="457200"/>
            <a:ext cx="6858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8263907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    Metodología utilizada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DO" sz="2800" dirty="0"/>
              <a:t>Los estudiantes del curso de Contabilidad Intermedia II  </a:t>
            </a:r>
            <a:r>
              <a:rPr lang="es-DO" sz="2800" dirty="0" smtClean="0"/>
              <a:t>elaboraron </a:t>
            </a:r>
            <a:r>
              <a:rPr lang="es-DO" sz="2800" dirty="0"/>
              <a:t>un  informe financiero  por procesos con un dictamen de los resultados obtenidos dirigido a la gerencia, utilizando estrategias discursivas, rúbrica de evaluación y  </a:t>
            </a:r>
            <a:r>
              <a:rPr lang="es-DO" sz="2800" dirty="0" smtClean="0"/>
              <a:t>lista </a:t>
            </a:r>
            <a:r>
              <a:rPr lang="es-DO" sz="2800" dirty="0"/>
              <a:t>de cotejo.</a:t>
            </a:r>
            <a:endParaRPr lang="en-US" sz="2800" dirty="0"/>
          </a:p>
        </p:txBody>
      </p:sp>
      <p:pic>
        <p:nvPicPr>
          <p:cNvPr id="4" name="Picture 2" descr="C:\Users\SantaDeLeon\Pictures\Logo PUCMM (full color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6858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3894260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E8A11ED9A9056468EB06BF2DDD8132B" ma:contentTypeVersion="2" ma:contentTypeDescription="Crear nuevo documento." ma:contentTypeScope="" ma:versionID="ea1ea9747d5e1c16d79f9e84215e0dd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cd6bce56cd35acad97fd37550ee15fe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BCA1D83-47C6-44F5-8688-B9ABB4DB2D39}"/>
</file>

<file path=customXml/itemProps2.xml><?xml version="1.0" encoding="utf-8"?>
<ds:datastoreItem xmlns:ds="http://schemas.openxmlformats.org/officeDocument/2006/customXml" ds:itemID="{1AF9A988-3DC9-44D2-AD90-5A0DD480C84B}"/>
</file>

<file path=customXml/itemProps3.xml><?xml version="1.0" encoding="utf-8"?>
<ds:datastoreItem xmlns:ds="http://schemas.openxmlformats.org/officeDocument/2006/customXml" ds:itemID="{85553625-5399-44E3-88D9-21D0C6440819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277</TotalTime>
  <Words>1162</Words>
  <Application>Microsoft Office PowerPoint</Application>
  <PresentationFormat>Presentación en pantalla (4:3)</PresentationFormat>
  <Paragraphs>266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Espiral</vt:lpstr>
      <vt:lpstr>Pontificia Universidad Católica Madre y Maestra  Campus Santo Tomás de Aquino  Centro de Excelencia para la Investigación  y Difusión de la Lectura y Escritura  (CEDILE)  </vt:lpstr>
      <vt:lpstr>  Escritura por proceso de informes financieros con la ayuda de guías. Estudiantes que cursan Contabilidad Intermedia II  en  el periodo 1-2015-2016 en la PUCMM   </vt:lpstr>
      <vt:lpstr>          Antecedente del estudio </vt:lpstr>
      <vt:lpstr>OBJETIVOS</vt:lpstr>
      <vt:lpstr>Marco Teórico</vt:lpstr>
      <vt:lpstr>  Informes</vt:lpstr>
      <vt:lpstr>  Estrategias discursivas </vt:lpstr>
      <vt:lpstr>  Investigación-Acción </vt:lpstr>
      <vt:lpstr>    Metodología utilizada </vt:lpstr>
      <vt:lpstr>   Resultados Primera entrega </vt:lpstr>
      <vt:lpstr>Segunda entrega </vt:lpstr>
      <vt:lpstr>Segunda entrega </vt:lpstr>
      <vt:lpstr>Segunda entrega</vt:lpstr>
      <vt:lpstr>Tercera entrega </vt:lpstr>
      <vt:lpstr>Tercera entrega </vt:lpstr>
      <vt:lpstr>Tercera entrega </vt:lpstr>
      <vt:lpstr>  Conclusiones </vt:lpstr>
      <vt:lpstr>  Recomendaciones</vt:lpstr>
      <vt:lpstr>Diapositiva 19</vt:lpstr>
      <vt:lpstr>Diapositiva 20</vt:lpstr>
    </vt:vector>
  </TitlesOfParts>
  <Company>PUCMM - CSTA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SantaDeLeon</dc:creator>
  <cp:lastModifiedBy>Flori</cp:lastModifiedBy>
  <cp:revision>38</cp:revision>
  <dcterms:created xsi:type="dcterms:W3CDTF">2016-04-05T14:10:36Z</dcterms:created>
  <dcterms:modified xsi:type="dcterms:W3CDTF">2016-04-07T04:45:40Z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0x0101000E8A11ED9A9056468EB06BF2DDD8132B</vt:lpwstr>
  </property>
</Properties>
</file>