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57" r:id="rId3"/>
    <p:sldId id="258" r:id="rId4"/>
    <p:sldId id="279" r:id="rId5"/>
    <p:sldId id="275" r:id="rId6"/>
    <p:sldId id="281" r:id="rId7"/>
    <p:sldId id="280" r:id="rId8"/>
    <p:sldId id="282" r:id="rId9"/>
    <p:sldId id="276" r:id="rId10"/>
    <p:sldId id="283" r:id="rId11"/>
    <p:sldId id="259" r:id="rId12"/>
    <p:sldId id="264" r:id="rId13"/>
    <p:sldId id="265" r:id="rId14"/>
    <p:sldId id="277" r:id="rId15"/>
    <p:sldId id="268" r:id="rId16"/>
    <p:sldId id="269" r:id="rId17"/>
    <p:sldId id="270" r:id="rId18"/>
    <p:sldId id="272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58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ledad\Downloads\Desktop\Grafic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ledad\Downloads\Desktop\Grafic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ledad\Downloads\Desktop\Gra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Clasificación</a:t>
            </a:r>
            <a:r>
              <a:rPr lang="en-US" baseline="0" dirty="0" smtClean="0"/>
              <a:t> </a:t>
            </a:r>
            <a:r>
              <a:rPr lang="en-US" baseline="0" dirty="0" err="1"/>
              <a:t>por</a:t>
            </a:r>
            <a:r>
              <a:rPr lang="en-US" baseline="0" dirty="0"/>
              <a:t> </a:t>
            </a:r>
            <a:r>
              <a:rPr lang="en-US" baseline="0" dirty="0" err="1" smtClean="0"/>
              <a:t>calificación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Hoja1!$O$7:$Q$7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Hoja1!$O$8:$Q$8</c:f>
              <c:numCache>
                <c:formatCode>0%</c:formatCode>
                <c:ptCount val="3"/>
                <c:pt idx="0">
                  <c:v>0.64000000000000457</c:v>
                </c:pt>
                <c:pt idx="1">
                  <c:v>0.29000000000000031</c:v>
                </c:pt>
                <c:pt idx="2">
                  <c:v>3.00000000000002E-2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Hoja1!$E$57</c:f>
              <c:strCache>
                <c:ptCount val="1"/>
                <c:pt idx="0">
                  <c:v>Logrado</c:v>
                </c:pt>
              </c:strCache>
            </c:strRef>
          </c:tx>
          <c:cat>
            <c:strRef>
              <c:f>Hoja1!$D$58:$D$61</c:f>
              <c:strCache>
                <c:ptCount val="4"/>
                <c:pt idx="0">
                  <c:v>Comparar</c:v>
                </c:pt>
                <c:pt idx="1">
                  <c:v>Analizar</c:v>
                </c:pt>
                <c:pt idx="2">
                  <c:v>Sintetizar</c:v>
                </c:pt>
                <c:pt idx="3">
                  <c:v>Describir razones</c:v>
                </c:pt>
              </c:strCache>
            </c:strRef>
          </c:cat>
          <c:val>
            <c:numRef>
              <c:f>Hoja1!$E$58:$E$61</c:f>
              <c:numCache>
                <c:formatCode>0%</c:formatCode>
                <c:ptCount val="4"/>
                <c:pt idx="0">
                  <c:v>0.64000000000000434</c:v>
                </c:pt>
                <c:pt idx="1">
                  <c:v>0.64000000000000434</c:v>
                </c:pt>
                <c:pt idx="2">
                  <c:v>0.64000000000000434</c:v>
                </c:pt>
                <c:pt idx="3">
                  <c:v>0.64000000000000434</c:v>
                </c:pt>
              </c:numCache>
            </c:numRef>
          </c:val>
        </c:ser>
        <c:ser>
          <c:idx val="1"/>
          <c:order val="1"/>
          <c:tx>
            <c:strRef>
              <c:f>Hoja1!$F$57</c:f>
              <c:strCache>
                <c:ptCount val="1"/>
                <c:pt idx="0">
                  <c:v>Parcialmente logrado</c:v>
                </c:pt>
              </c:strCache>
            </c:strRef>
          </c:tx>
          <c:cat>
            <c:strRef>
              <c:f>Hoja1!$D$58:$D$61</c:f>
              <c:strCache>
                <c:ptCount val="4"/>
                <c:pt idx="0">
                  <c:v>Comparar</c:v>
                </c:pt>
                <c:pt idx="1">
                  <c:v>Analizar</c:v>
                </c:pt>
                <c:pt idx="2">
                  <c:v>Sintetizar</c:v>
                </c:pt>
                <c:pt idx="3">
                  <c:v>Describir razones</c:v>
                </c:pt>
              </c:strCache>
            </c:strRef>
          </c:cat>
          <c:val>
            <c:numRef>
              <c:f>Hoja1!$F$58:$F$61</c:f>
              <c:numCache>
                <c:formatCode>0%</c:formatCode>
                <c:ptCount val="4"/>
                <c:pt idx="0">
                  <c:v>0.29000000000000031</c:v>
                </c:pt>
                <c:pt idx="1">
                  <c:v>0.29000000000000031</c:v>
                </c:pt>
                <c:pt idx="2">
                  <c:v>0.29000000000000031</c:v>
                </c:pt>
                <c:pt idx="3">
                  <c:v>0.29000000000000031</c:v>
                </c:pt>
              </c:numCache>
            </c:numRef>
          </c:val>
        </c:ser>
        <c:ser>
          <c:idx val="2"/>
          <c:order val="2"/>
          <c:tx>
            <c:strRef>
              <c:f>Hoja1!$G$57</c:f>
              <c:strCache>
                <c:ptCount val="1"/>
                <c:pt idx="0">
                  <c:v>No logrado</c:v>
                </c:pt>
              </c:strCache>
            </c:strRef>
          </c:tx>
          <c:cat>
            <c:strRef>
              <c:f>Hoja1!$D$58:$D$61</c:f>
              <c:strCache>
                <c:ptCount val="4"/>
                <c:pt idx="0">
                  <c:v>Comparar</c:v>
                </c:pt>
                <c:pt idx="1">
                  <c:v>Analizar</c:v>
                </c:pt>
                <c:pt idx="2">
                  <c:v>Sintetizar</c:v>
                </c:pt>
                <c:pt idx="3">
                  <c:v>Describir razones</c:v>
                </c:pt>
              </c:strCache>
            </c:strRef>
          </c:cat>
          <c:val>
            <c:numRef>
              <c:f>Hoja1!$G$58:$G$61</c:f>
              <c:numCache>
                <c:formatCode>0%</c:formatCode>
                <c:ptCount val="4"/>
                <c:pt idx="0">
                  <c:v>7.0000000000000021E-2</c:v>
                </c:pt>
                <c:pt idx="1">
                  <c:v>7.0000000000000021E-2</c:v>
                </c:pt>
                <c:pt idx="2">
                  <c:v>7.0000000000000021E-2</c:v>
                </c:pt>
                <c:pt idx="3">
                  <c:v>7.0000000000000021E-2</c:v>
                </c:pt>
              </c:numCache>
            </c:numRef>
          </c:val>
        </c:ser>
        <c:axId val="73369856"/>
        <c:axId val="73375744"/>
      </c:barChart>
      <c:catAx>
        <c:axId val="73369856"/>
        <c:scaling>
          <c:orientation val="minMax"/>
        </c:scaling>
        <c:axPos val="b"/>
        <c:tickLblPos val="nextTo"/>
        <c:crossAx val="73375744"/>
        <c:crosses val="autoZero"/>
        <c:auto val="1"/>
        <c:lblAlgn val="ctr"/>
        <c:lblOffset val="100"/>
      </c:catAx>
      <c:valAx>
        <c:axId val="73375744"/>
        <c:scaling>
          <c:orientation val="minMax"/>
        </c:scaling>
        <c:axPos val="l"/>
        <c:majorGridlines/>
        <c:numFmt formatCode="0%" sourceLinked="1"/>
        <c:tickLblPos val="nextTo"/>
        <c:crossAx val="733698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Hoja1!$C$69</c:f>
              <c:strCache>
                <c:ptCount val="1"/>
                <c:pt idx="0">
                  <c:v>Logrado</c:v>
                </c:pt>
              </c:strCache>
            </c:strRef>
          </c:tx>
          <c:cat>
            <c:strRef>
              <c:f>Hoja1!$B$70:$B$73</c:f>
              <c:strCache>
                <c:ptCount val="4"/>
                <c:pt idx="0">
                  <c:v>Interpretar las causas</c:v>
                </c:pt>
                <c:pt idx="1">
                  <c:v>Predecir efectos</c:v>
                </c:pt>
                <c:pt idx="2">
                  <c:v>Razonar analógicamente</c:v>
                </c:pt>
                <c:pt idx="3">
                  <c:v>Razonar deductivamente</c:v>
                </c:pt>
              </c:strCache>
            </c:strRef>
          </c:cat>
          <c:val>
            <c:numRef>
              <c:f>Hoja1!$C$70:$C$73</c:f>
              <c:numCache>
                <c:formatCode>0%</c:formatCode>
                <c:ptCount val="4"/>
                <c:pt idx="0" formatCode="0.00%">
                  <c:v>0.58799999999999997</c:v>
                </c:pt>
                <c:pt idx="1">
                  <c:v>0.64000000000000434</c:v>
                </c:pt>
                <c:pt idx="2">
                  <c:v>0.64000000000000434</c:v>
                </c:pt>
                <c:pt idx="3" formatCode="0.00%">
                  <c:v>0.58799999999999997</c:v>
                </c:pt>
              </c:numCache>
            </c:numRef>
          </c:val>
        </c:ser>
        <c:ser>
          <c:idx val="1"/>
          <c:order val="1"/>
          <c:tx>
            <c:strRef>
              <c:f>Hoja1!$D$69</c:f>
              <c:strCache>
                <c:ptCount val="1"/>
                <c:pt idx="0">
                  <c:v>Parcialmente logrado</c:v>
                </c:pt>
              </c:strCache>
            </c:strRef>
          </c:tx>
          <c:cat>
            <c:strRef>
              <c:f>Hoja1!$B$70:$B$73</c:f>
              <c:strCache>
                <c:ptCount val="4"/>
                <c:pt idx="0">
                  <c:v>Interpretar las causas</c:v>
                </c:pt>
                <c:pt idx="1">
                  <c:v>Predecir efectos</c:v>
                </c:pt>
                <c:pt idx="2">
                  <c:v>Razonar analógicamente</c:v>
                </c:pt>
                <c:pt idx="3">
                  <c:v>Razonar deductivamente</c:v>
                </c:pt>
              </c:strCache>
            </c:strRef>
          </c:cat>
          <c:val>
            <c:numRef>
              <c:f>Hoja1!$D$70:$D$73</c:f>
              <c:numCache>
                <c:formatCode>0%</c:formatCode>
                <c:ptCount val="4"/>
                <c:pt idx="0">
                  <c:v>0.29000000000000031</c:v>
                </c:pt>
                <c:pt idx="1">
                  <c:v>0</c:v>
                </c:pt>
                <c:pt idx="2">
                  <c:v>0</c:v>
                </c:pt>
                <c:pt idx="3">
                  <c:v>0.29000000000000031</c:v>
                </c:pt>
              </c:numCache>
            </c:numRef>
          </c:val>
        </c:ser>
        <c:ser>
          <c:idx val="2"/>
          <c:order val="2"/>
          <c:tx>
            <c:strRef>
              <c:f>Hoja1!$E$69</c:f>
              <c:strCache>
                <c:ptCount val="1"/>
                <c:pt idx="0">
                  <c:v>No logrado</c:v>
                </c:pt>
              </c:strCache>
            </c:strRef>
          </c:tx>
          <c:cat>
            <c:strRef>
              <c:f>Hoja1!$B$70:$B$73</c:f>
              <c:strCache>
                <c:ptCount val="4"/>
                <c:pt idx="0">
                  <c:v>Interpretar las causas</c:v>
                </c:pt>
                <c:pt idx="1">
                  <c:v>Predecir efectos</c:v>
                </c:pt>
                <c:pt idx="2">
                  <c:v>Razonar analógicamente</c:v>
                </c:pt>
                <c:pt idx="3">
                  <c:v>Razonar deductivamente</c:v>
                </c:pt>
              </c:strCache>
            </c:strRef>
          </c:cat>
          <c:val>
            <c:numRef>
              <c:f>Hoja1!$E$70:$E$73</c:f>
              <c:numCache>
                <c:formatCode>0.00%</c:formatCode>
                <c:ptCount val="4"/>
                <c:pt idx="0">
                  <c:v>5.8000000000000003E-2</c:v>
                </c:pt>
                <c:pt idx="1">
                  <c:v>0.35300000000000031</c:v>
                </c:pt>
                <c:pt idx="2">
                  <c:v>0.35300000000000031</c:v>
                </c:pt>
                <c:pt idx="3">
                  <c:v>5.8000000000000003E-2</c:v>
                </c:pt>
              </c:numCache>
            </c:numRef>
          </c:val>
        </c:ser>
        <c:shape val="box"/>
        <c:axId val="78272384"/>
        <c:axId val="78273920"/>
        <c:axId val="0"/>
      </c:bar3DChart>
      <c:catAx>
        <c:axId val="78272384"/>
        <c:scaling>
          <c:orientation val="minMax"/>
        </c:scaling>
        <c:axPos val="b"/>
        <c:tickLblPos val="nextTo"/>
        <c:crossAx val="78273920"/>
        <c:crosses val="autoZero"/>
        <c:auto val="1"/>
        <c:lblAlgn val="ctr"/>
        <c:lblOffset val="100"/>
      </c:catAx>
      <c:valAx>
        <c:axId val="78273920"/>
        <c:scaling>
          <c:orientation val="minMax"/>
        </c:scaling>
        <c:axPos val="l"/>
        <c:majorGridlines/>
        <c:numFmt formatCode="0.00%" sourceLinked="1"/>
        <c:tickLblPos val="nextTo"/>
        <c:crossAx val="782723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D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9BD456-AFC0-4D3E-ABED-001B090F811D}" type="datetimeFigureOut">
              <a:rPr lang="es-DO" smtClean="0"/>
              <a:pPr/>
              <a:t>06/04/2016</a:t>
            </a:fld>
            <a:endParaRPr lang="es-D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D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3CF356-FE88-4A97-A627-4849E5050989}" type="slidenum">
              <a:rPr lang="es-DO" smtClean="0"/>
              <a:pPr/>
              <a:t>‹#›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09600" y="0"/>
            <a:ext cx="8229600" cy="50817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DO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DO" sz="2000" b="1" dirty="0" smtClean="0">
                <a:latin typeface="Arial" pitchFamily="34" charset="0"/>
                <a:cs typeface="Arial" pitchFamily="34" charset="0"/>
              </a:rPr>
              <a:t>PONTIFICIA </a:t>
            </a:r>
            <a:r>
              <a:rPr lang="es-DO" sz="2000" b="1" dirty="0" smtClean="0">
                <a:latin typeface="Arial" pitchFamily="34" charset="0"/>
                <a:cs typeface="Arial" pitchFamily="34" charset="0"/>
              </a:rPr>
              <a:t>UNIVERSIDAD CATÓLICA MADRE Y MAESTRA</a:t>
            </a:r>
          </a:p>
          <a:p>
            <a:pPr algn="ctr">
              <a:buNone/>
            </a:pPr>
            <a:r>
              <a:rPr lang="es-DO" sz="1600" dirty="0" smtClean="0">
                <a:latin typeface="Arial" pitchFamily="34" charset="0"/>
                <a:cs typeface="Arial" pitchFamily="34" charset="0"/>
              </a:rPr>
              <a:t>CENTRO </a:t>
            </a:r>
            <a:r>
              <a:rPr lang="es-DO" sz="1600" dirty="0" smtClean="0">
                <a:latin typeface="Arial" pitchFamily="34" charset="0"/>
                <a:cs typeface="Arial" pitchFamily="34" charset="0"/>
              </a:rPr>
              <a:t>DE EXCELENCIA PARA LA INVESTIGACIÓN Y DIFUSIÓN  DE LA LECTURA Y </a:t>
            </a:r>
            <a:r>
              <a:rPr lang="es-DO" sz="1600" dirty="0" smtClean="0">
                <a:latin typeface="Arial" pitchFamily="34" charset="0"/>
                <a:cs typeface="Arial" pitchFamily="34" charset="0"/>
              </a:rPr>
              <a:t>ESCRITURA (CEDILE</a:t>
            </a:r>
            <a:r>
              <a:rPr lang="es-DO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DO" dirty="0"/>
          </a:p>
        </p:txBody>
      </p:sp>
      <p:pic>
        <p:nvPicPr>
          <p:cNvPr id="1026" name="Picture 2" descr="C:\Users\Soledad\AppData\Local\Microsoft\Windows\INetCache\IE\OSDVW2E7\Logo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04801"/>
            <a:ext cx="1066799" cy="117909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21336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DO" sz="2400" b="1" dirty="0" smtClean="0">
                <a:latin typeface="Arial" pitchFamily="34" charset="0"/>
                <a:cs typeface="Arial" pitchFamily="34" charset="0"/>
              </a:rPr>
              <a:t>El uso de la lectura comprensiva y analítica como estrategia para lograr una mejor interpretación y análisis de los textos bíblicos y otros </a:t>
            </a:r>
            <a:r>
              <a:rPr lang="es-DO" sz="2400" b="1" dirty="0" smtClean="0">
                <a:latin typeface="Arial" pitchFamily="34" charset="0"/>
                <a:cs typeface="Arial" pitchFamily="34" charset="0"/>
              </a:rPr>
              <a:t>documentos</a:t>
            </a:r>
          </a:p>
          <a:p>
            <a:pPr algn="ctr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DO" sz="2400" i="1" dirty="0" smtClean="0">
                <a:latin typeface="Arial" pitchFamily="34" charset="0"/>
                <a:cs typeface="Arial" pitchFamily="34" charset="0"/>
              </a:rPr>
              <a:t>Soledad Arístegui de </a:t>
            </a:r>
            <a:r>
              <a:rPr lang="es-DO" sz="2400" i="1" dirty="0" err="1" smtClean="0">
                <a:latin typeface="Arial" pitchFamily="34" charset="0"/>
                <a:cs typeface="Arial" pitchFamily="34" charset="0"/>
              </a:rPr>
              <a:t>Vassallo</a:t>
            </a:r>
            <a:endParaRPr lang="es-DO" sz="24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DO" sz="2400" i="1" dirty="0" smtClean="0">
                <a:latin typeface="Arial" pitchFamily="34" charset="0"/>
                <a:cs typeface="Arial" pitchFamily="34" charset="0"/>
              </a:rPr>
              <a:t>Departamento de Estudios </a:t>
            </a:r>
            <a:r>
              <a:rPr lang="es-DO" sz="2400" i="1" dirty="0" smtClean="0">
                <a:latin typeface="Arial" pitchFamily="34" charset="0"/>
                <a:cs typeface="Arial" pitchFamily="34" charset="0"/>
              </a:rPr>
              <a:t>Teológicos</a:t>
            </a:r>
          </a:p>
          <a:p>
            <a:pPr algn="ctr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s-DO" sz="2200" b="1" dirty="0" smtClean="0">
                <a:latin typeface="Arial" pitchFamily="34" charset="0"/>
                <a:cs typeface="Arial" pitchFamily="34" charset="0"/>
              </a:rPr>
              <a:t>Tercer Seminario</a:t>
            </a:r>
          </a:p>
          <a:p>
            <a:pPr algn="r">
              <a:buNone/>
            </a:pPr>
            <a:r>
              <a:rPr lang="es-DO" sz="2200" b="1" dirty="0" smtClean="0">
                <a:latin typeface="Arial" pitchFamily="34" charset="0"/>
                <a:cs typeface="Arial" pitchFamily="34" charset="0"/>
              </a:rPr>
              <a:t>“Leer y escribir a través </a:t>
            </a:r>
            <a:r>
              <a:rPr lang="es-DO" sz="2200" b="1" dirty="0" smtClean="0">
                <a:latin typeface="Arial" pitchFamily="34" charset="0"/>
                <a:cs typeface="Arial" pitchFamily="34" charset="0"/>
              </a:rPr>
              <a:t>del Currículo </a:t>
            </a:r>
            <a:r>
              <a:rPr lang="es-DO" sz="2200" b="1" dirty="0" smtClean="0">
                <a:latin typeface="Arial" pitchFamily="34" charset="0"/>
                <a:cs typeface="Arial" pitchFamily="34" charset="0"/>
              </a:rPr>
              <a:t>en el </a:t>
            </a:r>
            <a:r>
              <a:rPr lang="es-DO" sz="2200" b="1" dirty="0" smtClean="0">
                <a:latin typeface="Arial" pitchFamily="34" charset="0"/>
                <a:cs typeface="Arial" pitchFamily="34" charset="0"/>
              </a:rPr>
              <a:t>Nivel Superior”</a:t>
            </a:r>
          </a:p>
          <a:p>
            <a:pPr algn="r">
              <a:buNone/>
            </a:pPr>
            <a:r>
              <a:rPr lang="es-DO" sz="2200" b="1" dirty="0" smtClean="0">
                <a:latin typeface="Arial" pitchFamily="34" charset="0"/>
                <a:cs typeface="Arial" pitchFamily="34" charset="0"/>
              </a:rPr>
              <a:t>Santo Domingo, 7 </a:t>
            </a:r>
            <a:r>
              <a:rPr lang="es-DO" sz="2200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DO" sz="2200" b="1" dirty="0" smtClean="0">
                <a:latin typeface="Arial" pitchFamily="34" charset="0"/>
                <a:cs typeface="Arial" pitchFamily="34" charset="0"/>
              </a:rPr>
              <a:t>abril </a:t>
            </a:r>
            <a:r>
              <a:rPr lang="es-DO" sz="2200" b="1" dirty="0" smtClean="0">
                <a:latin typeface="Arial" pitchFamily="34" charset="0"/>
                <a:cs typeface="Arial" pitchFamily="34" charset="0"/>
              </a:rPr>
              <a:t>de 2016</a:t>
            </a:r>
          </a:p>
          <a:p>
            <a:pPr algn="ctr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Desarrollar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 una mejor interpretación, análisis y reflexión de los textos bíblicos y documentos eclesiales, mediante la implementación de estrategias de lectura comprensiva y analítica para fomentar  la criticidad y la trascendencia.</a:t>
            </a:r>
            <a:endParaRPr lang="es-D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dirty="0" smtClean="0"/>
              <a:t>NUESTROS OBJETIVOS</a:t>
            </a:r>
            <a:endParaRPr lang="es-DO" dirty="0"/>
          </a:p>
        </p:txBody>
      </p:sp>
      <p:pic>
        <p:nvPicPr>
          <p:cNvPr id="2052" name="Picture 4" descr="C:\Users\Soledad\AppData\Local\Microsoft\Windows\INetCache\IE\OSDVW2E7\evalua3_5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10000"/>
            <a:ext cx="3499104" cy="23103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>
            <a:noAutofit/>
          </a:bodyPr>
          <a:lstStyle/>
          <a:p>
            <a:pPr algn="just"/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400" dirty="0" smtClean="0">
                <a:latin typeface="Arial" pitchFamily="34" charset="0"/>
                <a:cs typeface="Arial" pitchFamily="34" charset="0"/>
              </a:rPr>
              <a:t>Se eligió la estrategia del resumen, con preguntas </a:t>
            </a:r>
            <a:r>
              <a:rPr lang="es-DO" sz="2400" dirty="0" err="1" smtClean="0">
                <a:latin typeface="Arial" pitchFamily="34" charset="0"/>
                <a:cs typeface="Arial" pitchFamily="34" charset="0"/>
              </a:rPr>
              <a:t>focalizadoras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  que facilitaran la lectura y el pensamiento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comprensivo. También se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solicitó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su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opinión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al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respecto,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lo cual nos lleva a la construcción de un pensamiento crítico.</a:t>
            </a:r>
          </a:p>
          <a:p>
            <a:pPr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400" dirty="0" smtClean="0">
                <a:latin typeface="Arial" pitchFamily="34" charset="0"/>
                <a:cs typeface="Arial" pitchFamily="34" charset="0"/>
              </a:rPr>
              <a:t>Tal y como lo plantea Sanz de Acedo (2010, pp. 42,43) "La información adquirida contribuye  a la elaboración de las propias estructuras internas y al establecimiento de relaciones entre conceptos de diferentes contenidos curriculares". </a:t>
            </a:r>
            <a:endParaRPr lang="es-DO" sz="2400" dirty="0" smtClean="0"/>
          </a:p>
          <a:p>
            <a:pPr algn="just"/>
            <a:endParaRPr lang="es-D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5410200"/>
          </a:xfrm>
        </p:spPr>
        <p:txBody>
          <a:bodyPr>
            <a:noAutofit/>
          </a:bodyPr>
          <a:lstStyle/>
          <a:p>
            <a:pPr algn="just"/>
            <a:r>
              <a:rPr lang="es-DO" sz="2300" dirty="0" smtClean="0">
                <a:latin typeface="Arial" pitchFamily="34" charset="0"/>
                <a:cs typeface="Arial" pitchFamily="34" charset="0"/>
              </a:rPr>
              <a:t>Las competencias del pensamiento comprensivo encajan muy bien con los objetivos que se desean lograr con las asignaturas teológicas.</a:t>
            </a:r>
          </a:p>
          <a:p>
            <a:pPr algn="just">
              <a:buNone/>
            </a:pPr>
            <a:endParaRPr lang="es-DO" sz="23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Comparar, clasificar, analizar.</a:t>
            </a:r>
          </a:p>
          <a:p>
            <a:pPr algn="just">
              <a:buNone/>
            </a:pPr>
            <a:endParaRPr lang="es-DO" sz="2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Sintetizar, </a:t>
            </a:r>
            <a:r>
              <a:rPr lang="es-DO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secuenciar</a:t>
            </a:r>
            <a:r>
              <a:rPr lang="es-DO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s-DO" sz="2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300" dirty="0" smtClean="0">
                <a:latin typeface="Arial" pitchFamily="34" charset="0"/>
                <a:cs typeface="Arial" pitchFamily="34" charset="0"/>
              </a:rPr>
              <a:t>Además de fomentar el pensamiento comprensivo, las asignaturas de carácter teológico deben y tienen que incentivar un pensamiento crítico que colabore a valorar algo para mejorarlo y sobre todo para aplicarlo en la vida.</a:t>
            </a:r>
          </a:p>
          <a:p>
            <a:pPr algn="just">
              <a:buNone/>
            </a:pPr>
            <a:endParaRPr lang="es-DO" sz="23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Interpretar, predecir, razonar analógica y deductivamente</a:t>
            </a:r>
          </a:p>
          <a:p>
            <a:pPr algn="just"/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DO" sz="23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DO" sz="23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400" dirty="0" smtClean="0">
                <a:latin typeface="Arial" pitchFamily="34" charset="0"/>
                <a:cs typeface="Arial" pitchFamily="34" charset="0"/>
              </a:rPr>
              <a:t>Este estudio se realizó con los estudiantes de la asignatura “Matrimonio Sacramento de Amor”,  impartida los martes de 10:00 a.m. a 12:00 p.m., con 38 estudiantes de 12 carreras diferentes y con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matrículas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desde el 2010 hasta el 2015. </a:t>
            </a:r>
          </a:p>
          <a:p>
            <a:pPr algn="just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400" dirty="0" smtClean="0">
                <a:latin typeface="Arial" pitchFamily="34" charset="0"/>
                <a:cs typeface="Arial" pitchFamily="34" charset="0"/>
              </a:rPr>
              <a:t>Cuatro estudiantes se retiraron, con lo cual el curso quedó con 34 alumnos.</a:t>
            </a:r>
          </a:p>
          <a:p>
            <a:pPr algn="just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400" dirty="0" smtClean="0">
                <a:latin typeface="Arial" pitchFamily="34" charset="0"/>
                <a:cs typeface="Arial" pitchFamily="34" charset="0"/>
              </a:rPr>
              <a:t>Se estableció un cronograma de trabajo.</a:t>
            </a:r>
          </a:p>
          <a:p>
            <a:pPr algn="just">
              <a:buNone/>
            </a:pPr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400" dirty="0" smtClean="0">
                <a:latin typeface="Arial" pitchFamily="34" charset="0"/>
                <a:cs typeface="Arial" pitchFamily="34" charset="0"/>
              </a:rPr>
              <a:t>En las prácticas se les incluía la distribución del puntaje y se les explicaba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cómo </a:t>
            </a:r>
            <a:r>
              <a:rPr lang="es-DO" sz="2400" dirty="0" smtClean="0">
                <a:latin typeface="Arial" pitchFamily="34" charset="0"/>
                <a:cs typeface="Arial" pitchFamily="34" charset="0"/>
              </a:rPr>
              <a:t>se iba a evaluar (rúbrica).</a:t>
            </a:r>
          </a:p>
          <a:p>
            <a:pPr algn="just"/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D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oledad\AppData\Local\Microsoft\Windows\INetCache\IE\OX063RSA\lectura-irmade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09" y="152400"/>
            <a:ext cx="8843491" cy="615576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dirty="0" smtClean="0"/>
              <a:t>RESULTADOS</a:t>
            </a:r>
            <a:endParaRPr lang="es-D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507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s-DO" sz="3200" dirty="0" smtClean="0">
                <a:latin typeface="Arial" pitchFamily="34" charset="0"/>
                <a:cs typeface="Arial" pitchFamily="34" charset="0"/>
              </a:rPr>
              <a:t>Gráfica del pensamiento comprensivo</a:t>
            </a:r>
            <a:endParaRPr lang="es-DO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DO" sz="2800" dirty="0" smtClean="0">
                <a:latin typeface="Arial" pitchFamily="34" charset="0"/>
                <a:cs typeface="Arial" pitchFamily="34" charset="0"/>
              </a:rPr>
              <a:t>Gráfica 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de la evaluación para el pensamiento crítico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s-DO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/>
          </a:bodyPr>
          <a:lstStyle/>
          <a:p>
            <a:pPr algn="just"/>
            <a:r>
              <a:rPr lang="es-DO" dirty="0" smtClean="0">
                <a:latin typeface="Arial" pitchFamily="34" charset="0"/>
                <a:cs typeface="Arial" pitchFamily="34" charset="0"/>
              </a:rPr>
              <a:t>Podemos afirmar que, aunque ha sido una tarea 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ardua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, se ha verificado una mayor participación y un mejor aprovechamiento del proceso de enseñanza aprendizaje por parte de los estudiantes 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 mediante las estrategias utilizadas (el 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hacer que lean los textos, que los comprendan, que los interpreten, que analicen, que razonen, que  expongan y argumenten </a:t>
            </a:r>
            <a:r>
              <a:rPr lang="es-DO" i="1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es-DO" i="1" dirty="0" smtClean="0">
                <a:latin typeface="Arial" pitchFamily="34" charset="0"/>
                <a:cs typeface="Arial" pitchFamily="34" charset="0"/>
              </a:rPr>
              <a:t>todo cuando no están de acuerdo o disienten de lo </a:t>
            </a:r>
            <a:r>
              <a:rPr lang="es-DO" i="1" smtClean="0">
                <a:latin typeface="Arial" pitchFamily="34" charset="0"/>
                <a:cs typeface="Arial" pitchFamily="34" charset="0"/>
              </a:rPr>
              <a:t>tratado</a:t>
            </a:r>
            <a:r>
              <a:rPr lang="es-DO" smtClean="0">
                <a:latin typeface="Arial" pitchFamily="34" charset="0"/>
                <a:cs typeface="Arial" pitchFamily="34" charset="0"/>
              </a:rPr>
              <a:t>).</a:t>
            </a:r>
            <a:endParaRPr lang="es-D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dirty="0" smtClean="0">
                <a:latin typeface="Arial" pitchFamily="34" charset="0"/>
                <a:cs typeface="Arial" pitchFamily="34" charset="0"/>
              </a:rPr>
              <a:t>Asimismo ha </a:t>
            </a:r>
            <a:r>
              <a:rPr lang="es-DO" dirty="0" smtClean="0">
                <a:latin typeface="Arial" pitchFamily="34" charset="0"/>
                <a:cs typeface="Arial" pitchFamily="34" charset="0"/>
              </a:rPr>
              <a:t>permitido que reflexionemos más sobre nuestros estilos de enseñanza y que también nosotros nos alfabeticemos académicamente.</a:t>
            </a:r>
            <a:endParaRPr lang="es-D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s-DO" sz="2800" dirty="0" smtClean="0">
                <a:latin typeface="Arial" pitchFamily="34" charset="0"/>
                <a:cs typeface="Arial" pitchFamily="34" charset="0"/>
              </a:rPr>
              <a:t>INVESTIGACIÓN - ACCIÓN: RESULTADOS</a:t>
            </a:r>
            <a:endParaRPr lang="es-D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C:\Users\Soledad\AppData\Local\Microsoft\Windows\INetCache\IE\6RD6CIK1\abrir-la-mente-a-la-lectur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618" y="533400"/>
            <a:ext cx="7869382" cy="54101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64291"/>
          </a:xfrm>
        </p:spPr>
        <p:txBody>
          <a:bodyPr>
            <a:normAutofit/>
          </a:bodyPr>
          <a:lstStyle/>
          <a:p>
            <a:pPr algn="just"/>
            <a:r>
              <a:rPr lang="es-DO" sz="2800" dirty="0" smtClean="0">
                <a:latin typeface="Arial" pitchFamily="34" charset="0"/>
                <a:cs typeface="Arial" pitchFamily="34" charset="0"/>
              </a:rPr>
              <a:t>Las asignaturas de carácter teológico son impartidas por el 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Departamento 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de Estudios Teológicos (ET) de la PUCMM 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deben de ser cursadas de manera obligatoria por todos los estudiantes de la Universidad, sin importar las carreras que seleccionen, aunque en los diferentes </a:t>
            </a:r>
            <a:r>
              <a:rPr lang="es-DO" sz="2800" dirty="0" err="1" smtClean="0">
                <a:latin typeface="Arial" pitchFamily="34" charset="0"/>
                <a:cs typeface="Arial" pitchFamily="34" charset="0"/>
              </a:rPr>
              <a:t>Pensa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 aparecen como optativas y/o electivas.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D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s-DO" sz="3200" dirty="0" smtClean="0">
                <a:latin typeface="Arial" pitchFamily="34" charset="0"/>
                <a:cs typeface="Arial" pitchFamily="34" charset="0"/>
              </a:rPr>
              <a:t>INTRODUCCIÓN : </a:t>
            </a:r>
            <a:r>
              <a:rPr lang="es-DO" sz="3200" dirty="0" smtClean="0">
                <a:latin typeface="Arial" pitchFamily="34" charset="0"/>
                <a:cs typeface="Arial" pitchFamily="34" charset="0"/>
              </a:rPr>
              <a:t>ANTECEDENTES</a:t>
            </a:r>
            <a:endParaRPr lang="es-DO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algn="just"/>
            <a:endParaRPr lang="es-DO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800" dirty="0" smtClean="0">
                <a:latin typeface="Arial" pitchFamily="34" charset="0"/>
                <a:cs typeface="Arial" pitchFamily="34" charset="0"/>
              </a:rPr>
              <a:t>A esto se suma la problemática a la que nos enfrentamos los docentes: la dificultad que presentan los estudiantes para leer y escribir en las diferentes asignaturas.</a:t>
            </a:r>
          </a:p>
          <a:p>
            <a:pPr algn="just">
              <a:buNone/>
            </a:pPr>
            <a:endParaRPr lang="es-DO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800" dirty="0" smtClean="0">
                <a:latin typeface="Arial" pitchFamily="34" charset="0"/>
                <a:cs typeface="Arial" pitchFamily="34" charset="0"/>
              </a:rPr>
              <a:t>Investigaciones en Estados Unidos , Australia y Canadá sobre la escritura nos presentan el concepto de alfabetización académica  como las diversas acciones de formación que se implementan en las universidades para enseñar a escribir académicamente.</a:t>
            </a:r>
          </a:p>
          <a:p>
            <a:pPr algn="just"/>
            <a:endParaRPr lang="es-DO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Soledad\AppData\Local\Microsoft\Windows\INetCache\IE\UCYFXI3U\taller_de_escritura_creativa_en_la_biblioteca_infantil_y_juvenil_de_a_coruna_originalarticleimag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6096000" cy="495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Autofit/>
          </a:bodyPr>
          <a:lstStyle/>
          <a:p>
            <a:pPr algn="just"/>
            <a:endParaRPr lang="es-DO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800" dirty="0" smtClean="0">
                <a:latin typeface="Arial" pitchFamily="34" charset="0"/>
                <a:cs typeface="Arial" pitchFamily="34" charset="0"/>
              </a:rPr>
              <a:t>La Dra. </a:t>
            </a:r>
            <a:r>
              <a:rPr lang="es-DO" sz="2800" dirty="0" err="1" smtClean="0">
                <a:latin typeface="Arial" pitchFamily="34" charset="0"/>
                <a:cs typeface="Arial" pitchFamily="34" charset="0"/>
              </a:rPr>
              <a:t>Carlino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, ha sido nuestro marco de referencia por el estudio llevado a cabo por ella entre la universidades de los Estados Unidos, Australia y Canadá en comparación con las universidades argentinas.</a:t>
            </a:r>
          </a:p>
          <a:p>
            <a:pPr algn="just">
              <a:buNone/>
            </a:pPr>
            <a:endParaRPr lang="es-DO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800" dirty="0" err="1" smtClean="0">
                <a:latin typeface="Arial" pitchFamily="34" charset="0"/>
                <a:cs typeface="Arial" pitchFamily="34" charset="0"/>
              </a:rPr>
              <a:t>Carlino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 (2013) hace una reflexión profunda cuando plantea  que la lectura y la escritura deben ser abordadas dentro del contexto propio de cada materia.</a:t>
            </a:r>
          </a:p>
          <a:p>
            <a:pPr algn="just">
              <a:buNone/>
            </a:pPr>
            <a:endParaRPr lang="es-DO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D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endParaRPr lang="es-DO" dirty="0"/>
          </a:p>
        </p:txBody>
      </p:sp>
      <p:pic>
        <p:nvPicPr>
          <p:cNvPr id="4099" name="Picture 3" descr="C:\Users\Soledad\AppData\Local\Microsoft\Windows\INetCache\IE\UCYFXI3U\Iniciando-en-el-Proceso-de-Lectura-y-Escritura-Mapa-Conceptua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algn="just"/>
            <a:r>
              <a:rPr lang="es-DO" sz="2800" dirty="0" smtClean="0">
                <a:latin typeface="Arial" pitchFamily="34" charset="0"/>
                <a:cs typeface="Arial" pitchFamily="34" charset="0"/>
              </a:rPr>
              <a:t>El desafío de enseñar a leer en cada asignatura es aún mayor en las asignaturas teológicas, pues son materias totalmente diferentes de las propias de cada carrera. </a:t>
            </a:r>
          </a:p>
          <a:p>
            <a:pPr algn="just">
              <a:buNone/>
            </a:pPr>
            <a:endParaRPr lang="es-DO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DO" sz="2800" dirty="0" smtClean="0">
                <a:latin typeface="Arial" pitchFamily="34" charset="0"/>
                <a:cs typeface="Arial" pitchFamily="34" charset="0"/>
              </a:rPr>
              <a:t>Bajo este contexto, la aplicación de la alfabetización académica adquiere una importancia crucial, tal y 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establece </a:t>
            </a:r>
            <a:r>
              <a:rPr lang="es-DO" sz="2800" dirty="0" err="1" smtClean="0">
                <a:latin typeface="Arial" pitchFamily="34" charset="0"/>
                <a:cs typeface="Arial" pitchFamily="34" charset="0"/>
              </a:rPr>
              <a:t>Carlino</a:t>
            </a:r>
            <a:r>
              <a:rPr lang="es-DO" sz="2800" dirty="0" smtClean="0">
                <a:latin typeface="Arial" pitchFamily="34" charset="0"/>
                <a:cs typeface="Arial" pitchFamily="34" charset="0"/>
              </a:rPr>
              <a:t> cuando la define como el conjunto de nociones y estrategias necesarias para participar en la cultura discursiva de las disciplinas. (2013,p.13). </a:t>
            </a:r>
          </a:p>
          <a:p>
            <a:pPr algn="just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DO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60309"/>
            <a:ext cx="8229600" cy="4788091"/>
          </a:xfrm>
        </p:spPr>
        <p:txBody>
          <a:bodyPr/>
          <a:lstStyle/>
          <a:p>
            <a:pPr algn="just"/>
            <a:r>
              <a:rPr lang="es-DO" sz="2800" dirty="0" smtClean="0">
                <a:latin typeface="Arial" pitchFamily="34" charset="0"/>
                <a:cs typeface="Arial" pitchFamily="34" charset="0"/>
              </a:rPr>
              <a:t>¿Cómo favorece la lectura comprensiva, analítica y reflexiva  una mejor interpretación de los textos bíblicos? </a:t>
            </a:r>
          </a:p>
          <a:p>
            <a:pPr algn="just">
              <a:buNone/>
            </a:pPr>
            <a:endParaRPr lang="es-DO" sz="2800" dirty="0" smtClean="0"/>
          </a:p>
          <a:p>
            <a:pPr algn="just"/>
            <a:r>
              <a:rPr lang="es-DO" sz="2800" dirty="0" smtClean="0">
                <a:latin typeface="Arial" pitchFamily="34" charset="0"/>
                <a:cs typeface="Arial" pitchFamily="34" charset="0"/>
              </a:rPr>
              <a:t>¿Podrán las estrategias de lectura utilizadas lograr una mayor participación de los estudiantes haciendo que, en lo posible, los interioricen y sean capaces de incorporarlos a las dimensiones de saber ser y saber convivir?</a:t>
            </a:r>
            <a:endParaRPr lang="es-DO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dirty="0" smtClean="0"/>
              <a:t>INTERROGANTES</a:t>
            </a:r>
            <a:endParaRPr lang="es-DO" dirty="0"/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algn="just"/>
            <a:r>
              <a:rPr lang="es-DO" sz="2400" dirty="0" smtClean="0">
                <a:latin typeface="Arial" pitchFamily="34" charset="0"/>
                <a:cs typeface="Arial" pitchFamily="34" charset="0"/>
              </a:rPr>
              <a:t>Nos atrevemos a plantear que la aplicación de estrategias de lectura comprensiva y analítica logra una mejor interpretación y comprensión de los textos  bíblicos, a la vez que fomenta una mayor motivación, participación  y reflexión  de los estudiantes de las asignaturas teológicas 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DO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 descr="C:\Users\Soledad\AppData\Local\Microsoft\Windows\INetCache\IE\UCYFXI3U\estudiantes-examen-clases-w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43200"/>
            <a:ext cx="6553200" cy="3276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F4201E-2DC8-45B4-8376-30B8557FB2B2}"/>
</file>

<file path=customXml/itemProps2.xml><?xml version="1.0" encoding="utf-8"?>
<ds:datastoreItem xmlns:ds="http://schemas.openxmlformats.org/officeDocument/2006/customXml" ds:itemID="{F7ED8153-473D-489C-8BFA-94CD17855108}"/>
</file>

<file path=customXml/itemProps3.xml><?xml version="1.0" encoding="utf-8"?>
<ds:datastoreItem xmlns:ds="http://schemas.openxmlformats.org/officeDocument/2006/customXml" ds:itemID="{2287DCC6-DD40-49BC-B480-524FFDF1091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435</TotalTime>
  <Words>830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Concurrencia</vt:lpstr>
      <vt:lpstr>Slide 1</vt:lpstr>
      <vt:lpstr>INTRODUCCIÓN : ANTECEDENTES</vt:lpstr>
      <vt:lpstr>Slide 3</vt:lpstr>
      <vt:lpstr>Slide 4</vt:lpstr>
      <vt:lpstr>Slide 5</vt:lpstr>
      <vt:lpstr>Slide 6</vt:lpstr>
      <vt:lpstr>Slide 7</vt:lpstr>
      <vt:lpstr>INTERROGANTES</vt:lpstr>
      <vt:lpstr>Slide 9</vt:lpstr>
      <vt:lpstr>NUESTROS OBJETIVOS</vt:lpstr>
      <vt:lpstr>Slide 11</vt:lpstr>
      <vt:lpstr>Slide 12</vt:lpstr>
      <vt:lpstr>Slide 13</vt:lpstr>
      <vt:lpstr>Slide 14</vt:lpstr>
      <vt:lpstr>RESULTADOS</vt:lpstr>
      <vt:lpstr>Gráfica del pensamiento comprensivo</vt:lpstr>
      <vt:lpstr>Gráfica de la evaluación para el pensamiento crítico </vt:lpstr>
      <vt:lpstr>INVESTIGACIÓN - ACCIÓN: RESULTADOS</vt:lpstr>
      <vt:lpstr>Slide 19</vt:lpstr>
    </vt:vector>
  </TitlesOfParts>
  <Company>Genco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Soledad</dc:creator>
  <cp:lastModifiedBy>lmontenegro</cp:lastModifiedBy>
  <cp:revision>52</cp:revision>
  <dcterms:created xsi:type="dcterms:W3CDTF">2016-03-31T19:09:43Z</dcterms:created>
  <dcterms:modified xsi:type="dcterms:W3CDTF">2016-04-06T22:28:36Z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