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Default Extension="xlsx" ContentType="application/vnd.openxmlformats-officedocument.spreadsheetml.sheet"/>
  <Override PartName="/ppt/diagrams/data1.xml" ContentType="application/vnd.openxmlformats-officedocument.drawingml.diagramData+xml"/>
  <Override PartName="/ppt/diagrams/data5.xml" ContentType="application/vnd.openxmlformats-officedocument.drawingml.diagramData+xml"/>
  <Override PartName="/ppt/drawings/drawing3.xml" ContentType="application/vnd.openxmlformats-officedocument.drawingml.chartshapes+xml"/>
  <Override PartName="/ppt/diagrams/data3.xml" ContentType="application/vnd.openxmlformats-officedocument.drawingml.diagramData+xml"/>
  <Override PartName="/ppt/diagrams/data4.xml" ContentType="application/vnd.openxmlformats-officedocument.drawingml.diagramData+xml"/>
  <Override PartName="/ppt/drawings/drawing1.xml" ContentType="application/vnd.openxmlformats-officedocument.drawingml.chartshapes+xml"/>
  <Override PartName="/ppt/drawings/drawing2.xml" ContentType="application/vnd.openxmlformats-officedocument.drawingml.chartshapes+xml"/>
  <Override PartName="/ppt/diagrams/data2.xml" ContentType="application/vnd.openxmlformats-officedocument.drawingml.diagramData+xml"/>
  <Override PartName="/ppt/presentation.xml" ContentType="application/vnd.openxmlformats-officedocument.presentationml.presentation.main+xml"/>
  <Override PartName="/ppt/slides/slide18.xml" ContentType="application/vnd.openxmlformats-officedocument.presentationml.slide+xml"/>
  <Override PartName="/ppt/slides/slide10.xml" ContentType="application/vnd.openxmlformats-officedocument.presentationml.slide+xml"/>
  <Override PartName="/ppt/slides/slide2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9.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8.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4.xml" ContentType="application/vnd.openxmlformats-officedocument.presentationml.notesSlide+xml"/>
  <Override PartName="/ppt/slideLayouts/slideLayout11.xml" ContentType="application/vnd.openxmlformats-officedocument.presentationml.slideLayout+xml"/>
  <Override PartName="/ppt/notesSlides/notesSlide3.xml" ContentType="application/vnd.openxmlformats-officedocument.presentationml.notesSlide+xml"/>
  <Override PartName="/ppt/notesSlides/notesSlide1.xml" ContentType="application/vnd.openxmlformats-officedocument.presentationml.notesSlid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diagrams/layout2.xml" ContentType="application/vnd.openxmlformats-officedocument.drawingml.diagramLayout+xml"/>
  <Override PartName="/ppt/diagrams/drawing1.xml" ContentType="application/vnd.ms-office.drawingml.diagramDrawing+xml"/>
  <Override PartName="/ppt/diagrams/drawing2.xml" ContentType="application/vnd.ms-office.drawingml.diagramDrawing+xml"/>
  <Override PartName="/ppt/diagrams/colors2.xml" ContentType="application/vnd.openxmlformats-officedocument.drawingml.diagramColors+xml"/>
  <Override PartName="/ppt/diagrams/quickStyle2.xml" ContentType="application/vnd.openxmlformats-officedocument.drawingml.diagramStyle+xml"/>
  <Override PartName="/ppt/diagrams/quickStyle1.xml" ContentType="application/vnd.openxmlformats-officedocument.drawingml.diagramStyle+xml"/>
  <Override PartName="/ppt/theme/theme2.xml" ContentType="application/vnd.openxmlformats-officedocument.theme+xml"/>
  <Override PartName="/ppt/diagrams/layout1.xml" ContentType="application/vnd.openxmlformats-officedocument.drawingml.diagramLayout+xml"/>
  <Override PartName="/ppt/diagrams/colors1.xml" ContentType="application/vnd.openxmlformats-officedocument.drawingml.diagramColors+xml"/>
  <Override PartName="/ppt/diagrams/quickStyle3.xml" ContentType="application/vnd.openxmlformats-officedocument.drawingml.diagramStyle+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5.xml" ContentType="application/vnd.openxmlformats-officedocument.drawingml.diagramLayout+xml"/>
  <Override PartName="/ppt/theme/theme1.xml" ContentType="application/vnd.openxmlformats-officedocument.theme+xml"/>
  <Override PartName="/ppt/charts/chart2.xml" ContentType="application/vnd.openxmlformats-officedocument.drawingml.chart+xml"/>
  <Override PartName="/ppt/charts/chart3.xml" ContentType="application/vnd.openxmlformats-officedocument.drawingml.chart+xml"/>
  <Override PartName="/ppt/diagrams/layout3.xml" ContentType="application/vnd.openxmlformats-officedocument.drawingml.diagramLayout+xml"/>
  <Override PartName="/ppt/diagrams/drawing3.xml" ContentType="application/vnd.ms-office.drawingml.diagramDrawing+xml"/>
  <Override PartName="/ppt/diagrams/quickStyle4.xml" ContentType="application/vnd.openxmlformats-officedocument.drawingml.diagramStyle+xml"/>
  <Override PartName="/ppt/diagrams/colors4.xml" ContentType="application/vnd.openxmlformats-officedocument.drawingml.diagramColors+xml"/>
  <Override PartName="/ppt/diagrams/colors3.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ppt/notesMasters/notesMaster1.xml" ContentType="application/vnd.openxmlformats-officedocument.presentationml.notesMaster+xml"/>
  <Override PartName="/ppt/diagrams/layout4.xml" ContentType="application/vnd.openxmlformats-officedocument.drawingml.diagramLayout+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22"/>
  </p:notesMasterIdLst>
  <p:sldIdLst>
    <p:sldId id="256" r:id="rId2"/>
    <p:sldId id="257" r:id="rId3"/>
    <p:sldId id="258" r:id="rId4"/>
    <p:sldId id="259" r:id="rId5"/>
    <p:sldId id="260" r:id="rId6"/>
    <p:sldId id="261" r:id="rId7"/>
    <p:sldId id="262" r:id="rId8"/>
    <p:sldId id="263" r:id="rId9"/>
    <p:sldId id="276" r:id="rId10"/>
    <p:sldId id="264" r:id="rId11"/>
    <p:sldId id="275" r:id="rId12"/>
    <p:sldId id="274" r:id="rId13"/>
    <p:sldId id="265" r:id="rId14"/>
    <p:sldId id="266" r:id="rId15"/>
    <p:sldId id="267" r:id="rId16"/>
    <p:sldId id="268" r:id="rId17"/>
    <p:sldId id="269" r:id="rId18"/>
    <p:sldId id="270" r:id="rId19"/>
    <p:sldId id="271" r:id="rId20"/>
    <p:sldId id="273" r:id="rId21"/>
  </p:sldIdLst>
  <p:sldSz cx="9144000" cy="6858000" type="screen4x3"/>
  <p:notesSz cx="6858000" cy="9144000"/>
  <p:defaultText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7458" autoAdjust="0"/>
  </p:normalViewPr>
  <p:slideViewPr>
    <p:cSldViewPr>
      <p:cViewPr>
        <p:scale>
          <a:sx n="100" d="100"/>
          <a:sy n="100" d="100"/>
        </p:scale>
        <p:origin x="-702" y="64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28"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customXml" Target="../customXml/item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Office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Office_Excel_Worksheet2.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Office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DO"/>
  <c:chart>
    <c:plotArea>
      <c:layout>
        <c:manualLayout>
          <c:layoutTarget val="inner"/>
          <c:xMode val="edge"/>
          <c:yMode val="edge"/>
          <c:x val="5.8221848482531785E-2"/>
          <c:y val="3.9162326931355788E-2"/>
          <c:w val="0.69433478582167452"/>
          <c:h val="0.49923870627282835"/>
        </c:manualLayout>
      </c:layout>
      <c:barChart>
        <c:barDir val="col"/>
        <c:grouping val="clustered"/>
        <c:ser>
          <c:idx val="0"/>
          <c:order val="0"/>
          <c:tx>
            <c:strRef>
              <c:f>Hoja1!$B$1</c:f>
              <c:strCache>
                <c:ptCount val="1"/>
                <c:pt idx="0">
                  <c:v>Escasamente Logrado</c:v>
                </c:pt>
              </c:strCache>
            </c:strRef>
          </c:tx>
          <c:cat>
            <c:strRef>
              <c:f>Hoja1!$A$2:$A$8</c:f>
              <c:strCache>
                <c:ptCount val="7"/>
                <c:pt idx="0">
                  <c:v>Idea Principal</c:v>
                </c:pt>
                <c:pt idx="1">
                  <c:v>Uso de Macrorreglas</c:v>
                </c:pt>
                <c:pt idx="2">
                  <c:v>Claridad y Compresibilidad </c:v>
                </c:pt>
                <c:pt idx="3">
                  <c:v>Precisión  y Propiedad léxica</c:v>
                </c:pt>
                <c:pt idx="4">
                  <c:v>Cohesión de las ideas</c:v>
                </c:pt>
                <c:pt idx="5">
                  <c:v>Registro y extensión Adecuados</c:v>
                </c:pt>
                <c:pt idx="6">
                  <c:v>Dominio adecuado de la normativa</c:v>
                </c:pt>
              </c:strCache>
            </c:strRef>
          </c:cat>
          <c:val>
            <c:numRef>
              <c:f>Hoja1!$B$2:$B$8</c:f>
              <c:numCache>
                <c:formatCode>General</c:formatCode>
                <c:ptCount val="7"/>
                <c:pt idx="0">
                  <c:v>60</c:v>
                </c:pt>
                <c:pt idx="1">
                  <c:v>80</c:v>
                </c:pt>
                <c:pt idx="2">
                  <c:v>60</c:v>
                </c:pt>
                <c:pt idx="3">
                  <c:v>100</c:v>
                </c:pt>
                <c:pt idx="4">
                  <c:v>80</c:v>
                </c:pt>
                <c:pt idx="5">
                  <c:v>100</c:v>
                </c:pt>
                <c:pt idx="6">
                  <c:v>60</c:v>
                </c:pt>
              </c:numCache>
            </c:numRef>
          </c:val>
        </c:ser>
        <c:ser>
          <c:idx val="1"/>
          <c:order val="1"/>
          <c:tx>
            <c:strRef>
              <c:f>Hoja1!$C$1</c:f>
              <c:strCache>
                <c:ptCount val="1"/>
                <c:pt idx="0">
                  <c:v>Medianamente Logrado</c:v>
                </c:pt>
              </c:strCache>
            </c:strRef>
          </c:tx>
          <c:cat>
            <c:strRef>
              <c:f>Hoja1!$A$2:$A$8</c:f>
              <c:strCache>
                <c:ptCount val="7"/>
                <c:pt idx="0">
                  <c:v>Idea Principal</c:v>
                </c:pt>
                <c:pt idx="1">
                  <c:v>Uso de Macrorreglas</c:v>
                </c:pt>
                <c:pt idx="2">
                  <c:v>Claridad y Compresibilidad </c:v>
                </c:pt>
                <c:pt idx="3">
                  <c:v>Precisión  y Propiedad léxica</c:v>
                </c:pt>
                <c:pt idx="4">
                  <c:v>Cohesión de las ideas</c:v>
                </c:pt>
                <c:pt idx="5">
                  <c:v>Registro y extensión Adecuados</c:v>
                </c:pt>
                <c:pt idx="6">
                  <c:v>Dominio adecuado de la normativa</c:v>
                </c:pt>
              </c:strCache>
            </c:strRef>
          </c:cat>
          <c:val>
            <c:numRef>
              <c:f>Hoja1!$C$2:$C$8</c:f>
              <c:numCache>
                <c:formatCode>General</c:formatCode>
                <c:ptCount val="7"/>
                <c:pt idx="0">
                  <c:v>40</c:v>
                </c:pt>
                <c:pt idx="1">
                  <c:v>20</c:v>
                </c:pt>
                <c:pt idx="2">
                  <c:v>40</c:v>
                </c:pt>
                <c:pt idx="3">
                  <c:v>1</c:v>
                </c:pt>
                <c:pt idx="4">
                  <c:v>20</c:v>
                </c:pt>
                <c:pt idx="5">
                  <c:v>1</c:v>
                </c:pt>
                <c:pt idx="6">
                  <c:v>40</c:v>
                </c:pt>
              </c:numCache>
            </c:numRef>
          </c:val>
        </c:ser>
        <c:ser>
          <c:idx val="2"/>
          <c:order val="2"/>
          <c:tx>
            <c:strRef>
              <c:f>Hoja1!$D$1</c:f>
              <c:strCache>
                <c:ptCount val="1"/>
                <c:pt idx="0">
                  <c:v>Mayormente Logrado</c:v>
                </c:pt>
              </c:strCache>
            </c:strRef>
          </c:tx>
          <c:cat>
            <c:strRef>
              <c:f>Hoja1!$A$2:$A$8</c:f>
              <c:strCache>
                <c:ptCount val="7"/>
                <c:pt idx="0">
                  <c:v>Idea Principal</c:v>
                </c:pt>
                <c:pt idx="1">
                  <c:v>Uso de Macrorreglas</c:v>
                </c:pt>
                <c:pt idx="2">
                  <c:v>Claridad y Compresibilidad </c:v>
                </c:pt>
                <c:pt idx="3">
                  <c:v>Precisión  y Propiedad léxica</c:v>
                </c:pt>
                <c:pt idx="4">
                  <c:v>Cohesión de las ideas</c:v>
                </c:pt>
                <c:pt idx="5">
                  <c:v>Registro y extensión Adecuados</c:v>
                </c:pt>
                <c:pt idx="6">
                  <c:v>Dominio adecuado de la normativa</c:v>
                </c:pt>
              </c:strCache>
            </c:strRef>
          </c:cat>
          <c:val>
            <c:numRef>
              <c:f>Hoja1!$D$2:$D$8</c:f>
              <c:numCache>
                <c:formatCode>General</c:formatCode>
                <c:ptCount val="7"/>
                <c:pt idx="0">
                  <c:v>1</c:v>
                </c:pt>
                <c:pt idx="1">
                  <c:v>1</c:v>
                </c:pt>
                <c:pt idx="2">
                  <c:v>1</c:v>
                </c:pt>
                <c:pt idx="3">
                  <c:v>1</c:v>
                </c:pt>
                <c:pt idx="4">
                  <c:v>1</c:v>
                </c:pt>
                <c:pt idx="5">
                  <c:v>1</c:v>
                </c:pt>
                <c:pt idx="6">
                  <c:v>1</c:v>
                </c:pt>
              </c:numCache>
            </c:numRef>
          </c:val>
        </c:ser>
        <c:axId val="128212992"/>
        <c:axId val="128214528"/>
      </c:barChart>
      <c:catAx>
        <c:axId val="128212992"/>
        <c:scaling>
          <c:orientation val="minMax"/>
        </c:scaling>
        <c:axPos val="b"/>
        <c:tickLblPos val="nextTo"/>
        <c:crossAx val="128214528"/>
        <c:crosses val="autoZero"/>
        <c:auto val="1"/>
        <c:lblAlgn val="ctr"/>
        <c:lblOffset val="100"/>
      </c:catAx>
      <c:valAx>
        <c:axId val="128214528"/>
        <c:scaling>
          <c:orientation val="minMax"/>
        </c:scaling>
        <c:axPos val="l"/>
        <c:majorGridlines/>
        <c:numFmt formatCode="General" sourceLinked="1"/>
        <c:tickLblPos val="nextTo"/>
        <c:crossAx val="128212992"/>
        <c:crosses val="autoZero"/>
        <c:crossBetween val="between"/>
      </c:valAx>
    </c:plotArea>
    <c:legend>
      <c:legendPos val="r"/>
      <c:layout/>
    </c:legend>
    <c:plotVisOnly val="1"/>
    <c:dispBlanksAs val="gap"/>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DO"/>
  <c:chart>
    <c:plotArea>
      <c:layout>
        <c:manualLayout>
          <c:layoutTarget val="inner"/>
          <c:xMode val="edge"/>
          <c:yMode val="edge"/>
          <c:x val="5.8221848482531688E-2"/>
          <c:y val="3.9162326931355788E-2"/>
          <c:w val="0.69433478582167263"/>
          <c:h val="0.49923870627282835"/>
        </c:manualLayout>
      </c:layout>
      <c:barChart>
        <c:barDir val="col"/>
        <c:grouping val="clustered"/>
        <c:ser>
          <c:idx val="0"/>
          <c:order val="0"/>
          <c:tx>
            <c:strRef>
              <c:f>Hoja1!$B$1</c:f>
              <c:strCache>
                <c:ptCount val="1"/>
                <c:pt idx="0">
                  <c:v>Escasamente Logrado</c:v>
                </c:pt>
              </c:strCache>
            </c:strRef>
          </c:tx>
          <c:cat>
            <c:strRef>
              <c:f>Hoja1!$A$2:$A$8</c:f>
              <c:strCache>
                <c:ptCount val="7"/>
                <c:pt idx="0">
                  <c:v>Idea Principal</c:v>
                </c:pt>
                <c:pt idx="1">
                  <c:v>Uso de Macrorreglas</c:v>
                </c:pt>
                <c:pt idx="2">
                  <c:v>Claridad y Compresibilidad </c:v>
                </c:pt>
                <c:pt idx="3">
                  <c:v>Precisión  y Propiedad léxica</c:v>
                </c:pt>
                <c:pt idx="4">
                  <c:v>Cohesión de las ideas</c:v>
                </c:pt>
                <c:pt idx="5">
                  <c:v>Registro y extensión Adecuados</c:v>
                </c:pt>
                <c:pt idx="6">
                  <c:v>Dominio adecuado de la normativa</c:v>
                </c:pt>
              </c:strCache>
            </c:strRef>
          </c:cat>
          <c:val>
            <c:numRef>
              <c:f>Hoja1!$B$2:$B$8</c:f>
              <c:numCache>
                <c:formatCode>General</c:formatCode>
                <c:ptCount val="7"/>
                <c:pt idx="0">
                  <c:v>1</c:v>
                </c:pt>
                <c:pt idx="1">
                  <c:v>25</c:v>
                </c:pt>
                <c:pt idx="2">
                  <c:v>1</c:v>
                </c:pt>
                <c:pt idx="3">
                  <c:v>1</c:v>
                </c:pt>
                <c:pt idx="4">
                  <c:v>25</c:v>
                </c:pt>
                <c:pt idx="5">
                  <c:v>1</c:v>
                </c:pt>
                <c:pt idx="6">
                  <c:v>1</c:v>
                </c:pt>
              </c:numCache>
            </c:numRef>
          </c:val>
        </c:ser>
        <c:ser>
          <c:idx val="1"/>
          <c:order val="1"/>
          <c:tx>
            <c:strRef>
              <c:f>Hoja1!$C$1</c:f>
              <c:strCache>
                <c:ptCount val="1"/>
                <c:pt idx="0">
                  <c:v>Medianamente Logrado</c:v>
                </c:pt>
              </c:strCache>
            </c:strRef>
          </c:tx>
          <c:cat>
            <c:strRef>
              <c:f>Hoja1!$A$2:$A$8</c:f>
              <c:strCache>
                <c:ptCount val="7"/>
                <c:pt idx="0">
                  <c:v>Idea Principal</c:v>
                </c:pt>
                <c:pt idx="1">
                  <c:v>Uso de Macrorreglas</c:v>
                </c:pt>
                <c:pt idx="2">
                  <c:v>Claridad y Compresibilidad </c:v>
                </c:pt>
                <c:pt idx="3">
                  <c:v>Precisión  y Propiedad léxica</c:v>
                </c:pt>
                <c:pt idx="4">
                  <c:v>Cohesión de las ideas</c:v>
                </c:pt>
                <c:pt idx="5">
                  <c:v>Registro y extensión Adecuados</c:v>
                </c:pt>
                <c:pt idx="6">
                  <c:v>Dominio adecuado de la normativa</c:v>
                </c:pt>
              </c:strCache>
            </c:strRef>
          </c:cat>
          <c:val>
            <c:numRef>
              <c:f>Hoja1!$C$2:$C$8</c:f>
              <c:numCache>
                <c:formatCode>General</c:formatCode>
                <c:ptCount val="7"/>
                <c:pt idx="0">
                  <c:v>1</c:v>
                </c:pt>
                <c:pt idx="1">
                  <c:v>50</c:v>
                </c:pt>
                <c:pt idx="2">
                  <c:v>75</c:v>
                </c:pt>
                <c:pt idx="3">
                  <c:v>50</c:v>
                </c:pt>
                <c:pt idx="4">
                  <c:v>25</c:v>
                </c:pt>
                <c:pt idx="5">
                  <c:v>25</c:v>
                </c:pt>
                <c:pt idx="6">
                  <c:v>50</c:v>
                </c:pt>
              </c:numCache>
            </c:numRef>
          </c:val>
        </c:ser>
        <c:ser>
          <c:idx val="2"/>
          <c:order val="2"/>
          <c:tx>
            <c:strRef>
              <c:f>Hoja1!$D$1</c:f>
              <c:strCache>
                <c:ptCount val="1"/>
                <c:pt idx="0">
                  <c:v>Mayormente Logrado</c:v>
                </c:pt>
              </c:strCache>
            </c:strRef>
          </c:tx>
          <c:cat>
            <c:strRef>
              <c:f>Hoja1!$A$2:$A$8</c:f>
              <c:strCache>
                <c:ptCount val="7"/>
                <c:pt idx="0">
                  <c:v>Idea Principal</c:v>
                </c:pt>
                <c:pt idx="1">
                  <c:v>Uso de Macrorreglas</c:v>
                </c:pt>
                <c:pt idx="2">
                  <c:v>Claridad y Compresibilidad </c:v>
                </c:pt>
                <c:pt idx="3">
                  <c:v>Precisión  y Propiedad léxica</c:v>
                </c:pt>
                <c:pt idx="4">
                  <c:v>Cohesión de las ideas</c:v>
                </c:pt>
                <c:pt idx="5">
                  <c:v>Registro y extensión Adecuados</c:v>
                </c:pt>
                <c:pt idx="6">
                  <c:v>Dominio adecuado de la normativa</c:v>
                </c:pt>
              </c:strCache>
            </c:strRef>
          </c:cat>
          <c:val>
            <c:numRef>
              <c:f>Hoja1!$D$2:$D$8</c:f>
              <c:numCache>
                <c:formatCode>General</c:formatCode>
                <c:ptCount val="7"/>
                <c:pt idx="0">
                  <c:v>100</c:v>
                </c:pt>
                <c:pt idx="1">
                  <c:v>25</c:v>
                </c:pt>
                <c:pt idx="2">
                  <c:v>25</c:v>
                </c:pt>
                <c:pt idx="3">
                  <c:v>50</c:v>
                </c:pt>
                <c:pt idx="4">
                  <c:v>50</c:v>
                </c:pt>
                <c:pt idx="5">
                  <c:v>75</c:v>
                </c:pt>
                <c:pt idx="6">
                  <c:v>50</c:v>
                </c:pt>
              </c:numCache>
            </c:numRef>
          </c:val>
        </c:ser>
        <c:axId val="48475136"/>
        <c:axId val="48485120"/>
      </c:barChart>
      <c:catAx>
        <c:axId val="48475136"/>
        <c:scaling>
          <c:orientation val="minMax"/>
        </c:scaling>
        <c:axPos val="b"/>
        <c:tickLblPos val="nextTo"/>
        <c:crossAx val="48485120"/>
        <c:crosses val="autoZero"/>
        <c:auto val="1"/>
        <c:lblAlgn val="ctr"/>
        <c:lblOffset val="100"/>
      </c:catAx>
      <c:valAx>
        <c:axId val="48485120"/>
        <c:scaling>
          <c:orientation val="minMax"/>
        </c:scaling>
        <c:axPos val="l"/>
        <c:majorGridlines/>
        <c:numFmt formatCode="General" sourceLinked="1"/>
        <c:tickLblPos val="nextTo"/>
        <c:crossAx val="48475136"/>
        <c:crosses val="autoZero"/>
        <c:crossBetween val="between"/>
      </c:valAx>
    </c:plotArea>
    <c:legend>
      <c:legendPos val="r"/>
      <c:layout/>
    </c:legend>
    <c:plotVisOnly val="1"/>
    <c:dispBlanksAs val="gap"/>
  </c:chart>
  <c:externalData r:id="rId1"/>
  <c:userShapes r:id="rId2"/>
</c:chartSpace>
</file>

<file path=ppt/charts/chart3.xml><?xml version="1.0" encoding="utf-8"?>
<c:chartSpace xmlns:c="http://schemas.openxmlformats.org/drawingml/2006/chart" xmlns:a="http://schemas.openxmlformats.org/drawingml/2006/main" xmlns:r="http://schemas.openxmlformats.org/officeDocument/2006/relationships">
  <c:lang val="es-DO"/>
  <c:chart>
    <c:plotArea>
      <c:layout>
        <c:manualLayout>
          <c:layoutTarget val="inner"/>
          <c:xMode val="edge"/>
          <c:yMode val="edge"/>
          <c:x val="5.8221848482531688E-2"/>
          <c:y val="3.9162326931355788E-2"/>
          <c:w val="0.69433478582167263"/>
          <c:h val="0.49923870627282835"/>
        </c:manualLayout>
      </c:layout>
      <c:barChart>
        <c:barDir val="col"/>
        <c:grouping val="clustered"/>
        <c:ser>
          <c:idx val="0"/>
          <c:order val="0"/>
          <c:tx>
            <c:strRef>
              <c:f>Hoja1!$B$1</c:f>
              <c:strCache>
                <c:ptCount val="1"/>
                <c:pt idx="0">
                  <c:v>Escasamente Logrado</c:v>
                </c:pt>
              </c:strCache>
            </c:strRef>
          </c:tx>
          <c:cat>
            <c:strRef>
              <c:f>Hoja1!$A$2:$A$8</c:f>
              <c:strCache>
                <c:ptCount val="7"/>
                <c:pt idx="0">
                  <c:v>Idea Principal</c:v>
                </c:pt>
                <c:pt idx="1">
                  <c:v>Uso de Macrorreglas</c:v>
                </c:pt>
                <c:pt idx="2">
                  <c:v>Claridad y Compresibilidad </c:v>
                </c:pt>
                <c:pt idx="3">
                  <c:v>Precisión  y Propiedad léxica</c:v>
                </c:pt>
                <c:pt idx="4">
                  <c:v>Cohesión de las ideas</c:v>
                </c:pt>
                <c:pt idx="5">
                  <c:v>Registro y extensión Adecuados</c:v>
                </c:pt>
                <c:pt idx="6">
                  <c:v>Dominio adecuado de la normativa</c:v>
                </c:pt>
              </c:strCache>
            </c:strRef>
          </c:cat>
          <c:val>
            <c:numRef>
              <c:f>Hoja1!$B$2:$B$8</c:f>
              <c:numCache>
                <c:formatCode>General</c:formatCode>
                <c:ptCount val="7"/>
                <c:pt idx="0">
                  <c:v>4</c:v>
                </c:pt>
                <c:pt idx="1">
                  <c:v>11</c:v>
                </c:pt>
                <c:pt idx="2">
                  <c:v>7</c:v>
                </c:pt>
                <c:pt idx="3">
                  <c:v>4</c:v>
                </c:pt>
                <c:pt idx="4">
                  <c:v>19</c:v>
                </c:pt>
                <c:pt idx="5">
                  <c:v>1</c:v>
                </c:pt>
                <c:pt idx="6">
                  <c:v>1</c:v>
                </c:pt>
              </c:numCache>
            </c:numRef>
          </c:val>
        </c:ser>
        <c:ser>
          <c:idx val="1"/>
          <c:order val="1"/>
          <c:tx>
            <c:strRef>
              <c:f>Hoja1!$C$1</c:f>
              <c:strCache>
                <c:ptCount val="1"/>
                <c:pt idx="0">
                  <c:v>Medianamente Logrado</c:v>
                </c:pt>
              </c:strCache>
            </c:strRef>
          </c:tx>
          <c:cat>
            <c:strRef>
              <c:f>Hoja1!$A$2:$A$8</c:f>
              <c:strCache>
                <c:ptCount val="7"/>
                <c:pt idx="0">
                  <c:v>Idea Principal</c:v>
                </c:pt>
                <c:pt idx="1">
                  <c:v>Uso de Macrorreglas</c:v>
                </c:pt>
                <c:pt idx="2">
                  <c:v>Claridad y Compresibilidad </c:v>
                </c:pt>
                <c:pt idx="3">
                  <c:v>Precisión  y Propiedad léxica</c:v>
                </c:pt>
                <c:pt idx="4">
                  <c:v>Cohesión de las ideas</c:v>
                </c:pt>
                <c:pt idx="5">
                  <c:v>Registro y extensión Adecuados</c:v>
                </c:pt>
                <c:pt idx="6">
                  <c:v>Dominio adecuado de la normativa</c:v>
                </c:pt>
              </c:strCache>
            </c:strRef>
          </c:cat>
          <c:val>
            <c:numRef>
              <c:f>Hoja1!$C$2:$C$8</c:f>
              <c:numCache>
                <c:formatCode>General</c:formatCode>
                <c:ptCount val="7"/>
                <c:pt idx="0">
                  <c:v>22</c:v>
                </c:pt>
                <c:pt idx="1">
                  <c:v>59</c:v>
                </c:pt>
                <c:pt idx="2">
                  <c:v>37</c:v>
                </c:pt>
                <c:pt idx="3">
                  <c:v>48</c:v>
                </c:pt>
                <c:pt idx="4">
                  <c:v>37</c:v>
                </c:pt>
                <c:pt idx="5">
                  <c:v>41</c:v>
                </c:pt>
                <c:pt idx="6">
                  <c:v>44</c:v>
                </c:pt>
              </c:numCache>
            </c:numRef>
          </c:val>
        </c:ser>
        <c:ser>
          <c:idx val="2"/>
          <c:order val="2"/>
          <c:tx>
            <c:strRef>
              <c:f>Hoja1!$D$1</c:f>
              <c:strCache>
                <c:ptCount val="1"/>
                <c:pt idx="0">
                  <c:v>Mayormente Logrado</c:v>
                </c:pt>
              </c:strCache>
            </c:strRef>
          </c:tx>
          <c:cat>
            <c:strRef>
              <c:f>Hoja1!$A$2:$A$8</c:f>
              <c:strCache>
                <c:ptCount val="7"/>
                <c:pt idx="0">
                  <c:v>Idea Principal</c:v>
                </c:pt>
                <c:pt idx="1">
                  <c:v>Uso de Macrorreglas</c:v>
                </c:pt>
                <c:pt idx="2">
                  <c:v>Claridad y Compresibilidad </c:v>
                </c:pt>
                <c:pt idx="3">
                  <c:v>Precisión  y Propiedad léxica</c:v>
                </c:pt>
                <c:pt idx="4">
                  <c:v>Cohesión de las ideas</c:v>
                </c:pt>
                <c:pt idx="5">
                  <c:v>Registro y extensión Adecuados</c:v>
                </c:pt>
                <c:pt idx="6">
                  <c:v>Dominio adecuado de la normativa</c:v>
                </c:pt>
              </c:strCache>
            </c:strRef>
          </c:cat>
          <c:val>
            <c:numRef>
              <c:f>Hoja1!$D$2:$D$8</c:f>
              <c:numCache>
                <c:formatCode>General</c:formatCode>
                <c:ptCount val="7"/>
                <c:pt idx="0">
                  <c:v>74</c:v>
                </c:pt>
                <c:pt idx="1">
                  <c:v>29</c:v>
                </c:pt>
                <c:pt idx="2">
                  <c:v>55</c:v>
                </c:pt>
                <c:pt idx="3">
                  <c:v>48</c:v>
                </c:pt>
                <c:pt idx="4">
                  <c:v>44</c:v>
                </c:pt>
                <c:pt idx="5">
                  <c:v>59</c:v>
                </c:pt>
                <c:pt idx="6">
                  <c:v>55</c:v>
                </c:pt>
              </c:numCache>
            </c:numRef>
          </c:val>
        </c:ser>
        <c:axId val="128432000"/>
        <c:axId val="128433536"/>
      </c:barChart>
      <c:catAx>
        <c:axId val="128432000"/>
        <c:scaling>
          <c:orientation val="minMax"/>
        </c:scaling>
        <c:axPos val="b"/>
        <c:tickLblPos val="nextTo"/>
        <c:crossAx val="128433536"/>
        <c:crosses val="autoZero"/>
        <c:auto val="1"/>
        <c:lblAlgn val="ctr"/>
        <c:lblOffset val="100"/>
      </c:catAx>
      <c:valAx>
        <c:axId val="128433536"/>
        <c:scaling>
          <c:orientation val="minMax"/>
        </c:scaling>
        <c:axPos val="l"/>
        <c:majorGridlines/>
        <c:numFmt formatCode="General" sourceLinked="1"/>
        <c:tickLblPos val="nextTo"/>
        <c:crossAx val="128432000"/>
        <c:crosses val="autoZero"/>
        <c:crossBetween val="between"/>
      </c:valAx>
    </c:plotArea>
    <c:legend>
      <c:legendPos val="r"/>
      <c:layout/>
    </c:legend>
    <c:plotVisOnly val="1"/>
    <c:dispBlanksAs val="gap"/>
  </c:chart>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8A518F-4ACD-4034-91B6-E56C06A6351C}" type="doc">
      <dgm:prSet loTypeId="urn:microsoft.com/office/officeart/2005/8/layout/default#1" loCatId="list" qsTypeId="urn:microsoft.com/office/officeart/2005/8/quickstyle/3d2" qsCatId="3D" csTypeId="urn:microsoft.com/office/officeart/2005/8/colors/accent4_1" csCatId="accent4" phldr="1"/>
      <dgm:spPr/>
      <dgm:t>
        <a:bodyPr/>
        <a:lstStyle/>
        <a:p>
          <a:endParaRPr lang="es-ES"/>
        </a:p>
      </dgm:t>
    </dgm:pt>
    <dgm:pt modelId="{E754E977-A5B8-4870-80DB-464BFDE5FBB7}">
      <dgm:prSet/>
      <dgm:spPr/>
      <dgm:t>
        <a:bodyPr/>
        <a:lstStyle/>
        <a:p>
          <a:pPr rtl="0"/>
          <a:r>
            <a:rPr lang="es-US" b="1" dirty="0" smtClean="0"/>
            <a:t>Los contenidos jurídicos se presentan en textos doctrinales, en leyes y jurisprudencias, lo cual aumenta el material de estudio</a:t>
          </a:r>
          <a:r>
            <a:rPr lang="es-US" dirty="0" smtClean="0"/>
            <a:t>. </a:t>
          </a:r>
          <a:endParaRPr lang="es-ES" dirty="0"/>
        </a:p>
      </dgm:t>
    </dgm:pt>
    <dgm:pt modelId="{ACBE3237-20C8-4629-8595-8BBC7D8D89A5}" type="parTrans" cxnId="{2E45B930-AE38-46B4-99FA-8E3252DF885D}">
      <dgm:prSet/>
      <dgm:spPr/>
      <dgm:t>
        <a:bodyPr/>
        <a:lstStyle/>
        <a:p>
          <a:endParaRPr lang="es-ES"/>
        </a:p>
      </dgm:t>
    </dgm:pt>
    <dgm:pt modelId="{40435BDF-79F1-4597-941E-607457773BD9}" type="sibTrans" cxnId="{2E45B930-AE38-46B4-99FA-8E3252DF885D}">
      <dgm:prSet/>
      <dgm:spPr/>
      <dgm:t>
        <a:bodyPr/>
        <a:lstStyle/>
        <a:p>
          <a:endParaRPr lang="es-ES"/>
        </a:p>
      </dgm:t>
    </dgm:pt>
    <dgm:pt modelId="{17E88211-F002-43E0-9981-0F59A8246E0F}">
      <dgm:prSet/>
      <dgm:spPr/>
      <dgm:t>
        <a:bodyPr/>
        <a:lstStyle/>
        <a:p>
          <a:pPr rtl="0"/>
          <a:r>
            <a:rPr lang="es-US" b="1" dirty="0" smtClean="0"/>
            <a:t>Quienes se inclinan por la disciplina jurídica suelen usar muchas palabras para expresarse</a:t>
          </a:r>
          <a:r>
            <a:rPr lang="es-US" dirty="0" smtClean="0"/>
            <a:t>. </a:t>
          </a:r>
          <a:endParaRPr lang="es-ES" dirty="0"/>
        </a:p>
      </dgm:t>
    </dgm:pt>
    <dgm:pt modelId="{C7EC021D-C133-457C-8304-73D23AB21627}" type="parTrans" cxnId="{9A6E4089-9021-489D-857F-6011A8A57944}">
      <dgm:prSet/>
      <dgm:spPr/>
      <dgm:t>
        <a:bodyPr/>
        <a:lstStyle/>
        <a:p>
          <a:endParaRPr lang="es-ES"/>
        </a:p>
      </dgm:t>
    </dgm:pt>
    <dgm:pt modelId="{BAF5F3BD-A68D-436D-938B-F9555D2A796B}" type="sibTrans" cxnId="{9A6E4089-9021-489D-857F-6011A8A57944}">
      <dgm:prSet/>
      <dgm:spPr/>
      <dgm:t>
        <a:bodyPr/>
        <a:lstStyle/>
        <a:p>
          <a:endParaRPr lang="es-ES"/>
        </a:p>
      </dgm:t>
    </dgm:pt>
    <dgm:pt modelId="{EB885AB9-2E8E-405F-A19F-6D33D3FE65C3}">
      <dgm:prSet/>
      <dgm:spPr/>
      <dgm:t>
        <a:bodyPr/>
        <a:lstStyle/>
        <a:p>
          <a:pPr rtl="0"/>
          <a:r>
            <a:rPr lang="es-US" b="1" dirty="0" smtClean="0"/>
            <a:t>Manejar la estrategia del resumen les permite a los estudiantes emplear menos horas de estudio, porque desarrolla su comprensión lectora. </a:t>
          </a:r>
          <a:endParaRPr lang="es-ES" b="1" dirty="0"/>
        </a:p>
      </dgm:t>
    </dgm:pt>
    <dgm:pt modelId="{B59AE2D9-77B8-4E88-A1D8-66B4E5358685}" type="parTrans" cxnId="{C8D361C5-A059-4FF1-A807-69EAC55317A7}">
      <dgm:prSet/>
      <dgm:spPr/>
      <dgm:t>
        <a:bodyPr/>
        <a:lstStyle/>
        <a:p>
          <a:endParaRPr lang="es-ES"/>
        </a:p>
      </dgm:t>
    </dgm:pt>
    <dgm:pt modelId="{ED63506F-CDE5-4B14-BB8B-7D3F5BA51954}" type="sibTrans" cxnId="{C8D361C5-A059-4FF1-A807-69EAC55317A7}">
      <dgm:prSet/>
      <dgm:spPr/>
      <dgm:t>
        <a:bodyPr/>
        <a:lstStyle/>
        <a:p>
          <a:endParaRPr lang="es-ES"/>
        </a:p>
      </dgm:t>
    </dgm:pt>
    <dgm:pt modelId="{9B9BD8AD-A3D0-43C7-961E-890E8EDE9A50}" type="pres">
      <dgm:prSet presAssocID="{9B8A518F-4ACD-4034-91B6-E56C06A6351C}" presName="diagram" presStyleCnt="0">
        <dgm:presLayoutVars>
          <dgm:dir/>
          <dgm:resizeHandles val="exact"/>
        </dgm:presLayoutVars>
      </dgm:prSet>
      <dgm:spPr/>
      <dgm:t>
        <a:bodyPr/>
        <a:lstStyle/>
        <a:p>
          <a:endParaRPr lang="es-ES"/>
        </a:p>
      </dgm:t>
    </dgm:pt>
    <dgm:pt modelId="{A854DE1C-2378-43A9-B76F-85CE9052D14B}" type="pres">
      <dgm:prSet presAssocID="{E754E977-A5B8-4870-80DB-464BFDE5FBB7}" presName="node" presStyleLbl="node1" presStyleIdx="0" presStyleCnt="3">
        <dgm:presLayoutVars>
          <dgm:bulletEnabled val="1"/>
        </dgm:presLayoutVars>
      </dgm:prSet>
      <dgm:spPr/>
      <dgm:t>
        <a:bodyPr/>
        <a:lstStyle/>
        <a:p>
          <a:endParaRPr lang="es-ES"/>
        </a:p>
      </dgm:t>
    </dgm:pt>
    <dgm:pt modelId="{55A4B864-852F-4421-825E-8745F75515B1}" type="pres">
      <dgm:prSet presAssocID="{40435BDF-79F1-4597-941E-607457773BD9}" presName="sibTrans" presStyleCnt="0"/>
      <dgm:spPr/>
    </dgm:pt>
    <dgm:pt modelId="{7A631D38-AF24-4F2B-971F-C68E2F301B36}" type="pres">
      <dgm:prSet presAssocID="{17E88211-F002-43E0-9981-0F59A8246E0F}" presName="node" presStyleLbl="node1" presStyleIdx="1" presStyleCnt="3">
        <dgm:presLayoutVars>
          <dgm:bulletEnabled val="1"/>
        </dgm:presLayoutVars>
      </dgm:prSet>
      <dgm:spPr/>
      <dgm:t>
        <a:bodyPr/>
        <a:lstStyle/>
        <a:p>
          <a:endParaRPr lang="es-ES"/>
        </a:p>
      </dgm:t>
    </dgm:pt>
    <dgm:pt modelId="{847E5863-E6B1-481D-8525-881F42B1756F}" type="pres">
      <dgm:prSet presAssocID="{BAF5F3BD-A68D-436D-938B-F9555D2A796B}" presName="sibTrans" presStyleCnt="0"/>
      <dgm:spPr/>
    </dgm:pt>
    <dgm:pt modelId="{CC26E00E-EE50-44BC-AC7F-3FC10B7FC2FA}" type="pres">
      <dgm:prSet presAssocID="{EB885AB9-2E8E-405F-A19F-6D33D3FE65C3}" presName="node" presStyleLbl="node1" presStyleIdx="2" presStyleCnt="3">
        <dgm:presLayoutVars>
          <dgm:bulletEnabled val="1"/>
        </dgm:presLayoutVars>
      </dgm:prSet>
      <dgm:spPr/>
      <dgm:t>
        <a:bodyPr/>
        <a:lstStyle/>
        <a:p>
          <a:endParaRPr lang="es-ES"/>
        </a:p>
      </dgm:t>
    </dgm:pt>
  </dgm:ptLst>
  <dgm:cxnLst>
    <dgm:cxn modelId="{9A6E4089-9021-489D-857F-6011A8A57944}" srcId="{9B8A518F-4ACD-4034-91B6-E56C06A6351C}" destId="{17E88211-F002-43E0-9981-0F59A8246E0F}" srcOrd="1" destOrd="0" parTransId="{C7EC021D-C133-457C-8304-73D23AB21627}" sibTransId="{BAF5F3BD-A68D-436D-938B-F9555D2A796B}"/>
    <dgm:cxn modelId="{2E45B930-AE38-46B4-99FA-8E3252DF885D}" srcId="{9B8A518F-4ACD-4034-91B6-E56C06A6351C}" destId="{E754E977-A5B8-4870-80DB-464BFDE5FBB7}" srcOrd="0" destOrd="0" parTransId="{ACBE3237-20C8-4629-8595-8BBC7D8D89A5}" sibTransId="{40435BDF-79F1-4597-941E-607457773BD9}"/>
    <dgm:cxn modelId="{C8D361C5-A059-4FF1-A807-69EAC55317A7}" srcId="{9B8A518F-4ACD-4034-91B6-E56C06A6351C}" destId="{EB885AB9-2E8E-405F-A19F-6D33D3FE65C3}" srcOrd="2" destOrd="0" parTransId="{B59AE2D9-77B8-4E88-A1D8-66B4E5358685}" sibTransId="{ED63506F-CDE5-4B14-BB8B-7D3F5BA51954}"/>
    <dgm:cxn modelId="{964618A2-D081-461A-B001-35DF1EB03396}" type="presOf" srcId="{17E88211-F002-43E0-9981-0F59A8246E0F}" destId="{7A631D38-AF24-4F2B-971F-C68E2F301B36}" srcOrd="0" destOrd="0" presId="urn:microsoft.com/office/officeart/2005/8/layout/default#1"/>
    <dgm:cxn modelId="{793BCF24-B03B-42E4-B4B5-A85F2280D15D}" type="presOf" srcId="{E754E977-A5B8-4870-80DB-464BFDE5FBB7}" destId="{A854DE1C-2378-43A9-B76F-85CE9052D14B}" srcOrd="0" destOrd="0" presId="urn:microsoft.com/office/officeart/2005/8/layout/default#1"/>
    <dgm:cxn modelId="{5D548159-61E2-48F9-AE7B-F7CC52454C9A}" type="presOf" srcId="{EB885AB9-2E8E-405F-A19F-6D33D3FE65C3}" destId="{CC26E00E-EE50-44BC-AC7F-3FC10B7FC2FA}" srcOrd="0" destOrd="0" presId="urn:microsoft.com/office/officeart/2005/8/layout/default#1"/>
    <dgm:cxn modelId="{455F152E-4EFE-4D2A-96BB-FC290BA2FAF7}" type="presOf" srcId="{9B8A518F-4ACD-4034-91B6-E56C06A6351C}" destId="{9B9BD8AD-A3D0-43C7-961E-890E8EDE9A50}" srcOrd="0" destOrd="0" presId="urn:microsoft.com/office/officeart/2005/8/layout/default#1"/>
    <dgm:cxn modelId="{F97FF8BE-64FD-4778-84CE-4D536EF275CC}" type="presParOf" srcId="{9B9BD8AD-A3D0-43C7-961E-890E8EDE9A50}" destId="{A854DE1C-2378-43A9-B76F-85CE9052D14B}" srcOrd="0" destOrd="0" presId="urn:microsoft.com/office/officeart/2005/8/layout/default#1"/>
    <dgm:cxn modelId="{0100BAA8-5090-48BE-A53D-DC7B054F0954}" type="presParOf" srcId="{9B9BD8AD-A3D0-43C7-961E-890E8EDE9A50}" destId="{55A4B864-852F-4421-825E-8745F75515B1}" srcOrd="1" destOrd="0" presId="urn:microsoft.com/office/officeart/2005/8/layout/default#1"/>
    <dgm:cxn modelId="{9CA0ACE0-03E1-4CAF-86A2-55078CAC4AAA}" type="presParOf" srcId="{9B9BD8AD-A3D0-43C7-961E-890E8EDE9A50}" destId="{7A631D38-AF24-4F2B-971F-C68E2F301B36}" srcOrd="2" destOrd="0" presId="urn:microsoft.com/office/officeart/2005/8/layout/default#1"/>
    <dgm:cxn modelId="{073F744B-853E-4D2A-9E76-B35BA6DFD457}" type="presParOf" srcId="{9B9BD8AD-A3D0-43C7-961E-890E8EDE9A50}" destId="{847E5863-E6B1-481D-8525-881F42B1756F}" srcOrd="3" destOrd="0" presId="urn:microsoft.com/office/officeart/2005/8/layout/default#1"/>
    <dgm:cxn modelId="{F7DDBDD9-ABE5-4275-94D4-24CA4FEFFCC0}" type="presParOf" srcId="{9B9BD8AD-A3D0-43C7-961E-890E8EDE9A50}" destId="{CC26E00E-EE50-44BC-AC7F-3FC10B7FC2FA}" srcOrd="4"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423F45-3834-459B-BA7E-75989BF549F7}" type="doc">
      <dgm:prSet loTypeId="urn:microsoft.com/office/officeart/2005/8/layout/default#2" loCatId="list" qsTypeId="urn:microsoft.com/office/officeart/2005/8/quickstyle/3d2" qsCatId="3D" csTypeId="urn:microsoft.com/office/officeart/2005/8/colors/accent4_1" csCatId="accent4" phldr="1"/>
      <dgm:spPr/>
      <dgm:t>
        <a:bodyPr/>
        <a:lstStyle/>
        <a:p>
          <a:endParaRPr lang="es-ES"/>
        </a:p>
      </dgm:t>
    </dgm:pt>
    <dgm:pt modelId="{4EB8E4A3-7AAF-49BE-98BD-6531C7F339BA}">
      <dgm:prSet/>
      <dgm:spPr/>
      <dgm:t>
        <a:bodyPr/>
        <a:lstStyle/>
        <a:p>
          <a:pPr rtl="0"/>
          <a:r>
            <a:rPr lang="es-ES" b="1" dirty="0" smtClean="0"/>
            <a:t>Generalización</a:t>
          </a:r>
          <a:endParaRPr lang="es-ES" b="1" dirty="0"/>
        </a:p>
      </dgm:t>
    </dgm:pt>
    <dgm:pt modelId="{721D5242-9158-468E-84AE-B1382E049E12}" type="parTrans" cxnId="{94334751-323F-4CEF-9ECE-3D9490B4C37C}">
      <dgm:prSet/>
      <dgm:spPr/>
      <dgm:t>
        <a:bodyPr/>
        <a:lstStyle/>
        <a:p>
          <a:endParaRPr lang="es-ES"/>
        </a:p>
      </dgm:t>
    </dgm:pt>
    <dgm:pt modelId="{E2FFB3B5-D119-4D44-A424-834DF630AE0B}" type="sibTrans" cxnId="{94334751-323F-4CEF-9ECE-3D9490B4C37C}">
      <dgm:prSet/>
      <dgm:spPr/>
      <dgm:t>
        <a:bodyPr/>
        <a:lstStyle/>
        <a:p>
          <a:endParaRPr lang="es-ES"/>
        </a:p>
      </dgm:t>
    </dgm:pt>
    <dgm:pt modelId="{4AA445A4-2A70-4D57-A379-AABBDEF7EFA5}">
      <dgm:prSet/>
      <dgm:spPr/>
      <dgm:t>
        <a:bodyPr/>
        <a:lstStyle/>
        <a:p>
          <a:pPr rtl="0"/>
          <a:r>
            <a:rPr lang="es-ES" b="1" dirty="0" smtClean="0"/>
            <a:t>Construcción e integración</a:t>
          </a:r>
          <a:endParaRPr lang="es-ES" b="1" dirty="0"/>
        </a:p>
      </dgm:t>
    </dgm:pt>
    <dgm:pt modelId="{23C0BA45-08A7-4C5F-BC92-6416D3F3B797}" type="parTrans" cxnId="{22C57F07-16C4-45E4-B102-49FD0EEF6234}">
      <dgm:prSet/>
      <dgm:spPr/>
      <dgm:t>
        <a:bodyPr/>
        <a:lstStyle/>
        <a:p>
          <a:endParaRPr lang="es-ES"/>
        </a:p>
      </dgm:t>
    </dgm:pt>
    <dgm:pt modelId="{D8CDBBF6-AC3B-44D7-B8CE-21768706BAD7}" type="sibTrans" cxnId="{22C57F07-16C4-45E4-B102-49FD0EEF6234}">
      <dgm:prSet/>
      <dgm:spPr/>
      <dgm:t>
        <a:bodyPr/>
        <a:lstStyle/>
        <a:p>
          <a:endParaRPr lang="es-ES"/>
        </a:p>
      </dgm:t>
    </dgm:pt>
    <dgm:pt modelId="{8C67F4A3-B767-44C6-8224-461B86D7218C}">
      <dgm:prSet/>
      <dgm:spPr/>
      <dgm:t>
        <a:bodyPr/>
        <a:lstStyle/>
        <a:p>
          <a:pPr rtl="0"/>
          <a:r>
            <a:rPr lang="es-ES" b="1" dirty="0" smtClean="0"/>
            <a:t>Omisión </a:t>
          </a:r>
          <a:endParaRPr lang="es-ES" b="1" dirty="0"/>
        </a:p>
      </dgm:t>
    </dgm:pt>
    <dgm:pt modelId="{ED87BBED-66B4-497C-BA44-04D5AE52ED10}" type="parTrans" cxnId="{3685ADF2-788C-4A6C-80F2-A9B46E243127}">
      <dgm:prSet/>
      <dgm:spPr/>
      <dgm:t>
        <a:bodyPr/>
        <a:lstStyle/>
        <a:p>
          <a:endParaRPr lang="es-ES"/>
        </a:p>
      </dgm:t>
    </dgm:pt>
    <dgm:pt modelId="{61AA3981-322A-4504-BB08-9B73A24E4ED6}" type="sibTrans" cxnId="{3685ADF2-788C-4A6C-80F2-A9B46E243127}">
      <dgm:prSet/>
      <dgm:spPr/>
      <dgm:t>
        <a:bodyPr/>
        <a:lstStyle/>
        <a:p>
          <a:endParaRPr lang="es-ES"/>
        </a:p>
      </dgm:t>
    </dgm:pt>
    <dgm:pt modelId="{B3311681-2393-4B08-BF68-33E6986CB9A4}">
      <dgm:prSet/>
      <dgm:spPr/>
      <dgm:t>
        <a:bodyPr/>
        <a:lstStyle/>
        <a:p>
          <a:pPr rtl="0"/>
          <a:r>
            <a:rPr lang="es-ES" b="1" dirty="0" smtClean="0"/>
            <a:t>Selección</a:t>
          </a:r>
          <a:r>
            <a:rPr lang="es-ES" dirty="0" smtClean="0"/>
            <a:t> </a:t>
          </a:r>
          <a:endParaRPr lang="es-ES" dirty="0"/>
        </a:p>
      </dgm:t>
    </dgm:pt>
    <dgm:pt modelId="{E415F21E-C4B8-4E09-975F-2D1B7E5BBDBD}" type="parTrans" cxnId="{11BB4117-C2D0-4678-BFA8-B4C7C621ACDE}">
      <dgm:prSet/>
      <dgm:spPr/>
      <dgm:t>
        <a:bodyPr/>
        <a:lstStyle/>
        <a:p>
          <a:endParaRPr lang="es-ES"/>
        </a:p>
      </dgm:t>
    </dgm:pt>
    <dgm:pt modelId="{380D75B0-BF09-4FC3-A82E-64C5C1C31203}" type="sibTrans" cxnId="{11BB4117-C2D0-4678-BFA8-B4C7C621ACDE}">
      <dgm:prSet/>
      <dgm:spPr/>
      <dgm:t>
        <a:bodyPr/>
        <a:lstStyle/>
        <a:p>
          <a:endParaRPr lang="es-ES"/>
        </a:p>
      </dgm:t>
    </dgm:pt>
    <dgm:pt modelId="{F845A828-F260-49CF-BB62-72A3156282B8}" type="pres">
      <dgm:prSet presAssocID="{6E423F45-3834-459B-BA7E-75989BF549F7}" presName="diagram" presStyleCnt="0">
        <dgm:presLayoutVars>
          <dgm:dir/>
          <dgm:resizeHandles val="exact"/>
        </dgm:presLayoutVars>
      </dgm:prSet>
      <dgm:spPr/>
      <dgm:t>
        <a:bodyPr/>
        <a:lstStyle/>
        <a:p>
          <a:endParaRPr lang="es-ES"/>
        </a:p>
      </dgm:t>
    </dgm:pt>
    <dgm:pt modelId="{3A90346B-1448-4860-BC7F-554E13B5E9F4}" type="pres">
      <dgm:prSet presAssocID="{8C67F4A3-B767-44C6-8224-461B86D7218C}" presName="node" presStyleLbl="node1" presStyleIdx="0" presStyleCnt="4">
        <dgm:presLayoutVars>
          <dgm:bulletEnabled val="1"/>
        </dgm:presLayoutVars>
      </dgm:prSet>
      <dgm:spPr/>
      <dgm:t>
        <a:bodyPr/>
        <a:lstStyle/>
        <a:p>
          <a:endParaRPr lang="es-ES"/>
        </a:p>
      </dgm:t>
    </dgm:pt>
    <dgm:pt modelId="{F5B01490-5223-4C65-85BC-056FFE799502}" type="pres">
      <dgm:prSet presAssocID="{61AA3981-322A-4504-BB08-9B73A24E4ED6}" presName="sibTrans" presStyleCnt="0"/>
      <dgm:spPr/>
    </dgm:pt>
    <dgm:pt modelId="{B82590B6-155C-4C95-863C-670FBDF074AB}" type="pres">
      <dgm:prSet presAssocID="{B3311681-2393-4B08-BF68-33E6986CB9A4}" presName="node" presStyleLbl="node1" presStyleIdx="1" presStyleCnt="4">
        <dgm:presLayoutVars>
          <dgm:bulletEnabled val="1"/>
        </dgm:presLayoutVars>
      </dgm:prSet>
      <dgm:spPr/>
      <dgm:t>
        <a:bodyPr/>
        <a:lstStyle/>
        <a:p>
          <a:endParaRPr lang="es-ES"/>
        </a:p>
      </dgm:t>
    </dgm:pt>
    <dgm:pt modelId="{3BB056C9-643E-4C78-AE20-EFC350FA1652}" type="pres">
      <dgm:prSet presAssocID="{380D75B0-BF09-4FC3-A82E-64C5C1C31203}" presName="sibTrans" presStyleCnt="0"/>
      <dgm:spPr/>
    </dgm:pt>
    <dgm:pt modelId="{75EEABF6-C0BF-456D-A8B5-76904DC72579}" type="pres">
      <dgm:prSet presAssocID="{4EB8E4A3-7AAF-49BE-98BD-6531C7F339BA}" presName="node" presStyleLbl="node1" presStyleIdx="2" presStyleCnt="4">
        <dgm:presLayoutVars>
          <dgm:bulletEnabled val="1"/>
        </dgm:presLayoutVars>
      </dgm:prSet>
      <dgm:spPr/>
      <dgm:t>
        <a:bodyPr/>
        <a:lstStyle/>
        <a:p>
          <a:endParaRPr lang="es-ES"/>
        </a:p>
      </dgm:t>
    </dgm:pt>
    <dgm:pt modelId="{1A52F382-BA55-4876-ADF9-4ACE8A75508E}" type="pres">
      <dgm:prSet presAssocID="{E2FFB3B5-D119-4D44-A424-834DF630AE0B}" presName="sibTrans" presStyleCnt="0"/>
      <dgm:spPr/>
    </dgm:pt>
    <dgm:pt modelId="{F0A35B01-F215-4E03-9641-66E9D47E9967}" type="pres">
      <dgm:prSet presAssocID="{4AA445A4-2A70-4D57-A379-AABBDEF7EFA5}" presName="node" presStyleLbl="node1" presStyleIdx="3" presStyleCnt="4">
        <dgm:presLayoutVars>
          <dgm:bulletEnabled val="1"/>
        </dgm:presLayoutVars>
      </dgm:prSet>
      <dgm:spPr/>
      <dgm:t>
        <a:bodyPr/>
        <a:lstStyle/>
        <a:p>
          <a:endParaRPr lang="es-ES"/>
        </a:p>
      </dgm:t>
    </dgm:pt>
  </dgm:ptLst>
  <dgm:cxnLst>
    <dgm:cxn modelId="{B464643C-5BBB-4C60-AE99-C451D934FBC7}" type="presOf" srcId="{4AA445A4-2A70-4D57-A379-AABBDEF7EFA5}" destId="{F0A35B01-F215-4E03-9641-66E9D47E9967}" srcOrd="0" destOrd="0" presId="urn:microsoft.com/office/officeart/2005/8/layout/default#2"/>
    <dgm:cxn modelId="{94334751-323F-4CEF-9ECE-3D9490B4C37C}" srcId="{6E423F45-3834-459B-BA7E-75989BF549F7}" destId="{4EB8E4A3-7AAF-49BE-98BD-6531C7F339BA}" srcOrd="2" destOrd="0" parTransId="{721D5242-9158-468E-84AE-B1382E049E12}" sibTransId="{E2FFB3B5-D119-4D44-A424-834DF630AE0B}"/>
    <dgm:cxn modelId="{3685ADF2-788C-4A6C-80F2-A9B46E243127}" srcId="{6E423F45-3834-459B-BA7E-75989BF549F7}" destId="{8C67F4A3-B767-44C6-8224-461B86D7218C}" srcOrd="0" destOrd="0" parTransId="{ED87BBED-66B4-497C-BA44-04D5AE52ED10}" sibTransId="{61AA3981-322A-4504-BB08-9B73A24E4ED6}"/>
    <dgm:cxn modelId="{8433F3CD-B5A5-4FB0-86B5-BEF620B0C68A}" type="presOf" srcId="{4EB8E4A3-7AAF-49BE-98BD-6531C7F339BA}" destId="{75EEABF6-C0BF-456D-A8B5-76904DC72579}" srcOrd="0" destOrd="0" presId="urn:microsoft.com/office/officeart/2005/8/layout/default#2"/>
    <dgm:cxn modelId="{11BB4117-C2D0-4678-BFA8-B4C7C621ACDE}" srcId="{6E423F45-3834-459B-BA7E-75989BF549F7}" destId="{B3311681-2393-4B08-BF68-33E6986CB9A4}" srcOrd="1" destOrd="0" parTransId="{E415F21E-C4B8-4E09-975F-2D1B7E5BBDBD}" sibTransId="{380D75B0-BF09-4FC3-A82E-64C5C1C31203}"/>
    <dgm:cxn modelId="{2FD6A8B7-6C7C-4A64-946C-263FC32FE707}" type="presOf" srcId="{8C67F4A3-B767-44C6-8224-461B86D7218C}" destId="{3A90346B-1448-4860-BC7F-554E13B5E9F4}" srcOrd="0" destOrd="0" presId="urn:microsoft.com/office/officeart/2005/8/layout/default#2"/>
    <dgm:cxn modelId="{91C3FEA4-19AB-4F7F-AE6E-EE815D68F5E5}" type="presOf" srcId="{6E423F45-3834-459B-BA7E-75989BF549F7}" destId="{F845A828-F260-49CF-BB62-72A3156282B8}" srcOrd="0" destOrd="0" presId="urn:microsoft.com/office/officeart/2005/8/layout/default#2"/>
    <dgm:cxn modelId="{22C57F07-16C4-45E4-B102-49FD0EEF6234}" srcId="{6E423F45-3834-459B-BA7E-75989BF549F7}" destId="{4AA445A4-2A70-4D57-A379-AABBDEF7EFA5}" srcOrd="3" destOrd="0" parTransId="{23C0BA45-08A7-4C5F-BC92-6416D3F3B797}" sibTransId="{D8CDBBF6-AC3B-44D7-B8CE-21768706BAD7}"/>
    <dgm:cxn modelId="{EDE92E51-E757-4F19-9B02-63E77688D7E5}" type="presOf" srcId="{B3311681-2393-4B08-BF68-33E6986CB9A4}" destId="{B82590B6-155C-4C95-863C-670FBDF074AB}" srcOrd="0" destOrd="0" presId="urn:microsoft.com/office/officeart/2005/8/layout/default#2"/>
    <dgm:cxn modelId="{332C0FA6-21A7-4659-95BD-B210C0BBFECC}" type="presParOf" srcId="{F845A828-F260-49CF-BB62-72A3156282B8}" destId="{3A90346B-1448-4860-BC7F-554E13B5E9F4}" srcOrd="0" destOrd="0" presId="urn:microsoft.com/office/officeart/2005/8/layout/default#2"/>
    <dgm:cxn modelId="{CC3E19A3-CB95-4305-91C5-5EFD540D1C75}" type="presParOf" srcId="{F845A828-F260-49CF-BB62-72A3156282B8}" destId="{F5B01490-5223-4C65-85BC-056FFE799502}" srcOrd="1" destOrd="0" presId="urn:microsoft.com/office/officeart/2005/8/layout/default#2"/>
    <dgm:cxn modelId="{119BB9B5-E104-487E-B26B-580F9BDE2034}" type="presParOf" srcId="{F845A828-F260-49CF-BB62-72A3156282B8}" destId="{B82590B6-155C-4C95-863C-670FBDF074AB}" srcOrd="2" destOrd="0" presId="urn:microsoft.com/office/officeart/2005/8/layout/default#2"/>
    <dgm:cxn modelId="{5DFB842B-75C4-4DF9-8B64-241F6956BB8B}" type="presParOf" srcId="{F845A828-F260-49CF-BB62-72A3156282B8}" destId="{3BB056C9-643E-4C78-AE20-EFC350FA1652}" srcOrd="3" destOrd="0" presId="urn:microsoft.com/office/officeart/2005/8/layout/default#2"/>
    <dgm:cxn modelId="{FDA2198C-C2AC-4BE0-9285-D242DFC666E6}" type="presParOf" srcId="{F845A828-F260-49CF-BB62-72A3156282B8}" destId="{75EEABF6-C0BF-456D-A8B5-76904DC72579}" srcOrd="4" destOrd="0" presId="urn:microsoft.com/office/officeart/2005/8/layout/default#2"/>
    <dgm:cxn modelId="{0B2DA172-D2B8-4B0F-820D-084CC3113CCE}" type="presParOf" srcId="{F845A828-F260-49CF-BB62-72A3156282B8}" destId="{1A52F382-BA55-4876-ADF9-4ACE8A75508E}" srcOrd="5" destOrd="0" presId="urn:microsoft.com/office/officeart/2005/8/layout/default#2"/>
    <dgm:cxn modelId="{242552BF-D841-4B71-8179-1B1BCC6749D9}" type="presParOf" srcId="{F845A828-F260-49CF-BB62-72A3156282B8}" destId="{F0A35B01-F215-4E03-9641-66E9D47E9967}" srcOrd="6" destOrd="0" presId="urn:microsoft.com/office/officeart/2005/8/layout/defaul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8394418-2A92-42F0-8DCE-63A73953861B}" type="doc">
      <dgm:prSet loTypeId="urn:microsoft.com/office/officeart/2005/8/layout/default#3" loCatId="list" qsTypeId="urn:microsoft.com/office/officeart/2005/8/quickstyle/3d2" qsCatId="3D" csTypeId="urn:microsoft.com/office/officeart/2005/8/colors/accent0_1" csCatId="mainScheme" phldr="1"/>
      <dgm:spPr/>
      <dgm:t>
        <a:bodyPr/>
        <a:lstStyle/>
        <a:p>
          <a:endParaRPr lang="es-ES"/>
        </a:p>
      </dgm:t>
    </dgm:pt>
    <dgm:pt modelId="{980BD43A-100E-429F-BC9F-E5314ECFC86A}">
      <dgm:prSet/>
      <dgm:spPr/>
      <dgm:t>
        <a:bodyPr/>
        <a:lstStyle/>
        <a:p>
          <a:pPr rtl="0"/>
          <a:r>
            <a:rPr lang="es-US" b="1" smtClean="0"/>
            <a:t>Resúmenes para estudiar</a:t>
          </a:r>
          <a:endParaRPr lang="es-ES"/>
        </a:p>
      </dgm:t>
    </dgm:pt>
    <dgm:pt modelId="{7E38E555-EB23-43ED-9D03-217E8374AB20}" type="parTrans" cxnId="{0AA36EA2-06B6-46B6-8919-2E4808A4B3EE}">
      <dgm:prSet/>
      <dgm:spPr/>
      <dgm:t>
        <a:bodyPr/>
        <a:lstStyle/>
        <a:p>
          <a:endParaRPr lang="es-ES"/>
        </a:p>
      </dgm:t>
    </dgm:pt>
    <dgm:pt modelId="{81CF7476-6648-4B7E-8A71-793F601E074B}" type="sibTrans" cxnId="{0AA36EA2-06B6-46B6-8919-2E4808A4B3EE}">
      <dgm:prSet/>
      <dgm:spPr/>
      <dgm:t>
        <a:bodyPr/>
        <a:lstStyle/>
        <a:p>
          <a:endParaRPr lang="es-ES"/>
        </a:p>
      </dgm:t>
    </dgm:pt>
    <dgm:pt modelId="{42A0E18E-4D2F-4418-92B5-9EB91CEF9553}">
      <dgm:prSet/>
      <dgm:spPr/>
      <dgm:t>
        <a:bodyPr/>
        <a:lstStyle/>
        <a:p>
          <a:pPr rtl="0"/>
          <a:r>
            <a:rPr lang="es-US" b="1" dirty="0" err="1" smtClean="0"/>
            <a:t>Abstract</a:t>
          </a:r>
          <a:r>
            <a:rPr lang="es-US" b="1" dirty="0" smtClean="0"/>
            <a:t> </a:t>
          </a:r>
          <a:endParaRPr lang="es-ES" dirty="0"/>
        </a:p>
      </dgm:t>
    </dgm:pt>
    <dgm:pt modelId="{DC0B53F6-C9A7-4EFF-A4AD-78E1D92EC92F}" type="parTrans" cxnId="{E2A4A03C-E793-4623-815C-12DC92AABC92}">
      <dgm:prSet/>
      <dgm:spPr/>
      <dgm:t>
        <a:bodyPr/>
        <a:lstStyle/>
        <a:p>
          <a:endParaRPr lang="es-ES"/>
        </a:p>
      </dgm:t>
    </dgm:pt>
    <dgm:pt modelId="{4BC6D3FF-DAE0-41EE-8B35-0D1BF25DA871}" type="sibTrans" cxnId="{E2A4A03C-E793-4623-815C-12DC92AABC92}">
      <dgm:prSet/>
      <dgm:spPr/>
      <dgm:t>
        <a:bodyPr/>
        <a:lstStyle/>
        <a:p>
          <a:endParaRPr lang="es-ES"/>
        </a:p>
      </dgm:t>
    </dgm:pt>
    <dgm:pt modelId="{C1B74B80-4BDF-4C91-A208-86669F819F84}">
      <dgm:prSet/>
      <dgm:spPr/>
      <dgm:t>
        <a:bodyPr/>
        <a:lstStyle/>
        <a:p>
          <a:pPr rtl="0"/>
          <a:r>
            <a:rPr lang="es-ES" b="1" dirty="0" smtClean="0"/>
            <a:t>Resumen académico</a:t>
          </a:r>
          <a:endParaRPr lang="es-ES" b="1" dirty="0"/>
        </a:p>
      </dgm:t>
    </dgm:pt>
    <dgm:pt modelId="{25687749-F10A-4D9D-B56F-580865F23D87}" type="parTrans" cxnId="{89274951-654D-43C0-9DE6-FFBA708384AF}">
      <dgm:prSet/>
      <dgm:spPr/>
      <dgm:t>
        <a:bodyPr/>
        <a:lstStyle/>
        <a:p>
          <a:endParaRPr lang="es-ES"/>
        </a:p>
      </dgm:t>
    </dgm:pt>
    <dgm:pt modelId="{FC5D93FF-D7D2-402A-95E5-0221DB1C1AC8}" type="sibTrans" cxnId="{89274951-654D-43C0-9DE6-FFBA708384AF}">
      <dgm:prSet/>
      <dgm:spPr/>
      <dgm:t>
        <a:bodyPr/>
        <a:lstStyle/>
        <a:p>
          <a:endParaRPr lang="es-ES"/>
        </a:p>
      </dgm:t>
    </dgm:pt>
    <dgm:pt modelId="{7C360175-2D19-46F7-9771-9C49E4C50F11}" type="pres">
      <dgm:prSet presAssocID="{78394418-2A92-42F0-8DCE-63A73953861B}" presName="diagram" presStyleCnt="0">
        <dgm:presLayoutVars>
          <dgm:dir/>
          <dgm:resizeHandles val="exact"/>
        </dgm:presLayoutVars>
      </dgm:prSet>
      <dgm:spPr/>
      <dgm:t>
        <a:bodyPr/>
        <a:lstStyle/>
        <a:p>
          <a:endParaRPr lang="es-ES"/>
        </a:p>
      </dgm:t>
    </dgm:pt>
    <dgm:pt modelId="{FA961F4B-5CDD-4970-8CCA-D65E0E399990}" type="pres">
      <dgm:prSet presAssocID="{980BD43A-100E-429F-BC9F-E5314ECFC86A}" presName="node" presStyleLbl="node1" presStyleIdx="0" presStyleCnt="3">
        <dgm:presLayoutVars>
          <dgm:bulletEnabled val="1"/>
        </dgm:presLayoutVars>
      </dgm:prSet>
      <dgm:spPr/>
      <dgm:t>
        <a:bodyPr/>
        <a:lstStyle/>
        <a:p>
          <a:endParaRPr lang="es-ES"/>
        </a:p>
      </dgm:t>
    </dgm:pt>
    <dgm:pt modelId="{C2E6D12F-A92D-41E0-BADB-1FA4BFFB8D50}" type="pres">
      <dgm:prSet presAssocID="{81CF7476-6648-4B7E-8A71-793F601E074B}" presName="sibTrans" presStyleCnt="0"/>
      <dgm:spPr/>
    </dgm:pt>
    <dgm:pt modelId="{6AB77CC6-D3B4-4B55-B672-73A8B78D7031}" type="pres">
      <dgm:prSet presAssocID="{42A0E18E-4D2F-4418-92B5-9EB91CEF9553}" presName="node" presStyleLbl="node1" presStyleIdx="1" presStyleCnt="3">
        <dgm:presLayoutVars>
          <dgm:bulletEnabled val="1"/>
        </dgm:presLayoutVars>
      </dgm:prSet>
      <dgm:spPr/>
      <dgm:t>
        <a:bodyPr/>
        <a:lstStyle/>
        <a:p>
          <a:endParaRPr lang="es-ES"/>
        </a:p>
      </dgm:t>
    </dgm:pt>
    <dgm:pt modelId="{EB62E448-12B1-45FC-AA3E-831B88F1657E}" type="pres">
      <dgm:prSet presAssocID="{4BC6D3FF-DAE0-41EE-8B35-0D1BF25DA871}" presName="sibTrans" presStyleCnt="0"/>
      <dgm:spPr/>
    </dgm:pt>
    <dgm:pt modelId="{05613C02-7E03-427E-A0E2-CD2775C04323}" type="pres">
      <dgm:prSet presAssocID="{C1B74B80-4BDF-4C91-A208-86669F819F84}" presName="node" presStyleLbl="node1" presStyleIdx="2" presStyleCnt="3">
        <dgm:presLayoutVars>
          <dgm:bulletEnabled val="1"/>
        </dgm:presLayoutVars>
      </dgm:prSet>
      <dgm:spPr/>
      <dgm:t>
        <a:bodyPr/>
        <a:lstStyle/>
        <a:p>
          <a:endParaRPr lang="es-ES"/>
        </a:p>
      </dgm:t>
    </dgm:pt>
  </dgm:ptLst>
  <dgm:cxnLst>
    <dgm:cxn modelId="{89274951-654D-43C0-9DE6-FFBA708384AF}" srcId="{78394418-2A92-42F0-8DCE-63A73953861B}" destId="{C1B74B80-4BDF-4C91-A208-86669F819F84}" srcOrd="2" destOrd="0" parTransId="{25687749-F10A-4D9D-B56F-580865F23D87}" sibTransId="{FC5D93FF-D7D2-402A-95E5-0221DB1C1AC8}"/>
    <dgm:cxn modelId="{D9354EF1-5607-4E4A-802C-0557C0D28C6E}" type="presOf" srcId="{980BD43A-100E-429F-BC9F-E5314ECFC86A}" destId="{FA961F4B-5CDD-4970-8CCA-D65E0E399990}" srcOrd="0" destOrd="0" presId="urn:microsoft.com/office/officeart/2005/8/layout/default#3"/>
    <dgm:cxn modelId="{3045ACEF-6A28-495C-BB6A-025BCD9EAD79}" type="presOf" srcId="{78394418-2A92-42F0-8DCE-63A73953861B}" destId="{7C360175-2D19-46F7-9771-9C49E4C50F11}" srcOrd="0" destOrd="0" presId="urn:microsoft.com/office/officeart/2005/8/layout/default#3"/>
    <dgm:cxn modelId="{411A11F5-090E-4B5E-8675-38C726865F54}" type="presOf" srcId="{C1B74B80-4BDF-4C91-A208-86669F819F84}" destId="{05613C02-7E03-427E-A0E2-CD2775C04323}" srcOrd="0" destOrd="0" presId="urn:microsoft.com/office/officeart/2005/8/layout/default#3"/>
    <dgm:cxn modelId="{0AA36EA2-06B6-46B6-8919-2E4808A4B3EE}" srcId="{78394418-2A92-42F0-8DCE-63A73953861B}" destId="{980BD43A-100E-429F-BC9F-E5314ECFC86A}" srcOrd="0" destOrd="0" parTransId="{7E38E555-EB23-43ED-9D03-217E8374AB20}" sibTransId="{81CF7476-6648-4B7E-8A71-793F601E074B}"/>
    <dgm:cxn modelId="{836D3119-547E-43D1-99C0-67FE29C0C738}" type="presOf" srcId="{42A0E18E-4D2F-4418-92B5-9EB91CEF9553}" destId="{6AB77CC6-D3B4-4B55-B672-73A8B78D7031}" srcOrd="0" destOrd="0" presId="urn:microsoft.com/office/officeart/2005/8/layout/default#3"/>
    <dgm:cxn modelId="{E2A4A03C-E793-4623-815C-12DC92AABC92}" srcId="{78394418-2A92-42F0-8DCE-63A73953861B}" destId="{42A0E18E-4D2F-4418-92B5-9EB91CEF9553}" srcOrd="1" destOrd="0" parTransId="{DC0B53F6-C9A7-4EFF-A4AD-78E1D92EC92F}" sibTransId="{4BC6D3FF-DAE0-41EE-8B35-0D1BF25DA871}"/>
    <dgm:cxn modelId="{99086DD8-17FB-413D-B9B4-2AB66122B7BF}" type="presParOf" srcId="{7C360175-2D19-46F7-9771-9C49E4C50F11}" destId="{FA961F4B-5CDD-4970-8CCA-D65E0E399990}" srcOrd="0" destOrd="0" presId="urn:microsoft.com/office/officeart/2005/8/layout/default#3"/>
    <dgm:cxn modelId="{1519F6D1-C855-4557-851E-50FC83FD4788}" type="presParOf" srcId="{7C360175-2D19-46F7-9771-9C49E4C50F11}" destId="{C2E6D12F-A92D-41E0-BADB-1FA4BFFB8D50}" srcOrd="1" destOrd="0" presId="urn:microsoft.com/office/officeart/2005/8/layout/default#3"/>
    <dgm:cxn modelId="{6AEA8AA4-11C9-4924-B31C-C13CBEBEBBE4}" type="presParOf" srcId="{7C360175-2D19-46F7-9771-9C49E4C50F11}" destId="{6AB77CC6-D3B4-4B55-B672-73A8B78D7031}" srcOrd="2" destOrd="0" presId="urn:microsoft.com/office/officeart/2005/8/layout/default#3"/>
    <dgm:cxn modelId="{740F50E1-1734-4EE8-93F4-6AD60A52777B}" type="presParOf" srcId="{7C360175-2D19-46F7-9771-9C49E4C50F11}" destId="{EB62E448-12B1-45FC-AA3E-831B88F1657E}" srcOrd="3" destOrd="0" presId="urn:microsoft.com/office/officeart/2005/8/layout/default#3"/>
    <dgm:cxn modelId="{BC217659-9970-4FCA-ABF4-A12F04BCA471}" type="presParOf" srcId="{7C360175-2D19-46F7-9771-9C49E4C50F11}" destId="{05613C02-7E03-427E-A0E2-CD2775C04323}" srcOrd="4" destOrd="0" presId="urn:microsoft.com/office/officeart/2005/8/layout/defaul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1CD76FB-BD7B-4144-80A1-812E4A4A753D}" type="doc">
      <dgm:prSet loTypeId="urn:microsoft.com/office/officeart/2005/8/layout/StepDownProcess" loCatId="process" qsTypeId="urn:microsoft.com/office/officeart/2005/8/quickstyle/3d3" qsCatId="3D" csTypeId="urn:microsoft.com/office/officeart/2005/8/colors/accent4_4" csCatId="accent4" phldr="1"/>
      <dgm:spPr/>
      <dgm:t>
        <a:bodyPr/>
        <a:lstStyle/>
        <a:p>
          <a:endParaRPr lang="es-ES"/>
        </a:p>
      </dgm:t>
    </dgm:pt>
    <dgm:pt modelId="{223A9C87-306E-47A7-AEED-D17FE54863B0}">
      <dgm:prSet custT="1"/>
      <dgm:spPr/>
      <dgm:t>
        <a:bodyPr/>
        <a:lstStyle/>
        <a:p>
          <a:pPr rtl="0"/>
          <a:r>
            <a:rPr lang="es-US" sz="1400" b="1" dirty="0" smtClean="0">
              <a:solidFill>
                <a:schemeClr val="tx1"/>
              </a:solidFill>
            </a:rPr>
            <a:t>Diagnóstico</a:t>
          </a:r>
          <a:r>
            <a:rPr lang="es-US" sz="1400" dirty="0" smtClean="0">
              <a:solidFill>
                <a:schemeClr val="tx1"/>
              </a:solidFill>
            </a:rPr>
            <a:t> </a:t>
          </a:r>
          <a:endParaRPr lang="es-ES" sz="1400" dirty="0">
            <a:solidFill>
              <a:schemeClr val="tx1"/>
            </a:solidFill>
          </a:endParaRPr>
        </a:p>
      </dgm:t>
    </dgm:pt>
    <dgm:pt modelId="{95EFF88C-D551-46F4-BF44-C689B6E37908}" type="parTrans" cxnId="{5A74BE8A-909C-42E6-A54C-FFA0E0C13FE1}">
      <dgm:prSet/>
      <dgm:spPr/>
      <dgm:t>
        <a:bodyPr/>
        <a:lstStyle/>
        <a:p>
          <a:endParaRPr lang="es-ES" sz="1400">
            <a:solidFill>
              <a:schemeClr val="tx1"/>
            </a:solidFill>
          </a:endParaRPr>
        </a:p>
      </dgm:t>
    </dgm:pt>
    <dgm:pt modelId="{1FE7A2A8-76E0-43F3-8586-44CA869AE305}" type="sibTrans" cxnId="{5A74BE8A-909C-42E6-A54C-FFA0E0C13FE1}">
      <dgm:prSet/>
      <dgm:spPr/>
      <dgm:t>
        <a:bodyPr/>
        <a:lstStyle/>
        <a:p>
          <a:endParaRPr lang="es-ES" sz="1400">
            <a:solidFill>
              <a:schemeClr val="tx1"/>
            </a:solidFill>
          </a:endParaRPr>
        </a:p>
      </dgm:t>
    </dgm:pt>
    <dgm:pt modelId="{E7B8202B-622C-474C-8C29-14CF53A25168}">
      <dgm:prSet custT="1"/>
      <dgm:spPr/>
      <dgm:t>
        <a:bodyPr/>
        <a:lstStyle/>
        <a:p>
          <a:pPr rtl="0"/>
          <a:r>
            <a:rPr lang="es-US" sz="1400" b="1" dirty="0" smtClean="0">
              <a:solidFill>
                <a:schemeClr val="tx1"/>
              </a:solidFill>
            </a:rPr>
            <a:t>Intervención pedagógica</a:t>
          </a:r>
          <a:endParaRPr lang="es-ES" sz="1400" b="1" dirty="0">
            <a:solidFill>
              <a:schemeClr val="tx1"/>
            </a:solidFill>
          </a:endParaRPr>
        </a:p>
      </dgm:t>
    </dgm:pt>
    <dgm:pt modelId="{221C4B75-5731-42BB-960B-C3ADA6BC2A27}" type="parTrans" cxnId="{75C2FFCC-275D-4D14-897E-95E6FF26E633}">
      <dgm:prSet/>
      <dgm:spPr/>
      <dgm:t>
        <a:bodyPr/>
        <a:lstStyle/>
        <a:p>
          <a:endParaRPr lang="es-ES" sz="1400">
            <a:solidFill>
              <a:schemeClr val="tx1"/>
            </a:solidFill>
          </a:endParaRPr>
        </a:p>
      </dgm:t>
    </dgm:pt>
    <dgm:pt modelId="{23EC4DE9-1C1E-4590-9414-AD10A381EA9F}" type="sibTrans" cxnId="{75C2FFCC-275D-4D14-897E-95E6FF26E633}">
      <dgm:prSet/>
      <dgm:spPr/>
      <dgm:t>
        <a:bodyPr/>
        <a:lstStyle/>
        <a:p>
          <a:endParaRPr lang="es-ES" sz="1400">
            <a:solidFill>
              <a:schemeClr val="tx1"/>
            </a:solidFill>
          </a:endParaRPr>
        </a:p>
      </dgm:t>
    </dgm:pt>
    <dgm:pt modelId="{05DFB897-28AC-4E2C-9BFC-5E9FB514712E}">
      <dgm:prSet custT="1"/>
      <dgm:spPr/>
      <dgm:t>
        <a:bodyPr/>
        <a:lstStyle/>
        <a:p>
          <a:pPr rtl="0"/>
          <a:r>
            <a:rPr lang="es-US" sz="1400" b="1" dirty="0" smtClean="0">
              <a:solidFill>
                <a:schemeClr val="tx1"/>
              </a:solidFill>
            </a:rPr>
            <a:t>Aplicación</a:t>
          </a:r>
          <a:endParaRPr lang="es-ES" sz="1400" b="1" dirty="0">
            <a:solidFill>
              <a:schemeClr val="tx1"/>
            </a:solidFill>
          </a:endParaRPr>
        </a:p>
      </dgm:t>
    </dgm:pt>
    <dgm:pt modelId="{D08184B6-C644-4650-825D-0B223DCA1597}" type="parTrans" cxnId="{0B47B291-09E6-46F5-839A-16D4C7F03E5D}">
      <dgm:prSet/>
      <dgm:spPr/>
      <dgm:t>
        <a:bodyPr/>
        <a:lstStyle/>
        <a:p>
          <a:endParaRPr lang="es-ES" sz="1400">
            <a:solidFill>
              <a:schemeClr val="tx1"/>
            </a:solidFill>
          </a:endParaRPr>
        </a:p>
      </dgm:t>
    </dgm:pt>
    <dgm:pt modelId="{A4CFE97D-5BD8-4247-A5DF-AEF987557E12}" type="sibTrans" cxnId="{0B47B291-09E6-46F5-839A-16D4C7F03E5D}">
      <dgm:prSet/>
      <dgm:spPr/>
      <dgm:t>
        <a:bodyPr/>
        <a:lstStyle/>
        <a:p>
          <a:endParaRPr lang="es-ES" sz="1400">
            <a:solidFill>
              <a:schemeClr val="tx1"/>
            </a:solidFill>
          </a:endParaRPr>
        </a:p>
      </dgm:t>
    </dgm:pt>
    <dgm:pt modelId="{BC83AAB6-C448-4493-8F0E-9E0403D3351A}">
      <dgm:prSet custT="1"/>
      <dgm:spPr/>
      <dgm:t>
        <a:bodyPr/>
        <a:lstStyle/>
        <a:p>
          <a:pPr rtl="0"/>
          <a:r>
            <a:rPr lang="es-US" sz="1400" b="1" dirty="0" smtClean="0">
              <a:solidFill>
                <a:schemeClr val="tx1"/>
              </a:solidFill>
            </a:rPr>
            <a:t>Cuarta fase. </a:t>
          </a:r>
          <a:endParaRPr lang="es-ES" sz="1400" b="1" dirty="0">
            <a:solidFill>
              <a:schemeClr val="tx1"/>
            </a:solidFill>
          </a:endParaRPr>
        </a:p>
      </dgm:t>
    </dgm:pt>
    <dgm:pt modelId="{F0E0A6B7-3FAF-4618-98A3-161C97A9045B}" type="parTrans" cxnId="{65793C2D-D4CE-427F-B6D0-169FF1D204CE}">
      <dgm:prSet/>
      <dgm:spPr/>
      <dgm:t>
        <a:bodyPr/>
        <a:lstStyle/>
        <a:p>
          <a:endParaRPr lang="es-ES" sz="1400">
            <a:solidFill>
              <a:schemeClr val="tx1"/>
            </a:solidFill>
          </a:endParaRPr>
        </a:p>
      </dgm:t>
    </dgm:pt>
    <dgm:pt modelId="{08DF1F8C-E201-49C5-8A3A-008DE101FE67}" type="sibTrans" cxnId="{65793C2D-D4CE-427F-B6D0-169FF1D204CE}">
      <dgm:prSet/>
      <dgm:spPr/>
      <dgm:t>
        <a:bodyPr/>
        <a:lstStyle/>
        <a:p>
          <a:endParaRPr lang="es-ES" sz="1400">
            <a:solidFill>
              <a:schemeClr val="tx1"/>
            </a:solidFill>
          </a:endParaRPr>
        </a:p>
      </dgm:t>
    </dgm:pt>
    <dgm:pt modelId="{7A81283B-2205-43B1-9340-4924FC275356}" type="pres">
      <dgm:prSet presAssocID="{51CD76FB-BD7B-4144-80A1-812E4A4A753D}" presName="rootnode" presStyleCnt="0">
        <dgm:presLayoutVars>
          <dgm:chMax/>
          <dgm:chPref/>
          <dgm:dir/>
          <dgm:animLvl val="lvl"/>
        </dgm:presLayoutVars>
      </dgm:prSet>
      <dgm:spPr/>
      <dgm:t>
        <a:bodyPr/>
        <a:lstStyle/>
        <a:p>
          <a:endParaRPr lang="es-ES"/>
        </a:p>
      </dgm:t>
    </dgm:pt>
    <dgm:pt modelId="{87CD54FF-B1B5-4421-9209-3BC563005F48}" type="pres">
      <dgm:prSet presAssocID="{223A9C87-306E-47A7-AEED-D17FE54863B0}" presName="composite" presStyleCnt="0"/>
      <dgm:spPr/>
    </dgm:pt>
    <dgm:pt modelId="{F80A7960-CE45-4989-BDBE-E092E7D126AF}" type="pres">
      <dgm:prSet presAssocID="{223A9C87-306E-47A7-AEED-D17FE54863B0}" presName="bentUpArrow1" presStyleLbl="alignImgPlace1" presStyleIdx="0" presStyleCnt="3"/>
      <dgm:spPr/>
    </dgm:pt>
    <dgm:pt modelId="{800AEC44-D9D6-469E-B987-44EB8A3A1A28}" type="pres">
      <dgm:prSet presAssocID="{223A9C87-306E-47A7-AEED-D17FE54863B0}" presName="ParentText" presStyleLbl="node1" presStyleIdx="0" presStyleCnt="4">
        <dgm:presLayoutVars>
          <dgm:chMax val="1"/>
          <dgm:chPref val="1"/>
          <dgm:bulletEnabled val="1"/>
        </dgm:presLayoutVars>
      </dgm:prSet>
      <dgm:spPr/>
      <dgm:t>
        <a:bodyPr/>
        <a:lstStyle/>
        <a:p>
          <a:endParaRPr lang="es-ES"/>
        </a:p>
      </dgm:t>
    </dgm:pt>
    <dgm:pt modelId="{5BBD46D2-2724-44BF-B3DB-010A52E1D60D}" type="pres">
      <dgm:prSet presAssocID="{223A9C87-306E-47A7-AEED-D17FE54863B0}" presName="ChildText" presStyleLbl="revTx" presStyleIdx="0" presStyleCnt="3">
        <dgm:presLayoutVars>
          <dgm:chMax val="0"/>
          <dgm:chPref val="0"/>
          <dgm:bulletEnabled val="1"/>
        </dgm:presLayoutVars>
      </dgm:prSet>
      <dgm:spPr/>
    </dgm:pt>
    <dgm:pt modelId="{A7184701-427B-41C1-8F07-A44AEB925385}" type="pres">
      <dgm:prSet presAssocID="{1FE7A2A8-76E0-43F3-8586-44CA869AE305}" presName="sibTrans" presStyleCnt="0"/>
      <dgm:spPr/>
    </dgm:pt>
    <dgm:pt modelId="{A27865D2-E3FD-4435-B810-7F6446DF839D}" type="pres">
      <dgm:prSet presAssocID="{E7B8202B-622C-474C-8C29-14CF53A25168}" presName="composite" presStyleCnt="0"/>
      <dgm:spPr/>
    </dgm:pt>
    <dgm:pt modelId="{0B98A1C6-6A89-48A3-A82C-680389C4C9DF}" type="pres">
      <dgm:prSet presAssocID="{E7B8202B-622C-474C-8C29-14CF53A25168}" presName="bentUpArrow1" presStyleLbl="alignImgPlace1" presStyleIdx="1" presStyleCnt="3"/>
      <dgm:spPr/>
    </dgm:pt>
    <dgm:pt modelId="{FBE15BCA-0F4E-48B3-889C-BA03C72DA18B}" type="pres">
      <dgm:prSet presAssocID="{E7B8202B-622C-474C-8C29-14CF53A25168}" presName="ParentText" presStyleLbl="node1" presStyleIdx="1" presStyleCnt="4">
        <dgm:presLayoutVars>
          <dgm:chMax val="1"/>
          <dgm:chPref val="1"/>
          <dgm:bulletEnabled val="1"/>
        </dgm:presLayoutVars>
      </dgm:prSet>
      <dgm:spPr/>
      <dgm:t>
        <a:bodyPr/>
        <a:lstStyle/>
        <a:p>
          <a:endParaRPr lang="es-ES"/>
        </a:p>
      </dgm:t>
    </dgm:pt>
    <dgm:pt modelId="{6B658ED1-14AE-4577-BD3B-218F8A9D6B99}" type="pres">
      <dgm:prSet presAssocID="{E7B8202B-622C-474C-8C29-14CF53A25168}" presName="ChildText" presStyleLbl="revTx" presStyleIdx="1" presStyleCnt="3">
        <dgm:presLayoutVars>
          <dgm:chMax val="0"/>
          <dgm:chPref val="0"/>
          <dgm:bulletEnabled val="1"/>
        </dgm:presLayoutVars>
      </dgm:prSet>
      <dgm:spPr/>
    </dgm:pt>
    <dgm:pt modelId="{EBAA9C30-E97E-4613-9433-F5FB1C59101D}" type="pres">
      <dgm:prSet presAssocID="{23EC4DE9-1C1E-4590-9414-AD10A381EA9F}" presName="sibTrans" presStyleCnt="0"/>
      <dgm:spPr/>
    </dgm:pt>
    <dgm:pt modelId="{042AAEFE-9185-474F-A9A5-E6BB77482096}" type="pres">
      <dgm:prSet presAssocID="{05DFB897-28AC-4E2C-9BFC-5E9FB514712E}" presName="composite" presStyleCnt="0"/>
      <dgm:spPr/>
    </dgm:pt>
    <dgm:pt modelId="{5C38FD58-5BCF-4341-A29E-8C98B9DE0B33}" type="pres">
      <dgm:prSet presAssocID="{05DFB897-28AC-4E2C-9BFC-5E9FB514712E}" presName="bentUpArrow1" presStyleLbl="alignImgPlace1" presStyleIdx="2" presStyleCnt="3"/>
      <dgm:spPr/>
    </dgm:pt>
    <dgm:pt modelId="{9B4947BB-1B42-46EB-B7FB-685E9066E136}" type="pres">
      <dgm:prSet presAssocID="{05DFB897-28AC-4E2C-9BFC-5E9FB514712E}" presName="ParentText" presStyleLbl="node1" presStyleIdx="2" presStyleCnt="4">
        <dgm:presLayoutVars>
          <dgm:chMax val="1"/>
          <dgm:chPref val="1"/>
          <dgm:bulletEnabled val="1"/>
        </dgm:presLayoutVars>
      </dgm:prSet>
      <dgm:spPr/>
      <dgm:t>
        <a:bodyPr/>
        <a:lstStyle/>
        <a:p>
          <a:endParaRPr lang="es-ES"/>
        </a:p>
      </dgm:t>
    </dgm:pt>
    <dgm:pt modelId="{FF772492-77F2-42AB-87D9-3B85A44B5970}" type="pres">
      <dgm:prSet presAssocID="{05DFB897-28AC-4E2C-9BFC-5E9FB514712E}" presName="ChildText" presStyleLbl="revTx" presStyleIdx="2" presStyleCnt="3">
        <dgm:presLayoutVars>
          <dgm:chMax val="0"/>
          <dgm:chPref val="0"/>
          <dgm:bulletEnabled val="1"/>
        </dgm:presLayoutVars>
      </dgm:prSet>
      <dgm:spPr/>
    </dgm:pt>
    <dgm:pt modelId="{C67E4A42-65F8-4E01-8505-4F0AA51D1DE0}" type="pres">
      <dgm:prSet presAssocID="{A4CFE97D-5BD8-4247-A5DF-AEF987557E12}" presName="sibTrans" presStyleCnt="0"/>
      <dgm:spPr/>
    </dgm:pt>
    <dgm:pt modelId="{C0373A3E-E0EA-4CA8-A539-D8F51535B36B}" type="pres">
      <dgm:prSet presAssocID="{BC83AAB6-C448-4493-8F0E-9E0403D3351A}" presName="composite" presStyleCnt="0"/>
      <dgm:spPr/>
    </dgm:pt>
    <dgm:pt modelId="{CF6FE872-E384-4582-8EDF-6FEA8FC946B7}" type="pres">
      <dgm:prSet presAssocID="{BC83AAB6-C448-4493-8F0E-9E0403D3351A}" presName="ParentText" presStyleLbl="node1" presStyleIdx="3" presStyleCnt="4">
        <dgm:presLayoutVars>
          <dgm:chMax val="1"/>
          <dgm:chPref val="1"/>
          <dgm:bulletEnabled val="1"/>
        </dgm:presLayoutVars>
      </dgm:prSet>
      <dgm:spPr/>
      <dgm:t>
        <a:bodyPr/>
        <a:lstStyle/>
        <a:p>
          <a:endParaRPr lang="es-ES"/>
        </a:p>
      </dgm:t>
    </dgm:pt>
  </dgm:ptLst>
  <dgm:cxnLst>
    <dgm:cxn modelId="{0237DB85-08DC-49C3-8B46-89DE7989AB03}" type="presOf" srcId="{E7B8202B-622C-474C-8C29-14CF53A25168}" destId="{FBE15BCA-0F4E-48B3-889C-BA03C72DA18B}" srcOrd="0" destOrd="0" presId="urn:microsoft.com/office/officeart/2005/8/layout/StepDownProcess"/>
    <dgm:cxn modelId="{0B47B291-09E6-46F5-839A-16D4C7F03E5D}" srcId="{51CD76FB-BD7B-4144-80A1-812E4A4A753D}" destId="{05DFB897-28AC-4E2C-9BFC-5E9FB514712E}" srcOrd="2" destOrd="0" parTransId="{D08184B6-C644-4650-825D-0B223DCA1597}" sibTransId="{A4CFE97D-5BD8-4247-A5DF-AEF987557E12}"/>
    <dgm:cxn modelId="{5235D8A5-9A43-471B-ABD7-656340831F6B}" type="presOf" srcId="{BC83AAB6-C448-4493-8F0E-9E0403D3351A}" destId="{CF6FE872-E384-4582-8EDF-6FEA8FC946B7}" srcOrd="0" destOrd="0" presId="urn:microsoft.com/office/officeart/2005/8/layout/StepDownProcess"/>
    <dgm:cxn modelId="{75C2FFCC-275D-4D14-897E-95E6FF26E633}" srcId="{51CD76FB-BD7B-4144-80A1-812E4A4A753D}" destId="{E7B8202B-622C-474C-8C29-14CF53A25168}" srcOrd="1" destOrd="0" parTransId="{221C4B75-5731-42BB-960B-C3ADA6BC2A27}" sibTransId="{23EC4DE9-1C1E-4590-9414-AD10A381EA9F}"/>
    <dgm:cxn modelId="{957CC188-280B-43FC-822F-50768B487D71}" type="presOf" srcId="{05DFB897-28AC-4E2C-9BFC-5E9FB514712E}" destId="{9B4947BB-1B42-46EB-B7FB-685E9066E136}" srcOrd="0" destOrd="0" presId="urn:microsoft.com/office/officeart/2005/8/layout/StepDownProcess"/>
    <dgm:cxn modelId="{65793C2D-D4CE-427F-B6D0-169FF1D204CE}" srcId="{51CD76FB-BD7B-4144-80A1-812E4A4A753D}" destId="{BC83AAB6-C448-4493-8F0E-9E0403D3351A}" srcOrd="3" destOrd="0" parTransId="{F0E0A6B7-3FAF-4618-98A3-161C97A9045B}" sibTransId="{08DF1F8C-E201-49C5-8A3A-008DE101FE67}"/>
    <dgm:cxn modelId="{5A11A798-2631-4155-A95B-1606A2B6851D}" type="presOf" srcId="{223A9C87-306E-47A7-AEED-D17FE54863B0}" destId="{800AEC44-D9D6-469E-B987-44EB8A3A1A28}" srcOrd="0" destOrd="0" presId="urn:microsoft.com/office/officeart/2005/8/layout/StepDownProcess"/>
    <dgm:cxn modelId="{5A74BE8A-909C-42E6-A54C-FFA0E0C13FE1}" srcId="{51CD76FB-BD7B-4144-80A1-812E4A4A753D}" destId="{223A9C87-306E-47A7-AEED-D17FE54863B0}" srcOrd="0" destOrd="0" parTransId="{95EFF88C-D551-46F4-BF44-C689B6E37908}" sibTransId="{1FE7A2A8-76E0-43F3-8586-44CA869AE305}"/>
    <dgm:cxn modelId="{3ABAA483-BBD7-453F-A36F-5CCA2C1BDFD3}" type="presOf" srcId="{51CD76FB-BD7B-4144-80A1-812E4A4A753D}" destId="{7A81283B-2205-43B1-9340-4924FC275356}" srcOrd="0" destOrd="0" presId="urn:microsoft.com/office/officeart/2005/8/layout/StepDownProcess"/>
    <dgm:cxn modelId="{B4571E73-2EAC-48C7-B087-31670A2982FC}" type="presParOf" srcId="{7A81283B-2205-43B1-9340-4924FC275356}" destId="{87CD54FF-B1B5-4421-9209-3BC563005F48}" srcOrd="0" destOrd="0" presId="urn:microsoft.com/office/officeart/2005/8/layout/StepDownProcess"/>
    <dgm:cxn modelId="{D1B0AA61-27A8-4D87-9915-71F672CAEA54}" type="presParOf" srcId="{87CD54FF-B1B5-4421-9209-3BC563005F48}" destId="{F80A7960-CE45-4989-BDBE-E092E7D126AF}" srcOrd="0" destOrd="0" presId="urn:microsoft.com/office/officeart/2005/8/layout/StepDownProcess"/>
    <dgm:cxn modelId="{A3F92F80-57ED-453A-91C1-F892CD975D55}" type="presParOf" srcId="{87CD54FF-B1B5-4421-9209-3BC563005F48}" destId="{800AEC44-D9D6-469E-B987-44EB8A3A1A28}" srcOrd="1" destOrd="0" presId="urn:microsoft.com/office/officeart/2005/8/layout/StepDownProcess"/>
    <dgm:cxn modelId="{9A6B162F-B9C8-4DA7-97F2-ED31332ADEAF}" type="presParOf" srcId="{87CD54FF-B1B5-4421-9209-3BC563005F48}" destId="{5BBD46D2-2724-44BF-B3DB-010A52E1D60D}" srcOrd="2" destOrd="0" presId="urn:microsoft.com/office/officeart/2005/8/layout/StepDownProcess"/>
    <dgm:cxn modelId="{75626A1F-5B3D-4975-BDB3-29C9F1378393}" type="presParOf" srcId="{7A81283B-2205-43B1-9340-4924FC275356}" destId="{A7184701-427B-41C1-8F07-A44AEB925385}" srcOrd="1" destOrd="0" presId="urn:microsoft.com/office/officeart/2005/8/layout/StepDownProcess"/>
    <dgm:cxn modelId="{4ADC59DD-8367-46AA-A809-4619D7584D13}" type="presParOf" srcId="{7A81283B-2205-43B1-9340-4924FC275356}" destId="{A27865D2-E3FD-4435-B810-7F6446DF839D}" srcOrd="2" destOrd="0" presId="urn:microsoft.com/office/officeart/2005/8/layout/StepDownProcess"/>
    <dgm:cxn modelId="{36A16356-9EBA-4D48-8FF5-19D981800308}" type="presParOf" srcId="{A27865D2-E3FD-4435-B810-7F6446DF839D}" destId="{0B98A1C6-6A89-48A3-A82C-680389C4C9DF}" srcOrd="0" destOrd="0" presId="urn:microsoft.com/office/officeart/2005/8/layout/StepDownProcess"/>
    <dgm:cxn modelId="{8FF4BE9C-8949-49BF-826E-6BD7A54E5A75}" type="presParOf" srcId="{A27865D2-E3FD-4435-B810-7F6446DF839D}" destId="{FBE15BCA-0F4E-48B3-889C-BA03C72DA18B}" srcOrd="1" destOrd="0" presId="urn:microsoft.com/office/officeart/2005/8/layout/StepDownProcess"/>
    <dgm:cxn modelId="{3B271F98-1373-436F-B1B5-FA0DCC8A0829}" type="presParOf" srcId="{A27865D2-E3FD-4435-B810-7F6446DF839D}" destId="{6B658ED1-14AE-4577-BD3B-218F8A9D6B99}" srcOrd="2" destOrd="0" presId="urn:microsoft.com/office/officeart/2005/8/layout/StepDownProcess"/>
    <dgm:cxn modelId="{5ADC7E67-B0F6-4CC1-9208-D257F3BA0481}" type="presParOf" srcId="{7A81283B-2205-43B1-9340-4924FC275356}" destId="{EBAA9C30-E97E-4613-9433-F5FB1C59101D}" srcOrd="3" destOrd="0" presId="urn:microsoft.com/office/officeart/2005/8/layout/StepDownProcess"/>
    <dgm:cxn modelId="{EFC72CDE-73D8-4B52-BA45-8E62ED2FE6B5}" type="presParOf" srcId="{7A81283B-2205-43B1-9340-4924FC275356}" destId="{042AAEFE-9185-474F-A9A5-E6BB77482096}" srcOrd="4" destOrd="0" presId="urn:microsoft.com/office/officeart/2005/8/layout/StepDownProcess"/>
    <dgm:cxn modelId="{42DBCDB7-8BE1-4A8E-A15A-9051596FD1FF}" type="presParOf" srcId="{042AAEFE-9185-474F-A9A5-E6BB77482096}" destId="{5C38FD58-5BCF-4341-A29E-8C98B9DE0B33}" srcOrd="0" destOrd="0" presId="urn:microsoft.com/office/officeart/2005/8/layout/StepDownProcess"/>
    <dgm:cxn modelId="{6100333C-73EE-4183-BBAA-76B55FE490BA}" type="presParOf" srcId="{042AAEFE-9185-474F-A9A5-E6BB77482096}" destId="{9B4947BB-1B42-46EB-B7FB-685E9066E136}" srcOrd="1" destOrd="0" presId="urn:microsoft.com/office/officeart/2005/8/layout/StepDownProcess"/>
    <dgm:cxn modelId="{C4AF15D5-CDC2-4BE4-B524-EBA383BDCA6D}" type="presParOf" srcId="{042AAEFE-9185-474F-A9A5-E6BB77482096}" destId="{FF772492-77F2-42AB-87D9-3B85A44B5970}" srcOrd="2" destOrd="0" presId="urn:microsoft.com/office/officeart/2005/8/layout/StepDownProcess"/>
    <dgm:cxn modelId="{0E8466EA-03A3-45AD-B5E1-0D0418305FC5}" type="presParOf" srcId="{7A81283B-2205-43B1-9340-4924FC275356}" destId="{C67E4A42-65F8-4E01-8505-4F0AA51D1DE0}" srcOrd="5" destOrd="0" presId="urn:microsoft.com/office/officeart/2005/8/layout/StepDownProcess"/>
    <dgm:cxn modelId="{EA81C3DF-CC31-4B81-A535-DAE49F03A532}" type="presParOf" srcId="{7A81283B-2205-43B1-9340-4924FC275356}" destId="{C0373A3E-E0EA-4CA8-A539-D8F51535B36B}" srcOrd="6" destOrd="0" presId="urn:microsoft.com/office/officeart/2005/8/layout/StepDownProcess"/>
    <dgm:cxn modelId="{A0913322-2A37-491E-A3F1-78416FE0C290}" type="presParOf" srcId="{C0373A3E-E0EA-4CA8-A539-D8F51535B36B}" destId="{CF6FE872-E384-4582-8EDF-6FEA8FC946B7}" srcOrd="0" destOrd="0" presId="urn:microsoft.com/office/officeart/2005/8/layout/StepDownProcess"/>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4D42C52-A6E7-48DB-A83D-B78D0275EA89}" type="doc">
      <dgm:prSet loTypeId="urn:microsoft.com/office/officeart/2005/8/layout/vList2" loCatId="list" qsTypeId="urn:microsoft.com/office/officeart/2005/8/quickstyle/simple4" qsCatId="simple" csTypeId="urn:microsoft.com/office/officeart/2005/8/colors/accent6_5" csCatId="accent6" phldr="1"/>
      <dgm:spPr/>
      <dgm:t>
        <a:bodyPr/>
        <a:lstStyle/>
        <a:p>
          <a:endParaRPr lang="es-ES"/>
        </a:p>
      </dgm:t>
    </dgm:pt>
    <dgm:pt modelId="{C04BC124-EDB1-4C73-8E09-03B137291C1D}">
      <dgm:prSet/>
      <dgm:spPr/>
      <dgm:t>
        <a:bodyPr/>
        <a:lstStyle/>
        <a:p>
          <a:pPr rtl="0"/>
          <a:r>
            <a:rPr lang="es-US" b="1" dirty="0" smtClean="0">
              <a:solidFill>
                <a:schemeClr val="tx1"/>
              </a:solidFill>
            </a:rPr>
            <a:t>Los resultados de la implementación de la estrategia del resumen para mejorar la comprensión lectora de los textos entre los estudiantes fueron satisfactorios. </a:t>
          </a:r>
          <a:endParaRPr lang="es-ES" b="1" dirty="0">
            <a:solidFill>
              <a:schemeClr val="tx1"/>
            </a:solidFill>
          </a:endParaRPr>
        </a:p>
      </dgm:t>
    </dgm:pt>
    <dgm:pt modelId="{D95C36D3-CDA7-4358-904B-C54826506A8D}" type="parTrans" cxnId="{591EDE11-B20D-4392-9AA3-7BEAF31CBFB4}">
      <dgm:prSet/>
      <dgm:spPr/>
      <dgm:t>
        <a:bodyPr/>
        <a:lstStyle/>
        <a:p>
          <a:endParaRPr lang="es-ES">
            <a:solidFill>
              <a:schemeClr val="tx1"/>
            </a:solidFill>
          </a:endParaRPr>
        </a:p>
      </dgm:t>
    </dgm:pt>
    <dgm:pt modelId="{5D5815DE-0D4B-46B2-B593-2D8EBCA22F14}" type="sibTrans" cxnId="{591EDE11-B20D-4392-9AA3-7BEAF31CBFB4}">
      <dgm:prSet/>
      <dgm:spPr/>
      <dgm:t>
        <a:bodyPr/>
        <a:lstStyle/>
        <a:p>
          <a:endParaRPr lang="es-ES">
            <a:solidFill>
              <a:schemeClr val="tx1"/>
            </a:solidFill>
          </a:endParaRPr>
        </a:p>
      </dgm:t>
    </dgm:pt>
    <dgm:pt modelId="{789FC4B6-EE66-4F10-8ED5-C1DEC7733899}">
      <dgm:prSet/>
      <dgm:spPr/>
      <dgm:t>
        <a:bodyPr/>
        <a:lstStyle/>
        <a:p>
          <a:pPr rtl="0"/>
          <a:r>
            <a:rPr lang="es-US" b="1" dirty="0" smtClean="0">
              <a:solidFill>
                <a:schemeClr val="tx1"/>
              </a:solidFill>
            </a:rPr>
            <a:t>A través de cada fase del proyecto los estudiantes mostraron avances en la elaboración de los resúmenes y al final, fue evidente que mostraron una mayor comprensión y abstracción de los textos que leían.</a:t>
          </a:r>
          <a:endParaRPr lang="es-ES" b="1" dirty="0">
            <a:solidFill>
              <a:schemeClr val="tx1"/>
            </a:solidFill>
          </a:endParaRPr>
        </a:p>
      </dgm:t>
    </dgm:pt>
    <dgm:pt modelId="{9F69DE1E-649D-4333-ADE2-D27AEA4EC667}" type="parTrans" cxnId="{69D13004-75FD-42D9-8759-75782A2CA828}">
      <dgm:prSet/>
      <dgm:spPr/>
      <dgm:t>
        <a:bodyPr/>
        <a:lstStyle/>
        <a:p>
          <a:endParaRPr lang="es-ES">
            <a:solidFill>
              <a:schemeClr val="tx1"/>
            </a:solidFill>
          </a:endParaRPr>
        </a:p>
      </dgm:t>
    </dgm:pt>
    <dgm:pt modelId="{F1ECC4E4-9596-450E-8A25-11DF348C8D87}" type="sibTrans" cxnId="{69D13004-75FD-42D9-8759-75782A2CA828}">
      <dgm:prSet/>
      <dgm:spPr/>
      <dgm:t>
        <a:bodyPr/>
        <a:lstStyle/>
        <a:p>
          <a:endParaRPr lang="es-ES">
            <a:solidFill>
              <a:schemeClr val="tx1"/>
            </a:solidFill>
          </a:endParaRPr>
        </a:p>
      </dgm:t>
    </dgm:pt>
    <dgm:pt modelId="{59F01DD6-7D28-44E5-99F6-93C7A8358D9F}">
      <dgm:prSet/>
      <dgm:spPr/>
      <dgm:t>
        <a:bodyPr/>
        <a:lstStyle/>
        <a:p>
          <a:pPr rtl="0"/>
          <a:r>
            <a:rPr lang="es-US" b="1" dirty="0" smtClean="0">
              <a:solidFill>
                <a:schemeClr val="tx1"/>
              </a:solidFill>
            </a:rPr>
            <a:t>Los alumnos participantes en este proyecto se mostraron identificados con el mismo durante todo el proceso, su interés fue mas allá de cumplir requisitos.</a:t>
          </a:r>
          <a:endParaRPr lang="es-ES" b="1" dirty="0">
            <a:solidFill>
              <a:schemeClr val="tx1"/>
            </a:solidFill>
          </a:endParaRPr>
        </a:p>
      </dgm:t>
    </dgm:pt>
    <dgm:pt modelId="{CDA9E215-ABAF-4146-A1AB-A68EAC9AB30E}" type="parTrans" cxnId="{5B6A50D2-4C90-438E-B262-3B0A975A20F5}">
      <dgm:prSet/>
      <dgm:spPr/>
      <dgm:t>
        <a:bodyPr/>
        <a:lstStyle/>
        <a:p>
          <a:endParaRPr lang="es-ES">
            <a:solidFill>
              <a:schemeClr val="tx1"/>
            </a:solidFill>
          </a:endParaRPr>
        </a:p>
      </dgm:t>
    </dgm:pt>
    <dgm:pt modelId="{02FF7F8E-A0A3-477B-BC30-77BB9EEBEAB0}" type="sibTrans" cxnId="{5B6A50D2-4C90-438E-B262-3B0A975A20F5}">
      <dgm:prSet/>
      <dgm:spPr/>
      <dgm:t>
        <a:bodyPr/>
        <a:lstStyle/>
        <a:p>
          <a:endParaRPr lang="es-ES">
            <a:solidFill>
              <a:schemeClr val="tx1"/>
            </a:solidFill>
          </a:endParaRPr>
        </a:p>
      </dgm:t>
    </dgm:pt>
    <dgm:pt modelId="{2B8D4164-7C19-4BCB-A86E-39064D3115B5}">
      <dgm:prSet/>
      <dgm:spPr/>
      <dgm:t>
        <a:bodyPr/>
        <a:lstStyle/>
        <a:p>
          <a:pPr rtl="0"/>
          <a:r>
            <a:rPr lang="es-US" b="1" dirty="0" smtClean="0">
              <a:solidFill>
                <a:schemeClr val="tx1"/>
              </a:solidFill>
            </a:rPr>
            <a:t>Hubo una real valoración de la estrategia del resumen para potenciar la comprensión de los textos y los aprendizajes de las diversas disciplinas.</a:t>
          </a:r>
          <a:endParaRPr lang="es-ES" b="1" dirty="0">
            <a:solidFill>
              <a:schemeClr val="tx1"/>
            </a:solidFill>
          </a:endParaRPr>
        </a:p>
      </dgm:t>
    </dgm:pt>
    <dgm:pt modelId="{B2BBF252-455A-4DED-8808-7F5CF416B723}" type="parTrans" cxnId="{A107A240-FF23-4930-9A5A-016ED37251AA}">
      <dgm:prSet/>
      <dgm:spPr/>
      <dgm:t>
        <a:bodyPr/>
        <a:lstStyle/>
        <a:p>
          <a:endParaRPr lang="es-ES">
            <a:solidFill>
              <a:schemeClr val="tx1"/>
            </a:solidFill>
          </a:endParaRPr>
        </a:p>
      </dgm:t>
    </dgm:pt>
    <dgm:pt modelId="{D4F3CBE0-D84E-4A22-8114-FC5B532CFE6B}" type="sibTrans" cxnId="{A107A240-FF23-4930-9A5A-016ED37251AA}">
      <dgm:prSet/>
      <dgm:spPr/>
      <dgm:t>
        <a:bodyPr/>
        <a:lstStyle/>
        <a:p>
          <a:endParaRPr lang="es-ES">
            <a:solidFill>
              <a:schemeClr val="tx1"/>
            </a:solidFill>
          </a:endParaRPr>
        </a:p>
      </dgm:t>
    </dgm:pt>
    <dgm:pt modelId="{12BED7E8-527A-4D97-B561-5D70051030D2}">
      <dgm:prSet/>
      <dgm:spPr/>
      <dgm:t>
        <a:bodyPr/>
        <a:lstStyle/>
        <a:p>
          <a:pPr rtl="0"/>
          <a:r>
            <a:rPr lang="es-US" b="1" dirty="0" smtClean="0">
              <a:solidFill>
                <a:schemeClr val="tx1"/>
              </a:solidFill>
            </a:rPr>
            <a:t>Fue interesante comprender que enseñar y aprender no debe limitarse a una disciplina determinada. </a:t>
          </a:r>
          <a:endParaRPr lang="es-ES" b="1" dirty="0">
            <a:solidFill>
              <a:schemeClr val="tx1"/>
            </a:solidFill>
          </a:endParaRPr>
        </a:p>
      </dgm:t>
    </dgm:pt>
    <dgm:pt modelId="{937F8F0B-287D-4105-9358-F03FE394489F}" type="parTrans" cxnId="{1467A58A-3EC5-4725-886F-43EBA8CFED05}">
      <dgm:prSet/>
      <dgm:spPr/>
      <dgm:t>
        <a:bodyPr/>
        <a:lstStyle/>
        <a:p>
          <a:endParaRPr lang="es-ES">
            <a:solidFill>
              <a:schemeClr val="tx1"/>
            </a:solidFill>
          </a:endParaRPr>
        </a:p>
      </dgm:t>
    </dgm:pt>
    <dgm:pt modelId="{3C60EDA7-903F-4932-AA57-4F4BEB98914B}" type="sibTrans" cxnId="{1467A58A-3EC5-4725-886F-43EBA8CFED05}">
      <dgm:prSet/>
      <dgm:spPr/>
      <dgm:t>
        <a:bodyPr/>
        <a:lstStyle/>
        <a:p>
          <a:endParaRPr lang="es-ES">
            <a:solidFill>
              <a:schemeClr val="tx1"/>
            </a:solidFill>
          </a:endParaRPr>
        </a:p>
      </dgm:t>
    </dgm:pt>
    <dgm:pt modelId="{916551F6-87B9-4CB4-A317-2AD24B4B4BA4}" type="pres">
      <dgm:prSet presAssocID="{34D42C52-A6E7-48DB-A83D-B78D0275EA89}" presName="linear" presStyleCnt="0">
        <dgm:presLayoutVars>
          <dgm:animLvl val="lvl"/>
          <dgm:resizeHandles val="exact"/>
        </dgm:presLayoutVars>
      </dgm:prSet>
      <dgm:spPr/>
      <dgm:t>
        <a:bodyPr/>
        <a:lstStyle/>
        <a:p>
          <a:endParaRPr lang="es-ES"/>
        </a:p>
      </dgm:t>
    </dgm:pt>
    <dgm:pt modelId="{D12E9707-78A5-4043-81F4-58E1B5F73F65}" type="pres">
      <dgm:prSet presAssocID="{C04BC124-EDB1-4C73-8E09-03B137291C1D}" presName="parentText" presStyleLbl="node1" presStyleIdx="0" presStyleCnt="5">
        <dgm:presLayoutVars>
          <dgm:chMax val="0"/>
          <dgm:bulletEnabled val="1"/>
        </dgm:presLayoutVars>
      </dgm:prSet>
      <dgm:spPr/>
      <dgm:t>
        <a:bodyPr/>
        <a:lstStyle/>
        <a:p>
          <a:endParaRPr lang="es-ES"/>
        </a:p>
      </dgm:t>
    </dgm:pt>
    <dgm:pt modelId="{FEC1187F-3FC7-4584-B609-740E2DCB43AC}" type="pres">
      <dgm:prSet presAssocID="{5D5815DE-0D4B-46B2-B593-2D8EBCA22F14}" presName="spacer" presStyleCnt="0"/>
      <dgm:spPr/>
    </dgm:pt>
    <dgm:pt modelId="{818331D7-28B9-498B-BFF9-897CC4FDE5C3}" type="pres">
      <dgm:prSet presAssocID="{789FC4B6-EE66-4F10-8ED5-C1DEC7733899}" presName="parentText" presStyleLbl="node1" presStyleIdx="1" presStyleCnt="5">
        <dgm:presLayoutVars>
          <dgm:chMax val="0"/>
          <dgm:bulletEnabled val="1"/>
        </dgm:presLayoutVars>
      </dgm:prSet>
      <dgm:spPr/>
      <dgm:t>
        <a:bodyPr/>
        <a:lstStyle/>
        <a:p>
          <a:endParaRPr lang="es-ES"/>
        </a:p>
      </dgm:t>
    </dgm:pt>
    <dgm:pt modelId="{A09A68CC-1C68-4543-8262-6F737D4D5B59}" type="pres">
      <dgm:prSet presAssocID="{F1ECC4E4-9596-450E-8A25-11DF348C8D87}" presName="spacer" presStyleCnt="0"/>
      <dgm:spPr/>
    </dgm:pt>
    <dgm:pt modelId="{4A580DEC-85C1-472A-BA67-9615674730CE}" type="pres">
      <dgm:prSet presAssocID="{59F01DD6-7D28-44E5-99F6-93C7A8358D9F}" presName="parentText" presStyleLbl="node1" presStyleIdx="2" presStyleCnt="5">
        <dgm:presLayoutVars>
          <dgm:chMax val="0"/>
          <dgm:bulletEnabled val="1"/>
        </dgm:presLayoutVars>
      </dgm:prSet>
      <dgm:spPr/>
      <dgm:t>
        <a:bodyPr/>
        <a:lstStyle/>
        <a:p>
          <a:endParaRPr lang="es-ES"/>
        </a:p>
      </dgm:t>
    </dgm:pt>
    <dgm:pt modelId="{98428749-87C8-4739-9883-48A6AAE31A96}" type="pres">
      <dgm:prSet presAssocID="{02FF7F8E-A0A3-477B-BC30-77BB9EEBEAB0}" presName="spacer" presStyleCnt="0"/>
      <dgm:spPr/>
    </dgm:pt>
    <dgm:pt modelId="{F0A160D5-C6C9-4AD6-85C2-D72354D5D518}" type="pres">
      <dgm:prSet presAssocID="{2B8D4164-7C19-4BCB-A86E-39064D3115B5}" presName="parentText" presStyleLbl="node1" presStyleIdx="3" presStyleCnt="5">
        <dgm:presLayoutVars>
          <dgm:chMax val="0"/>
          <dgm:bulletEnabled val="1"/>
        </dgm:presLayoutVars>
      </dgm:prSet>
      <dgm:spPr/>
      <dgm:t>
        <a:bodyPr/>
        <a:lstStyle/>
        <a:p>
          <a:endParaRPr lang="es-ES"/>
        </a:p>
      </dgm:t>
    </dgm:pt>
    <dgm:pt modelId="{190B8EFA-A67B-4E2C-919C-2C9DA888FDEF}" type="pres">
      <dgm:prSet presAssocID="{D4F3CBE0-D84E-4A22-8114-FC5B532CFE6B}" presName="spacer" presStyleCnt="0"/>
      <dgm:spPr/>
    </dgm:pt>
    <dgm:pt modelId="{91BA5D3C-CCDA-462F-9ECD-3E9F97ADACDE}" type="pres">
      <dgm:prSet presAssocID="{12BED7E8-527A-4D97-B561-5D70051030D2}" presName="parentText" presStyleLbl="node1" presStyleIdx="4" presStyleCnt="5">
        <dgm:presLayoutVars>
          <dgm:chMax val="0"/>
          <dgm:bulletEnabled val="1"/>
        </dgm:presLayoutVars>
      </dgm:prSet>
      <dgm:spPr/>
      <dgm:t>
        <a:bodyPr/>
        <a:lstStyle/>
        <a:p>
          <a:endParaRPr lang="es-ES"/>
        </a:p>
      </dgm:t>
    </dgm:pt>
  </dgm:ptLst>
  <dgm:cxnLst>
    <dgm:cxn modelId="{FAE81F56-91A8-4023-8135-95890A010239}" type="presOf" srcId="{789FC4B6-EE66-4F10-8ED5-C1DEC7733899}" destId="{818331D7-28B9-498B-BFF9-897CC4FDE5C3}" srcOrd="0" destOrd="0" presId="urn:microsoft.com/office/officeart/2005/8/layout/vList2"/>
    <dgm:cxn modelId="{09D45C0C-FB24-41A7-AC85-64547988FAC8}" type="presOf" srcId="{C04BC124-EDB1-4C73-8E09-03B137291C1D}" destId="{D12E9707-78A5-4043-81F4-58E1B5F73F65}" srcOrd="0" destOrd="0" presId="urn:microsoft.com/office/officeart/2005/8/layout/vList2"/>
    <dgm:cxn modelId="{CB0F4784-0DB3-4DAE-B217-C895BB48F252}" type="presOf" srcId="{12BED7E8-527A-4D97-B561-5D70051030D2}" destId="{91BA5D3C-CCDA-462F-9ECD-3E9F97ADACDE}" srcOrd="0" destOrd="0" presId="urn:microsoft.com/office/officeart/2005/8/layout/vList2"/>
    <dgm:cxn modelId="{1467A58A-3EC5-4725-886F-43EBA8CFED05}" srcId="{34D42C52-A6E7-48DB-A83D-B78D0275EA89}" destId="{12BED7E8-527A-4D97-B561-5D70051030D2}" srcOrd="4" destOrd="0" parTransId="{937F8F0B-287D-4105-9358-F03FE394489F}" sibTransId="{3C60EDA7-903F-4932-AA57-4F4BEB98914B}"/>
    <dgm:cxn modelId="{69D13004-75FD-42D9-8759-75782A2CA828}" srcId="{34D42C52-A6E7-48DB-A83D-B78D0275EA89}" destId="{789FC4B6-EE66-4F10-8ED5-C1DEC7733899}" srcOrd="1" destOrd="0" parTransId="{9F69DE1E-649D-4333-ADE2-D27AEA4EC667}" sibTransId="{F1ECC4E4-9596-450E-8A25-11DF348C8D87}"/>
    <dgm:cxn modelId="{DA9D25EF-53B3-4C73-A86C-26CA5FC77368}" type="presOf" srcId="{2B8D4164-7C19-4BCB-A86E-39064D3115B5}" destId="{F0A160D5-C6C9-4AD6-85C2-D72354D5D518}" srcOrd="0" destOrd="0" presId="urn:microsoft.com/office/officeart/2005/8/layout/vList2"/>
    <dgm:cxn modelId="{A107A240-FF23-4930-9A5A-016ED37251AA}" srcId="{34D42C52-A6E7-48DB-A83D-B78D0275EA89}" destId="{2B8D4164-7C19-4BCB-A86E-39064D3115B5}" srcOrd="3" destOrd="0" parTransId="{B2BBF252-455A-4DED-8808-7F5CF416B723}" sibTransId="{D4F3CBE0-D84E-4A22-8114-FC5B532CFE6B}"/>
    <dgm:cxn modelId="{C69373CC-B8BC-4D72-8D8A-4C6FA67C7030}" type="presOf" srcId="{34D42C52-A6E7-48DB-A83D-B78D0275EA89}" destId="{916551F6-87B9-4CB4-A317-2AD24B4B4BA4}" srcOrd="0" destOrd="0" presId="urn:microsoft.com/office/officeart/2005/8/layout/vList2"/>
    <dgm:cxn modelId="{ED8C11DD-96A1-4243-BC8E-D81D25EDA00D}" type="presOf" srcId="{59F01DD6-7D28-44E5-99F6-93C7A8358D9F}" destId="{4A580DEC-85C1-472A-BA67-9615674730CE}" srcOrd="0" destOrd="0" presId="urn:microsoft.com/office/officeart/2005/8/layout/vList2"/>
    <dgm:cxn modelId="{5B6A50D2-4C90-438E-B262-3B0A975A20F5}" srcId="{34D42C52-A6E7-48DB-A83D-B78D0275EA89}" destId="{59F01DD6-7D28-44E5-99F6-93C7A8358D9F}" srcOrd="2" destOrd="0" parTransId="{CDA9E215-ABAF-4146-A1AB-A68EAC9AB30E}" sibTransId="{02FF7F8E-A0A3-477B-BC30-77BB9EEBEAB0}"/>
    <dgm:cxn modelId="{591EDE11-B20D-4392-9AA3-7BEAF31CBFB4}" srcId="{34D42C52-A6E7-48DB-A83D-B78D0275EA89}" destId="{C04BC124-EDB1-4C73-8E09-03B137291C1D}" srcOrd="0" destOrd="0" parTransId="{D95C36D3-CDA7-4358-904B-C54826506A8D}" sibTransId="{5D5815DE-0D4B-46B2-B593-2D8EBCA22F14}"/>
    <dgm:cxn modelId="{E57687E3-DF71-45EC-BB4C-9E8E7EF645BB}" type="presParOf" srcId="{916551F6-87B9-4CB4-A317-2AD24B4B4BA4}" destId="{D12E9707-78A5-4043-81F4-58E1B5F73F65}" srcOrd="0" destOrd="0" presId="urn:microsoft.com/office/officeart/2005/8/layout/vList2"/>
    <dgm:cxn modelId="{6A3CB75C-9C7D-4EFA-BEB7-01FAE24F88C9}" type="presParOf" srcId="{916551F6-87B9-4CB4-A317-2AD24B4B4BA4}" destId="{FEC1187F-3FC7-4584-B609-740E2DCB43AC}" srcOrd="1" destOrd="0" presId="urn:microsoft.com/office/officeart/2005/8/layout/vList2"/>
    <dgm:cxn modelId="{0C5E814E-48D6-46CA-AB40-6ECB31FEC697}" type="presParOf" srcId="{916551F6-87B9-4CB4-A317-2AD24B4B4BA4}" destId="{818331D7-28B9-498B-BFF9-897CC4FDE5C3}" srcOrd="2" destOrd="0" presId="urn:microsoft.com/office/officeart/2005/8/layout/vList2"/>
    <dgm:cxn modelId="{7880E8A7-CF34-41C3-922E-F2D8D5BBE215}" type="presParOf" srcId="{916551F6-87B9-4CB4-A317-2AD24B4B4BA4}" destId="{A09A68CC-1C68-4543-8262-6F737D4D5B59}" srcOrd="3" destOrd="0" presId="urn:microsoft.com/office/officeart/2005/8/layout/vList2"/>
    <dgm:cxn modelId="{77A88F7E-23AA-4D4C-92F0-FECD46BC6D0A}" type="presParOf" srcId="{916551F6-87B9-4CB4-A317-2AD24B4B4BA4}" destId="{4A580DEC-85C1-472A-BA67-9615674730CE}" srcOrd="4" destOrd="0" presId="urn:microsoft.com/office/officeart/2005/8/layout/vList2"/>
    <dgm:cxn modelId="{E813EB02-4B35-4CA8-9917-65FB88E60257}" type="presParOf" srcId="{916551F6-87B9-4CB4-A317-2AD24B4B4BA4}" destId="{98428749-87C8-4739-9883-48A6AAE31A96}" srcOrd="5" destOrd="0" presId="urn:microsoft.com/office/officeart/2005/8/layout/vList2"/>
    <dgm:cxn modelId="{8E8B1D4B-474E-4502-BDF1-5F0446B8F17D}" type="presParOf" srcId="{916551F6-87B9-4CB4-A317-2AD24B4B4BA4}" destId="{F0A160D5-C6C9-4AD6-85C2-D72354D5D518}" srcOrd="6" destOrd="0" presId="urn:microsoft.com/office/officeart/2005/8/layout/vList2"/>
    <dgm:cxn modelId="{751F01C2-D05D-42D5-AA3C-6818464C4E25}" type="presParOf" srcId="{916551F6-87B9-4CB4-A317-2AD24B4B4BA4}" destId="{190B8EFA-A67B-4E2C-919C-2C9DA888FDEF}" srcOrd="7" destOrd="0" presId="urn:microsoft.com/office/officeart/2005/8/layout/vList2"/>
    <dgm:cxn modelId="{5D0CAAB6-EC9E-4FA2-B6DF-2FF263B46F47}" type="presParOf" srcId="{916551F6-87B9-4CB4-A317-2AD24B4B4BA4}" destId="{91BA5D3C-CCDA-462F-9ECD-3E9F97ADACDE}" srcOrd="8"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854DE1C-2378-43A9-B76F-85CE9052D14B}">
      <dsp:nvSpPr>
        <dsp:cNvPr id="0" name=""/>
        <dsp:cNvSpPr/>
      </dsp:nvSpPr>
      <dsp:spPr>
        <a:xfrm>
          <a:off x="188191" y="470"/>
          <a:ext cx="2771438" cy="1662863"/>
        </a:xfrm>
        <a:prstGeom prst="rect">
          <a:avLst/>
        </a:prstGeom>
        <a:gradFill rotWithShape="0">
          <a:gsLst>
            <a:gs pos="0">
              <a:schemeClr val="lt1">
                <a:hueOff val="0"/>
                <a:satOff val="0"/>
                <a:lumOff val="0"/>
                <a:alphaOff val="0"/>
              </a:schemeClr>
            </a:gs>
            <a:gs pos="100000">
              <a:schemeClr val="lt1">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s-US" sz="1900" b="1" kern="1200" dirty="0" smtClean="0"/>
            <a:t>Los contenidos jurídicos se presentan en textos doctrinales, en leyes y jurisprudencias, lo cual aumenta el material de estudio</a:t>
          </a:r>
          <a:r>
            <a:rPr lang="es-US" sz="1900" kern="1200" dirty="0" smtClean="0"/>
            <a:t>. </a:t>
          </a:r>
          <a:endParaRPr lang="es-ES" sz="1900" kern="1200" dirty="0"/>
        </a:p>
      </dsp:txBody>
      <dsp:txXfrm>
        <a:off x="188191" y="470"/>
        <a:ext cx="2771438" cy="1662863"/>
      </dsp:txXfrm>
    </dsp:sp>
    <dsp:sp modelId="{7A631D38-AF24-4F2B-971F-C68E2F301B36}">
      <dsp:nvSpPr>
        <dsp:cNvPr id="0" name=""/>
        <dsp:cNvSpPr/>
      </dsp:nvSpPr>
      <dsp:spPr>
        <a:xfrm>
          <a:off x="3236774" y="470"/>
          <a:ext cx="2771438" cy="1662863"/>
        </a:xfrm>
        <a:prstGeom prst="rect">
          <a:avLst/>
        </a:prstGeom>
        <a:gradFill rotWithShape="0">
          <a:gsLst>
            <a:gs pos="0">
              <a:schemeClr val="lt1">
                <a:hueOff val="0"/>
                <a:satOff val="0"/>
                <a:lumOff val="0"/>
                <a:alphaOff val="0"/>
              </a:schemeClr>
            </a:gs>
            <a:gs pos="100000">
              <a:schemeClr val="lt1">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s-US" sz="1900" b="1" kern="1200" dirty="0" smtClean="0"/>
            <a:t>Quienes se inclinan por la disciplina jurídica suelen usar muchas palabras para expresarse</a:t>
          </a:r>
          <a:r>
            <a:rPr lang="es-US" sz="1900" kern="1200" dirty="0" smtClean="0"/>
            <a:t>. </a:t>
          </a:r>
          <a:endParaRPr lang="es-ES" sz="1900" kern="1200" dirty="0"/>
        </a:p>
      </dsp:txBody>
      <dsp:txXfrm>
        <a:off x="3236774" y="470"/>
        <a:ext cx="2771438" cy="1662863"/>
      </dsp:txXfrm>
    </dsp:sp>
    <dsp:sp modelId="{CC26E00E-EE50-44BC-AC7F-3FC10B7FC2FA}">
      <dsp:nvSpPr>
        <dsp:cNvPr id="0" name=""/>
        <dsp:cNvSpPr/>
      </dsp:nvSpPr>
      <dsp:spPr>
        <a:xfrm>
          <a:off x="1712483" y="1940477"/>
          <a:ext cx="2771438" cy="1662863"/>
        </a:xfrm>
        <a:prstGeom prst="rect">
          <a:avLst/>
        </a:prstGeom>
        <a:gradFill rotWithShape="0">
          <a:gsLst>
            <a:gs pos="0">
              <a:schemeClr val="lt1">
                <a:hueOff val="0"/>
                <a:satOff val="0"/>
                <a:lumOff val="0"/>
                <a:alphaOff val="0"/>
              </a:schemeClr>
            </a:gs>
            <a:gs pos="100000">
              <a:schemeClr val="lt1">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rtl="0">
            <a:lnSpc>
              <a:spcPct val="90000"/>
            </a:lnSpc>
            <a:spcBef>
              <a:spcPct val="0"/>
            </a:spcBef>
            <a:spcAft>
              <a:spcPct val="35000"/>
            </a:spcAft>
          </a:pPr>
          <a:r>
            <a:rPr lang="es-US" sz="1900" b="1" kern="1200" dirty="0" smtClean="0"/>
            <a:t>Manejar la estrategia del resumen les permite a los estudiantes emplear menos horas de estudio, porque desarrolla su comprensión lectora. </a:t>
          </a:r>
          <a:endParaRPr lang="es-ES" sz="1900" b="1" kern="1200" dirty="0"/>
        </a:p>
      </dsp:txBody>
      <dsp:txXfrm>
        <a:off x="1712483" y="1940477"/>
        <a:ext cx="2771438" cy="166286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90346B-1448-4860-BC7F-554E13B5E9F4}">
      <dsp:nvSpPr>
        <dsp:cNvPr id="0" name=""/>
        <dsp:cNvSpPr/>
      </dsp:nvSpPr>
      <dsp:spPr>
        <a:xfrm>
          <a:off x="706" y="74823"/>
          <a:ext cx="2757041" cy="1654224"/>
        </a:xfrm>
        <a:prstGeom prst="rect">
          <a:avLst/>
        </a:prstGeom>
        <a:gradFill rotWithShape="0">
          <a:gsLst>
            <a:gs pos="0">
              <a:schemeClr val="lt1">
                <a:hueOff val="0"/>
                <a:satOff val="0"/>
                <a:lumOff val="0"/>
                <a:alphaOff val="0"/>
              </a:schemeClr>
            </a:gs>
            <a:gs pos="100000">
              <a:schemeClr val="lt1">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es-ES" sz="3100" b="1" kern="1200" dirty="0" smtClean="0"/>
            <a:t>Omisión </a:t>
          </a:r>
          <a:endParaRPr lang="es-ES" sz="3100" b="1" kern="1200" dirty="0"/>
        </a:p>
      </dsp:txBody>
      <dsp:txXfrm>
        <a:off x="706" y="74823"/>
        <a:ext cx="2757041" cy="1654224"/>
      </dsp:txXfrm>
    </dsp:sp>
    <dsp:sp modelId="{B82590B6-155C-4C95-863C-670FBDF074AB}">
      <dsp:nvSpPr>
        <dsp:cNvPr id="0" name=""/>
        <dsp:cNvSpPr/>
      </dsp:nvSpPr>
      <dsp:spPr>
        <a:xfrm>
          <a:off x="3033452" y="74823"/>
          <a:ext cx="2757041" cy="1654224"/>
        </a:xfrm>
        <a:prstGeom prst="rect">
          <a:avLst/>
        </a:prstGeom>
        <a:gradFill rotWithShape="0">
          <a:gsLst>
            <a:gs pos="0">
              <a:schemeClr val="lt1">
                <a:hueOff val="0"/>
                <a:satOff val="0"/>
                <a:lumOff val="0"/>
                <a:alphaOff val="0"/>
              </a:schemeClr>
            </a:gs>
            <a:gs pos="100000">
              <a:schemeClr val="lt1">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es-ES" sz="3100" b="1" kern="1200" dirty="0" smtClean="0"/>
            <a:t>Selección</a:t>
          </a:r>
          <a:r>
            <a:rPr lang="es-ES" sz="3100" kern="1200" dirty="0" smtClean="0"/>
            <a:t> </a:t>
          </a:r>
          <a:endParaRPr lang="es-ES" sz="3100" kern="1200" dirty="0"/>
        </a:p>
      </dsp:txBody>
      <dsp:txXfrm>
        <a:off x="3033452" y="74823"/>
        <a:ext cx="2757041" cy="1654224"/>
      </dsp:txXfrm>
    </dsp:sp>
    <dsp:sp modelId="{75EEABF6-C0BF-456D-A8B5-76904DC72579}">
      <dsp:nvSpPr>
        <dsp:cNvPr id="0" name=""/>
        <dsp:cNvSpPr/>
      </dsp:nvSpPr>
      <dsp:spPr>
        <a:xfrm>
          <a:off x="706" y="2004752"/>
          <a:ext cx="2757041" cy="1654224"/>
        </a:xfrm>
        <a:prstGeom prst="rect">
          <a:avLst/>
        </a:prstGeom>
        <a:gradFill rotWithShape="0">
          <a:gsLst>
            <a:gs pos="0">
              <a:schemeClr val="lt1">
                <a:hueOff val="0"/>
                <a:satOff val="0"/>
                <a:lumOff val="0"/>
                <a:alphaOff val="0"/>
              </a:schemeClr>
            </a:gs>
            <a:gs pos="100000">
              <a:schemeClr val="lt1">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es-ES" sz="3100" b="1" kern="1200" dirty="0" smtClean="0"/>
            <a:t>Generalización</a:t>
          </a:r>
          <a:endParaRPr lang="es-ES" sz="3100" b="1" kern="1200" dirty="0"/>
        </a:p>
      </dsp:txBody>
      <dsp:txXfrm>
        <a:off x="706" y="2004752"/>
        <a:ext cx="2757041" cy="1654224"/>
      </dsp:txXfrm>
    </dsp:sp>
    <dsp:sp modelId="{F0A35B01-F215-4E03-9641-66E9D47E9967}">
      <dsp:nvSpPr>
        <dsp:cNvPr id="0" name=""/>
        <dsp:cNvSpPr/>
      </dsp:nvSpPr>
      <dsp:spPr>
        <a:xfrm>
          <a:off x="3033452" y="2004752"/>
          <a:ext cx="2757041" cy="1654224"/>
        </a:xfrm>
        <a:prstGeom prst="rect">
          <a:avLst/>
        </a:prstGeom>
        <a:gradFill rotWithShape="0">
          <a:gsLst>
            <a:gs pos="0">
              <a:schemeClr val="lt1">
                <a:hueOff val="0"/>
                <a:satOff val="0"/>
                <a:lumOff val="0"/>
                <a:alphaOff val="0"/>
              </a:schemeClr>
            </a:gs>
            <a:gs pos="100000">
              <a:schemeClr val="lt1">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es-ES" sz="3100" b="1" kern="1200" dirty="0" smtClean="0"/>
            <a:t>Construcción e integración</a:t>
          </a:r>
          <a:endParaRPr lang="es-ES" sz="3100" b="1" kern="1200" dirty="0"/>
        </a:p>
      </dsp:txBody>
      <dsp:txXfrm>
        <a:off x="3033452" y="2004752"/>
        <a:ext cx="2757041" cy="165422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A961F4B-5CDD-4970-8CCA-D65E0E399990}">
      <dsp:nvSpPr>
        <dsp:cNvPr id="0" name=""/>
        <dsp:cNvSpPr/>
      </dsp:nvSpPr>
      <dsp:spPr>
        <a:xfrm>
          <a:off x="556708" y="0"/>
          <a:ext cx="2420470" cy="1452282"/>
        </a:xfrm>
        <a:prstGeom prst="rect">
          <a:avLst/>
        </a:prstGeom>
        <a:gradFill rotWithShape="0">
          <a:gsLst>
            <a:gs pos="0">
              <a:schemeClr val="lt1">
                <a:hueOff val="0"/>
                <a:satOff val="0"/>
                <a:lumOff val="0"/>
                <a:alphaOff val="0"/>
              </a:schemeClr>
            </a:gs>
            <a:gs pos="100000">
              <a:schemeClr val="lt1">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es-US" sz="3100" b="1" kern="1200" smtClean="0"/>
            <a:t>Resúmenes para estudiar</a:t>
          </a:r>
          <a:endParaRPr lang="es-ES" sz="3100" kern="1200"/>
        </a:p>
      </dsp:txBody>
      <dsp:txXfrm>
        <a:off x="556708" y="0"/>
        <a:ext cx="2420470" cy="1452282"/>
      </dsp:txXfrm>
    </dsp:sp>
    <dsp:sp modelId="{6AB77CC6-D3B4-4B55-B672-73A8B78D7031}">
      <dsp:nvSpPr>
        <dsp:cNvPr id="0" name=""/>
        <dsp:cNvSpPr/>
      </dsp:nvSpPr>
      <dsp:spPr>
        <a:xfrm>
          <a:off x="3219226" y="0"/>
          <a:ext cx="2420470" cy="1452282"/>
        </a:xfrm>
        <a:prstGeom prst="rect">
          <a:avLst/>
        </a:prstGeom>
        <a:gradFill rotWithShape="0">
          <a:gsLst>
            <a:gs pos="0">
              <a:schemeClr val="lt1">
                <a:hueOff val="0"/>
                <a:satOff val="0"/>
                <a:lumOff val="0"/>
                <a:alphaOff val="0"/>
              </a:schemeClr>
            </a:gs>
            <a:gs pos="100000">
              <a:schemeClr val="lt1">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es-US" sz="3100" b="1" kern="1200" dirty="0" err="1" smtClean="0"/>
            <a:t>Abstract</a:t>
          </a:r>
          <a:r>
            <a:rPr lang="es-US" sz="3100" b="1" kern="1200" dirty="0" smtClean="0"/>
            <a:t> </a:t>
          </a:r>
          <a:endParaRPr lang="es-ES" sz="3100" kern="1200" dirty="0"/>
        </a:p>
      </dsp:txBody>
      <dsp:txXfrm>
        <a:off x="3219226" y="0"/>
        <a:ext cx="2420470" cy="1452282"/>
      </dsp:txXfrm>
    </dsp:sp>
    <dsp:sp modelId="{05613C02-7E03-427E-A0E2-CD2775C04323}">
      <dsp:nvSpPr>
        <dsp:cNvPr id="0" name=""/>
        <dsp:cNvSpPr/>
      </dsp:nvSpPr>
      <dsp:spPr>
        <a:xfrm>
          <a:off x="1887967" y="1694329"/>
          <a:ext cx="2420470" cy="1452282"/>
        </a:xfrm>
        <a:prstGeom prst="rect">
          <a:avLst/>
        </a:prstGeom>
        <a:gradFill rotWithShape="0">
          <a:gsLst>
            <a:gs pos="0">
              <a:schemeClr val="lt1">
                <a:hueOff val="0"/>
                <a:satOff val="0"/>
                <a:lumOff val="0"/>
                <a:alphaOff val="0"/>
              </a:schemeClr>
            </a:gs>
            <a:gs pos="100000">
              <a:schemeClr val="lt1">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rtl="0">
            <a:lnSpc>
              <a:spcPct val="90000"/>
            </a:lnSpc>
            <a:spcBef>
              <a:spcPct val="0"/>
            </a:spcBef>
            <a:spcAft>
              <a:spcPct val="35000"/>
            </a:spcAft>
          </a:pPr>
          <a:r>
            <a:rPr lang="es-ES" sz="3100" b="1" kern="1200" dirty="0" smtClean="0"/>
            <a:t>Resumen académico</a:t>
          </a:r>
          <a:endParaRPr lang="es-ES" sz="3100" b="1" kern="1200" dirty="0"/>
        </a:p>
      </dsp:txBody>
      <dsp:txXfrm>
        <a:off x="1887967" y="1694329"/>
        <a:ext cx="2420470" cy="145228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0A7960-CE45-4989-BDBE-E092E7D126AF}">
      <dsp:nvSpPr>
        <dsp:cNvPr id="0" name=""/>
        <dsp:cNvSpPr/>
      </dsp:nvSpPr>
      <dsp:spPr>
        <a:xfrm rot="5400000">
          <a:off x="1250948" y="787689"/>
          <a:ext cx="691762" cy="787547"/>
        </a:xfrm>
        <a:prstGeom prst="bentUpArrow">
          <a:avLst>
            <a:gd name="adj1" fmla="val 32840"/>
            <a:gd name="adj2" fmla="val 25000"/>
            <a:gd name="adj3" fmla="val 35780"/>
          </a:avLst>
        </a:prstGeom>
        <a:solidFill>
          <a:schemeClr val="accent4">
            <a:tint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800AEC44-D9D6-469E-B987-44EB8A3A1A28}">
      <dsp:nvSpPr>
        <dsp:cNvPr id="0" name=""/>
        <dsp:cNvSpPr/>
      </dsp:nvSpPr>
      <dsp:spPr>
        <a:xfrm>
          <a:off x="1067673" y="20856"/>
          <a:ext cx="1164521" cy="815127"/>
        </a:xfrm>
        <a:prstGeom prst="roundRect">
          <a:avLst>
            <a:gd name="adj" fmla="val 16670"/>
          </a:avLst>
        </a:prstGeom>
        <a:solidFill>
          <a:schemeClr val="accent4">
            <a:shade val="50000"/>
            <a:hueOff val="0"/>
            <a:satOff val="0"/>
            <a:lumOff val="0"/>
            <a:alphaOff val="0"/>
          </a:schemeClr>
        </a:solidFill>
        <a:ln>
          <a:noFill/>
        </a:ln>
        <a:effectLst>
          <a:outerShdw blurRad="38100" dist="38100" dir="4800000" sx="98000" sy="98000" rotWithShape="0">
            <a:srgbClr val="000000">
              <a:alpha val="3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US" sz="1400" b="1" kern="1200" dirty="0" smtClean="0">
              <a:solidFill>
                <a:schemeClr val="tx1"/>
              </a:solidFill>
            </a:rPr>
            <a:t>Diagnóstico</a:t>
          </a:r>
          <a:r>
            <a:rPr lang="es-US" sz="1400" kern="1200" dirty="0" smtClean="0">
              <a:solidFill>
                <a:schemeClr val="tx1"/>
              </a:solidFill>
            </a:rPr>
            <a:t> </a:t>
          </a:r>
          <a:endParaRPr lang="es-ES" sz="1400" kern="1200" dirty="0">
            <a:solidFill>
              <a:schemeClr val="tx1"/>
            </a:solidFill>
          </a:endParaRPr>
        </a:p>
      </dsp:txBody>
      <dsp:txXfrm>
        <a:off x="1067673" y="20856"/>
        <a:ext cx="1164521" cy="815127"/>
      </dsp:txXfrm>
    </dsp:sp>
    <dsp:sp modelId="{5BBD46D2-2724-44BF-B3DB-010A52E1D60D}">
      <dsp:nvSpPr>
        <dsp:cNvPr id="0" name=""/>
        <dsp:cNvSpPr/>
      </dsp:nvSpPr>
      <dsp:spPr>
        <a:xfrm>
          <a:off x="2232195" y="98597"/>
          <a:ext cx="846962" cy="658821"/>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B98A1C6-6A89-48A3-A82C-680389C4C9DF}">
      <dsp:nvSpPr>
        <dsp:cNvPr id="0" name=""/>
        <dsp:cNvSpPr/>
      </dsp:nvSpPr>
      <dsp:spPr>
        <a:xfrm rot="5400000">
          <a:off x="2216460" y="1703346"/>
          <a:ext cx="691762" cy="787547"/>
        </a:xfrm>
        <a:prstGeom prst="bentUpArrow">
          <a:avLst>
            <a:gd name="adj1" fmla="val 32840"/>
            <a:gd name="adj2" fmla="val 25000"/>
            <a:gd name="adj3" fmla="val 35780"/>
          </a:avLst>
        </a:prstGeom>
        <a:solidFill>
          <a:schemeClr val="accent4">
            <a:tint val="50000"/>
            <a:hueOff val="-5273"/>
            <a:satOff val="267"/>
            <a:lumOff val="-1212"/>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FBE15BCA-0F4E-48B3-889C-BA03C72DA18B}">
      <dsp:nvSpPr>
        <dsp:cNvPr id="0" name=""/>
        <dsp:cNvSpPr/>
      </dsp:nvSpPr>
      <dsp:spPr>
        <a:xfrm>
          <a:off x="2033185" y="936513"/>
          <a:ext cx="1164521" cy="815127"/>
        </a:xfrm>
        <a:prstGeom prst="roundRect">
          <a:avLst>
            <a:gd name="adj" fmla="val 16670"/>
          </a:avLst>
        </a:prstGeom>
        <a:solidFill>
          <a:schemeClr val="accent4">
            <a:shade val="50000"/>
            <a:hueOff val="209892"/>
            <a:satOff val="-12024"/>
            <a:lumOff val="22884"/>
            <a:alphaOff val="0"/>
          </a:schemeClr>
        </a:solidFill>
        <a:ln>
          <a:noFill/>
        </a:ln>
        <a:effectLst>
          <a:outerShdw blurRad="38100" dist="38100" dir="4800000" sx="98000" sy="98000" rotWithShape="0">
            <a:srgbClr val="000000">
              <a:alpha val="3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US" sz="1400" b="1" kern="1200" dirty="0" smtClean="0">
              <a:solidFill>
                <a:schemeClr val="tx1"/>
              </a:solidFill>
            </a:rPr>
            <a:t>Intervención pedagógica</a:t>
          </a:r>
          <a:endParaRPr lang="es-ES" sz="1400" b="1" kern="1200" dirty="0">
            <a:solidFill>
              <a:schemeClr val="tx1"/>
            </a:solidFill>
          </a:endParaRPr>
        </a:p>
      </dsp:txBody>
      <dsp:txXfrm>
        <a:off x="2033185" y="936513"/>
        <a:ext cx="1164521" cy="815127"/>
      </dsp:txXfrm>
    </dsp:sp>
    <dsp:sp modelId="{6B658ED1-14AE-4577-BD3B-218F8A9D6B99}">
      <dsp:nvSpPr>
        <dsp:cNvPr id="0" name=""/>
        <dsp:cNvSpPr/>
      </dsp:nvSpPr>
      <dsp:spPr>
        <a:xfrm>
          <a:off x="3197707" y="1014254"/>
          <a:ext cx="846962" cy="658821"/>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C38FD58-5BCF-4341-A29E-8C98B9DE0B33}">
      <dsp:nvSpPr>
        <dsp:cNvPr id="0" name=""/>
        <dsp:cNvSpPr/>
      </dsp:nvSpPr>
      <dsp:spPr>
        <a:xfrm rot="5400000">
          <a:off x="3181972" y="2619003"/>
          <a:ext cx="691762" cy="787547"/>
        </a:xfrm>
        <a:prstGeom prst="bentUpArrow">
          <a:avLst>
            <a:gd name="adj1" fmla="val 32840"/>
            <a:gd name="adj2" fmla="val 25000"/>
            <a:gd name="adj3" fmla="val 35780"/>
          </a:avLst>
        </a:prstGeom>
        <a:solidFill>
          <a:schemeClr val="accent4">
            <a:tint val="50000"/>
            <a:hueOff val="-10545"/>
            <a:satOff val="535"/>
            <a:lumOff val="-2424"/>
            <a:alphaOff val="0"/>
          </a:schemeClr>
        </a:solidFill>
        <a:ln>
          <a:noFill/>
        </a:ln>
        <a:effectLst/>
        <a:scene3d>
          <a:camera prst="orthographicFront">
            <a:rot lat="0" lon="0" rev="0"/>
          </a:camera>
          <a:lightRig rig="contrasting" dir="t">
            <a:rot lat="0" lon="0" rev="1200000"/>
          </a:lightRig>
        </a:scene3d>
        <a:sp3d contourW="12700" prstMaterial="flat">
          <a:bevelT w="177800" h="254000"/>
          <a:bevelB w="152400"/>
        </a:sp3d>
      </dsp:spPr>
      <dsp:style>
        <a:lnRef idx="0">
          <a:scrgbClr r="0" g="0" b="0"/>
        </a:lnRef>
        <a:fillRef idx="1">
          <a:scrgbClr r="0" g="0" b="0"/>
        </a:fillRef>
        <a:effectRef idx="1">
          <a:scrgbClr r="0" g="0" b="0"/>
        </a:effectRef>
        <a:fontRef idx="minor"/>
      </dsp:style>
    </dsp:sp>
    <dsp:sp modelId="{9B4947BB-1B42-46EB-B7FB-685E9066E136}">
      <dsp:nvSpPr>
        <dsp:cNvPr id="0" name=""/>
        <dsp:cNvSpPr/>
      </dsp:nvSpPr>
      <dsp:spPr>
        <a:xfrm>
          <a:off x="2998697" y="1852170"/>
          <a:ext cx="1164521" cy="815127"/>
        </a:xfrm>
        <a:prstGeom prst="roundRect">
          <a:avLst>
            <a:gd name="adj" fmla="val 16670"/>
          </a:avLst>
        </a:prstGeom>
        <a:solidFill>
          <a:schemeClr val="accent4">
            <a:shade val="50000"/>
            <a:hueOff val="419784"/>
            <a:satOff val="-24048"/>
            <a:lumOff val="45768"/>
            <a:alphaOff val="0"/>
          </a:schemeClr>
        </a:solidFill>
        <a:ln>
          <a:noFill/>
        </a:ln>
        <a:effectLst>
          <a:outerShdw blurRad="38100" dist="38100" dir="4800000" sx="98000" sy="98000" rotWithShape="0">
            <a:srgbClr val="000000">
              <a:alpha val="3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US" sz="1400" b="1" kern="1200" dirty="0" smtClean="0">
              <a:solidFill>
                <a:schemeClr val="tx1"/>
              </a:solidFill>
            </a:rPr>
            <a:t>Aplicación</a:t>
          </a:r>
          <a:endParaRPr lang="es-ES" sz="1400" b="1" kern="1200" dirty="0">
            <a:solidFill>
              <a:schemeClr val="tx1"/>
            </a:solidFill>
          </a:endParaRPr>
        </a:p>
      </dsp:txBody>
      <dsp:txXfrm>
        <a:off x="2998697" y="1852170"/>
        <a:ext cx="1164521" cy="815127"/>
      </dsp:txXfrm>
    </dsp:sp>
    <dsp:sp modelId="{FF772492-77F2-42AB-87D9-3B85A44B5970}">
      <dsp:nvSpPr>
        <dsp:cNvPr id="0" name=""/>
        <dsp:cNvSpPr/>
      </dsp:nvSpPr>
      <dsp:spPr>
        <a:xfrm>
          <a:off x="4163219" y="1929911"/>
          <a:ext cx="846962" cy="658821"/>
        </a:xfrm>
        <a:prstGeom prst="rect">
          <a:avLst/>
        </a:prstGeom>
        <a:noFill/>
        <a:ln w="9525" cap="flat" cmpd="sng" algn="ctr">
          <a:solidFill>
            <a:schemeClr val="dk1">
              <a:alpha val="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F6FE872-E384-4582-8EDF-6FEA8FC946B7}">
      <dsp:nvSpPr>
        <dsp:cNvPr id="0" name=""/>
        <dsp:cNvSpPr/>
      </dsp:nvSpPr>
      <dsp:spPr>
        <a:xfrm>
          <a:off x="3964209" y="2767827"/>
          <a:ext cx="1164521" cy="815127"/>
        </a:xfrm>
        <a:prstGeom prst="roundRect">
          <a:avLst>
            <a:gd name="adj" fmla="val 16670"/>
          </a:avLst>
        </a:prstGeom>
        <a:solidFill>
          <a:schemeClr val="accent4">
            <a:shade val="50000"/>
            <a:hueOff val="209892"/>
            <a:satOff val="-12024"/>
            <a:lumOff val="22884"/>
            <a:alphaOff val="0"/>
          </a:schemeClr>
        </a:solidFill>
        <a:ln>
          <a:noFill/>
        </a:ln>
        <a:effectLst>
          <a:outerShdw blurRad="38100" dist="38100" dir="4800000" sx="98000" sy="98000" rotWithShape="0">
            <a:srgbClr val="000000">
              <a:alpha val="32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es-US" sz="1400" b="1" kern="1200" dirty="0" smtClean="0">
              <a:solidFill>
                <a:schemeClr val="tx1"/>
              </a:solidFill>
            </a:rPr>
            <a:t>Cuarta fase. </a:t>
          </a:r>
          <a:endParaRPr lang="es-ES" sz="1400" b="1" kern="1200" dirty="0">
            <a:solidFill>
              <a:schemeClr val="tx1"/>
            </a:solidFill>
          </a:endParaRPr>
        </a:p>
      </dsp:txBody>
      <dsp:txXfrm>
        <a:off x="3964209" y="2767827"/>
        <a:ext cx="1164521" cy="815127"/>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12E9707-78A5-4043-81F4-58E1B5F73F65}">
      <dsp:nvSpPr>
        <dsp:cNvPr id="0" name=""/>
        <dsp:cNvSpPr/>
      </dsp:nvSpPr>
      <dsp:spPr>
        <a:xfrm>
          <a:off x="0" y="34724"/>
          <a:ext cx="7315199" cy="789750"/>
        </a:xfrm>
        <a:prstGeom prst="roundRect">
          <a:avLst/>
        </a:prstGeom>
        <a:gradFill rotWithShape="0">
          <a:gsLst>
            <a:gs pos="0">
              <a:schemeClr val="accent6">
                <a:alpha val="90000"/>
                <a:hueOff val="0"/>
                <a:satOff val="0"/>
                <a:lumOff val="0"/>
                <a:alphaOff val="0"/>
              </a:schemeClr>
            </a:gs>
            <a:gs pos="100000">
              <a:schemeClr val="accent6">
                <a:alpha val="90000"/>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s-US" sz="1500" b="1" kern="1200" dirty="0" smtClean="0">
              <a:solidFill>
                <a:schemeClr val="tx1"/>
              </a:solidFill>
            </a:rPr>
            <a:t>Los resultados de la implementación de la estrategia del resumen para mejorar la comprensión lectora de los textos entre los estudiantes fueron satisfactorios. </a:t>
          </a:r>
          <a:endParaRPr lang="es-ES" sz="1500" b="1" kern="1200" dirty="0">
            <a:solidFill>
              <a:schemeClr val="tx1"/>
            </a:solidFill>
          </a:endParaRPr>
        </a:p>
      </dsp:txBody>
      <dsp:txXfrm>
        <a:off x="0" y="34724"/>
        <a:ext cx="7315199" cy="789750"/>
      </dsp:txXfrm>
    </dsp:sp>
    <dsp:sp modelId="{818331D7-28B9-498B-BFF9-897CC4FDE5C3}">
      <dsp:nvSpPr>
        <dsp:cNvPr id="0" name=""/>
        <dsp:cNvSpPr/>
      </dsp:nvSpPr>
      <dsp:spPr>
        <a:xfrm>
          <a:off x="0" y="867674"/>
          <a:ext cx="7315199" cy="789750"/>
        </a:xfrm>
        <a:prstGeom prst="roundRect">
          <a:avLst/>
        </a:prstGeom>
        <a:gradFill rotWithShape="0">
          <a:gsLst>
            <a:gs pos="0">
              <a:schemeClr val="accent6">
                <a:alpha val="90000"/>
                <a:hueOff val="0"/>
                <a:satOff val="0"/>
                <a:lumOff val="0"/>
                <a:alphaOff val="-10000"/>
              </a:schemeClr>
            </a:gs>
            <a:gs pos="100000">
              <a:schemeClr val="accent6">
                <a:alpha val="90000"/>
                <a:hueOff val="0"/>
                <a:satOff val="0"/>
                <a:lumOff val="0"/>
                <a:alphaOff val="-10000"/>
                <a:shade val="76000"/>
                <a:lumMod val="90000"/>
              </a:schemeClr>
            </a:gs>
          </a:gsLst>
          <a:lin ang="5400000" scaled="0"/>
        </a:gradFill>
        <a:ln>
          <a:noFill/>
        </a:ln>
        <a:effectLst>
          <a:outerShdw blurRad="38100" dist="38100" dir="4800000" sx="98000" sy="98000" rotWithShape="0">
            <a:srgbClr val="000000">
              <a:alpha val="3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s-US" sz="1500" b="1" kern="1200" dirty="0" smtClean="0">
              <a:solidFill>
                <a:schemeClr val="tx1"/>
              </a:solidFill>
            </a:rPr>
            <a:t>A través de cada fase del proyecto los estudiantes mostraron avances en la elaboración de los resúmenes y al final, fue evidente que mostraron una mayor comprensión y abstracción de los textos que leían.</a:t>
          </a:r>
          <a:endParaRPr lang="es-ES" sz="1500" b="1" kern="1200" dirty="0">
            <a:solidFill>
              <a:schemeClr val="tx1"/>
            </a:solidFill>
          </a:endParaRPr>
        </a:p>
      </dsp:txBody>
      <dsp:txXfrm>
        <a:off x="0" y="867674"/>
        <a:ext cx="7315199" cy="789750"/>
      </dsp:txXfrm>
    </dsp:sp>
    <dsp:sp modelId="{4A580DEC-85C1-472A-BA67-9615674730CE}">
      <dsp:nvSpPr>
        <dsp:cNvPr id="0" name=""/>
        <dsp:cNvSpPr/>
      </dsp:nvSpPr>
      <dsp:spPr>
        <a:xfrm>
          <a:off x="0" y="1700625"/>
          <a:ext cx="7315199" cy="789750"/>
        </a:xfrm>
        <a:prstGeom prst="roundRect">
          <a:avLst/>
        </a:prstGeom>
        <a:gradFill rotWithShape="0">
          <a:gsLst>
            <a:gs pos="0">
              <a:schemeClr val="accent6">
                <a:alpha val="90000"/>
                <a:hueOff val="0"/>
                <a:satOff val="0"/>
                <a:lumOff val="0"/>
                <a:alphaOff val="-20000"/>
              </a:schemeClr>
            </a:gs>
            <a:gs pos="100000">
              <a:schemeClr val="accent6">
                <a:alpha val="90000"/>
                <a:hueOff val="0"/>
                <a:satOff val="0"/>
                <a:lumOff val="0"/>
                <a:alphaOff val="-20000"/>
                <a:shade val="76000"/>
                <a:lumMod val="90000"/>
              </a:schemeClr>
            </a:gs>
          </a:gsLst>
          <a:lin ang="5400000" scaled="0"/>
        </a:gradFill>
        <a:ln>
          <a:noFill/>
        </a:ln>
        <a:effectLst>
          <a:outerShdw blurRad="38100" dist="38100" dir="4800000" sx="98000" sy="98000" rotWithShape="0">
            <a:srgbClr val="000000">
              <a:alpha val="3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s-US" sz="1500" b="1" kern="1200" dirty="0" smtClean="0">
              <a:solidFill>
                <a:schemeClr val="tx1"/>
              </a:solidFill>
            </a:rPr>
            <a:t>Los alumnos participantes en este proyecto se mostraron identificados con el mismo durante todo el proceso, su interés fue mas allá de cumplir requisitos.</a:t>
          </a:r>
          <a:endParaRPr lang="es-ES" sz="1500" b="1" kern="1200" dirty="0">
            <a:solidFill>
              <a:schemeClr val="tx1"/>
            </a:solidFill>
          </a:endParaRPr>
        </a:p>
      </dsp:txBody>
      <dsp:txXfrm>
        <a:off x="0" y="1700625"/>
        <a:ext cx="7315199" cy="789750"/>
      </dsp:txXfrm>
    </dsp:sp>
    <dsp:sp modelId="{F0A160D5-C6C9-4AD6-85C2-D72354D5D518}">
      <dsp:nvSpPr>
        <dsp:cNvPr id="0" name=""/>
        <dsp:cNvSpPr/>
      </dsp:nvSpPr>
      <dsp:spPr>
        <a:xfrm>
          <a:off x="0" y="2533574"/>
          <a:ext cx="7315199" cy="789750"/>
        </a:xfrm>
        <a:prstGeom prst="roundRect">
          <a:avLst/>
        </a:prstGeom>
        <a:gradFill rotWithShape="0">
          <a:gsLst>
            <a:gs pos="0">
              <a:schemeClr val="accent6">
                <a:alpha val="90000"/>
                <a:hueOff val="0"/>
                <a:satOff val="0"/>
                <a:lumOff val="0"/>
                <a:alphaOff val="-30000"/>
              </a:schemeClr>
            </a:gs>
            <a:gs pos="100000">
              <a:schemeClr val="accent6">
                <a:alpha val="90000"/>
                <a:hueOff val="0"/>
                <a:satOff val="0"/>
                <a:lumOff val="0"/>
                <a:alphaOff val="-30000"/>
                <a:shade val="76000"/>
                <a:lumMod val="90000"/>
              </a:schemeClr>
            </a:gs>
          </a:gsLst>
          <a:lin ang="5400000" scaled="0"/>
        </a:gradFill>
        <a:ln>
          <a:noFill/>
        </a:ln>
        <a:effectLst>
          <a:outerShdw blurRad="38100" dist="38100" dir="4800000" sx="98000" sy="98000" rotWithShape="0">
            <a:srgbClr val="000000">
              <a:alpha val="3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s-US" sz="1500" b="1" kern="1200" dirty="0" smtClean="0">
              <a:solidFill>
                <a:schemeClr val="tx1"/>
              </a:solidFill>
            </a:rPr>
            <a:t>Hubo una real valoración de la estrategia del resumen para potenciar la comprensión de los textos y los aprendizajes de las diversas disciplinas.</a:t>
          </a:r>
          <a:endParaRPr lang="es-ES" sz="1500" b="1" kern="1200" dirty="0">
            <a:solidFill>
              <a:schemeClr val="tx1"/>
            </a:solidFill>
          </a:endParaRPr>
        </a:p>
      </dsp:txBody>
      <dsp:txXfrm>
        <a:off x="0" y="2533574"/>
        <a:ext cx="7315199" cy="789750"/>
      </dsp:txXfrm>
    </dsp:sp>
    <dsp:sp modelId="{91BA5D3C-CCDA-462F-9ECD-3E9F97ADACDE}">
      <dsp:nvSpPr>
        <dsp:cNvPr id="0" name=""/>
        <dsp:cNvSpPr/>
      </dsp:nvSpPr>
      <dsp:spPr>
        <a:xfrm>
          <a:off x="0" y="3366525"/>
          <a:ext cx="7315199" cy="789750"/>
        </a:xfrm>
        <a:prstGeom prst="roundRect">
          <a:avLst/>
        </a:prstGeom>
        <a:gradFill rotWithShape="0">
          <a:gsLst>
            <a:gs pos="0">
              <a:schemeClr val="accent6">
                <a:alpha val="90000"/>
                <a:hueOff val="0"/>
                <a:satOff val="0"/>
                <a:lumOff val="0"/>
                <a:alphaOff val="-40000"/>
              </a:schemeClr>
            </a:gs>
            <a:gs pos="100000">
              <a:schemeClr val="accent6">
                <a:alpha val="90000"/>
                <a:hueOff val="0"/>
                <a:satOff val="0"/>
                <a:lumOff val="0"/>
                <a:alphaOff val="-40000"/>
                <a:shade val="76000"/>
                <a:lumMod val="90000"/>
              </a:schemeClr>
            </a:gs>
          </a:gsLst>
          <a:lin ang="5400000" scaled="0"/>
        </a:gradFill>
        <a:ln>
          <a:noFill/>
        </a:ln>
        <a:effectLst>
          <a:outerShdw blurRad="38100" dist="38100" dir="4800000" sx="98000" sy="98000" rotWithShape="0">
            <a:srgbClr val="000000">
              <a:alpha val="3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es-US" sz="1500" b="1" kern="1200" dirty="0" smtClean="0">
              <a:solidFill>
                <a:schemeClr val="tx1"/>
              </a:solidFill>
            </a:rPr>
            <a:t>Fue interesante comprender que enseñar y aprender no debe limitarse a una disciplina determinada. </a:t>
          </a:r>
          <a:endParaRPr lang="es-ES" sz="1500" b="1" kern="1200" dirty="0">
            <a:solidFill>
              <a:schemeClr val="tx1"/>
            </a:solidFill>
          </a:endParaRPr>
        </a:p>
      </dsp:txBody>
      <dsp:txXfrm>
        <a:off x="0" y="3366525"/>
        <a:ext cx="7315199" cy="789750"/>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2">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3">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0.06138</cdr:x>
      <cdr:y>0.20899</cdr:y>
    </cdr:from>
    <cdr:to>
      <cdr:x>0.11677</cdr:x>
      <cdr:y>0.2963</cdr:y>
    </cdr:to>
    <cdr:sp macro="" textlink="">
      <cdr:nvSpPr>
        <cdr:cNvPr id="2" name="1 Cuadro de texto"/>
        <cdr:cNvSpPr txBox="1"/>
      </cdr:nvSpPr>
      <cdr:spPr>
        <a:xfrm xmlns:a="http://schemas.openxmlformats.org/drawingml/2006/main">
          <a:off x="390525" y="752475"/>
          <a:ext cx="352425" cy="3143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DO" sz="1100"/>
        </a:p>
      </cdr:txBody>
    </cdr:sp>
  </cdr:relSizeAnchor>
  <cdr:relSizeAnchor xmlns:cdr="http://schemas.openxmlformats.org/drawingml/2006/chartDrawing">
    <cdr:from>
      <cdr:x>0.06886</cdr:x>
      <cdr:y>0.2328</cdr:y>
    </cdr:from>
    <cdr:to>
      <cdr:x>0.14371</cdr:x>
      <cdr:y>0.30159</cdr:y>
    </cdr:to>
    <cdr:sp macro="" textlink="">
      <cdr:nvSpPr>
        <cdr:cNvPr id="3" name="2 Cuadro de texto"/>
        <cdr:cNvSpPr txBox="1"/>
      </cdr:nvSpPr>
      <cdr:spPr>
        <a:xfrm xmlns:a="http://schemas.openxmlformats.org/drawingml/2006/main">
          <a:off x="438150" y="838200"/>
          <a:ext cx="476250" cy="2476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60%</a:t>
          </a:r>
        </a:p>
      </cdr:txBody>
    </cdr:sp>
  </cdr:relSizeAnchor>
  <cdr:relSizeAnchor xmlns:cdr="http://schemas.openxmlformats.org/drawingml/2006/chartDrawing">
    <cdr:from>
      <cdr:x>0.0988</cdr:x>
      <cdr:y>0.29894</cdr:y>
    </cdr:from>
    <cdr:to>
      <cdr:x>0.16766</cdr:x>
      <cdr:y>0.36508</cdr:y>
    </cdr:to>
    <cdr:sp macro="" textlink="">
      <cdr:nvSpPr>
        <cdr:cNvPr id="4" name="3 Cuadro de texto"/>
        <cdr:cNvSpPr txBox="1"/>
      </cdr:nvSpPr>
      <cdr:spPr>
        <a:xfrm xmlns:a="http://schemas.openxmlformats.org/drawingml/2006/main">
          <a:off x="628650" y="1076325"/>
          <a:ext cx="438150" cy="2381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DO" sz="1100"/>
        </a:p>
      </cdr:txBody>
    </cdr:sp>
  </cdr:relSizeAnchor>
  <cdr:relSizeAnchor xmlns:cdr="http://schemas.openxmlformats.org/drawingml/2006/chartDrawing">
    <cdr:from>
      <cdr:x>0.09132</cdr:x>
      <cdr:y>0.31217</cdr:y>
    </cdr:from>
    <cdr:to>
      <cdr:x>0.18413</cdr:x>
      <cdr:y>0.3836</cdr:y>
    </cdr:to>
    <cdr:sp macro="" textlink="">
      <cdr:nvSpPr>
        <cdr:cNvPr id="5" name="4 Cuadro de texto"/>
        <cdr:cNvSpPr txBox="1"/>
      </cdr:nvSpPr>
      <cdr:spPr>
        <a:xfrm xmlns:a="http://schemas.openxmlformats.org/drawingml/2006/main">
          <a:off x="581025" y="1123949"/>
          <a:ext cx="590550" cy="257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40%</a:t>
          </a:r>
        </a:p>
      </cdr:txBody>
    </cdr:sp>
  </cdr:relSizeAnchor>
  <cdr:relSizeAnchor xmlns:cdr="http://schemas.openxmlformats.org/drawingml/2006/chartDrawing">
    <cdr:from>
      <cdr:x>0.1497</cdr:x>
      <cdr:y>0.14286</cdr:y>
    </cdr:from>
    <cdr:to>
      <cdr:x>0.23952</cdr:x>
      <cdr:y>0.22487</cdr:y>
    </cdr:to>
    <cdr:sp macro="" textlink="">
      <cdr:nvSpPr>
        <cdr:cNvPr id="6" name="5 Cuadro de texto"/>
        <cdr:cNvSpPr txBox="1"/>
      </cdr:nvSpPr>
      <cdr:spPr>
        <a:xfrm xmlns:a="http://schemas.openxmlformats.org/drawingml/2006/main">
          <a:off x="952500" y="514350"/>
          <a:ext cx="571500" cy="295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80%</a:t>
          </a:r>
        </a:p>
      </cdr:txBody>
    </cdr:sp>
  </cdr:relSizeAnchor>
  <cdr:relSizeAnchor xmlns:cdr="http://schemas.openxmlformats.org/drawingml/2006/chartDrawing">
    <cdr:from>
      <cdr:x>0.19311</cdr:x>
      <cdr:y>0.40212</cdr:y>
    </cdr:from>
    <cdr:to>
      <cdr:x>0.27246</cdr:x>
      <cdr:y>0.47884</cdr:y>
    </cdr:to>
    <cdr:sp macro="" textlink="">
      <cdr:nvSpPr>
        <cdr:cNvPr id="7" name="6 Cuadro de texto"/>
        <cdr:cNvSpPr txBox="1"/>
      </cdr:nvSpPr>
      <cdr:spPr>
        <a:xfrm xmlns:a="http://schemas.openxmlformats.org/drawingml/2006/main">
          <a:off x="1228725" y="1447799"/>
          <a:ext cx="504825" cy="2762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20%</a:t>
          </a:r>
        </a:p>
      </cdr:txBody>
    </cdr:sp>
  </cdr:relSizeAnchor>
  <cdr:relSizeAnchor xmlns:cdr="http://schemas.openxmlformats.org/drawingml/2006/chartDrawing">
    <cdr:from>
      <cdr:x>0.23952</cdr:x>
      <cdr:y>0.23016</cdr:y>
    </cdr:from>
    <cdr:to>
      <cdr:x>0.33533</cdr:x>
      <cdr:y>0.2963</cdr:y>
    </cdr:to>
    <cdr:sp macro="" textlink="">
      <cdr:nvSpPr>
        <cdr:cNvPr id="8" name="7 Cuadro de texto"/>
        <cdr:cNvSpPr txBox="1"/>
      </cdr:nvSpPr>
      <cdr:spPr>
        <a:xfrm xmlns:a="http://schemas.openxmlformats.org/drawingml/2006/main">
          <a:off x="1524000" y="828675"/>
          <a:ext cx="609600" cy="2381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60%</a:t>
          </a:r>
        </a:p>
      </cdr:txBody>
    </cdr:sp>
  </cdr:relSizeAnchor>
  <cdr:relSizeAnchor xmlns:cdr="http://schemas.openxmlformats.org/drawingml/2006/chartDrawing">
    <cdr:from>
      <cdr:x>0.29341</cdr:x>
      <cdr:y>0.3254</cdr:y>
    </cdr:from>
    <cdr:to>
      <cdr:x>0.36677</cdr:x>
      <cdr:y>0.3836</cdr:y>
    </cdr:to>
    <cdr:sp macro="" textlink="">
      <cdr:nvSpPr>
        <cdr:cNvPr id="9" name="8 Cuadro de texto"/>
        <cdr:cNvSpPr txBox="1"/>
      </cdr:nvSpPr>
      <cdr:spPr>
        <a:xfrm xmlns:a="http://schemas.openxmlformats.org/drawingml/2006/main">
          <a:off x="1866900" y="1171575"/>
          <a:ext cx="466725" cy="2095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40%</a:t>
          </a:r>
        </a:p>
      </cdr:txBody>
    </cdr:sp>
  </cdr:relSizeAnchor>
  <cdr:relSizeAnchor xmlns:cdr="http://schemas.openxmlformats.org/drawingml/2006/chartDrawing">
    <cdr:from>
      <cdr:x>0.3503</cdr:x>
      <cdr:y>0.0582</cdr:y>
    </cdr:from>
    <cdr:to>
      <cdr:x>0.45359</cdr:x>
      <cdr:y>0.1164</cdr:y>
    </cdr:to>
    <cdr:sp macro="" textlink="">
      <cdr:nvSpPr>
        <cdr:cNvPr id="10" name="9 Cuadro de texto"/>
        <cdr:cNvSpPr txBox="1"/>
      </cdr:nvSpPr>
      <cdr:spPr>
        <a:xfrm xmlns:a="http://schemas.openxmlformats.org/drawingml/2006/main">
          <a:off x="2228850" y="209550"/>
          <a:ext cx="657225" cy="2095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100%</a:t>
          </a:r>
        </a:p>
      </cdr:txBody>
    </cdr:sp>
  </cdr:relSizeAnchor>
  <cdr:relSizeAnchor xmlns:cdr="http://schemas.openxmlformats.org/drawingml/2006/chartDrawing">
    <cdr:from>
      <cdr:x>0.46108</cdr:x>
      <cdr:y>0.13757</cdr:y>
    </cdr:from>
    <cdr:to>
      <cdr:x>0.55988</cdr:x>
      <cdr:y>0.22222</cdr:y>
    </cdr:to>
    <cdr:sp macro="" textlink="">
      <cdr:nvSpPr>
        <cdr:cNvPr id="11" name="10 Cuadro de texto"/>
        <cdr:cNvSpPr txBox="1"/>
      </cdr:nvSpPr>
      <cdr:spPr>
        <a:xfrm xmlns:a="http://schemas.openxmlformats.org/drawingml/2006/main">
          <a:off x="2933700" y="495300"/>
          <a:ext cx="62865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80%</a:t>
          </a:r>
        </a:p>
      </cdr:txBody>
    </cdr:sp>
  </cdr:relSizeAnchor>
  <cdr:relSizeAnchor xmlns:cdr="http://schemas.openxmlformats.org/drawingml/2006/chartDrawing">
    <cdr:from>
      <cdr:x>0.49401</cdr:x>
      <cdr:y>0.39947</cdr:y>
    </cdr:from>
    <cdr:to>
      <cdr:x>0.57485</cdr:x>
      <cdr:y>0.48148</cdr:y>
    </cdr:to>
    <cdr:sp macro="" textlink="">
      <cdr:nvSpPr>
        <cdr:cNvPr id="12" name="11 Cuadro de texto"/>
        <cdr:cNvSpPr txBox="1"/>
      </cdr:nvSpPr>
      <cdr:spPr>
        <a:xfrm xmlns:a="http://schemas.openxmlformats.org/drawingml/2006/main">
          <a:off x="3143250" y="1438275"/>
          <a:ext cx="514350" cy="2952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20%</a:t>
          </a:r>
        </a:p>
      </cdr:txBody>
    </cdr:sp>
  </cdr:relSizeAnchor>
  <cdr:relSizeAnchor xmlns:cdr="http://schemas.openxmlformats.org/drawingml/2006/chartDrawing">
    <cdr:from>
      <cdr:x>0.55689</cdr:x>
      <cdr:y>0.0582</cdr:y>
    </cdr:from>
    <cdr:to>
      <cdr:x>0.67365</cdr:x>
      <cdr:y>0.13757</cdr:y>
    </cdr:to>
    <cdr:sp macro="" textlink="">
      <cdr:nvSpPr>
        <cdr:cNvPr id="13" name="12 Cuadro de texto"/>
        <cdr:cNvSpPr txBox="1"/>
      </cdr:nvSpPr>
      <cdr:spPr>
        <a:xfrm xmlns:a="http://schemas.openxmlformats.org/drawingml/2006/main">
          <a:off x="3543300" y="209550"/>
          <a:ext cx="742950" cy="2857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100%</a:t>
          </a:r>
        </a:p>
      </cdr:txBody>
    </cdr:sp>
  </cdr:relSizeAnchor>
  <cdr:relSizeAnchor xmlns:cdr="http://schemas.openxmlformats.org/drawingml/2006/chartDrawing">
    <cdr:from>
      <cdr:x>0.66317</cdr:x>
      <cdr:y>0.22222</cdr:y>
    </cdr:from>
    <cdr:to>
      <cdr:x>0.75898</cdr:x>
      <cdr:y>0.32275</cdr:y>
    </cdr:to>
    <cdr:sp macro="" textlink="">
      <cdr:nvSpPr>
        <cdr:cNvPr id="14" name="13 Cuadro de texto"/>
        <cdr:cNvSpPr txBox="1"/>
      </cdr:nvSpPr>
      <cdr:spPr>
        <a:xfrm xmlns:a="http://schemas.openxmlformats.org/drawingml/2006/main">
          <a:off x="4219575" y="800100"/>
          <a:ext cx="609600" cy="3619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60%</a:t>
          </a:r>
        </a:p>
      </cdr:txBody>
    </cdr:sp>
  </cdr:relSizeAnchor>
  <cdr:relSizeAnchor xmlns:cdr="http://schemas.openxmlformats.org/drawingml/2006/chartDrawing">
    <cdr:from>
      <cdr:x>0.68263</cdr:x>
      <cdr:y>0.31481</cdr:y>
    </cdr:from>
    <cdr:to>
      <cdr:x>0.77695</cdr:x>
      <cdr:y>0.36772</cdr:y>
    </cdr:to>
    <cdr:sp macro="" textlink="">
      <cdr:nvSpPr>
        <cdr:cNvPr id="15" name="14 Cuadro de texto"/>
        <cdr:cNvSpPr txBox="1"/>
      </cdr:nvSpPr>
      <cdr:spPr>
        <a:xfrm xmlns:a="http://schemas.openxmlformats.org/drawingml/2006/main">
          <a:off x="4343400" y="1133475"/>
          <a:ext cx="600075" cy="190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40%</a:t>
          </a:r>
        </a:p>
      </cdr:txBody>
    </cdr:sp>
  </cdr:relSizeAnchor>
</c:userShapes>
</file>

<file path=ppt/drawings/drawing2.xml><?xml version="1.0" encoding="utf-8"?>
<c:userShapes xmlns:c="http://schemas.openxmlformats.org/drawingml/2006/chart">
  <cdr:relSizeAnchor xmlns:cdr="http://schemas.openxmlformats.org/drawingml/2006/chartDrawing">
    <cdr:from>
      <cdr:x>0.06138</cdr:x>
      <cdr:y>0.20899</cdr:y>
    </cdr:from>
    <cdr:to>
      <cdr:x>0.11677</cdr:x>
      <cdr:y>0.2963</cdr:y>
    </cdr:to>
    <cdr:sp macro="" textlink="">
      <cdr:nvSpPr>
        <cdr:cNvPr id="2" name="1 Cuadro de texto"/>
        <cdr:cNvSpPr txBox="1"/>
      </cdr:nvSpPr>
      <cdr:spPr>
        <a:xfrm xmlns:a="http://schemas.openxmlformats.org/drawingml/2006/main">
          <a:off x="390525" y="752475"/>
          <a:ext cx="352425" cy="3143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DO" sz="1100"/>
        </a:p>
      </cdr:txBody>
    </cdr:sp>
  </cdr:relSizeAnchor>
  <cdr:relSizeAnchor xmlns:cdr="http://schemas.openxmlformats.org/drawingml/2006/chartDrawing">
    <cdr:from>
      <cdr:x>0.09581</cdr:x>
      <cdr:y>0.06878</cdr:y>
    </cdr:from>
    <cdr:to>
      <cdr:x>0.19611</cdr:x>
      <cdr:y>0.12698</cdr:y>
    </cdr:to>
    <cdr:sp macro="" textlink="">
      <cdr:nvSpPr>
        <cdr:cNvPr id="3" name="2 Cuadro de texto"/>
        <cdr:cNvSpPr txBox="1"/>
      </cdr:nvSpPr>
      <cdr:spPr>
        <a:xfrm xmlns:a="http://schemas.openxmlformats.org/drawingml/2006/main">
          <a:off x="609585" y="247635"/>
          <a:ext cx="638189" cy="20956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100%</a:t>
          </a:r>
        </a:p>
      </cdr:txBody>
    </cdr:sp>
  </cdr:relSizeAnchor>
  <cdr:relSizeAnchor xmlns:cdr="http://schemas.openxmlformats.org/drawingml/2006/chartDrawing">
    <cdr:from>
      <cdr:x>0.0988</cdr:x>
      <cdr:y>0.29894</cdr:y>
    </cdr:from>
    <cdr:to>
      <cdr:x>0.16766</cdr:x>
      <cdr:y>0.36508</cdr:y>
    </cdr:to>
    <cdr:sp macro="" textlink="">
      <cdr:nvSpPr>
        <cdr:cNvPr id="4" name="3 Cuadro de texto"/>
        <cdr:cNvSpPr txBox="1"/>
      </cdr:nvSpPr>
      <cdr:spPr>
        <a:xfrm xmlns:a="http://schemas.openxmlformats.org/drawingml/2006/main">
          <a:off x="628650" y="1076325"/>
          <a:ext cx="438150" cy="2381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DO" sz="1100"/>
        </a:p>
      </cdr:txBody>
    </cdr:sp>
  </cdr:relSizeAnchor>
  <cdr:relSizeAnchor xmlns:cdr="http://schemas.openxmlformats.org/drawingml/2006/chartDrawing">
    <cdr:from>
      <cdr:x>0.17366</cdr:x>
      <cdr:y>0.27513</cdr:y>
    </cdr:from>
    <cdr:to>
      <cdr:x>0.26647</cdr:x>
      <cdr:y>0.34656</cdr:y>
    </cdr:to>
    <cdr:sp macro="" textlink="">
      <cdr:nvSpPr>
        <cdr:cNvPr id="5" name="4 Cuadro de texto"/>
        <cdr:cNvSpPr txBox="1"/>
      </cdr:nvSpPr>
      <cdr:spPr>
        <a:xfrm xmlns:a="http://schemas.openxmlformats.org/drawingml/2006/main">
          <a:off x="1104917" y="990602"/>
          <a:ext cx="590522" cy="25718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50%</a:t>
          </a:r>
        </a:p>
      </cdr:txBody>
    </cdr:sp>
  </cdr:relSizeAnchor>
  <cdr:relSizeAnchor xmlns:cdr="http://schemas.openxmlformats.org/drawingml/2006/chartDrawing">
    <cdr:from>
      <cdr:x>0.14371</cdr:x>
      <cdr:y>0.37566</cdr:y>
    </cdr:from>
    <cdr:to>
      <cdr:x>0.23353</cdr:x>
      <cdr:y>0.45767</cdr:y>
    </cdr:to>
    <cdr:sp macro="" textlink="">
      <cdr:nvSpPr>
        <cdr:cNvPr id="6" name="5 Cuadro de texto"/>
        <cdr:cNvSpPr txBox="1"/>
      </cdr:nvSpPr>
      <cdr:spPr>
        <a:xfrm xmlns:a="http://schemas.openxmlformats.org/drawingml/2006/main">
          <a:off x="914396" y="1352560"/>
          <a:ext cx="571498" cy="29527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25%</a:t>
          </a:r>
        </a:p>
      </cdr:txBody>
    </cdr:sp>
  </cdr:relSizeAnchor>
  <cdr:relSizeAnchor xmlns:cdr="http://schemas.openxmlformats.org/drawingml/2006/chartDrawing">
    <cdr:from>
      <cdr:x>0.20359</cdr:x>
      <cdr:y>0.37037</cdr:y>
    </cdr:from>
    <cdr:to>
      <cdr:x>0.28294</cdr:x>
      <cdr:y>0.44709</cdr:y>
    </cdr:to>
    <cdr:sp macro="" textlink="">
      <cdr:nvSpPr>
        <cdr:cNvPr id="7" name="6 Cuadro de texto"/>
        <cdr:cNvSpPr txBox="1"/>
      </cdr:nvSpPr>
      <cdr:spPr>
        <a:xfrm xmlns:a="http://schemas.openxmlformats.org/drawingml/2006/main">
          <a:off x="1295376" y="1333513"/>
          <a:ext cx="504880" cy="27622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25%</a:t>
          </a:r>
        </a:p>
      </cdr:txBody>
    </cdr:sp>
  </cdr:relSizeAnchor>
  <cdr:relSizeAnchor xmlns:cdr="http://schemas.openxmlformats.org/drawingml/2006/chartDrawing">
    <cdr:from>
      <cdr:x>0.27545</cdr:x>
      <cdr:y>0.17196</cdr:y>
    </cdr:from>
    <cdr:to>
      <cdr:x>0.37126</cdr:x>
      <cdr:y>0.2381</cdr:y>
    </cdr:to>
    <cdr:sp macro="" textlink="">
      <cdr:nvSpPr>
        <cdr:cNvPr id="8" name="7 Cuadro de texto"/>
        <cdr:cNvSpPr txBox="1"/>
      </cdr:nvSpPr>
      <cdr:spPr>
        <a:xfrm xmlns:a="http://schemas.openxmlformats.org/drawingml/2006/main">
          <a:off x="1752594" y="619130"/>
          <a:ext cx="609610" cy="23813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75%</a:t>
          </a:r>
        </a:p>
      </cdr:txBody>
    </cdr:sp>
  </cdr:relSizeAnchor>
  <cdr:relSizeAnchor xmlns:cdr="http://schemas.openxmlformats.org/drawingml/2006/chartDrawing">
    <cdr:from>
      <cdr:x>0.30988</cdr:x>
      <cdr:y>0.3836</cdr:y>
    </cdr:from>
    <cdr:to>
      <cdr:x>0.38324</cdr:x>
      <cdr:y>0.4418</cdr:y>
    </cdr:to>
    <cdr:sp macro="" textlink="">
      <cdr:nvSpPr>
        <cdr:cNvPr id="9" name="8 Cuadro de texto"/>
        <cdr:cNvSpPr txBox="1"/>
      </cdr:nvSpPr>
      <cdr:spPr>
        <a:xfrm xmlns:a="http://schemas.openxmlformats.org/drawingml/2006/main">
          <a:off x="1971655" y="1381136"/>
          <a:ext cx="466767" cy="20954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25%</a:t>
          </a:r>
        </a:p>
      </cdr:txBody>
    </cdr:sp>
  </cdr:relSizeAnchor>
  <cdr:relSizeAnchor xmlns:cdr="http://schemas.openxmlformats.org/drawingml/2006/chartDrawing">
    <cdr:from>
      <cdr:x>0.35778</cdr:x>
      <cdr:y>0.26984</cdr:y>
    </cdr:from>
    <cdr:to>
      <cdr:x>0.4985</cdr:x>
      <cdr:y>0.34127</cdr:y>
    </cdr:to>
    <cdr:sp macro="" textlink="">
      <cdr:nvSpPr>
        <cdr:cNvPr id="10" name="9 Cuadro de texto"/>
        <cdr:cNvSpPr txBox="1"/>
      </cdr:nvSpPr>
      <cdr:spPr>
        <a:xfrm xmlns:a="http://schemas.openxmlformats.org/drawingml/2006/main">
          <a:off x="2276475" y="971545"/>
          <a:ext cx="895350" cy="25717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50%   50%</a:t>
          </a:r>
        </a:p>
      </cdr:txBody>
    </cdr:sp>
  </cdr:relSizeAnchor>
  <cdr:relSizeAnchor xmlns:cdr="http://schemas.openxmlformats.org/drawingml/2006/chartDrawing">
    <cdr:from>
      <cdr:x>0.55988</cdr:x>
      <cdr:y>0.38096</cdr:y>
    </cdr:from>
    <cdr:to>
      <cdr:x>0.65868</cdr:x>
      <cdr:y>0.46561</cdr:y>
    </cdr:to>
    <cdr:sp macro="" textlink="">
      <cdr:nvSpPr>
        <cdr:cNvPr id="11" name="10 Cuadro de texto"/>
        <cdr:cNvSpPr txBox="1"/>
      </cdr:nvSpPr>
      <cdr:spPr>
        <a:xfrm xmlns:a="http://schemas.openxmlformats.org/drawingml/2006/main">
          <a:off x="3562364" y="1371614"/>
          <a:ext cx="628634" cy="30477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20%</a:t>
          </a:r>
        </a:p>
      </cdr:txBody>
    </cdr:sp>
  </cdr:relSizeAnchor>
  <cdr:relSizeAnchor xmlns:cdr="http://schemas.openxmlformats.org/drawingml/2006/chartDrawing">
    <cdr:from>
      <cdr:x>0.44012</cdr:x>
      <cdr:y>0.3836</cdr:y>
    </cdr:from>
    <cdr:to>
      <cdr:x>0.55539</cdr:x>
      <cdr:y>0.46296</cdr:y>
    </cdr:to>
    <cdr:sp macro="" textlink="">
      <cdr:nvSpPr>
        <cdr:cNvPr id="12" name="11 Cuadro de texto"/>
        <cdr:cNvSpPr txBox="1"/>
      </cdr:nvSpPr>
      <cdr:spPr>
        <a:xfrm xmlns:a="http://schemas.openxmlformats.org/drawingml/2006/main">
          <a:off x="2800351" y="1381122"/>
          <a:ext cx="733424" cy="28575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900"/>
            <a:t>25% 25%</a:t>
          </a:r>
        </a:p>
      </cdr:txBody>
    </cdr:sp>
  </cdr:relSizeAnchor>
  <cdr:relSizeAnchor xmlns:cdr="http://schemas.openxmlformats.org/drawingml/2006/chartDrawing">
    <cdr:from>
      <cdr:x>0.58533</cdr:x>
      <cdr:y>0.1746</cdr:y>
    </cdr:from>
    <cdr:to>
      <cdr:x>0.70209</cdr:x>
      <cdr:y>0.25397</cdr:y>
    </cdr:to>
    <cdr:sp macro="" textlink="">
      <cdr:nvSpPr>
        <cdr:cNvPr id="13" name="12 Cuadro de texto"/>
        <cdr:cNvSpPr txBox="1"/>
      </cdr:nvSpPr>
      <cdr:spPr>
        <a:xfrm xmlns:a="http://schemas.openxmlformats.org/drawingml/2006/main">
          <a:off x="3724299" y="628646"/>
          <a:ext cx="742909" cy="28576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80%</a:t>
          </a:r>
        </a:p>
      </cdr:txBody>
    </cdr:sp>
  </cdr:relSizeAnchor>
  <cdr:relSizeAnchor xmlns:cdr="http://schemas.openxmlformats.org/drawingml/2006/chartDrawing">
    <cdr:from>
      <cdr:x>0.66916</cdr:x>
      <cdr:y>0.27248</cdr:y>
    </cdr:from>
    <cdr:to>
      <cdr:x>0.79341</cdr:x>
      <cdr:y>0.35185</cdr:y>
    </cdr:to>
    <cdr:sp macro="" textlink="">
      <cdr:nvSpPr>
        <cdr:cNvPr id="15" name="14 Cuadro de texto"/>
        <cdr:cNvSpPr txBox="1"/>
      </cdr:nvSpPr>
      <cdr:spPr>
        <a:xfrm xmlns:a="http://schemas.openxmlformats.org/drawingml/2006/main">
          <a:off x="4257644" y="981058"/>
          <a:ext cx="790605" cy="28576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50% 50%</a:t>
          </a:r>
        </a:p>
      </cdr:txBody>
    </cdr:sp>
  </cdr:relSizeAnchor>
  <cdr:relSizeAnchor xmlns:cdr="http://schemas.openxmlformats.org/drawingml/2006/chartDrawing">
    <cdr:from>
      <cdr:x>0.49701</cdr:x>
      <cdr:y>0.27513</cdr:y>
    </cdr:from>
    <cdr:to>
      <cdr:x>0.58383</cdr:x>
      <cdr:y>0.34656</cdr:y>
    </cdr:to>
    <cdr:sp macro="" textlink="">
      <cdr:nvSpPr>
        <cdr:cNvPr id="16" name="15 Cuadro de texto"/>
        <cdr:cNvSpPr txBox="1"/>
      </cdr:nvSpPr>
      <cdr:spPr>
        <a:xfrm xmlns:a="http://schemas.openxmlformats.org/drawingml/2006/main">
          <a:off x="3162300" y="990600"/>
          <a:ext cx="552450" cy="257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50%</a:t>
          </a:r>
        </a:p>
      </cdr:txBody>
    </cdr:sp>
  </cdr:relSizeAnchor>
</c:userShapes>
</file>

<file path=ppt/drawings/drawing3.xml><?xml version="1.0" encoding="utf-8"?>
<c:userShapes xmlns:c="http://schemas.openxmlformats.org/drawingml/2006/chart">
  <cdr:relSizeAnchor xmlns:cdr="http://schemas.openxmlformats.org/drawingml/2006/chartDrawing">
    <cdr:from>
      <cdr:x>0.06138</cdr:x>
      <cdr:y>0.20899</cdr:y>
    </cdr:from>
    <cdr:to>
      <cdr:x>0.11677</cdr:x>
      <cdr:y>0.2963</cdr:y>
    </cdr:to>
    <cdr:sp macro="" textlink="">
      <cdr:nvSpPr>
        <cdr:cNvPr id="2" name="1 Cuadro de texto"/>
        <cdr:cNvSpPr txBox="1"/>
      </cdr:nvSpPr>
      <cdr:spPr>
        <a:xfrm xmlns:a="http://schemas.openxmlformats.org/drawingml/2006/main">
          <a:off x="390525" y="752475"/>
          <a:ext cx="352425" cy="3143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DO" sz="1100"/>
        </a:p>
      </cdr:txBody>
    </cdr:sp>
  </cdr:relSizeAnchor>
  <cdr:relSizeAnchor xmlns:cdr="http://schemas.openxmlformats.org/drawingml/2006/chartDrawing">
    <cdr:from>
      <cdr:x>0.0988</cdr:x>
      <cdr:y>0.29894</cdr:y>
    </cdr:from>
    <cdr:to>
      <cdr:x>0.16766</cdr:x>
      <cdr:y>0.36508</cdr:y>
    </cdr:to>
    <cdr:sp macro="" textlink="">
      <cdr:nvSpPr>
        <cdr:cNvPr id="4" name="3 Cuadro de texto"/>
        <cdr:cNvSpPr txBox="1"/>
      </cdr:nvSpPr>
      <cdr:spPr>
        <a:xfrm xmlns:a="http://schemas.openxmlformats.org/drawingml/2006/main">
          <a:off x="628650" y="1076325"/>
          <a:ext cx="438150" cy="2381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DO" sz="1100"/>
        </a:p>
      </cdr:txBody>
    </cdr:sp>
  </cdr:relSizeAnchor>
  <cdr:relSizeAnchor xmlns:cdr="http://schemas.openxmlformats.org/drawingml/2006/chartDrawing">
    <cdr:from>
      <cdr:x>0.05539</cdr:x>
      <cdr:y>0.45767</cdr:y>
    </cdr:from>
    <cdr:to>
      <cdr:x>0.11527</cdr:x>
      <cdr:y>0.51058</cdr:y>
    </cdr:to>
    <cdr:sp macro="" textlink="">
      <cdr:nvSpPr>
        <cdr:cNvPr id="14" name="13 Cuadro de texto"/>
        <cdr:cNvSpPr txBox="1"/>
      </cdr:nvSpPr>
      <cdr:spPr>
        <a:xfrm xmlns:a="http://schemas.openxmlformats.org/drawingml/2006/main">
          <a:off x="352425" y="1647825"/>
          <a:ext cx="381000" cy="190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4%</a:t>
          </a:r>
        </a:p>
      </cdr:txBody>
    </cdr:sp>
  </cdr:relSizeAnchor>
  <cdr:relSizeAnchor xmlns:cdr="http://schemas.openxmlformats.org/drawingml/2006/chartDrawing">
    <cdr:from>
      <cdr:x>0.06437</cdr:x>
      <cdr:y>0.33598</cdr:y>
    </cdr:from>
    <cdr:to>
      <cdr:x>0.14671</cdr:x>
      <cdr:y>0.39947</cdr:y>
    </cdr:to>
    <cdr:sp macro="" textlink="">
      <cdr:nvSpPr>
        <cdr:cNvPr id="17" name="16 Cuadro de texto"/>
        <cdr:cNvSpPr txBox="1"/>
      </cdr:nvSpPr>
      <cdr:spPr>
        <a:xfrm xmlns:a="http://schemas.openxmlformats.org/drawingml/2006/main">
          <a:off x="409575" y="1209675"/>
          <a:ext cx="523875"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22%</a:t>
          </a:r>
        </a:p>
      </cdr:txBody>
    </cdr:sp>
  </cdr:relSizeAnchor>
  <cdr:relSizeAnchor xmlns:cdr="http://schemas.openxmlformats.org/drawingml/2006/chartDrawing">
    <cdr:from>
      <cdr:x>0.10329</cdr:x>
      <cdr:y>0.03175</cdr:y>
    </cdr:from>
    <cdr:to>
      <cdr:x>0.17665</cdr:x>
      <cdr:y>0.08201</cdr:y>
    </cdr:to>
    <cdr:sp macro="" textlink="">
      <cdr:nvSpPr>
        <cdr:cNvPr id="18" name="17 Cuadro de texto"/>
        <cdr:cNvSpPr txBox="1"/>
      </cdr:nvSpPr>
      <cdr:spPr>
        <a:xfrm xmlns:a="http://schemas.openxmlformats.org/drawingml/2006/main">
          <a:off x="657225" y="114300"/>
          <a:ext cx="466725" cy="1809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74%</a:t>
          </a:r>
        </a:p>
      </cdr:txBody>
    </cdr:sp>
  </cdr:relSizeAnchor>
  <cdr:relSizeAnchor xmlns:cdr="http://schemas.openxmlformats.org/drawingml/2006/chartDrawing">
    <cdr:from>
      <cdr:x>0.14521</cdr:x>
      <cdr:y>0.41005</cdr:y>
    </cdr:from>
    <cdr:to>
      <cdr:x>0.23054</cdr:x>
      <cdr:y>0.48677</cdr:y>
    </cdr:to>
    <cdr:sp macro="" textlink="">
      <cdr:nvSpPr>
        <cdr:cNvPr id="19" name="18 Cuadro de texto"/>
        <cdr:cNvSpPr txBox="1"/>
      </cdr:nvSpPr>
      <cdr:spPr>
        <a:xfrm xmlns:a="http://schemas.openxmlformats.org/drawingml/2006/main">
          <a:off x="923925" y="1476374"/>
          <a:ext cx="542925" cy="2762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11%</a:t>
          </a:r>
        </a:p>
      </cdr:txBody>
    </cdr:sp>
  </cdr:relSizeAnchor>
  <cdr:relSizeAnchor xmlns:cdr="http://schemas.openxmlformats.org/drawingml/2006/chartDrawing">
    <cdr:from>
      <cdr:x>0.17216</cdr:x>
      <cdr:y>0.09524</cdr:y>
    </cdr:from>
    <cdr:to>
      <cdr:x>0.25599</cdr:x>
      <cdr:y>0.2037</cdr:y>
    </cdr:to>
    <cdr:sp macro="" textlink="">
      <cdr:nvSpPr>
        <cdr:cNvPr id="20" name="19 Cuadro de texto"/>
        <cdr:cNvSpPr txBox="1"/>
      </cdr:nvSpPr>
      <cdr:spPr>
        <a:xfrm xmlns:a="http://schemas.openxmlformats.org/drawingml/2006/main">
          <a:off x="1095375" y="342900"/>
          <a:ext cx="533400" cy="3905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DO" sz="1100"/>
        </a:p>
      </cdr:txBody>
    </cdr:sp>
  </cdr:relSizeAnchor>
  <cdr:relSizeAnchor xmlns:cdr="http://schemas.openxmlformats.org/drawingml/2006/chartDrawing">
    <cdr:from>
      <cdr:x>0.17964</cdr:x>
      <cdr:y>0.10847</cdr:y>
    </cdr:from>
    <cdr:to>
      <cdr:x>0.2485</cdr:x>
      <cdr:y>0.16931</cdr:y>
    </cdr:to>
    <cdr:sp macro="" textlink="">
      <cdr:nvSpPr>
        <cdr:cNvPr id="21" name="20 Cuadro de texto"/>
        <cdr:cNvSpPr txBox="1"/>
      </cdr:nvSpPr>
      <cdr:spPr>
        <a:xfrm xmlns:a="http://schemas.openxmlformats.org/drawingml/2006/main">
          <a:off x="1143000" y="390525"/>
          <a:ext cx="438150" cy="2190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59%</a:t>
          </a:r>
        </a:p>
      </cdr:txBody>
    </cdr:sp>
  </cdr:relSizeAnchor>
  <cdr:relSizeAnchor xmlns:cdr="http://schemas.openxmlformats.org/drawingml/2006/chartDrawing">
    <cdr:from>
      <cdr:x>0.20659</cdr:x>
      <cdr:y>0.30423</cdr:y>
    </cdr:from>
    <cdr:to>
      <cdr:x>0.28293</cdr:x>
      <cdr:y>0.35714</cdr:y>
    </cdr:to>
    <cdr:sp macro="" textlink="">
      <cdr:nvSpPr>
        <cdr:cNvPr id="22" name="21 Cuadro de texto"/>
        <cdr:cNvSpPr txBox="1"/>
      </cdr:nvSpPr>
      <cdr:spPr>
        <a:xfrm xmlns:a="http://schemas.openxmlformats.org/drawingml/2006/main">
          <a:off x="1314450" y="1095375"/>
          <a:ext cx="485775" cy="190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29%</a:t>
          </a:r>
        </a:p>
      </cdr:txBody>
    </cdr:sp>
  </cdr:relSizeAnchor>
  <cdr:relSizeAnchor xmlns:cdr="http://schemas.openxmlformats.org/drawingml/2006/chartDrawing">
    <cdr:from>
      <cdr:x>0.2515</cdr:x>
      <cdr:y>0.4418</cdr:y>
    </cdr:from>
    <cdr:to>
      <cdr:x>0.31437</cdr:x>
      <cdr:y>0.49471</cdr:y>
    </cdr:to>
    <cdr:sp macro="" textlink="">
      <cdr:nvSpPr>
        <cdr:cNvPr id="23" name="22 Cuadro de texto"/>
        <cdr:cNvSpPr txBox="1"/>
      </cdr:nvSpPr>
      <cdr:spPr>
        <a:xfrm xmlns:a="http://schemas.openxmlformats.org/drawingml/2006/main">
          <a:off x="1600200" y="1590675"/>
          <a:ext cx="400050" cy="190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7%</a:t>
          </a:r>
        </a:p>
      </cdr:txBody>
    </cdr:sp>
  </cdr:relSizeAnchor>
  <cdr:relSizeAnchor xmlns:cdr="http://schemas.openxmlformats.org/drawingml/2006/chartDrawing">
    <cdr:from>
      <cdr:x>0.26497</cdr:x>
      <cdr:y>0.24868</cdr:y>
    </cdr:from>
    <cdr:to>
      <cdr:x>0.34431</cdr:x>
      <cdr:y>0.31481</cdr:y>
    </cdr:to>
    <cdr:sp macro="" textlink="">
      <cdr:nvSpPr>
        <cdr:cNvPr id="24" name="23 Cuadro de texto"/>
        <cdr:cNvSpPr txBox="1"/>
      </cdr:nvSpPr>
      <cdr:spPr>
        <a:xfrm xmlns:a="http://schemas.openxmlformats.org/drawingml/2006/main">
          <a:off x="1685925" y="895350"/>
          <a:ext cx="504825" cy="2381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37%</a:t>
          </a:r>
        </a:p>
      </cdr:txBody>
    </cdr:sp>
  </cdr:relSizeAnchor>
  <cdr:relSizeAnchor xmlns:cdr="http://schemas.openxmlformats.org/drawingml/2006/chartDrawing">
    <cdr:from>
      <cdr:x>0.29192</cdr:x>
      <cdr:y>0.11905</cdr:y>
    </cdr:from>
    <cdr:to>
      <cdr:x>0.38922</cdr:x>
      <cdr:y>0.20899</cdr:y>
    </cdr:to>
    <cdr:sp macro="" textlink="">
      <cdr:nvSpPr>
        <cdr:cNvPr id="25" name="24 Cuadro de texto"/>
        <cdr:cNvSpPr txBox="1"/>
      </cdr:nvSpPr>
      <cdr:spPr>
        <a:xfrm xmlns:a="http://schemas.openxmlformats.org/drawingml/2006/main">
          <a:off x="1857375" y="428625"/>
          <a:ext cx="619125" cy="3238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s-DO" sz="1100"/>
        </a:p>
      </cdr:txBody>
    </cdr:sp>
  </cdr:relSizeAnchor>
  <cdr:relSizeAnchor xmlns:cdr="http://schemas.openxmlformats.org/drawingml/2006/chartDrawing">
    <cdr:from>
      <cdr:x>0.2994</cdr:x>
      <cdr:y>0.13492</cdr:y>
    </cdr:from>
    <cdr:to>
      <cdr:x>0.38473</cdr:x>
      <cdr:y>0.22222</cdr:y>
    </cdr:to>
    <cdr:sp macro="" textlink="">
      <cdr:nvSpPr>
        <cdr:cNvPr id="26" name="25 Cuadro de texto"/>
        <cdr:cNvSpPr txBox="1"/>
      </cdr:nvSpPr>
      <cdr:spPr>
        <a:xfrm xmlns:a="http://schemas.openxmlformats.org/drawingml/2006/main">
          <a:off x="1905000" y="485775"/>
          <a:ext cx="542925" cy="3143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55%</a:t>
          </a:r>
        </a:p>
      </cdr:txBody>
    </cdr:sp>
  </cdr:relSizeAnchor>
  <cdr:relSizeAnchor xmlns:cdr="http://schemas.openxmlformats.org/drawingml/2006/chartDrawing">
    <cdr:from>
      <cdr:x>0.35329</cdr:x>
      <cdr:y>0.45503</cdr:y>
    </cdr:from>
    <cdr:to>
      <cdr:x>0.41617</cdr:x>
      <cdr:y>0.5291</cdr:y>
    </cdr:to>
    <cdr:sp macro="" textlink="">
      <cdr:nvSpPr>
        <cdr:cNvPr id="27" name="26 Cuadro de texto"/>
        <cdr:cNvSpPr txBox="1"/>
      </cdr:nvSpPr>
      <cdr:spPr>
        <a:xfrm xmlns:a="http://schemas.openxmlformats.org/drawingml/2006/main">
          <a:off x="2247900" y="1638300"/>
          <a:ext cx="400050" cy="2667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4%</a:t>
          </a:r>
        </a:p>
      </cdr:txBody>
    </cdr:sp>
  </cdr:relSizeAnchor>
  <cdr:relSizeAnchor xmlns:cdr="http://schemas.openxmlformats.org/drawingml/2006/chartDrawing">
    <cdr:from>
      <cdr:x>0.36677</cdr:x>
      <cdr:y>0.18519</cdr:y>
    </cdr:from>
    <cdr:to>
      <cdr:x>0.48653</cdr:x>
      <cdr:y>0.26455</cdr:y>
    </cdr:to>
    <cdr:sp macro="" textlink="">
      <cdr:nvSpPr>
        <cdr:cNvPr id="28" name="27 Cuadro de texto"/>
        <cdr:cNvSpPr txBox="1"/>
      </cdr:nvSpPr>
      <cdr:spPr>
        <a:xfrm xmlns:a="http://schemas.openxmlformats.org/drawingml/2006/main">
          <a:off x="2333625" y="666750"/>
          <a:ext cx="762000" cy="2857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48% 48%</a:t>
          </a:r>
        </a:p>
      </cdr:txBody>
    </cdr:sp>
  </cdr:relSizeAnchor>
  <cdr:relSizeAnchor xmlns:cdr="http://schemas.openxmlformats.org/drawingml/2006/chartDrawing">
    <cdr:from>
      <cdr:x>0.44461</cdr:x>
      <cdr:y>0.36508</cdr:y>
    </cdr:from>
    <cdr:to>
      <cdr:x>0.52695</cdr:x>
      <cdr:y>0.42063</cdr:y>
    </cdr:to>
    <cdr:sp macro="" textlink="">
      <cdr:nvSpPr>
        <cdr:cNvPr id="29" name="28 Cuadro de texto"/>
        <cdr:cNvSpPr txBox="1"/>
      </cdr:nvSpPr>
      <cdr:spPr>
        <a:xfrm xmlns:a="http://schemas.openxmlformats.org/drawingml/2006/main">
          <a:off x="2828925" y="1314450"/>
          <a:ext cx="523875" cy="2000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19%</a:t>
          </a:r>
        </a:p>
      </cdr:txBody>
    </cdr:sp>
  </cdr:relSizeAnchor>
  <cdr:relSizeAnchor xmlns:cdr="http://schemas.openxmlformats.org/drawingml/2006/chartDrawing">
    <cdr:from>
      <cdr:x>0.46407</cdr:x>
      <cdr:y>0.2619</cdr:y>
    </cdr:from>
    <cdr:to>
      <cdr:x>0.53443</cdr:x>
      <cdr:y>0.31481</cdr:y>
    </cdr:to>
    <cdr:sp macro="" textlink="">
      <cdr:nvSpPr>
        <cdr:cNvPr id="30" name="29 Cuadro de texto"/>
        <cdr:cNvSpPr txBox="1"/>
      </cdr:nvSpPr>
      <cdr:spPr>
        <a:xfrm xmlns:a="http://schemas.openxmlformats.org/drawingml/2006/main">
          <a:off x="2952750" y="942975"/>
          <a:ext cx="447675" cy="1905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37%</a:t>
          </a:r>
        </a:p>
      </cdr:txBody>
    </cdr:sp>
  </cdr:relSizeAnchor>
  <cdr:relSizeAnchor xmlns:cdr="http://schemas.openxmlformats.org/drawingml/2006/chartDrawing">
    <cdr:from>
      <cdr:x>0.49551</cdr:x>
      <cdr:y>0.2037</cdr:y>
    </cdr:from>
    <cdr:to>
      <cdr:x>0.57335</cdr:x>
      <cdr:y>0.27513</cdr:y>
    </cdr:to>
    <cdr:sp macro="" textlink="">
      <cdr:nvSpPr>
        <cdr:cNvPr id="31" name="30 Cuadro de texto"/>
        <cdr:cNvSpPr txBox="1"/>
      </cdr:nvSpPr>
      <cdr:spPr>
        <a:xfrm xmlns:a="http://schemas.openxmlformats.org/drawingml/2006/main">
          <a:off x="3152775" y="733425"/>
          <a:ext cx="495300" cy="257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44%</a:t>
          </a:r>
        </a:p>
      </cdr:txBody>
    </cdr:sp>
  </cdr:relSizeAnchor>
  <cdr:relSizeAnchor xmlns:cdr="http://schemas.openxmlformats.org/drawingml/2006/chartDrawing">
    <cdr:from>
      <cdr:x>0.56287</cdr:x>
      <cdr:y>0.23016</cdr:y>
    </cdr:from>
    <cdr:to>
      <cdr:x>0.63323</cdr:x>
      <cdr:y>0.29894</cdr:y>
    </cdr:to>
    <cdr:sp macro="" textlink="">
      <cdr:nvSpPr>
        <cdr:cNvPr id="32" name="31 Cuadro de texto"/>
        <cdr:cNvSpPr txBox="1"/>
      </cdr:nvSpPr>
      <cdr:spPr>
        <a:xfrm xmlns:a="http://schemas.openxmlformats.org/drawingml/2006/main">
          <a:off x="3581400" y="828675"/>
          <a:ext cx="447675" cy="2476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41%</a:t>
          </a:r>
        </a:p>
      </cdr:txBody>
    </cdr:sp>
  </cdr:relSizeAnchor>
  <cdr:relSizeAnchor xmlns:cdr="http://schemas.openxmlformats.org/drawingml/2006/chartDrawing">
    <cdr:from>
      <cdr:x>0.58832</cdr:x>
      <cdr:y>0.10847</cdr:y>
    </cdr:from>
    <cdr:to>
      <cdr:x>0.66018</cdr:x>
      <cdr:y>0.18519</cdr:y>
    </cdr:to>
    <cdr:sp macro="" textlink="">
      <cdr:nvSpPr>
        <cdr:cNvPr id="33" name="32 Cuadro de texto"/>
        <cdr:cNvSpPr txBox="1"/>
      </cdr:nvSpPr>
      <cdr:spPr>
        <a:xfrm xmlns:a="http://schemas.openxmlformats.org/drawingml/2006/main">
          <a:off x="3743325" y="390525"/>
          <a:ext cx="457200" cy="2762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59%</a:t>
          </a:r>
        </a:p>
      </cdr:txBody>
    </cdr:sp>
  </cdr:relSizeAnchor>
  <cdr:relSizeAnchor xmlns:cdr="http://schemas.openxmlformats.org/drawingml/2006/chartDrawing">
    <cdr:from>
      <cdr:x>0.66317</cdr:x>
      <cdr:y>0.20635</cdr:y>
    </cdr:from>
    <cdr:to>
      <cdr:x>0.73653</cdr:x>
      <cdr:y>0.26455</cdr:y>
    </cdr:to>
    <cdr:sp macro="" textlink="">
      <cdr:nvSpPr>
        <cdr:cNvPr id="34" name="33 Cuadro de texto"/>
        <cdr:cNvSpPr txBox="1"/>
      </cdr:nvSpPr>
      <cdr:spPr>
        <a:xfrm xmlns:a="http://schemas.openxmlformats.org/drawingml/2006/main">
          <a:off x="4219575" y="742950"/>
          <a:ext cx="466725" cy="20955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44%</a:t>
          </a:r>
        </a:p>
      </cdr:txBody>
    </cdr:sp>
  </cdr:relSizeAnchor>
  <cdr:relSizeAnchor xmlns:cdr="http://schemas.openxmlformats.org/drawingml/2006/chartDrawing">
    <cdr:from>
      <cdr:x>0.69162</cdr:x>
      <cdr:y>0.14286</cdr:y>
    </cdr:from>
    <cdr:to>
      <cdr:x>0.79341</cdr:x>
      <cdr:y>0.20635</cdr:y>
    </cdr:to>
    <cdr:sp macro="" textlink="">
      <cdr:nvSpPr>
        <cdr:cNvPr id="35" name="34 Cuadro de texto"/>
        <cdr:cNvSpPr txBox="1"/>
      </cdr:nvSpPr>
      <cdr:spPr>
        <a:xfrm xmlns:a="http://schemas.openxmlformats.org/drawingml/2006/main">
          <a:off x="4400550" y="514350"/>
          <a:ext cx="6477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DO" sz="1100"/>
            <a:t>55%</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0E6E09-D430-413B-BEBB-3A1105FC3CB4}" type="datetimeFigureOut">
              <a:rPr lang="es-ES" smtClean="0"/>
              <a:pPr/>
              <a:t>20/04/2015</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97253A-2D99-4B95-8628-3C671DBFB7B1}" type="slidenum">
              <a:rPr lang="es-ES" smtClean="0"/>
              <a:pPr/>
              <a:t>‹#›</a:t>
            </a:fld>
            <a:endParaRPr lang="es-ES"/>
          </a:p>
        </p:txBody>
      </p:sp>
    </p:spTree>
    <p:extLst>
      <p:ext uri="{BB962C8B-B14F-4D97-AF65-F5344CB8AC3E}">
        <p14:creationId xmlns="" xmlns:p14="http://schemas.microsoft.com/office/powerpoint/2010/main" val="1162775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8E97253A-2D99-4B95-8628-3C671DBFB7B1}" type="slidenum">
              <a:rPr lang="es-ES" smtClean="0"/>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8E97253A-2D99-4B95-8628-3C671DBFB7B1}" type="slidenum">
              <a:rPr lang="es-ES" smtClean="0"/>
              <a:pPr/>
              <a:t>10</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8E97253A-2D99-4B95-8628-3C671DBFB7B1}" type="slidenum">
              <a:rPr lang="es-ES" smtClean="0"/>
              <a:pPr/>
              <a:t>14</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8E97253A-2D99-4B95-8628-3C671DBFB7B1}" type="slidenum">
              <a:rPr lang="es-ES" smtClean="0"/>
              <a:pPr/>
              <a:t>15</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s-ES" smtClean="0"/>
              <a:t>Haga clic para modificar el estilo de título del patrón</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97C021B6-33EC-4906-9472-0D39A34886DA}" type="datetimeFigureOut">
              <a:rPr lang="es-US" smtClean="0"/>
              <a:pPr/>
              <a:t>4/20/2015</a:t>
            </a:fld>
            <a:endParaRPr lang="es-US"/>
          </a:p>
        </p:txBody>
      </p:sp>
      <p:sp>
        <p:nvSpPr>
          <p:cNvPr id="5" name="Footer Placeholder 4"/>
          <p:cNvSpPr>
            <a:spLocks noGrp="1"/>
          </p:cNvSpPr>
          <p:nvPr>
            <p:ph type="ftr" sz="quarter" idx="11"/>
          </p:nvPr>
        </p:nvSpPr>
        <p:spPr>
          <a:xfrm>
            <a:off x="1174044" y="5357592"/>
            <a:ext cx="5034845" cy="365125"/>
          </a:xfrm>
        </p:spPr>
        <p:txBody>
          <a:bodyPr/>
          <a:lstStyle/>
          <a:p>
            <a:endParaRPr lang="es-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D0BB36E0-3BEA-485E-AFD6-80010B9E0477}" type="slidenum">
              <a:rPr lang="es-US" smtClean="0"/>
              <a:pPr/>
              <a:t>‹#›</a:t>
            </a:fld>
            <a:endParaRPr lang="es-US"/>
          </a:p>
        </p:txBody>
      </p:sp>
    </p:spTree>
  </p:cSld>
  <p:clrMapOvr>
    <a:masterClrMapping/>
  </p:clrMapOvr>
  <p:transition>
    <p:cu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7C021B6-33EC-4906-9472-0D39A34886DA}" type="datetimeFigureOut">
              <a:rPr lang="es-US" smtClean="0"/>
              <a:pPr/>
              <a:t>4/20/2015</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D0BB36E0-3BEA-485E-AFD6-80010B9E0477}" type="slidenum">
              <a:rPr lang="es-US" smtClean="0"/>
              <a:pPr/>
              <a:t>‹#›</a:t>
            </a:fld>
            <a:endParaRPr lang="es-US"/>
          </a:p>
        </p:txBody>
      </p:sp>
    </p:spTree>
  </p:cSld>
  <p:clrMapOvr>
    <a:masterClrMapping/>
  </p:clrMapOvr>
  <p:transition>
    <p:cu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7C021B6-33EC-4906-9472-0D39A34886DA}" type="datetimeFigureOut">
              <a:rPr lang="es-US" smtClean="0"/>
              <a:pPr/>
              <a:t>4/20/2015</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D0BB36E0-3BEA-485E-AFD6-80010B9E0477}" type="slidenum">
              <a:rPr lang="es-US" smtClean="0"/>
              <a:pPr/>
              <a:t>‹#›</a:t>
            </a:fld>
            <a:endParaRPr lang="es-US"/>
          </a:p>
        </p:txBody>
      </p:sp>
    </p:spTree>
  </p:cSld>
  <p:clrMapOvr>
    <a:masterClrMapping/>
  </p:clrMapOvr>
  <p:transition>
    <p:cu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97C021B6-33EC-4906-9472-0D39A34886DA}" type="datetimeFigureOut">
              <a:rPr lang="es-US" smtClean="0"/>
              <a:pPr/>
              <a:t>4/20/2015</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D0BB36E0-3BEA-485E-AFD6-80010B9E0477}" type="slidenum">
              <a:rPr lang="es-US" smtClean="0"/>
              <a:pPr/>
              <a:t>‹#›</a:t>
            </a:fld>
            <a:endParaRPr lang="es-US"/>
          </a:p>
        </p:txBody>
      </p:sp>
    </p:spTree>
  </p:cSld>
  <p:clrMapOvr>
    <a:masterClrMapping/>
  </p:clrMapOvr>
  <p:transition>
    <p:cu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97C021B6-33EC-4906-9472-0D39A34886DA}" type="datetimeFigureOut">
              <a:rPr lang="es-US" smtClean="0"/>
              <a:pPr/>
              <a:t>4/20/2015</a:t>
            </a:fld>
            <a:endParaRPr lang="es-US"/>
          </a:p>
        </p:txBody>
      </p:sp>
      <p:sp>
        <p:nvSpPr>
          <p:cNvPr id="5" name="Footer Placeholder 4"/>
          <p:cNvSpPr>
            <a:spLocks noGrp="1"/>
          </p:cNvSpPr>
          <p:nvPr>
            <p:ph type="ftr" sz="quarter" idx="11"/>
          </p:nvPr>
        </p:nvSpPr>
        <p:spPr/>
        <p:txBody>
          <a:bodyPr/>
          <a:lstStyle/>
          <a:p>
            <a:endParaRPr lang="es-US"/>
          </a:p>
        </p:txBody>
      </p:sp>
      <p:sp>
        <p:nvSpPr>
          <p:cNvPr id="6" name="Slide Number Placeholder 5"/>
          <p:cNvSpPr>
            <a:spLocks noGrp="1"/>
          </p:cNvSpPr>
          <p:nvPr>
            <p:ph type="sldNum" sz="quarter" idx="12"/>
          </p:nvPr>
        </p:nvSpPr>
        <p:spPr/>
        <p:txBody>
          <a:bodyPr/>
          <a:lstStyle/>
          <a:p>
            <a:fld id="{D0BB36E0-3BEA-485E-AFD6-80010B9E0477}" type="slidenum">
              <a:rPr lang="es-US" smtClean="0"/>
              <a:pPr/>
              <a:t>‹#›</a:t>
            </a:fld>
            <a:endParaRPr lang="es-US"/>
          </a:p>
        </p:txBody>
      </p:sp>
    </p:spTree>
  </p:cSld>
  <p:clrMapOvr>
    <a:masterClrMapping/>
  </p:clrMapOvr>
  <p:transition>
    <p:cu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97C021B6-33EC-4906-9472-0D39A34886DA}" type="datetimeFigureOut">
              <a:rPr lang="es-US" smtClean="0"/>
              <a:pPr/>
              <a:t>4/20/2015</a:t>
            </a:fld>
            <a:endParaRPr lang="es-US"/>
          </a:p>
        </p:txBody>
      </p:sp>
      <p:sp>
        <p:nvSpPr>
          <p:cNvPr id="6" name="Footer Placeholder 5"/>
          <p:cNvSpPr>
            <a:spLocks noGrp="1"/>
          </p:cNvSpPr>
          <p:nvPr>
            <p:ph type="ftr" sz="quarter" idx="11"/>
          </p:nvPr>
        </p:nvSpPr>
        <p:spPr/>
        <p:txBody>
          <a:bodyPr/>
          <a:lstStyle/>
          <a:p>
            <a:endParaRPr lang="es-US"/>
          </a:p>
        </p:txBody>
      </p:sp>
      <p:sp>
        <p:nvSpPr>
          <p:cNvPr id="7" name="Slide Number Placeholder 6"/>
          <p:cNvSpPr>
            <a:spLocks noGrp="1"/>
          </p:cNvSpPr>
          <p:nvPr>
            <p:ph type="sldNum" sz="quarter" idx="12"/>
          </p:nvPr>
        </p:nvSpPr>
        <p:spPr/>
        <p:txBody>
          <a:bodyPr/>
          <a:lstStyle/>
          <a:p>
            <a:fld id="{D0BB36E0-3BEA-485E-AFD6-80010B9E0477}" type="slidenum">
              <a:rPr lang="es-US" smtClean="0"/>
              <a:pPr/>
              <a:t>‹#›</a:t>
            </a:fld>
            <a:endParaRPr lang="es-US"/>
          </a:p>
        </p:txBody>
      </p:sp>
      <p:sp>
        <p:nvSpPr>
          <p:cNvPr id="9" name="Content Placeholder 8"/>
          <p:cNvSpPr>
            <a:spLocks noGrp="1"/>
          </p:cNvSpPr>
          <p:nvPr>
            <p:ph sz="quarter" idx="13"/>
          </p:nvPr>
        </p:nvSpPr>
        <p:spPr>
          <a:xfrm>
            <a:off x="1298448" y="2121407"/>
            <a:ext cx="3200400" cy="360273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transition>
    <p:cu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7" name="Date Placeholder 6"/>
          <p:cNvSpPr>
            <a:spLocks noGrp="1"/>
          </p:cNvSpPr>
          <p:nvPr>
            <p:ph type="dt" sz="half" idx="10"/>
          </p:nvPr>
        </p:nvSpPr>
        <p:spPr/>
        <p:txBody>
          <a:bodyPr/>
          <a:lstStyle/>
          <a:p>
            <a:fld id="{97C021B6-33EC-4906-9472-0D39A34886DA}" type="datetimeFigureOut">
              <a:rPr lang="es-US" smtClean="0"/>
              <a:pPr/>
              <a:t>4/20/2015</a:t>
            </a:fld>
            <a:endParaRPr lang="es-US"/>
          </a:p>
        </p:txBody>
      </p:sp>
      <p:sp>
        <p:nvSpPr>
          <p:cNvPr id="8" name="Footer Placeholder 7"/>
          <p:cNvSpPr>
            <a:spLocks noGrp="1"/>
          </p:cNvSpPr>
          <p:nvPr>
            <p:ph type="ftr" sz="quarter" idx="11"/>
          </p:nvPr>
        </p:nvSpPr>
        <p:spPr/>
        <p:txBody>
          <a:bodyPr/>
          <a:lstStyle/>
          <a:p>
            <a:endParaRPr lang="es-US"/>
          </a:p>
        </p:txBody>
      </p:sp>
      <p:sp>
        <p:nvSpPr>
          <p:cNvPr id="9" name="Slide Number Placeholder 8"/>
          <p:cNvSpPr>
            <a:spLocks noGrp="1"/>
          </p:cNvSpPr>
          <p:nvPr>
            <p:ph type="sldNum" sz="quarter" idx="12"/>
          </p:nvPr>
        </p:nvSpPr>
        <p:spPr/>
        <p:txBody>
          <a:bodyPr/>
          <a:lstStyle/>
          <a:p>
            <a:fld id="{D0BB36E0-3BEA-485E-AFD6-80010B9E0477}" type="slidenum">
              <a:rPr lang="es-US" smtClean="0"/>
              <a:pPr/>
              <a:t>‹#›</a:t>
            </a:fld>
            <a:endParaRPr lang="es-US"/>
          </a:p>
        </p:txBody>
      </p:sp>
      <p:sp>
        <p:nvSpPr>
          <p:cNvPr id="11" name="Content Placeholder 10"/>
          <p:cNvSpPr>
            <a:spLocks noGrp="1"/>
          </p:cNvSpPr>
          <p:nvPr>
            <p:ph sz="quarter" idx="13"/>
          </p:nvPr>
        </p:nvSpPr>
        <p:spPr>
          <a:xfrm>
            <a:off x="1298448" y="2944368"/>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transition>
    <p:cu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97C021B6-33EC-4906-9472-0D39A34886DA}" type="datetimeFigureOut">
              <a:rPr lang="es-US" smtClean="0"/>
              <a:pPr/>
              <a:t>4/20/2015</a:t>
            </a:fld>
            <a:endParaRPr lang="es-US"/>
          </a:p>
        </p:txBody>
      </p:sp>
      <p:sp>
        <p:nvSpPr>
          <p:cNvPr id="4" name="Footer Placeholder 3"/>
          <p:cNvSpPr>
            <a:spLocks noGrp="1"/>
          </p:cNvSpPr>
          <p:nvPr>
            <p:ph type="ftr" sz="quarter" idx="11"/>
          </p:nvPr>
        </p:nvSpPr>
        <p:spPr/>
        <p:txBody>
          <a:bodyPr/>
          <a:lstStyle/>
          <a:p>
            <a:endParaRPr lang="es-US"/>
          </a:p>
        </p:txBody>
      </p:sp>
      <p:sp>
        <p:nvSpPr>
          <p:cNvPr id="5" name="Slide Number Placeholder 4"/>
          <p:cNvSpPr>
            <a:spLocks noGrp="1"/>
          </p:cNvSpPr>
          <p:nvPr>
            <p:ph type="sldNum" sz="quarter" idx="12"/>
          </p:nvPr>
        </p:nvSpPr>
        <p:spPr/>
        <p:txBody>
          <a:bodyPr/>
          <a:lstStyle/>
          <a:p>
            <a:fld id="{D0BB36E0-3BEA-485E-AFD6-80010B9E0477}" type="slidenum">
              <a:rPr lang="es-US" smtClean="0"/>
              <a:pPr/>
              <a:t>‹#›</a:t>
            </a:fld>
            <a:endParaRPr lang="es-US"/>
          </a:p>
        </p:txBody>
      </p:sp>
    </p:spTree>
  </p:cSld>
  <p:clrMapOvr>
    <a:masterClrMapping/>
  </p:clrMapOvr>
  <p:transition>
    <p:cu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C021B6-33EC-4906-9472-0D39A34886DA}" type="datetimeFigureOut">
              <a:rPr lang="es-US" smtClean="0"/>
              <a:pPr/>
              <a:t>4/20/2015</a:t>
            </a:fld>
            <a:endParaRPr lang="es-US"/>
          </a:p>
        </p:txBody>
      </p:sp>
      <p:sp>
        <p:nvSpPr>
          <p:cNvPr id="3" name="Footer Placeholder 2"/>
          <p:cNvSpPr>
            <a:spLocks noGrp="1"/>
          </p:cNvSpPr>
          <p:nvPr>
            <p:ph type="ftr" sz="quarter" idx="11"/>
          </p:nvPr>
        </p:nvSpPr>
        <p:spPr/>
        <p:txBody>
          <a:bodyPr/>
          <a:lstStyle/>
          <a:p>
            <a:endParaRPr lang="es-US"/>
          </a:p>
        </p:txBody>
      </p:sp>
      <p:sp>
        <p:nvSpPr>
          <p:cNvPr id="4" name="Slide Number Placeholder 3"/>
          <p:cNvSpPr>
            <a:spLocks noGrp="1"/>
          </p:cNvSpPr>
          <p:nvPr>
            <p:ph type="sldNum" sz="quarter" idx="12"/>
          </p:nvPr>
        </p:nvSpPr>
        <p:spPr/>
        <p:txBody>
          <a:bodyPr/>
          <a:lstStyle/>
          <a:p>
            <a:fld id="{D0BB36E0-3BEA-485E-AFD6-80010B9E0477}" type="slidenum">
              <a:rPr lang="es-US" smtClean="0"/>
              <a:pPr/>
              <a:t>‹#›</a:t>
            </a:fld>
            <a:endParaRPr lang="es-US"/>
          </a:p>
        </p:txBody>
      </p:sp>
    </p:spTree>
  </p:cSld>
  <p:clrMapOvr>
    <a:masterClrMapping/>
  </p:clrMapOvr>
  <p:transition>
    <p:cu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1698" y="5885672"/>
            <a:ext cx="1213821" cy="365125"/>
          </a:xfrm>
        </p:spPr>
        <p:txBody>
          <a:bodyPr/>
          <a:lstStyle/>
          <a:p>
            <a:fld id="{97C021B6-33EC-4906-9472-0D39A34886DA}" type="datetimeFigureOut">
              <a:rPr lang="es-US" smtClean="0"/>
              <a:pPr/>
              <a:t>4/20/2015</a:t>
            </a:fld>
            <a:endParaRPr lang="es-US"/>
          </a:p>
        </p:txBody>
      </p:sp>
      <p:sp>
        <p:nvSpPr>
          <p:cNvPr id="6" name="Footer Placeholder 5"/>
          <p:cNvSpPr>
            <a:spLocks noGrp="1"/>
          </p:cNvSpPr>
          <p:nvPr>
            <p:ph type="ftr" sz="quarter" idx="11"/>
          </p:nvPr>
        </p:nvSpPr>
        <p:spPr>
          <a:xfrm rot="-60000">
            <a:off x="914554" y="5829261"/>
            <a:ext cx="3522607" cy="365125"/>
          </a:xfrm>
        </p:spPr>
        <p:txBody>
          <a:bodyPr/>
          <a:lstStyle/>
          <a:p>
            <a:endParaRPr lang="es-US"/>
          </a:p>
        </p:txBody>
      </p:sp>
      <p:sp>
        <p:nvSpPr>
          <p:cNvPr id="7" name="Slide Number Placeholder 6"/>
          <p:cNvSpPr>
            <a:spLocks noGrp="1"/>
          </p:cNvSpPr>
          <p:nvPr>
            <p:ph type="sldNum" sz="quarter" idx="12"/>
          </p:nvPr>
        </p:nvSpPr>
        <p:spPr>
          <a:xfrm rot="60000">
            <a:off x="7557313" y="5896961"/>
            <a:ext cx="554023" cy="365125"/>
          </a:xfrm>
        </p:spPr>
        <p:txBody>
          <a:bodyPr/>
          <a:lstStyle/>
          <a:p>
            <a:fld id="{D0BB36E0-3BEA-485E-AFD6-80010B9E0477}" type="slidenum">
              <a:rPr lang="es-US" smtClean="0"/>
              <a:pPr/>
              <a:t>‹#›</a:t>
            </a:fld>
            <a:endParaRPr lang="es-US"/>
          </a:p>
        </p:txBody>
      </p:sp>
    </p:spTree>
  </p:cSld>
  <p:clrMapOvr>
    <a:masterClrMapping/>
  </p:clrMapOvr>
  <p:transition>
    <p:cu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rot="60000">
            <a:off x="6345936" y="5888737"/>
            <a:ext cx="1213821" cy="365125"/>
          </a:xfrm>
        </p:spPr>
        <p:txBody>
          <a:bodyPr/>
          <a:lstStyle/>
          <a:p>
            <a:fld id="{97C021B6-33EC-4906-9472-0D39A34886DA}" type="datetimeFigureOut">
              <a:rPr lang="es-US" smtClean="0"/>
              <a:pPr/>
              <a:t>4/20/2015</a:t>
            </a:fld>
            <a:endParaRPr lang="es-US"/>
          </a:p>
        </p:txBody>
      </p:sp>
      <p:sp>
        <p:nvSpPr>
          <p:cNvPr id="6" name="Footer Placeholder 5"/>
          <p:cNvSpPr>
            <a:spLocks noGrp="1"/>
          </p:cNvSpPr>
          <p:nvPr>
            <p:ph type="ftr" sz="quarter" idx="11"/>
          </p:nvPr>
        </p:nvSpPr>
        <p:spPr>
          <a:xfrm rot="-60000">
            <a:off x="914569" y="5831037"/>
            <a:ext cx="3319043" cy="365125"/>
          </a:xfrm>
        </p:spPr>
        <p:txBody>
          <a:bodyPr/>
          <a:lstStyle/>
          <a:p>
            <a:endParaRPr lang="es-US"/>
          </a:p>
        </p:txBody>
      </p:sp>
      <p:sp>
        <p:nvSpPr>
          <p:cNvPr id="7" name="Slide Number Placeholder 6"/>
          <p:cNvSpPr>
            <a:spLocks noGrp="1"/>
          </p:cNvSpPr>
          <p:nvPr>
            <p:ph type="sldNum" sz="quarter" idx="12"/>
          </p:nvPr>
        </p:nvSpPr>
        <p:spPr>
          <a:xfrm rot="60000">
            <a:off x="7562089" y="5900026"/>
            <a:ext cx="554023" cy="365125"/>
          </a:xfrm>
        </p:spPr>
        <p:txBody>
          <a:bodyPr/>
          <a:lstStyle/>
          <a:p>
            <a:fld id="{D0BB36E0-3BEA-485E-AFD6-80010B9E0477}" type="slidenum">
              <a:rPr lang="es-US" smtClean="0"/>
              <a:pPr/>
              <a:t>‹#›</a:t>
            </a:fld>
            <a:endParaRPr lang="es-US"/>
          </a:p>
        </p:txBody>
      </p:sp>
    </p:spTree>
  </p:cSld>
  <p:clrMapOvr>
    <a:masterClrMapping/>
  </p:clrMapOvr>
  <p:transition>
    <p:cu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97C021B6-33EC-4906-9472-0D39A34886DA}" type="datetimeFigureOut">
              <a:rPr lang="es-US" smtClean="0"/>
              <a:pPr/>
              <a:t>4/20/2015</a:t>
            </a:fld>
            <a:endParaRPr lang="es-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s-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D0BB36E0-3BEA-485E-AFD6-80010B9E0477}" type="slidenum">
              <a:rPr lang="es-US" smtClean="0"/>
              <a:pPr/>
              <a:t>‹#›</a:t>
            </a:fld>
            <a:endParaRPr lang="es-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ransition>
    <p:cut/>
  </p:transition>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8600" y="-76200"/>
            <a:ext cx="8534400" cy="990599"/>
          </a:xfrm>
        </p:spPr>
        <p:txBody>
          <a:bodyPr>
            <a:normAutofit/>
          </a:bodyPr>
          <a:lstStyle/>
          <a:p>
            <a:pPr algn="ctr"/>
            <a:r>
              <a:rPr lang="es-US"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PONTIFICIA</a:t>
            </a:r>
            <a:r>
              <a:rPr lang="es-US" sz="2000" b="1" dirty="0" smtClean="0">
                <a:solidFill>
                  <a:schemeClr val="tx1"/>
                </a:solidFill>
                <a:latin typeface="Times New Roman" pitchFamily="18" charset="0"/>
                <a:cs typeface="Times New Roman" pitchFamily="18" charset="0"/>
              </a:rPr>
              <a:t> </a:t>
            </a:r>
            <a:r>
              <a:rPr lang="es-US"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UNIVERSIDAD</a:t>
            </a:r>
            <a:r>
              <a:rPr lang="es-US" sz="2000" b="1" dirty="0" smtClean="0">
                <a:solidFill>
                  <a:schemeClr val="tx1"/>
                </a:solidFill>
                <a:latin typeface="Times New Roman" pitchFamily="18" charset="0"/>
                <a:cs typeface="Times New Roman" pitchFamily="18" charset="0"/>
              </a:rPr>
              <a:t> </a:t>
            </a:r>
            <a:r>
              <a:rPr lang="es-US"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CATÓLICA</a:t>
            </a:r>
            <a:r>
              <a:rPr lang="es-US" sz="2000" b="1" dirty="0" smtClean="0">
                <a:solidFill>
                  <a:schemeClr val="tx1"/>
                </a:solidFill>
                <a:latin typeface="Times New Roman" pitchFamily="18" charset="0"/>
                <a:cs typeface="Times New Roman" pitchFamily="18" charset="0"/>
              </a:rPr>
              <a:t> </a:t>
            </a:r>
            <a:r>
              <a:rPr lang="es-US"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MADRE</a:t>
            </a:r>
            <a:r>
              <a:rPr lang="es-US" sz="2000" b="1" dirty="0" smtClean="0">
                <a:solidFill>
                  <a:schemeClr val="tx1"/>
                </a:solidFill>
                <a:latin typeface="Times New Roman" pitchFamily="18" charset="0"/>
                <a:cs typeface="Times New Roman" pitchFamily="18" charset="0"/>
              </a:rPr>
              <a:t> Y </a:t>
            </a:r>
            <a:r>
              <a:rPr lang="es-US" sz="2000" b="1" dirty="0" smtClean="0">
                <a:solidFill>
                  <a:schemeClr val="tx1"/>
                </a:solidFill>
                <a:effectLst>
                  <a:outerShdw blurRad="38100" dist="38100" dir="2700000" algn="tl">
                    <a:srgbClr val="000000">
                      <a:alpha val="43137"/>
                    </a:srgbClr>
                  </a:outerShdw>
                </a:effectLst>
                <a:latin typeface="Times New Roman" pitchFamily="18" charset="0"/>
                <a:cs typeface="Times New Roman" pitchFamily="18" charset="0"/>
              </a:rPr>
              <a:t>MAESTRA</a:t>
            </a:r>
            <a:r>
              <a:rPr lang="es-US" sz="2000" b="1" dirty="0" smtClean="0">
                <a:latin typeface="Times New Roman" pitchFamily="18" charset="0"/>
                <a:cs typeface="Times New Roman" pitchFamily="18" charset="0"/>
              </a:rPr>
              <a:t/>
            </a:r>
            <a:br>
              <a:rPr lang="es-US" sz="2000" b="1" dirty="0" smtClean="0">
                <a:latin typeface="Times New Roman" pitchFamily="18" charset="0"/>
                <a:cs typeface="Times New Roman" pitchFamily="18" charset="0"/>
              </a:rPr>
            </a:br>
            <a:endParaRPr lang="es-US" sz="2000" b="1" dirty="0">
              <a:latin typeface="Times New Roman" pitchFamily="18" charset="0"/>
              <a:cs typeface="Times New Roman" pitchFamily="18" charset="0"/>
            </a:endParaRPr>
          </a:p>
        </p:txBody>
      </p:sp>
      <p:sp>
        <p:nvSpPr>
          <p:cNvPr id="3" name="2 Subtítulo"/>
          <p:cNvSpPr>
            <a:spLocks noGrp="1"/>
          </p:cNvSpPr>
          <p:nvPr>
            <p:ph type="subTitle" idx="1"/>
          </p:nvPr>
        </p:nvSpPr>
        <p:spPr>
          <a:xfrm>
            <a:off x="1143000" y="4267200"/>
            <a:ext cx="7162800" cy="1066800"/>
          </a:xfrm>
        </p:spPr>
        <p:txBody>
          <a:bodyPr>
            <a:normAutofit/>
          </a:bodyPr>
          <a:lstStyle/>
          <a:p>
            <a:pPr algn="ctr"/>
            <a:r>
              <a:rPr lang="es-US" sz="2000" b="1" dirty="0" smtClean="0">
                <a:solidFill>
                  <a:schemeClr val="tx1"/>
                </a:solidFill>
                <a:latin typeface="Times New Roman" pitchFamily="18" charset="0"/>
                <a:cs typeface="Times New Roman" pitchFamily="18" charset="0"/>
              </a:rPr>
              <a:t>“El resumen como estrategia para la comprensión lectora en  Derecho de los Contratos”</a:t>
            </a:r>
          </a:p>
          <a:p>
            <a:endParaRPr lang="es-US" sz="2000" b="1" dirty="0" smtClean="0">
              <a:solidFill>
                <a:schemeClr val="bg1"/>
              </a:solidFill>
              <a:latin typeface="Times New Roman" pitchFamily="18" charset="0"/>
              <a:cs typeface="Times New Roman" pitchFamily="18" charset="0"/>
            </a:endParaRPr>
          </a:p>
        </p:txBody>
      </p:sp>
      <p:pic>
        <p:nvPicPr>
          <p:cNvPr id="4" name="3 Imagen" descr="images.jpg"/>
          <p:cNvPicPr>
            <a:picLocks noChangeAspect="1"/>
          </p:cNvPicPr>
          <p:nvPr/>
        </p:nvPicPr>
        <p:blipFill>
          <a:blip r:embed="rId3" cstate="print"/>
          <a:stretch>
            <a:fillRect/>
          </a:stretch>
        </p:blipFill>
        <p:spPr>
          <a:xfrm>
            <a:off x="3500437" y="2208446"/>
            <a:ext cx="2062163" cy="1906354"/>
          </a:xfrm>
          <a:prstGeom prst="rect">
            <a:avLst/>
          </a:prstGeom>
        </p:spPr>
      </p:pic>
      <p:sp>
        <p:nvSpPr>
          <p:cNvPr id="5" name="4 CuadroTexto"/>
          <p:cNvSpPr txBox="1"/>
          <p:nvPr/>
        </p:nvSpPr>
        <p:spPr>
          <a:xfrm>
            <a:off x="838200" y="1066800"/>
            <a:ext cx="7239000" cy="923330"/>
          </a:xfrm>
          <a:prstGeom prst="rect">
            <a:avLst/>
          </a:prstGeom>
          <a:noFill/>
        </p:spPr>
        <p:txBody>
          <a:bodyPr wrap="square" rtlCol="0">
            <a:spAutoFit/>
          </a:bodyPr>
          <a:lstStyle/>
          <a:p>
            <a:pPr algn="ctr"/>
            <a:r>
              <a:rPr lang="es-US" b="1" dirty="0" smtClean="0">
                <a:latin typeface="Times New Roman" pitchFamily="18" charset="0"/>
                <a:cs typeface="Times New Roman" pitchFamily="18" charset="0"/>
              </a:rPr>
              <a:t>Centro de Excelencia para la Investigación y Difusión de Lectura y Escritura</a:t>
            </a:r>
            <a:br>
              <a:rPr lang="es-US" b="1" dirty="0" smtClean="0">
                <a:latin typeface="Times New Roman" pitchFamily="18" charset="0"/>
                <a:cs typeface="Times New Roman" pitchFamily="18" charset="0"/>
              </a:rPr>
            </a:br>
            <a:r>
              <a:rPr lang="es-US" b="1" dirty="0" smtClean="0">
                <a:latin typeface="Times New Roman" pitchFamily="18" charset="0"/>
                <a:cs typeface="Times New Roman" pitchFamily="18" charset="0"/>
              </a:rPr>
              <a:t>(CEDILE)</a:t>
            </a:r>
            <a:endParaRPr lang="es-ES" dirty="0"/>
          </a:p>
        </p:txBody>
      </p:sp>
      <p:sp>
        <p:nvSpPr>
          <p:cNvPr id="6" name="5 CuadroTexto"/>
          <p:cNvSpPr txBox="1"/>
          <p:nvPr/>
        </p:nvSpPr>
        <p:spPr>
          <a:xfrm>
            <a:off x="3276600" y="5410200"/>
            <a:ext cx="3581400" cy="646331"/>
          </a:xfrm>
          <a:prstGeom prst="rect">
            <a:avLst/>
          </a:prstGeom>
          <a:noFill/>
        </p:spPr>
        <p:txBody>
          <a:bodyPr wrap="square" rtlCol="0">
            <a:spAutoFit/>
          </a:bodyPr>
          <a:lstStyle/>
          <a:p>
            <a:r>
              <a:rPr lang="es-US" b="1" dirty="0" smtClean="0">
                <a:latin typeface="Times New Roman" pitchFamily="18" charset="0"/>
                <a:cs typeface="Times New Roman" pitchFamily="18" charset="0"/>
              </a:rPr>
              <a:t>Por: Licda. </a:t>
            </a:r>
            <a:r>
              <a:rPr lang="es-US" b="1" dirty="0" err="1" smtClean="0">
                <a:latin typeface="Times New Roman" pitchFamily="18" charset="0"/>
                <a:cs typeface="Times New Roman" pitchFamily="18" charset="0"/>
              </a:rPr>
              <a:t>Sahyly</a:t>
            </a:r>
            <a:r>
              <a:rPr lang="es-US" b="1" dirty="0" smtClean="0">
                <a:latin typeface="Times New Roman" pitchFamily="18" charset="0"/>
                <a:cs typeface="Times New Roman" pitchFamily="18" charset="0"/>
              </a:rPr>
              <a:t> </a:t>
            </a:r>
            <a:r>
              <a:rPr lang="es-US" b="1" dirty="0" err="1" smtClean="0">
                <a:latin typeface="Times New Roman" pitchFamily="18" charset="0"/>
                <a:cs typeface="Times New Roman" pitchFamily="18" charset="0"/>
              </a:rPr>
              <a:t>Wehbe</a:t>
            </a:r>
            <a:endParaRPr lang="es-US" b="1" dirty="0" smtClean="0">
              <a:latin typeface="Times New Roman" pitchFamily="18" charset="0"/>
              <a:cs typeface="Times New Roman" pitchFamily="18" charset="0"/>
            </a:endParaRPr>
          </a:p>
          <a:p>
            <a:endParaRPr lang="es-ES"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par>
                                <p:cTn id="11" presetID="6" presetClass="entr" presetSubtype="16"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ircle(in)">
                                      <p:cBhvr>
                                        <p:cTn id="13" dur="2000"/>
                                        <p:tgtEl>
                                          <p:spTgt spid="4"/>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circle(in)">
                                      <p:cBhvr>
                                        <p:cTn id="16" dur="2000"/>
                                        <p:tgtEl>
                                          <p:spTgt spid="3">
                                            <p:txEl>
                                              <p:pRg st="0" end="0"/>
                                            </p:tx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circle(in)">
                                      <p:cBhvr>
                                        <p:cTn id="19"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a:bodyPr>
          <a:lstStyle/>
          <a:p>
            <a:pPr algn="just">
              <a:buNone/>
            </a:pPr>
            <a:r>
              <a:rPr lang="es-US" b="1" dirty="0" smtClean="0"/>
              <a:t>    </a:t>
            </a:r>
            <a:r>
              <a:rPr lang="es-ES" b="1" dirty="0" smtClean="0"/>
              <a:t>"Leer es una tarea compleja que no se limita al simple descifrado sino que implica una actividad de gran coste cognitivo en la que interactúa la información que tenemos almacenada en la memoria con la que nos provee el texto“ (</a:t>
            </a:r>
            <a:r>
              <a:rPr lang="es-DO" b="1" dirty="0" smtClean="0"/>
              <a:t>Padilla, Douglas y López, 2011</a:t>
            </a:r>
            <a:r>
              <a:rPr lang="es-ES" b="1" dirty="0" smtClean="0"/>
              <a:t>).</a:t>
            </a:r>
          </a:p>
          <a:p>
            <a:pPr algn="just">
              <a:buNone/>
            </a:pPr>
            <a:r>
              <a:rPr lang="es-ES" b="1" dirty="0" smtClean="0"/>
              <a:t>    Quien lee y comprende un texto, es capaz de resumirlo, dando cuenta de la idea global.</a:t>
            </a:r>
          </a:p>
          <a:p>
            <a:pPr algn="just">
              <a:buNone/>
            </a:pPr>
            <a:r>
              <a:rPr lang="es-ES" b="1" dirty="0" smtClean="0"/>
              <a:t>    </a:t>
            </a:r>
          </a:p>
          <a:p>
            <a:pPr algn="just">
              <a:buNone/>
            </a:pPr>
            <a:endParaRPr lang="es-US"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lnSpcReduction="20000"/>
          </a:bodyPr>
          <a:lstStyle/>
          <a:p>
            <a:pPr algn="just">
              <a:buNone/>
            </a:pPr>
            <a:r>
              <a:rPr lang="es-US" dirty="0" smtClean="0"/>
              <a:t>  </a:t>
            </a:r>
            <a:r>
              <a:rPr lang="es-US" b="1" dirty="0" smtClean="0"/>
              <a:t>  El resumen implica la construcción de un nuevo texto, a partir de los datos del texto fuente, los cuales pueden ser reorganizados y jerarquizados de distintas maneras de acuerdo con el propósito lector y el tipo de texto en cuestión. (Padilla, Douglas y López, 2010).</a:t>
            </a:r>
          </a:p>
          <a:p>
            <a:pPr algn="just">
              <a:buNone/>
            </a:pPr>
            <a:endParaRPr lang="es-US" b="1" dirty="0" smtClean="0"/>
          </a:p>
          <a:p>
            <a:pPr algn="just">
              <a:buNone/>
            </a:pPr>
            <a:r>
              <a:rPr lang="es-US" b="1" dirty="0" smtClean="0"/>
              <a:t>     Resumir es condesar contenidos, concisamente es “Aquel tipo de discurso que otorga una variante personal de una macro-estructura general del discurso que se procede a resumir”  (Van </a:t>
            </a:r>
            <a:r>
              <a:rPr lang="es-US" b="1" dirty="0" err="1" smtClean="0"/>
              <a:t>Dijk</a:t>
            </a:r>
            <a:r>
              <a:rPr lang="es-US" b="1" dirty="0" smtClean="0"/>
              <a:t>, 1980). </a:t>
            </a:r>
            <a:endParaRPr lang="es-ES" b="1"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r>
              <a:rPr lang="es-ES" dirty="0" smtClean="0"/>
              <a:t>Macrorreglas</a:t>
            </a:r>
            <a:endParaRPr lang="es-ES" dirty="0"/>
          </a:p>
        </p:txBody>
      </p:sp>
      <p:sp>
        <p:nvSpPr>
          <p:cNvPr id="5" name="4 Marcador de texto"/>
          <p:cNvSpPr>
            <a:spLocks noGrp="1"/>
          </p:cNvSpPr>
          <p:nvPr>
            <p:ph type="body" idx="4294967295"/>
          </p:nvPr>
        </p:nvSpPr>
        <p:spPr>
          <a:xfrm>
            <a:off x="0" y="2122488"/>
            <a:ext cx="2940050" cy="820737"/>
          </a:xfrm>
        </p:spPr>
        <p:txBody>
          <a:bodyPr/>
          <a:lstStyle/>
          <a:p>
            <a:endParaRPr lang="es-ES" dirty="0" smtClean="0"/>
          </a:p>
          <a:p>
            <a:endParaRPr lang="es-ES" dirty="0"/>
          </a:p>
        </p:txBody>
      </p:sp>
      <p:sp>
        <p:nvSpPr>
          <p:cNvPr id="6" name="5 Marcador de texto"/>
          <p:cNvSpPr>
            <a:spLocks noGrp="1"/>
          </p:cNvSpPr>
          <p:nvPr>
            <p:ph type="body" sz="quarter" idx="4294967295"/>
          </p:nvPr>
        </p:nvSpPr>
        <p:spPr>
          <a:xfrm>
            <a:off x="6199188" y="2122488"/>
            <a:ext cx="2944812" cy="822325"/>
          </a:xfrm>
        </p:spPr>
        <p:txBody>
          <a:bodyPr/>
          <a:lstStyle/>
          <a:p>
            <a:endParaRPr lang="es-ES" dirty="0" smtClean="0"/>
          </a:p>
          <a:p>
            <a:endParaRPr lang="es-ES" dirty="0"/>
          </a:p>
        </p:txBody>
      </p:sp>
      <p:graphicFrame>
        <p:nvGraphicFramePr>
          <p:cNvPr id="3" name="2 Marcador de contenido"/>
          <p:cNvGraphicFramePr>
            <a:graphicFrameLocks noGrp="1"/>
          </p:cNvGraphicFramePr>
          <p:nvPr>
            <p:ph sz="quarter" idx="4294967295"/>
            <p:extLst>
              <p:ext uri="{D42A27DB-BD31-4B8C-83A1-F6EECF244321}">
                <p14:modId xmlns="" xmlns:p14="http://schemas.microsoft.com/office/powerpoint/2010/main" val="2588316345"/>
              </p:ext>
            </p:extLst>
          </p:nvPr>
        </p:nvGraphicFramePr>
        <p:xfrm>
          <a:off x="1981200" y="1905000"/>
          <a:ext cx="5791200" cy="373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8 Marcador de contenido"/>
          <p:cNvSpPr>
            <a:spLocks noGrp="1"/>
          </p:cNvSpPr>
          <p:nvPr>
            <p:ph sz="quarter" idx="4294967295"/>
          </p:nvPr>
        </p:nvSpPr>
        <p:spPr>
          <a:xfrm>
            <a:off x="0" y="3657600"/>
            <a:ext cx="2130425" cy="2066925"/>
          </a:xfrm>
        </p:spPr>
        <p:txBody>
          <a:bodyPr/>
          <a:lstStyle/>
          <a:p>
            <a:endParaRPr lang="es-ES" dirty="0" smtClean="0"/>
          </a:p>
          <a:p>
            <a:endParaRPr lang="es-ES"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graphicEl>
                                              <a:dgm id="{3A90346B-1448-4860-BC7F-554E13B5E9F4}"/>
                                            </p:graphicEl>
                                          </p:spTgt>
                                        </p:tgtEl>
                                        <p:attrNameLst>
                                          <p:attrName>style.visibility</p:attrName>
                                        </p:attrNameLst>
                                      </p:cBhvr>
                                      <p:to>
                                        <p:strVal val="visible"/>
                                      </p:to>
                                    </p:set>
                                    <p:animEffect transition="in" filter="fade">
                                      <p:cBhvr>
                                        <p:cTn id="13" dur="1000"/>
                                        <p:tgtEl>
                                          <p:spTgt spid="3">
                                            <p:graphicEl>
                                              <a:dgm id="{3A90346B-1448-4860-BC7F-554E13B5E9F4}"/>
                                            </p:graphicEl>
                                          </p:spTgt>
                                        </p:tgtEl>
                                      </p:cBhvr>
                                    </p:animEffect>
                                    <p:anim calcmode="lin" valueType="num">
                                      <p:cBhvr>
                                        <p:cTn id="14" dur="1000" fill="hold"/>
                                        <p:tgtEl>
                                          <p:spTgt spid="3">
                                            <p:graphicEl>
                                              <a:dgm id="{3A90346B-1448-4860-BC7F-554E13B5E9F4}"/>
                                            </p:graphicEl>
                                          </p:spTgt>
                                        </p:tgtEl>
                                        <p:attrNameLst>
                                          <p:attrName>ppt_x</p:attrName>
                                        </p:attrNameLst>
                                      </p:cBhvr>
                                      <p:tavLst>
                                        <p:tav tm="0">
                                          <p:val>
                                            <p:strVal val="#ppt_x"/>
                                          </p:val>
                                        </p:tav>
                                        <p:tav tm="100000">
                                          <p:val>
                                            <p:strVal val="#ppt_x"/>
                                          </p:val>
                                        </p:tav>
                                      </p:tavLst>
                                    </p:anim>
                                    <p:anim calcmode="lin" valueType="num">
                                      <p:cBhvr>
                                        <p:cTn id="15" dur="1000" fill="hold"/>
                                        <p:tgtEl>
                                          <p:spTgt spid="3">
                                            <p:graphicEl>
                                              <a:dgm id="{3A90346B-1448-4860-BC7F-554E13B5E9F4}"/>
                                            </p:graphic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graphicEl>
                                              <a:dgm id="{B82590B6-155C-4C95-863C-670FBDF074AB}"/>
                                            </p:graphicEl>
                                          </p:spTgt>
                                        </p:tgtEl>
                                        <p:attrNameLst>
                                          <p:attrName>style.visibility</p:attrName>
                                        </p:attrNameLst>
                                      </p:cBhvr>
                                      <p:to>
                                        <p:strVal val="visible"/>
                                      </p:to>
                                    </p:set>
                                    <p:animEffect transition="in" filter="fade">
                                      <p:cBhvr>
                                        <p:cTn id="20" dur="1000"/>
                                        <p:tgtEl>
                                          <p:spTgt spid="3">
                                            <p:graphicEl>
                                              <a:dgm id="{B82590B6-155C-4C95-863C-670FBDF074AB}"/>
                                            </p:graphicEl>
                                          </p:spTgt>
                                        </p:tgtEl>
                                      </p:cBhvr>
                                    </p:animEffect>
                                    <p:anim calcmode="lin" valueType="num">
                                      <p:cBhvr>
                                        <p:cTn id="21" dur="1000" fill="hold"/>
                                        <p:tgtEl>
                                          <p:spTgt spid="3">
                                            <p:graphicEl>
                                              <a:dgm id="{B82590B6-155C-4C95-863C-670FBDF074AB}"/>
                                            </p:graphicEl>
                                          </p:spTgt>
                                        </p:tgtEl>
                                        <p:attrNameLst>
                                          <p:attrName>ppt_x</p:attrName>
                                        </p:attrNameLst>
                                      </p:cBhvr>
                                      <p:tavLst>
                                        <p:tav tm="0">
                                          <p:val>
                                            <p:strVal val="#ppt_x"/>
                                          </p:val>
                                        </p:tav>
                                        <p:tav tm="100000">
                                          <p:val>
                                            <p:strVal val="#ppt_x"/>
                                          </p:val>
                                        </p:tav>
                                      </p:tavLst>
                                    </p:anim>
                                    <p:anim calcmode="lin" valueType="num">
                                      <p:cBhvr>
                                        <p:cTn id="22" dur="1000" fill="hold"/>
                                        <p:tgtEl>
                                          <p:spTgt spid="3">
                                            <p:graphicEl>
                                              <a:dgm id="{B82590B6-155C-4C95-863C-670FBDF074AB}"/>
                                            </p:graphic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graphicEl>
                                              <a:dgm id="{75EEABF6-C0BF-456D-A8B5-76904DC72579}"/>
                                            </p:graphicEl>
                                          </p:spTgt>
                                        </p:tgtEl>
                                        <p:attrNameLst>
                                          <p:attrName>style.visibility</p:attrName>
                                        </p:attrNameLst>
                                      </p:cBhvr>
                                      <p:to>
                                        <p:strVal val="visible"/>
                                      </p:to>
                                    </p:set>
                                    <p:animEffect transition="in" filter="fade">
                                      <p:cBhvr>
                                        <p:cTn id="27" dur="1000"/>
                                        <p:tgtEl>
                                          <p:spTgt spid="3">
                                            <p:graphicEl>
                                              <a:dgm id="{75EEABF6-C0BF-456D-A8B5-76904DC72579}"/>
                                            </p:graphicEl>
                                          </p:spTgt>
                                        </p:tgtEl>
                                      </p:cBhvr>
                                    </p:animEffect>
                                    <p:anim calcmode="lin" valueType="num">
                                      <p:cBhvr>
                                        <p:cTn id="28" dur="1000" fill="hold"/>
                                        <p:tgtEl>
                                          <p:spTgt spid="3">
                                            <p:graphicEl>
                                              <a:dgm id="{75EEABF6-C0BF-456D-A8B5-76904DC72579}"/>
                                            </p:graphicEl>
                                          </p:spTgt>
                                        </p:tgtEl>
                                        <p:attrNameLst>
                                          <p:attrName>ppt_x</p:attrName>
                                        </p:attrNameLst>
                                      </p:cBhvr>
                                      <p:tavLst>
                                        <p:tav tm="0">
                                          <p:val>
                                            <p:strVal val="#ppt_x"/>
                                          </p:val>
                                        </p:tav>
                                        <p:tav tm="100000">
                                          <p:val>
                                            <p:strVal val="#ppt_x"/>
                                          </p:val>
                                        </p:tav>
                                      </p:tavLst>
                                    </p:anim>
                                    <p:anim calcmode="lin" valueType="num">
                                      <p:cBhvr>
                                        <p:cTn id="29" dur="1000" fill="hold"/>
                                        <p:tgtEl>
                                          <p:spTgt spid="3">
                                            <p:graphicEl>
                                              <a:dgm id="{75EEABF6-C0BF-456D-A8B5-76904DC72579}"/>
                                            </p:graphic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graphicEl>
                                              <a:dgm id="{F0A35B01-F215-4E03-9641-66E9D47E9967}"/>
                                            </p:graphicEl>
                                          </p:spTgt>
                                        </p:tgtEl>
                                        <p:attrNameLst>
                                          <p:attrName>style.visibility</p:attrName>
                                        </p:attrNameLst>
                                      </p:cBhvr>
                                      <p:to>
                                        <p:strVal val="visible"/>
                                      </p:to>
                                    </p:set>
                                    <p:animEffect transition="in" filter="fade">
                                      <p:cBhvr>
                                        <p:cTn id="34" dur="1000"/>
                                        <p:tgtEl>
                                          <p:spTgt spid="3">
                                            <p:graphicEl>
                                              <a:dgm id="{F0A35B01-F215-4E03-9641-66E9D47E9967}"/>
                                            </p:graphicEl>
                                          </p:spTgt>
                                        </p:tgtEl>
                                      </p:cBhvr>
                                    </p:animEffect>
                                    <p:anim calcmode="lin" valueType="num">
                                      <p:cBhvr>
                                        <p:cTn id="35" dur="1000" fill="hold"/>
                                        <p:tgtEl>
                                          <p:spTgt spid="3">
                                            <p:graphicEl>
                                              <a:dgm id="{F0A35B01-F215-4E03-9641-66E9D47E9967}"/>
                                            </p:graphicEl>
                                          </p:spTgt>
                                        </p:tgtEl>
                                        <p:attrNameLst>
                                          <p:attrName>ppt_x</p:attrName>
                                        </p:attrNameLst>
                                      </p:cBhvr>
                                      <p:tavLst>
                                        <p:tav tm="0">
                                          <p:val>
                                            <p:strVal val="#ppt_x"/>
                                          </p:val>
                                        </p:tav>
                                        <p:tav tm="100000">
                                          <p:val>
                                            <p:strVal val="#ppt_x"/>
                                          </p:val>
                                        </p:tav>
                                      </p:tavLst>
                                    </p:anim>
                                    <p:anim calcmode="lin" valueType="num">
                                      <p:cBhvr>
                                        <p:cTn id="36" dur="1000" fill="hold"/>
                                        <p:tgtEl>
                                          <p:spTgt spid="3">
                                            <p:graphicEl>
                                              <a:dgm id="{F0A35B01-F215-4E03-9641-66E9D47E9967}"/>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Graphic spid="3"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S" dirty="0" smtClean="0"/>
              <a:t>Tipos de resúmenes</a:t>
            </a:r>
            <a:endParaRPr lang="es-US" dirty="0"/>
          </a:p>
        </p:txBody>
      </p:sp>
      <p:graphicFrame>
        <p:nvGraphicFramePr>
          <p:cNvPr id="4" name="3 Marcador de contenido"/>
          <p:cNvGraphicFramePr>
            <a:graphicFrameLocks noGrp="1"/>
          </p:cNvGraphicFramePr>
          <p:nvPr>
            <p:ph idx="1"/>
            <p:extLst>
              <p:ext uri="{D42A27DB-BD31-4B8C-83A1-F6EECF244321}">
                <p14:modId xmlns="" xmlns:p14="http://schemas.microsoft.com/office/powerpoint/2010/main" val="3970004527"/>
              </p:ext>
            </p:extLst>
          </p:nvPr>
        </p:nvGraphicFramePr>
        <p:xfrm>
          <a:off x="1295400" y="2034988"/>
          <a:ext cx="6196405" cy="31466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4">
                                            <p:graphicEl>
                                              <a:dgm id="{FA961F4B-5CDD-4970-8CCA-D65E0E399990}"/>
                                            </p:graphicEl>
                                          </p:spTgt>
                                        </p:tgtEl>
                                        <p:attrNameLst>
                                          <p:attrName>style.visibility</p:attrName>
                                        </p:attrNameLst>
                                      </p:cBhvr>
                                      <p:to>
                                        <p:strVal val="visible"/>
                                      </p:to>
                                    </p:set>
                                    <p:animEffect transition="in" filter="wipe(down)">
                                      <p:cBhvr>
                                        <p:cTn id="13" dur="500"/>
                                        <p:tgtEl>
                                          <p:spTgt spid="4">
                                            <p:graphicEl>
                                              <a:dgm id="{FA961F4B-5CDD-4970-8CCA-D65E0E399990}"/>
                                            </p:graphic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4">
                                            <p:graphicEl>
                                              <a:dgm id="{6AB77CC6-D3B4-4B55-B672-73A8B78D7031}"/>
                                            </p:graphicEl>
                                          </p:spTgt>
                                        </p:tgtEl>
                                        <p:attrNameLst>
                                          <p:attrName>style.visibility</p:attrName>
                                        </p:attrNameLst>
                                      </p:cBhvr>
                                      <p:to>
                                        <p:strVal val="visible"/>
                                      </p:to>
                                    </p:set>
                                    <p:animEffect transition="in" filter="wipe(down)">
                                      <p:cBhvr>
                                        <p:cTn id="18" dur="500"/>
                                        <p:tgtEl>
                                          <p:spTgt spid="4">
                                            <p:graphicEl>
                                              <a:dgm id="{6AB77CC6-D3B4-4B55-B672-73A8B78D7031}"/>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4">
                                            <p:graphicEl>
                                              <a:dgm id="{05613C02-7E03-427E-A0E2-CD2775C04323}"/>
                                            </p:graphicEl>
                                          </p:spTgt>
                                        </p:tgtEl>
                                        <p:attrNameLst>
                                          <p:attrName>style.visibility</p:attrName>
                                        </p:attrNameLst>
                                      </p:cBhvr>
                                      <p:to>
                                        <p:strVal val="visible"/>
                                      </p:to>
                                    </p:set>
                                    <p:animEffect transition="in" filter="wipe(down)">
                                      <p:cBhvr>
                                        <p:cTn id="23" dur="500"/>
                                        <p:tgtEl>
                                          <p:spTgt spid="4">
                                            <p:graphicEl>
                                              <a:dgm id="{05613C02-7E03-427E-A0E2-CD2775C0432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S" dirty="0" smtClean="0">
                <a:effectLst>
                  <a:outerShdw blurRad="38100" dist="38100" dir="2700000" algn="tl">
                    <a:srgbClr val="000000">
                      <a:alpha val="43137"/>
                    </a:srgbClr>
                  </a:outerShdw>
                </a:effectLst>
              </a:rPr>
              <a:t>Metodología</a:t>
            </a:r>
            <a:r>
              <a:rPr lang="es-US" dirty="0" smtClean="0"/>
              <a:t> </a:t>
            </a:r>
            <a:endParaRPr lang="es-US" dirty="0"/>
          </a:p>
        </p:txBody>
      </p:sp>
      <p:graphicFrame>
        <p:nvGraphicFramePr>
          <p:cNvPr id="6" name="5 Marcador de contenido"/>
          <p:cNvGraphicFramePr>
            <a:graphicFrameLocks noGrp="1"/>
          </p:cNvGraphicFramePr>
          <p:nvPr>
            <p:ph idx="1"/>
            <p:extLst>
              <p:ext uri="{D42A27DB-BD31-4B8C-83A1-F6EECF244321}">
                <p14:modId xmlns="" xmlns:p14="http://schemas.microsoft.com/office/powerpoint/2010/main" val="1148992026"/>
              </p:ext>
            </p:extLst>
          </p:nvPr>
        </p:nvGraphicFramePr>
        <p:xfrm>
          <a:off x="1442645" y="2514600"/>
          <a:ext cx="6196405" cy="36038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4 CuadroTexto"/>
          <p:cNvSpPr txBox="1"/>
          <p:nvPr/>
        </p:nvSpPr>
        <p:spPr>
          <a:xfrm>
            <a:off x="1143000" y="1828800"/>
            <a:ext cx="6477000" cy="923330"/>
          </a:xfrm>
          <a:prstGeom prst="rect">
            <a:avLst/>
          </a:prstGeom>
          <a:noFill/>
        </p:spPr>
        <p:txBody>
          <a:bodyPr wrap="square" rtlCol="0">
            <a:spAutoFit/>
          </a:bodyPr>
          <a:lstStyle/>
          <a:p>
            <a:r>
              <a:rPr lang="es-US" b="1" dirty="0"/>
              <a:t>El proyecto de investigación se realizó a través de un proceso que constó de cuatro fases:</a:t>
            </a:r>
          </a:p>
          <a:p>
            <a:endParaRPr lang="es-ES"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graphicEl>
                                              <a:dgm id="{F80A7960-CE45-4989-BDBE-E092E7D126AF}"/>
                                            </p:graphicEl>
                                          </p:spTgt>
                                        </p:tgtEl>
                                        <p:attrNameLst>
                                          <p:attrName>style.visibility</p:attrName>
                                        </p:attrNameLst>
                                      </p:cBhvr>
                                      <p:to>
                                        <p:strVal val="visible"/>
                                      </p:to>
                                    </p:set>
                                    <p:animEffect transition="in" filter="barn(inVertical)">
                                      <p:cBhvr>
                                        <p:cTn id="17" dur="500"/>
                                        <p:tgtEl>
                                          <p:spTgt spid="6">
                                            <p:graphicEl>
                                              <a:dgm id="{F80A7960-CE45-4989-BDBE-E092E7D126AF}"/>
                                            </p:graphicEl>
                                          </p:spTgt>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6">
                                            <p:graphicEl>
                                              <a:dgm id="{800AEC44-D9D6-469E-B987-44EB8A3A1A28}"/>
                                            </p:graphicEl>
                                          </p:spTgt>
                                        </p:tgtEl>
                                        <p:attrNameLst>
                                          <p:attrName>style.visibility</p:attrName>
                                        </p:attrNameLst>
                                      </p:cBhvr>
                                      <p:to>
                                        <p:strVal val="visible"/>
                                      </p:to>
                                    </p:set>
                                    <p:animEffect transition="in" filter="barn(inVertical)">
                                      <p:cBhvr>
                                        <p:cTn id="20" dur="500"/>
                                        <p:tgtEl>
                                          <p:spTgt spid="6">
                                            <p:graphicEl>
                                              <a:dgm id="{800AEC44-D9D6-469E-B987-44EB8A3A1A28}"/>
                                            </p:graphic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6">
                                            <p:graphicEl>
                                              <a:dgm id="{5BBD46D2-2724-44BF-B3DB-010A52E1D60D}"/>
                                            </p:graphicEl>
                                          </p:spTgt>
                                        </p:tgtEl>
                                        <p:attrNameLst>
                                          <p:attrName>style.visibility</p:attrName>
                                        </p:attrNameLst>
                                      </p:cBhvr>
                                      <p:to>
                                        <p:strVal val="visible"/>
                                      </p:to>
                                    </p:set>
                                    <p:animEffect transition="in" filter="barn(inVertical)">
                                      <p:cBhvr>
                                        <p:cTn id="25" dur="500"/>
                                        <p:tgtEl>
                                          <p:spTgt spid="6">
                                            <p:graphicEl>
                                              <a:dgm id="{5BBD46D2-2724-44BF-B3DB-010A52E1D60D}"/>
                                            </p:graphic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6">
                                            <p:graphicEl>
                                              <a:dgm id="{0B98A1C6-6A89-48A3-A82C-680389C4C9DF}"/>
                                            </p:graphicEl>
                                          </p:spTgt>
                                        </p:tgtEl>
                                        <p:attrNameLst>
                                          <p:attrName>style.visibility</p:attrName>
                                        </p:attrNameLst>
                                      </p:cBhvr>
                                      <p:to>
                                        <p:strVal val="visible"/>
                                      </p:to>
                                    </p:set>
                                    <p:animEffect transition="in" filter="barn(inVertical)">
                                      <p:cBhvr>
                                        <p:cTn id="30" dur="500"/>
                                        <p:tgtEl>
                                          <p:spTgt spid="6">
                                            <p:graphicEl>
                                              <a:dgm id="{0B98A1C6-6A89-48A3-A82C-680389C4C9DF}"/>
                                            </p:graphicEl>
                                          </p:spTgt>
                                        </p:tgtEl>
                                      </p:cBhvr>
                                    </p:animEffect>
                                  </p:childTnLst>
                                </p:cTn>
                              </p:par>
                              <p:par>
                                <p:cTn id="31" presetID="16" presetClass="entr" presetSubtype="21" fill="hold" grpId="0" nodeType="withEffect">
                                  <p:stCondLst>
                                    <p:cond delay="0"/>
                                  </p:stCondLst>
                                  <p:childTnLst>
                                    <p:set>
                                      <p:cBhvr>
                                        <p:cTn id="32" dur="1" fill="hold">
                                          <p:stCondLst>
                                            <p:cond delay="0"/>
                                          </p:stCondLst>
                                        </p:cTn>
                                        <p:tgtEl>
                                          <p:spTgt spid="6">
                                            <p:graphicEl>
                                              <a:dgm id="{FBE15BCA-0F4E-48B3-889C-BA03C72DA18B}"/>
                                            </p:graphicEl>
                                          </p:spTgt>
                                        </p:tgtEl>
                                        <p:attrNameLst>
                                          <p:attrName>style.visibility</p:attrName>
                                        </p:attrNameLst>
                                      </p:cBhvr>
                                      <p:to>
                                        <p:strVal val="visible"/>
                                      </p:to>
                                    </p:set>
                                    <p:animEffect transition="in" filter="barn(inVertical)">
                                      <p:cBhvr>
                                        <p:cTn id="33" dur="500"/>
                                        <p:tgtEl>
                                          <p:spTgt spid="6">
                                            <p:graphicEl>
                                              <a:dgm id="{FBE15BCA-0F4E-48B3-889C-BA03C72DA18B}"/>
                                            </p:graphic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6">
                                            <p:graphicEl>
                                              <a:dgm id="{6B658ED1-14AE-4577-BD3B-218F8A9D6B99}"/>
                                            </p:graphicEl>
                                          </p:spTgt>
                                        </p:tgtEl>
                                        <p:attrNameLst>
                                          <p:attrName>style.visibility</p:attrName>
                                        </p:attrNameLst>
                                      </p:cBhvr>
                                      <p:to>
                                        <p:strVal val="visible"/>
                                      </p:to>
                                    </p:set>
                                    <p:animEffect transition="in" filter="barn(inVertical)">
                                      <p:cBhvr>
                                        <p:cTn id="38" dur="500"/>
                                        <p:tgtEl>
                                          <p:spTgt spid="6">
                                            <p:graphicEl>
                                              <a:dgm id="{6B658ED1-14AE-4577-BD3B-218F8A9D6B99}"/>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grpId="0" nodeType="clickEffect">
                                  <p:stCondLst>
                                    <p:cond delay="0"/>
                                  </p:stCondLst>
                                  <p:childTnLst>
                                    <p:set>
                                      <p:cBhvr>
                                        <p:cTn id="42" dur="1" fill="hold">
                                          <p:stCondLst>
                                            <p:cond delay="0"/>
                                          </p:stCondLst>
                                        </p:cTn>
                                        <p:tgtEl>
                                          <p:spTgt spid="6">
                                            <p:graphicEl>
                                              <a:dgm id="{5C38FD58-5BCF-4341-A29E-8C98B9DE0B33}"/>
                                            </p:graphicEl>
                                          </p:spTgt>
                                        </p:tgtEl>
                                        <p:attrNameLst>
                                          <p:attrName>style.visibility</p:attrName>
                                        </p:attrNameLst>
                                      </p:cBhvr>
                                      <p:to>
                                        <p:strVal val="visible"/>
                                      </p:to>
                                    </p:set>
                                    <p:animEffect transition="in" filter="barn(inVertical)">
                                      <p:cBhvr>
                                        <p:cTn id="43" dur="500"/>
                                        <p:tgtEl>
                                          <p:spTgt spid="6">
                                            <p:graphicEl>
                                              <a:dgm id="{5C38FD58-5BCF-4341-A29E-8C98B9DE0B33}"/>
                                            </p:graphicEl>
                                          </p:spTgt>
                                        </p:tgtEl>
                                      </p:cBhvr>
                                    </p:animEffect>
                                  </p:childTnLst>
                                </p:cTn>
                              </p:par>
                              <p:par>
                                <p:cTn id="44" presetID="16" presetClass="entr" presetSubtype="21" fill="hold" grpId="0" nodeType="withEffect">
                                  <p:stCondLst>
                                    <p:cond delay="0"/>
                                  </p:stCondLst>
                                  <p:childTnLst>
                                    <p:set>
                                      <p:cBhvr>
                                        <p:cTn id="45" dur="1" fill="hold">
                                          <p:stCondLst>
                                            <p:cond delay="0"/>
                                          </p:stCondLst>
                                        </p:cTn>
                                        <p:tgtEl>
                                          <p:spTgt spid="6">
                                            <p:graphicEl>
                                              <a:dgm id="{9B4947BB-1B42-46EB-B7FB-685E9066E136}"/>
                                            </p:graphicEl>
                                          </p:spTgt>
                                        </p:tgtEl>
                                        <p:attrNameLst>
                                          <p:attrName>style.visibility</p:attrName>
                                        </p:attrNameLst>
                                      </p:cBhvr>
                                      <p:to>
                                        <p:strVal val="visible"/>
                                      </p:to>
                                    </p:set>
                                    <p:animEffect transition="in" filter="barn(inVertical)">
                                      <p:cBhvr>
                                        <p:cTn id="46" dur="500"/>
                                        <p:tgtEl>
                                          <p:spTgt spid="6">
                                            <p:graphicEl>
                                              <a:dgm id="{9B4947BB-1B42-46EB-B7FB-685E9066E136}"/>
                                            </p:graphicEl>
                                          </p:spTgt>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6">
                                            <p:graphicEl>
                                              <a:dgm id="{FF772492-77F2-42AB-87D9-3B85A44B5970}"/>
                                            </p:graphicEl>
                                          </p:spTgt>
                                        </p:tgtEl>
                                        <p:attrNameLst>
                                          <p:attrName>style.visibility</p:attrName>
                                        </p:attrNameLst>
                                      </p:cBhvr>
                                      <p:to>
                                        <p:strVal val="visible"/>
                                      </p:to>
                                    </p:set>
                                    <p:animEffect transition="in" filter="barn(inVertical)">
                                      <p:cBhvr>
                                        <p:cTn id="51" dur="500"/>
                                        <p:tgtEl>
                                          <p:spTgt spid="6">
                                            <p:graphicEl>
                                              <a:dgm id="{FF772492-77F2-42AB-87D9-3B85A44B5970}"/>
                                            </p:graphicEl>
                                          </p:spTgt>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6">
                                            <p:graphicEl>
                                              <a:dgm id="{CF6FE872-E384-4582-8EDF-6FEA8FC946B7}"/>
                                            </p:graphicEl>
                                          </p:spTgt>
                                        </p:tgtEl>
                                        <p:attrNameLst>
                                          <p:attrName>style.visibility</p:attrName>
                                        </p:attrNameLst>
                                      </p:cBhvr>
                                      <p:to>
                                        <p:strVal val="visible"/>
                                      </p:to>
                                    </p:set>
                                    <p:animEffect transition="in" filter="barn(inVertical)">
                                      <p:cBhvr>
                                        <p:cTn id="56" dur="500"/>
                                        <p:tgtEl>
                                          <p:spTgt spid="6">
                                            <p:graphicEl>
                                              <a:dgm id="{CF6FE872-E384-4582-8EDF-6FEA8FC946B7}"/>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6" grpId="0">
        <p:bldSub>
          <a:bldDgm bld="one"/>
        </p:bldSub>
      </p:bldGraphic>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1000" y="-76200"/>
            <a:ext cx="8229600" cy="715962"/>
          </a:xfrm>
        </p:spPr>
        <p:txBody>
          <a:bodyPr>
            <a:normAutofit/>
          </a:bodyPr>
          <a:lstStyle/>
          <a:p>
            <a:r>
              <a:rPr lang="es-US" sz="2800" dirty="0" smtClean="0">
                <a:effectLst>
                  <a:outerShdw blurRad="38100" dist="38100" dir="2700000" algn="tl">
                    <a:srgbClr val="000000">
                      <a:alpha val="43137"/>
                    </a:srgbClr>
                  </a:outerShdw>
                </a:effectLst>
              </a:rPr>
              <a:t>Rúbrica</a:t>
            </a:r>
            <a:r>
              <a:rPr lang="es-US" sz="2800" dirty="0" smtClean="0"/>
              <a:t> </a:t>
            </a:r>
            <a:r>
              <a:rPr lang="es-US" sz="2800" dirty="0" smtClean="0">
                <a:effectLst>
                  <a:outerShdw blurRad="38100" dist="38100" dir="2700000" algn="tl">
                    <a:srgbClr val="000000">
                      <a:alpha val="43137"/>
                    </a:srgbClr>
                  </a:outerShdw>
                </a:effectLst>
              </a:rPr>
              <a:t>de</a:t>
            </a:r>
            <a:r>
              <a:rPr lang="es-US" sz="2800" dirty="0" smtClean="0"/>
              <a:t> </a:t>
            </a:r>
            <a:r>
              <a:rPr lang="es-US" sz="2800" dirty="0" smtClean="0">
                <a:effectLst>
                  <a:outerShdw blurRad="38100" dist="38100" dir="2700000" algn="tl">
                    <a:srgbClr val="000000">
                      <a:alpha val="43137"/>
                    </a:srgbClr>
                  </a:outerShdw>
                </a:effectLst>
              </a:rPr>
              <a:t>evaluación</a:t>
            </a:r>
            <a:r>
              <a:rPr lang="es-US" sz="2800" dirty="0" smtClean="0"/>
              <a:t> </a:t>
            </a:r>
            <a:r>
              <a:rPr lang="es-US" sz="2800" dirty="0" smtClean="0">
                <a:effectLst>
                  <a:outerShdw blurRad="38100" dist="38100" dir="2700000" algn="tl">
                    <a:srgbClr val="000000">
                      <a:alpha val="43137"/>
                    </a:srgbClr>
                  </a:outerShdw>
                </a:effectLst>
              </a:rPr>
              <a:t>para</a:t>
            </a:r>
            <a:r>
              <a:rPr lang="es-US" sz="2800" dirty="0" smtClean="0"/>
              <a:t> </a:t>
            </a:r>
            <a:r>
              <a:rPr lang="es-US" sz="2800" dirty="0" smtClean="0">
                <a:effectLst>
                  <a:outerShdw blurRad="38100" dist="38100" dir="2700000" algn="tl">
                    <a:srgbClr val="000000">
                      <a:alpha val="43137"/>
                    </a:srgbClr>
                  </a:outerShdw>
                </a:effectLst>
              </a:rPr>
              <a:t>resúmenes</a:t>
            </a:r>
            <a:r>
              <a:rPr lang="es-US" sz="2800" dirty="0" smtClean="0"/>
              <a:t> </a:t>
            </a:r>
            <a:endParaRPr lang="es-US" sz="2800" dirty="0"/>
          </a:p>
        </p:txBody>
      </p:sp>
      <p:graphicFrame>
        <p:nvGraphicFramePr>
          <p:cNvPr id="11" name="10 Marcador de contenido"/>
          <p:cNvGraphicFramePr>
            <a:graphicFrameLocks noGrp="1"/>
          </p:cNvGraphicFramePr>
          <p:nvPr>
            <p:ph idx="1"/>
            <p:extLst>
              <p:ext uri="{D42A27DB-BD31-4B8C-83A1-F6EECF244321}">
                <p14:modId xmlns="" xmlns:p14="http://schemas.microsoft.com/office/powerpoint/2010/main" val="914300172"/>
              </p:ext>
            </p:extLst>
          </p:nvPr>
        </p:nvGraphicFramePr>
        <p:xfrm>
          <a:off x="685801" y="533401"/>
          <a:ext cx="7696199" cy="5715001"/>
        </p:xfrm>
        <a:graphic>
          <a:graphicData uri="http://schemas.openxmlformats.org/drawingml/2006/table">
            <a:tbl>
              <a:tblPr/>
              <a:tblGrid>
                <a:gridCol w="1494603"/>
                <a:gridCol w="2213428"/>
                <a:gridCol w="1994853"/>
                <a:gridCol w="1993315"/>
              </a:tblGrid>
              <a:tr h="158750">
                <a:tc>
                  <a:txBody>
                    <a:bodyPr/>
                    <a:lstStyle/>
                    <a:p>
                      <a:pPr marL="0" marR="0" algn="ctr">
                        <a:lnSpc>
                          <a:spcPct val="115000"/>
                        </a:lnSpc>
                        <a:spcBef>
                          <a:spcPts val="0"/>
                        </a:spcBef>
                        <a:spcAft>
                          <a:spcPts val="0"/>
                        </a:spcAft>
                      </a:pPr>
                      <a:r>
                        <a:rPr lang="es-DO" sz="900" b="1" dirty="0">
                          <a:latin typeface="Times New Roman"/>
                          <a:ea typeface="Calibri"/>
                          <a:cs typeface="Times New Roman"/>
                        </a:rPr>
                        <a:t>Criterios a evaluar</a:t>
                      </a:r>
                      <a:endParaRPr lang="es-US" sz="900" dirty="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DO" sz="900" b="1">
                          <a:latin typeface="Times New Roman"/>
                          <a:ea typeface="Calibri"/>
                          <a:cs typeface="Times New Roman"/>
                        </a:rPr>
                        <a:t>Mayormente logrado</a:t>
                      </a:r>
                      <a:endParaRPr lang="es-US" sz="90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DO" sz="900" b="1">
                          <a:latin typeface="Times New Roman"/>
                          <a:ea typeface="Calibri"/>
                          <a:cs typeface="Times New Roman"/>
                        </a:rPr>
                        <a:t>Medianamente logrado</a:t>
                      </a:r>
                      <a:endParaRPr lang="es-US" sz="90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s-DO" sz="900" b="1">
                          <a:latin typeface="Times New Roman"/>
                          <a:ea typeface="Calibri"/>
                          <a:cs typeface="Times New Roman"/>
                        </a:rPr>
                        <a:t>Escasamente logrado</a:t>
                      </a:r>
                      <a:endParaRPr lang="es-US" sz="90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000">
                <a:tc>
                  <a:txBody>
                    <a:bodyPr/>
                    <a:lstStyle/>
                    <a:p>
                      <a:pPr marL="0" marR="0" algn="ctr">
                        <a:lnSpc>
                          <a:spcPct val="115000"/>
                        </a:lnSpc>
                        <a:spcBef>
                          <a:spcPts val="0"/>
                        </a:spcBef>
                        <a:spcAft>
                          <a:spcPts val="0"/>
                        </a:spcAft>
                      </a:pPr>
                      <a:endParaRPr lang="es-DO" sz="900" b="1" dirty="0">
                        <a:latin typeface="Times New Roman"/>
                        <a:ea typeface="Calibri"/>
                        <a:cs typeface="Times New Roman"/>
                      </a:endParaRPr>
                    </a:p>
                    <a:p>
                      <a:pPr marL="0" marR="0" algn="ctr">
                        <a:lnSpc>
                          <a:spcPct val="115000"/>
                        </a:lnSpc>
                        <a:spcBef>
                          <a:spcPts val="0"/>
                        </a:spcBef>
                        <a:spcAft>
                          <a:spcPts val="0"/>
                        </a:spcAft>
                      </a:pPr>
                      <a:r>
                        <a:rPr lang="es-DO" sz="900" b="1" dirty="0">
                          <a:latin typeface="Times New Roman"/>
                          <a:ea typeface="Calibri"/>
                          <a:cs typeface="Times New Roman"/>
                        </a:rPr>
                        <a:t>Presentación de la idea principal y las ideas que la apoyan.</a:t>
                      </a:r>
                      <a:endParaRPr lang="es-US" sz="900" b="1" dirty="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DO" sz="900" b="0" dirty="0">
                          <a:latin typeface="Times New Roman"/>
                          <a:ea typeface="Calibri"/>
                          <a:cs typeface="Times New Roman"/>
                        </a:rPr>
                        <a:t>Presenta la idea principal acompañada de las ideas relevantes que la apoyan</a:t>
                      </a:r>
                      <a:endParaRPr lang="es-US" sz="900" b="0" dirty="0">
                        <a:latin typeface="Calibri"/>
                        <a:ea typeface="Calibri"/>
                        <a:cs typeface="Times New Roman"/>
                      </a:endParaRPr>
                    </a:p>
                    <a:p>
                      <a:pPr marL="0" marR="0" algn="just">
                        <a:lnSpc>
                          <a:spcPct val="115000"/>
                        </a:lnSpc>
                        <a:spcBef>
                          <a:spcPts val="0"/>
                        </a:spcBef>
                        <a:spcAft>
                          <a:spcPts val="0"/>
                        </a:spcAft>
                      </a:pPr>
                      <a:r>
                        <a:rPr lang="es-DO" sz="900" b="0" dirty="0">
                          <a:latin typeface="Times New Roman"/>
                          <a:ea typeface="Calibri"/>
                          <a:cs typeface="Times New Roman"/>
                        </a:rPr>
                        <a:t>20 </a:t>
                      </a:r>
                      <a:r>
                        <a:rPr lang="es-DO" sz="900" b="0" dirty="0" err="1">
                          <a:latin typeface="Times New Roman"/>
                          <a:ea typeface="Calibri"/>
                          <a:cs typeface="Times New Roman"/>
                        </a:rPr>
                        <a:t>ptos</a:t>
                      </a:r>
                      <a:r>
                        <a:rPr lang="es-DO" sz="900" b="0" dirty="0">
                          <a:latin typeface="Times New Roman"/>
                          <a:ea typeface="Calibri"/>
                          <a:cs typeface="Times New Roman"/>
                        </a:rPr>
                        <a:t>.</a:t>
                      </a:r>
                      <a:endParaRPr lang="es-US" sz="900" b="0" dirty="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DO" sz="900" b="0">
                          <a:latin typeface="Times New Roman"/>
                          <a:ea typeface="Calibri"/>
                          <a:cs typeface="Times New Roman"/>
                        </a:rPr>
                        <a:t>Presenta la idea principal pero existe poca coherencia entre ella y las ideas relevantes que la apoyan</a:t>
                      </a:r>
                      <a:endParaRPr lang="es-US" sz="900" b="0">
                        <a:latin typeface="Calibri"/>
                        <a:ea typeface="Calibri"/>
                        <a:cs typeface="Times New Roman"/>
                      </a:endParaRPr>
                    </a:p>
                    <a:p>
                      <a:pPr marL="0" marR="0" algn="just">
                        <a:lnSpc>
                          <a:spcPct val="115000"/>
                        </a:lnSpc>
                        <a:spcBef>
                          <a:spcPts val="0"/>
                        </a:spcBef>
                        <a:spcAft>
                          <a:spcPts val="0"/>
                        </a:spcAft>
                      </a:pPr>
                      <a:r>
                        <a:rPr lang="es-DO" sz="900" b="0">
                          <a:latin typeface="Times New Roman"/>
                          <a:ea typeface="Calibri"/>
                          <a:cs typeface="Times New Roman"/>
                        </a:rPr>
                        <a:t>12 ptos.</a:t>
                      </a:r>
                      <a:endParaRPr lang="es-US" sz="900" b="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DO" sz="900" b="0">
                          <a:latin typeface="Times New Roman"/>
                          <a:ea typeface="Calibri"/>
                          <a:cs typeface="Times New Roman"/>
                        </a:rPr>
                        <a:t>No presenta en forma clara la idea principal ni las ideas relevantes que la apoyan</a:t>
                      </a:r>
                      <a:endParaRPr lang="es-US" sz="900" b="0">
                        <a:latin typeface="Calibri"/>
                        <a:ea typeface="Calibri"/>
                        <a:cs typeface="Times New Roman"/>
                      </a:endParaRPr>
                    </a:p>
                    <a:p>
                      <a:pPr marL="0" marR="0" algn="just">
                        <a:lnSpc>
                          <a:spcPct val="115000"/>
                        </a:lnSpc>
                        <a:spcBef>
                          <a:spcPts val="0"/>
                        </a:spcBef>
                        <a:spcAft>
                          <a:spcPts val="0"/>
                        </a:spcAft>
                      </a:pPr>
                      <a:r>
                        <a:rPr lang="es-DO" sz="900" b="0">
                          <a:latin typeface="Times New Roman"/>
                          <a:ea typeface="Calibri"/>
                          <a:cs typeface="Times New Roman"/>
                        </a:rPr>
                        <a:t>8 ptos.</a:t>
                      </a:r>
                      <a:endParaRPr lang="es-US" sz="900" b="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1250">
                <a:tc>
                  <a:txBody>
                    <a:bodyPr/>
                    <a:lstStyle/>
                    <a:p>
                      <a:pPr marL="0" marR="0" algn="ctr">
                        <a:lnSpc>
                          <a:spcPct val="115000"/>
                        </a:lnSpc>
                        <a:spcBef>
                          <a:spcPts val="0"/>
                        </a:spcBef>
                        <a:spcAft>
                          <a:spcPts val="0"/>
                        </a:spcAft>
                      </a:pPr>
                      <a:endParaRPr lang="es-DO" sz="900" b="1" dirty="0">
                        <a:latin typeface="Times New Roman"/>
                        <a:ea typeface="Calibri"/>
                        <a:cs typeface="Times New Roman"/>
                      </a:endParaRPr>
                    </a:p>
                    <a:p>
                      <a:pPr marL="0" marR="0" algn="ctr">
                        <a:lnSpc>
                          <a:spcPct val="115000"/>
                        </a:lnSpc>
                        <a:spcBef>
                          <a:spcPts val="0"/>
                        </a:spcBef>
                        <a:spcAft>
                          <a:spcPts val="0"/>
                        </a:spcAft>
                      </a:pPr>
                      <a:r>
                        <a:rPr lang="es-DO" sz="900" b="1" dirty="0">
                          <a:latin typeface="Times New Roman"/>
                          <a:ea typeface="Calibri"/>
                          <a:cs typeface="Times New Roman"/>
                        </a:rPr>
                        <a:t>Aplicación de las </a:t>
                      </a:r>
                      <a:r>
                        <a:rPr lang="es-DO" sz="900" b="1" dirty="0" err="1">
                          <a:latin typeface="Times New Roman"/>
                          <a:ea typeface="Calibri"/>
                          <a:cs typeface="Times New Roman"/>
                        </a:rPr>
                        <a:t>macrorreglas</a:t>
                      </a:r>
                      <a:r>
                        <a:rPr lang="es-DO" sz="900" b="1" dirty="0">
                          <a:latin typeface="Times New Roman"/>
                          <a:ea typeface="Calibri"/>
                          <a:cs typeface="Times New Roman"/>
                        </a:rPr>
                        <a:t> en la elaboración del resumen.</a:t>
                      </a:r>
                      <a:endParaRPr lang="es-US" sz="900" b="1" dirty="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DO" sz="900" b="0" dirty="0">
                          <a:latin typeface="Times New Roman"/>
                          <a:ea typeface="Calibri"/>
                          <a:cs typeface="Times New Roman"/>
                        </a:rPr>
                        <a:t>Toma en cuenta las </a:t>
                      </a:r>
                      <a:r>
                        <a:rPr lang="es-DO" sz="900" b="0" dirty="0" err="1">
                          <a:latin typeface="Times New Roman"/>
                          <a:ea typeface="Calibri"/>
                          <a:cs typeface="Times New Roman"/>
                        </a:rPr>
                        <a:t>macrorreglas</a:t>
                      </a:r>
                      <a:r>
                        <a:rPr lang="es-DO" sz="900" b="0" dirty="0">
                          <a:latin typeface="Times New Roman"/>
                          <a:ea typeface="Calibri"/>
                          <a:cs typeface="Times New Roman"/>
                        </a:rPr>
                        <a:t> al elaborar el resumen (omisión/selección, generalización y construcción/integración). El resumen elaborado se corresponde con la idea global del texto base.</a:t>
                      </a:r>
                      <a:endParaRPr lang="es-US" sz="900" b="0" dirty="0">
                        <a:latin typeface="Calibri"/>
                        <a:ea typeface="Calibri"/>
                        <a:cs typeface="Times New Roman"/>
                      </a:endParaRPr>
                    </a:p>
                    <a:p>
                      <a:pPr marL="0" marR="0" algn="just">
                        <a:lnSpc>
                          <a:spcPct val="115000"/>
                        </a:lnSpc>
                        <a:spcBef>
                          <a:spcPts val="0"/>
                        </a:spcBef>
                        <a:spcAft>
                          <a:spcPts val="0"/>
                        </a:spcAft>
                      </a:pPr>
                      <a:r>
                        <a:rPr lang="es-DO" sz="900" b="0" dirty="0">
                          <a:latin typeface="Times New Roman"/>
                          <a:ea typeface="Calibri"/>
                          <a:cs typeface="Times New Roman"/>
                        </a:rPr>
                        <a:t>20 </a:t>
                      </a:r>
                      <a:r>
                        <a:rPr lang="es-DO" sz="900" b="0" dirty="0" err="1">
                          <a:latin typeface="Times New Roman"/>
                          <a:ea typeface="Calibri"/>
                          <a:cs typeface="Times New Roman"/>
                        </a:rPr>
                        <a:t>ptos</a:t>
                      </a:r>
                      <a:r>
                        <a:rPr lang="es-DO" sz="900" b="0" dirty="0">
                          <a:latin typeface="Times New Roman"/>
                          <a:ea typeface="Calibri"/>
                          <a:cs typeface="Times New Roman"/>
                        </a:rPr>
                        <a:t>.</a:t>
                      </a:r>
                      <a:endParaRPr lang="es-US" sz="900" b="0" dirty="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DO" sz="900" b="0">
                          <a:latin typeface="Times New Roman"/>
                          <a:ea typeface="Calibri"/>
                          <a:cs typeface="Times New Roman"/>
                        </a:rPr>
                        <a:t>Toma en cuenta las macrorreglas al elaborar el resumen (omisión/selección, generalización y construcción/integración), pero el resumen representa en forma confusa el sentido global del texto original.</a:t>
                      </a:r>
                      <a:endParaRPr lang="es-US" sz="900" b="0">
                        <a:latin typeface="Calibri"/>
                        <a:ea typeface="Calibri"/>
                        <a:cs typeface="Times New Roman"/>
                      </a:endParaRPr>
                    </a:p>
                    <a:p>
                      <a:pPr marL="0" marR="0" algn="just">
                        <a:lnSpc>
                          <a:spcPct val="115000"/>
                        </a:lnSpc>
                        <a:spcBef>
                          <a:spcPts val="0"/>
                        </a:spcBef>
                        <a:spcAft>
                          <a:spcPts val="0"/>
                        </a:spcAft>
                      </a:pPr>
                      <a:r>
                        <a:rPr lang="es-DO" sz="900" b="0">
                          <a:latin typeface="Times New Roman"/>
                          <a:ea typeface="Calibri"/>
                          <a:cs typeface="Times New Roman"/>
                        </a:rPr>
                        <a:t>12 ptos.</a:t>
                      </a:r>
                      <a:endParaRPr lang="es-US" sz="900" b="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lnSpc>
                          <a:spcPct val="115000"/>
                        </a:lnSpc>
                        <a:spcBef>
                          <a:spcPts val="0"/>
                        </a:spcBef>
                        <a:spcAft>
                          <a:spcPts val="0"/>
                        </a:spcAft>
                      </a:pPr>
                      <a:r>
                        <a:rPr lang="es-DO" sz="900" b="0" dirty="0">
                          <a:latin typeface="Times New Roman"/>
                          <a:ea typeface="Calibri"/>
                          <a:cs typeface="Times New Roman"/>
                        </a:rPr>
                        <a:t>Toma en cuenta las macrorreglas al elaborar el resumen (omisión/selección, generalización y </a:t>
                      </a:r>
                      <a:r>
                        <a:rPr lang="es-DO" sz="900" b="0" dirty="0" smtClean="0">
                          <a:latin typeface="Times New Roman"/>
                          <a:ea typeface="Calibri"/>
                          <a:cs typeface="Times New Roman"/>
                        </a:rPr>
                        <a:t>construcción/integración</a:t>
                      </a:r>
                      <a:r>
                        <a:rPr lang="es-DO" sz="900" b="0" dirty="0">
                          <a:latin typeface="Times New Roman"/>
                          <a:ea typeface="Calibri"/>
                          <a:cs typeface="Times New Roman"/>
                        </a:rPr>
                        <a:t>). El resumen no se corresponde con la idea global del texto base.</a:t>
                      </a:r>
                      <a:endParaRPr lang="es-US" sz="900" b="0" dirty="0">
                        <a:latin typeface="Calibri"/>
                        <a:ea typeface="Calibri"/>
                        <a:cs typeface="Times New Roman"/>
                      </a:endParaRPr>
                    </a:p>
                    <a:p>
                      <a:pPr marL="0" marR="0" algn="just">
                        <a:lnSpc>
                          <a:spcPct val="115000"/>
                        </a:lnSpc>
                        <a:spcBef>
                          <a:spcPts val="0"/>
                        </a:spcBef>
                        <a:spcAft>
                          <a:spcPts val="0"/>
                        </a:spcAft>
                      </a:pPr>
                      <a:r>
                        <a:rPr lang="es-DO" sz="900" b="0" dirty="0">
                          <a:latin typeface="Times New Roman"/>
                          <a:ea typeface="Calibri"/>
                          <a:cs typeface="Times New Roman"/>
                        </a:rPr>
                        <a:t>8 </a:t>
                      </a:r>
                      <a:r>
                        <a:rPr lang="es-DO" sz="900" b="0" dirty="0" err="1">
                          <a:latin typeface="Times New Roman"/>
                          <a:ea typeface="Calibri"/>
                          <a:cs typeface="Times New Roman"/>
                        </a:rPr>
                        <a:t>ptos</a:t>
                      </a:r>
                      <a:r>
                        <a:rPr lang="es-DO" sz="900" b="0" dirty="0">
                          <a:latin typeface="Times New Roman"/>
                          <a:ea typeface="Calibri"/>
                          <a:cs typeface="Times New Roman"/>
                        </a:rPr>
                        <a:t>.</a:t>
                      </a:r>
                      <a:endParaRPr lang="es-US" sz="900" b="0" dirty="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3750">
                <a:tc>
                  <a:txBody>
                    <a:bodyPr/>
                    <a:lstStyle/>
                    <a:p>
                      <a:pPr marL="0" marR="0" algn="ctr">
                        <a:lnSpc>
                          <a:spcPct val="115000"/>
                        </a:lnSpc>
                        <a:spcBef>
                          <a:spcPts val="0"/>
                        </a:spcBef>
                        <a:spcAft>
                          <a:spcPts val="0"/>
                        </a:spcAft>
                      </a:pPr>
                      <a:endParaRPr lang="es-DO" sz="900" b="1" dirty="0">
                        <a:latin typeface="Times New Roman"/>
                        <a:ea typeface="Calibri"/>
                        <a:cs typeface="Times New Roman"/>
                      </a:endParaRPr>
                    </a:p>
                    <a:p>
                      <a:pPr marL="0" marR="0" algn="ctr">
                        <a:lnSpc>
                          <a:spcPct val="115000"/>
                        </a:lnSpc>
                        <a:spcBef>
                          <a:spcPts val="0"/>
                        </a:spcBef>
                        <a:spcAft>
                          <a:spcPts val="0"/>
                        </a:spcAft>
                      </a:pPr>
                      <a:r>
                        <a:rPr lang="es-DO" sz="900" b="1" dirty="0">
                          <a:latin typeface="Times New Roman"/>
                          <a:ea typeface="Calibri"/>
                          <a:cs typeface="Times New Roman"/>
                        </a:rPr>
                        <a:t>Existe claridad y comprensibilidad en las informaciones que expresa.</a:t>
                      </a:r>
                      <a:endParaRPr lang="es-US" sz="900" b="1" dirty="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DO" sz="900" b="0" dirty="0">
                          <a:latin typeface="Times New Roman"/>
                          <a:ea typeface="Calibri"/>
                          <a:cs typeface="Times New Roman"/>
                        </a:rPr>
                        <a:t>Muestra claridad y comprensibilidad en las informaciones que presenta: cada idea se entiende por sí sola (ausencia de fárragos, ideas incompletas o subdesarrolladas) 10 </a:t>
                      </a:r>
                      <a:r>
                        <a:rPr lang="es-DO" sz="900" b="0" dirty="0" err="1">
                          <a:latin typeface="Times New Roman"/>
                          <a:ea typeface="Calibri"/>
                          <a:cs typeface="Times New Roman"/>
                        </a:rPr>
                        <a:t>ptos</a:t>
                      </a:r>
                      <a:r>
                        <a:rPr lang="es-DO" sz="900" b="0" dirty="0">
                          <a:latin typeface="Times New Roman"/>
                          <a:ea typeface="Calibri"/>
                          <a:cs typeface="Times New Roman"/>
                        </a:rPr>
                        <a:t>.</a:t>
                      </a:r>
                      <a:endParaRPr lang="es-US" sz="900" b="0" dirty="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DO" sz="900" b="0" dirty="0">
                          <a:latin typeface="Times New Roman"/>
                          <a:ea typeface="Calibri"/>
                          <a:cs typeface="Times New Roman"/>
                        </a:rPr>
                        <a:t>Muestra poca claridad y comprensibilidad en las informaciones que presenta: cada idea no se entiende por sí sola (presencia de fárragos, ideas incompletas o subdesarrolladas) 6 </a:t>
                      </a:r>
                      <a:r>
                        <a:rPr lang="es-DO" sz="900" b="0" dirty="0" err="1">
                          <a:latin typeface="Times New Roman"/>
                          <a:ea typeface="Calibri"/>
                          <a:cs typeface="Times New Roman"/>
                        </a:rPr>
                        <a:t>ptos</a:t>
                      </a:r>
                      <a:r>
                        <a:rPr lang="es-DO" sz="900" b="0" dirty="0">
                          <a:latin typeface="Times New Roman"/>
                          <a:ea typeface="Calibri"/>
                          <a:cs typeface="Times New Roman"/>
                        </a:rPr>
                        <a:t>.</a:t>
                      </a:r>
                      <a:endParaRPr lang="es-US" sz="900" b="0" dirty="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DO" sz="900" b="0">
                          <a:latin typeface="Times New Roman"/>
                          <a:ea typeface="Calibri"/>
                          <a:cs typeface="Times New Roman"/>
                        </a:rPr>
                        <a:t>No muestra claridad y comprensibilidad en las informaciones que presenta: las ideas no se presentan de forma incoherente.</a:t>
                      </a:r>
                      <a:endParaRPr lang="es-US" sz="900" b="0">
                        <a:latin typeface="Calibri"/>
                        <a:ea typeface="Calibri"/>
                        <a:cs typeface="Times New Roman"/>
                      </a:endParaRPr>
                    </a:p>
                    <a:p>
                      <a:pPr marL="0" marR="0" algn="just">
                        <a:lnSpc>
                          <a:spcPct val="115000"/>
                        </a:lnSpc>
                        <a:spcBef>
                          <a:spcPts val="0"/>
                        </a:spcBef>
                        <a:spcAft>
                          <a:spcPts val="0"/>
                        </a:spcAft>
                      </a:pPr>
                      <a:r>
                        <a:rPr lang="es-DO" sz="900" b="0">
                          <a:latin typeface="Times New Roman"/>
                          <a:ea typeface="Calibri"/>
                          <a:cs typeface="Times New Roman"/>
                        </a:rPr>
                        <a:t>4 ptos.</a:t>
                      </a:r>
                      <a:endParaRPr lang="es-US" sz="900" b="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000">
                <a:tc>
                  <a:txBody>
                    <a:bodyPr/>
                    <a:lstStyle/>
                    <a:p>
                      <a:pPr marL="0" marR="0" algn="ctr">
                        <a:lnSpc>
                          <a:spcPct val="115000"/>
                        </a:lnSpc>
                        <a:spcBef>
                          <a:spcPts val="0"/>
                        </a:spcBef>
                        <a:spcAft>
                          <a:spcPts val="0"/>
                        </a:spcAft>
                      </a:pPr>
                      <a:endParaRPr lang="es-DO" sz="900" b="1" dirty="0">
                        <a:latin typeface="Times New Roman"/>
                        <a:ea typeface="Calibri"/>
                        <a:cs typeface="Times New Roman"/>
                      </a:endParaRPr>
                    </a:p>
                    <a:p>
                      <a:pPr marL="0" marR="0" algn="ctr">
                        <a:lnSpc>
                          <a:spcPct val="115000"/>
                        </a:lnSpc>
                        <a:spcBef>
                          <a:spcPts val="0"/>
                        </a:spcBef>
                        <a:spcAft>
                          <a:spcPts val="0"/>
                        </a:spcAft>
                      </a:pPr>
                      <a:r>
                        <a:rPr lang="es-DO" sz="900" b="1" dirty="0">
                          <a:latin typeface="Times New Roman"/>
                          <a:ea typeface="Calibri"/>
                          <a:cs typeface="Times New Roman"/>
                        </a:rPr>
                        <a:t>Posee precisión y propiedad léxica.</a:t>
                      </a:r>
                      <a:endParaRPr lang="es-US" sz="900" b="1" dirty="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s-DO" sz="900" b="0" dirty="0">
                        <a:latin typeface="Times New Roman"/>
                        <a:ea typeface="Calibri"/>
                        <a:cs typeface="Times New Roman"/>
                      </a:endParaRPr>
                    </a:p>
                    <a:p>
                      <a:pPr marL="0" marR="0" algn="just">
                        <a:lnSpc>
                          <a:spcPct val="115000"/>
                        </a:lnSpc>
                        <a:spcBef>
                          <a:spcPts val="0"/>
                        </a:spcBef>
                        <a:spcAft>
                          <a:spcPts val="0"/>
                        </a:spcAft>
                      </a:pPr>
                      <a:r>
                        <a:rPr lang="es-DO" sz="900" b="0" dirty="0">
                          <a:latin typeface="Times New Roman"/>
                          <a:ea typeface="Calibri"/>
                          <a:cs typeface="Times New Roman"/>
                        </a:rPr>
                        <a:t>Muestra precisión y propiedad léxica en la elaboración del resumen</a:t>
                      </a:r>
                      <a:endParaRPr lang="es-US" sz="900" b="0" dirty="0">
                        <a:latin typeface="Calibri"/>
                        <a:ea typeface="Calibri"/>
                        <a:cs typeface="Times New Roman"/>
                      </a:endParaRPr>
                    </a:p>
                    <a:p>
                      <a:pPr marL="0" marR="0" algn="just">
                        <a:lnSpc>
                          <a:spcPct val="115000"/>
                        </a:lnSpc>
                        <a:spcBef>
                          <a:spcPts val="0"/>
                        </a:spcBef>
                        <a:spcAft>
                          <a:spcPts val="0"/>
                        </a:spcAft>
                      </a:pPr>
                      <a:r>
                        <a:rPr lang="es-DO" sz="900" b="0" dirty="0">
                          <a:latin typeface="Times New Roman"/>
                          <a:ea typeface="Calibri"/>
                          <a:cs typeface="Times New Roman"/>
                        </a:rPr>
                        <a:t>20 </a:t>
                      </a:r>
                      <a:r>
                        <a:rPr lang="es-DO" sz="900" b="0" dirty="0" err="1">
                          <a:latin typeface="Times New Roman"/>
                          <a:ea typeface="Calibri"/>
                          <a:cs typeface="Times New Roman"/>
                        </a:rPr>
                        <a:t>ptos</a:t>
                      </a:r>
                      <a:r>
                        <a:rPr lang="es-DO" sz="900" b="0" dirty="0">
                          <a:latin typeface="Times New Roman"/>
                          <a:ea typeface="Calibri"/>
                          <a:cs typeface="Times New Roman"/>
                        </a:rPr>
                        <a:t>.</a:t>
                      </a:r>
                      <a:endParaRPr lang="es-US" sz="900" b="0" dirty="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endParaRPr lang="es-DO" sz="900" b="0" dirty="0">
                        <a:latin typeface="Times New Roman"/>
                        <a:ea typeface="Calibri"/>
                        <a:cs typeface="Times New Roman"/>
                      </a:endParaRPr>
                    </a:p>
                    <a:p>
                      <a:pPr marL="0" marR="0" algn="just">
                        <a:lnSpc>
                          <a:spcPct val="115000"/>
                        </a:lnSpc>
                        <a:spcBef>
                          <a:spcPts val="0"/>
                        </a:spcBef>
                        <a:spcAft>
                          <a:spcPts val="0"/>
                        </a:spcAft>
                      </a:pPr>
                      <a:r>
                        <a:rPr lang="es-DO" sz="900" b="0" dirty="0">
                          <a:latin typeface="Times New Roman"/>
                          <a:ea typeface="Calibri"/>
                          <a:cs typeface="Times New Roman"/>
                        </a:rPr>
                        <a:t>Muestra poca precisión y propiedad léxica en la elaboración del resumen</a:t>
                      </a:r>
                      <a:endParaRPr lang="es-US" sz="900" b="0" dirty="0">
                        <a:latin typeface="Calibri"/>
                        <a:ea typeface="Calibri"/>
                        <a:cs typeface="Times New Roman"/>
                      </a:endParaRPr>
                    </a:p>
                    <a:p>
                      <a:pPr marL="0" marR="0" algn="just">
                        <a:lnSpc>
                          <a:spcPct val="115000"/>
                        </a:lnSpc>
                        <a:spcBef>
                          <a:spcPts val="0"/>
                        </a:spcBef>
                        <a:spcAft>
                          <a:spcPts val="0"/>
                        </a:spcAft>
                      </a:pPr>
                      <a:r>
                        <a:rPr lang="es-DO" sz="900" b="0" dirty="0">
                          <a:latin typeface="Times New Roman"/>
                          <a:ea typeface="Calibri"/>
                          <a:cs typeface="Times New Roman"/>
                        </a:rPr>
                        <a:t>12 </a:t>
                      </a:r>
                      <a:r>
                        <a:rPr lang="es-DO" sz="900" b="0" dirty="0" err="1">
                          <a:latin typeface="Times New Roman"/>
                          <a:ea typeface="Calibri"/>
                          <a:cs typeface="Times New Roman"/>
                        </a:rPr>
                        <a:t>ptos</a:t>
                      </a:r>
                      <a:r>
                        <a:rPr lang="es-DO" sz="900" b="0" dirty="0">
                          <a:latin typeface="Times New Roman"/>
                          <a:ea typeface="Calibri"/>
                          <a:cs typeface="Times New Roman"/>
                        </a:rPr>
                        <a:t>.</a:t>
                      </a:r>
                      <a:endParaRPr lang="es-US" sz="900" b="0" dirty="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DO" sz="900" b="0" dirty="0">
                          <a:latin typeface="Times New Roman"/>
                          <a:ea typeface="Calibri"/>
                          <a:cs typeface="Times New Roman"/>
                        </a:rPr>
                        <a:t>Ausencia precisión y propiedad léxica en la elaboración del resumen</a:t>
                      </a:r>
                      <a:endParaRPr lang="es-US" sz="900" b="0" dirty="0">
                        <a:latin typeface="Calibri"/>
                        <a:ea typeface="Calibri"/>
                        <a:cs typeface="Times New Roman"/>
                      </a:endParaRPr>
                    </a:p>
                    <a:p>
                      <a:pPr marL="0" marR="0" algn="just">
                        <a:lnSpc>
                          <a:spcPct val="115000"/>
                        </a:lnSpc>
                        <a:spcBef>
                          <a:spcPts val="0"/>
                        </a:spcBef>
                        <a:spcAft>
                          <a:spcPts val="0"/>
                        </a:spcAft>
                      </a:pPr>
                      <a:r>
                        <a:rPr lang="es-DO" sz="900" b="0" dirty="0">
                          <a:latin typeface="Times New Roman"/>
                          <a:ea typeface="Calibri"/>
                          <a:cs typeface="Times New Roman"/>
                        </a:rPr>
                        <a:t>12 </a:t>
                      </a:r>
                      <a:r>
                        <a:rPr lang="es-DO" sz="900" b="0" dirty="0" err="1">
                          <a:latin typeface="Times New Roman"/>
                          <a:ea typeface="Calibri"/>
                          <a:cs typeface="Times New Roman"/>
                        </a:rPr>
                        <a:t>ptos</a:t>
                      </a:r>
                      <a:endParaRPr lang="es-US" sz="900" b="0" dirty="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70001">
                <a:tc>
                  <a:txBody>
                    <a:bodyPr/>
                    <a:lstStyle/>
                    <a:p>
                      <a:pPr marL="0" marR="0" algn="ctr">
                        <a:lnSpc>
                          <a:spcPct val="115000"/>
                        </a:lnSpc>
                        <a:spcBef>
                          <a:spcPts val="0"/>
                        </a:spcBef>
                        <a:spcAft>
                          <a:spcPts val="0"/>
                        </a:spcAft>
                      </a:pPr>
                      <a:endParaRPr lang="es-DO" sz="900" b="1" dirty="0">
                        <a:latin typeface="Times New Roman"/>
                        <a:ea typeface="Calibri"/>
                        <a:cs typeface="Times New Roman"/>
                      </a:endParaRPr>
                    </a:p>
                    <a:p>
                      <a:pPr marL="0" marR="0" algn="ctr">
                        <a:lnSpc>
                          <a:spcPct val="115000"/>
                        </a:lnSpc>
                        <a:spcBef>
                          <a:spcPts val="0"/>
                        </a:spcBef>
                        <a:spcAft>
                          <a:spcPts val="0"/>
                        </a:spcAft>
                      </a:pPr>
                      <a:r>
                        <a:rPr lang="es-DO" sz="900" b="1" dirty="0">
                          <a:latin typeface="Times New Roman"/>
                          <a:ea typeface="Calibri"/>
                          <a:cs typeface="Times New Roman"/>
                        </a:rPr>
                        <a:t>Aplicación de procedimientos de cohesión en la construcción de las ideas.</a:t>
                      </a:r>
                      <a:endParaRPr lang="es-US" sz="900" b="1" dirty="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DO" sz="900" b="0" dirty="0">
                          <a:latin typeface="Times New Roman"/>
                          <a:ea typeface="Calibri"/>
                          <a:cs typeface="Times New Roman"/>
                        </a:rPr>
                        <a:t>Aplica adecuadamente los procedimientos de cohesión en la construcción de las ideas: sustitución léxica, recursos </a:t>
                      </a:r>
                      <a:r>
                        <a:rPr lang="es-DO" sz="900" b="0" dirty="0" err="1">
                          <a:latin typeface="Times New Roman"/>
                          <a:ea typeface="Calibri"/>
                          <a:cs typeface="Times New Roman"/>
                        </a:rPr>
                        <a:t>endofóricos</a:t>
                      </a:r>
                      <a:r>
                        <a:rPr lang="es-DO" sz="900" b="0" dirty="0">
                          <a:latin typeface="Times New Roman"/>
                          <a:ea typeface="Calibri"/>
                          <a:cs typeface="Times New Roman"/>
                        </a:rPr>
                        <a:t>(anáfora y </a:t>
                      </a:r>
                      <a:r>
                        <a:rPr lang="es-DO" sz="900" b="0" dirty="0" err="1">
                          <a:latin typeface="Times New Roman"/>
                          <a:ea typeface="Calibri"/>
                          <a:cs typeface="Times New Roman"/>
                        </a:rPr>
                        <a:t>catáfora</a:t>
                      </a:r>
                      <a:r>
                        <a:rPr lang="es-DO" sz="900" b="0" dirty="0">
                          <a:latin typeface="Times New Roman"/>
                          <a:ea typeface="Calibri"/>
                          <a:cs typeface="Times New Roman"/>
                        </a:rPr>
                        <a:t>), pronombres(relativos, personales, etc.,), elementos de enlace, elipsis</a:t>
                      </a:r>
                      <a:endParaRPr lang="es-US" sz="900" b="0" dirty="0">
                        <a:latin typeface="Calibri"/>
                        <a:ea typeface="Calibri"/>
                        <a:cs typeface="Times New Roman"/>
                      </a:endParaRPr>
                    </a:p>
                    <a:p>
                      <a:pPr marL="0" marR="0" algn="just">
                        <a:lnSpc>
                          <a:spcPct val="115000"/>
                        </a:lnSpc>
                        <a:spcBef>
                          <a:spcPts val="0"/>
                        </a:spcBef>
                        <a:spcAft>
                          <a:spcPts val="0"/>
                        </a:spcAft>
                      </a:pPr>
                      <a:r>
                        <a:rPr lang="es-DO" sz="900" b="0" dirty="0">
                          <a:latin typeface="Times New Roman"/>
                          <a:ea typeface="Calibri"/>
                          <a:cs typeface="Times New Roman"/>
                        </a:rPr>
                        <a:t>10 </a:t>
                      </a:r>
                      <a:r>
                        <a:rPr lang="es-DO" sz="900" b="0" dirty="0" err="1">
                          <a:latin typeface="Times New Roman"/>
                          <a:ea typeface="Calibri"/>
                          <a:cs typeface="Times New Roman"/>
                        </a:rPr>
                        <a:t>ptos</a:t>
                      </a:r>
                      <a:r>
                        <a:rPr lang="es-DO" sz="900" b="0" dirty="0">
                          <a:latin typeface="Times New Roman"/>
                          <a:ea typeface="Calibri"/>
                          <a:cs typeface="Times New Roman"/>
                        </a:rPr>
                        <a:t>.</a:t>
                      </a:r>
                      <a:endParaRPr lang="es-US" sz="900" b="0" dirty="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DO" sz="900" b="0" dirty="0">
                          <a:latin typeface="Times New Roman"/>
                          <a:ea typeface="Calibri"/>
                          <a:cs typeface="Times New Roman"/>
                        </a:rPr>
                        <a:t>Empleo moderado de los procedimientos de cohesión en la construcción de las ideas: sustitución léxica, recursos </a:t>
                      </a:r>
                      <a:r>
                        <a:rPr lang="es-DO" sz="900" b="0" dirty="0" err="1">
                          <a:latin typeface="Times New Roman"/>
                          <a:ea typeface="Calibri"/>
                          <a:cs typeface="Times New Roman"/>
                        </a:rPr>
                        <a:t>endofóricos</a:t>
                      </a:r>
                      <a:r>
                        <a:rPr lang="es-DO" sz="900" b="0" dirty="0">
                          <a:latin typeface="Times New Roman"/>
                          <a:ea typeface="Calibri"/>
                          <a:cs typeface="Times New Roman"/>
                        </a:rPr>
                        <a:t> (anáfora y </a:t>
                      </a:r>
                      <a:r>
                        <a:rPr lang="es-DO" sz="900" b="0" dirty="0" err="1">
                          <a:latin typeface="Times New Roman"/>
                          <a:ea typeface="Calibri"/>
                          <a:cs typeface="Times New Roman"/>
                        </a:rPr>
                        <a:t>catáfora</a:t>
                      </a:r>
                      <a:r>
                        <a:rPr lang="es-DO" sz="900" b="0" dirty="0">
                          <a:latin typeface="Times New Roman"/>
                          <a:ea typeface="Calibri"/>
                          <a:cs typeface="Times New Roman"/>
                        </a:rPr>
                        <a:t>), pronombres (relativos, personales, etc.,), elementos de enlace, elipsis.</a:t>
                      </a:r>
                      <a:endParaRPr lang="es-US" sz="900" b="0" dirty="0">
                        <a:latin typeface="Calibri"/>
                        <a:ea typeface="Calibri"/>
                        <a:cs typeface="Times New Roman"/>
                      </a:endParaRPr>
                    </a:p>
                    <a:p>
                      <a:pPr marL="0" marR="0" algn="just">
                        <a:lnSpc>
                          <a:spcPct val="115000"/>
                        </a:lnSpc>
                        <a:spcBef>
                          <a:spcPts val="0"/>
                        </a:spcBef>
                        <a:spcAft>
                          <a:spcPts val="0"/>
                        </a:spcAft>
                      </a:pPr>
                      <a:r>
                        <a:rPr lang="es-DO" sz="900" b="0" dirty="0">
                          <a:latin typeface="Times New Roman"/>
                          <a:ea typeface="Calibri"/>
                          <a:cs typeface="Times New Roman"/>
                        </a:rPr>
                        <a:t>6 </a:t>
                      </a:r>
                      <a:r>
                        <a:rPr lang="es-DO" sz="900" b="0" dirty="0" err="1">
                          <a:latin typeface="Times New Roman"/>
                          <a:ea typeface="Calibri"/>
                          <a:cs typeface="Times New Roman"/>
                        </a:rPr>
                        <a:t>ptos</a:t>
                      </a:r>
                      <a:r>
                        <a:rPr lang="es-DO" sz="900" b="0" dirty="0">
                          <a:latin typeface="Times New Roman"/>
                          <a:ea typeface="Calibri"/>
                          <a:cs typeface="Times New Roman"/>
                        </a:rPr>
                        <a:t>.</a:t>
                      </a:r>
                      <a:endParaRPr lang="es-US" sz="900" b="0" dirty="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DO" sz="900" b="0" dirty="0">
                          <a:latin typeface="Times New Roman"/>
                          <a:ea typeface="Calibri"/>
                          <a:cs typeface="Times New Roman"/>
                        </a:rPr>
                        <a:t>Da muestra de poco uso de los procedimientos de cohesión en la construcción de las ideas: sustitución léxica, recursos </a:t>
                      </a:r>
                      <a:r>
                        <a:rPr lang="es-DO" sz="900" b="0" dirty="0" err="1">
                          <a:latin typeface="Times New Roman"/>
                          <a:ea typeface="Calibri"/>
                          <a:cs typeface="Times New Roman"/>
                        </a:rPr>
                        <a:t>endofóricos</a:t>
                      </a:r>
                      <a:r>
                        <a:rPr lang="es-DO" sz="900" b="0" dirty="0">
                          <a:latin typeface="Times New Roman"/>
                          <a:ea typeface="Calibri"/>
                          <a:cs typeface="Times New Roman"/>
                        </a:rPr>
                        <a:t> (anáfora y </a:t>
                      </a:r>
                      <a:r>
                        <a:rPr lang="es-DO" sz="900" b="0" dirty="0" err="1">
                          <a:latin typeface="Times New Roman"/>
                          <a:ea typeface="Calibri"/>
                          <a:cs typeface="Times New Roman"/>
                        </a:rPr>
                        <a:t>catáfora</a:t>
                      </a:r>
                      <a:r>
                        <a:rPr lang="es-DO" sz="900" b="0" dirty="0">
                          <a:latin typeface="Times New Roman"/>
                          <a:ea typeface="Calibri"/>
                          <a:cs typeface="Times New Roman"/>
                        </a:rPr>
                        <a:t>), pronombres (relativos, personales, etc.,), elementos de enlace, elipsis.</a:t>
                      </a:r>
                      <a:endParaRPr lang="es-US" sz="900" b="0" dirty="0">
                        <a:latin typeface="Calibri"/>
                        <a:ea typeface="Calibri"/>
                        <a:cs typeface="Times New Roman"/>
                      </a:endParaRPr>
                    </a:p>
                    <a:p>
                      <a:pPr marL="0" marR="0" algn="just">
                        <a:lnSpc>
                          <a:spcPct val="115000"/>
                        </a:lnSpc>
                        <a:spcBef>
                          <a:spcPts val="0"/>
                        </a:spcBef>
                        <a:spcAft>
                          <a:spcPts val="0"/>
                        </a:spcAft>
                      </a:pPr>
                      <a:r>
                        <a:rPr lang="es-DO" sz="900" b="0" dirty="0">
                          <a:latin typeface="Times New Roman"/>
                          <a:ea typeface="Calibri"/>
                          <a:cs typeface="Times New Roman"/>
                        </a:rPr>
                        <a:t>4 </a:t>
                      </a:r>
                      <a:r>
                        <a:rPr lang="es-DO" sz="900" b="0" dirty="0" err="1" smtClean="0">
                          <a:latin typeface="Times New Roman"/>
                          <a:ea typeface="Calibri"/>
                          <a:cs typeface="Times New Roman"/>
                        </a:rPr>
                        <a:t>ptos</a:t>
                      </a:r>
                      <a:r>
                        <a:rPr lang="es-DO" sz="900" b="0" dirty="0" smtClean="0">
                          <a:latin typeface="Times New Roman"/>
                          <a:ea typeface="Calibri"/>
                          <a:cs typeface="Times New Roman"/>
                        </a:rPr>
                        <a:t>. </a:t>
                      </a:r>
                      <a:endParaRPr lang="es-US" sz="900" b="0" dirty="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76250">
                <a:tc>
                  <a:txBody>
                    <a:bodyPr/>
                    <a:lstStyle/>
                    <a:p>
                      <a:pPr marL="0" marR="0" algn="ctr">
                        <a:lnSpc>
                          <a:spcPct val="115000"/>
                        </a:lnSpc>
                        <a:spcBef>
                          <a:spcPts val="0"/>
                        </a:spcBef>
                        <a:spcAft>
                          <a:spcPts val="0"/>
                        </a:spcAft>
                      </a:pPr>
                      <a:r>
                        <a:rPr lang="es-DO" sz="900" b="1" dirty="0">
                          <a:latin typeface="Times New Roman"/>
                          <a:ea typeface="Calibri"/>
                          <a:cs typeface="Times New Roman"/>
                        </a:rPr>
                        <a:t>El resumen posee registro y extensión adecuados.</a:t>
                      </a:r>
                      <a:endParaRPr lang="es-US" sz="900" b="1" dirty="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DO" sz="900" b="0">
                          <a:latin typeface="Times New Roman"/>
                          <a:ea typeface="Calibri"/>
                          <a:cs typeface="Times New Roman"/>
                        </a:rPr>
                        <a:t>Usa un registro adecuado y una extensión proporcionada,</a:t>
                      </a:r>
                      <a:endParaRPr lang="es-US" sz="900" b="0">
                        <a:latin typeface="Calibri"/>
                        <a:ea typeface="Calibri"/>
                        <a:cs typeface="Times New Roman"/>
                      </a:endParaRPr>
                    </a:p>
                    <a:p>
                      <a:pPr marL="0" marR="0" algn="just">
                        <a:lnSpc>
                          <a:spcPct val="115000"/>
                        </a:lnSpc>
                        <a:spcBef>
                          <a:spcPts val="0"/>
                        </a:spcBef>
                        <a:spcAft>
                          <a:spcPts val="0"/>
                        </a:spcAft>
                      </a:pPr>
                      <a:r>
                        <a:rPr lang="es-DO" sz="900" b="0">
                          <a:latin typeface="Times New Roman"/>
                          <a:ea typeface="Calibri"/>
                          <a:cs typeface="Times New Roman"/>
                        </a:rPr>
                        <a:t>10 ptos.</a:t>
                      </a:r>
                      <a:endParaRPr lang="es-US" sz="900" b="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DO" sz="900" b="0">
                          <a:latin typeface="Times New Roman"/>
                          <a:ea typeface="Calibri"/>
                          <a:cs typeface="Times New Roman"/>
                        </a:rPr>
                        <a:t>Usa un registro adecuado y una extensión relativamente proporcionada.</a:t>
                      </a:r>
                      <a:endParaRPr lang="es-US" sz="900" b="0">
                        <a:latin typeface="Calibri"/>
                        <a:ea typeface="Calibri"/>
                        <a:cs typeface="Times New Roman"/>
                      </a:endParaRPr>
                    </a:p>
                    <a:p>
                      <a:pPr marL="0" marR="0" algn="just">
                        <a:lnSpc>
                          <a:spcPct val="115000"/>
                        </a:lnSpc>
                        <a:spcBef>
                          <a:spcPts val="0"/>
                        </a:spcBef>
                        <a:spcAft>
                          <a:spcPts val="0"/>
                        </a:spcAft>
                      </a:pPr>
                      <a:r>
                        <a:rPr lang="es-DO" sz="900" b="0">
                          <a:latin typeface="Times New Roman"/>
                          <a:ea typeface="Calibri"/>
                          <a:cs typeface="Times New Roman"/>
                        </a:rPr>
                        <a:t>6 ptos.</a:t>
                      </a:r>
                      <a:endParaRPr lang="es-US" sz="900" b="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DO" sz="900" b="0" dirty="0">
                          <a:latin typeface="Times New Roman"/>
                          <a:ea typeface="Calibri"/>
                          <a:cs typeface="Times New Roman"/>
                        </a:rPr>
                        <a:t>Usa un registro adecuado pero muy una extenso.</a:t>
                      </a:r>
                      <a:endParaRPr lang="es-US" sz="900" b="0" dirty="0">
                        <a:latin typeface="Calibri"/>
                        <a:ea typeface="Calibri"/>
                        <a:cs typeface="Times New Roman"/>
                      </a:endParaRPr>
                    </a:p>
                    <a:p>
                      <a:pPr marL="0" marR="0" algn="just">
                        <a:lnSpc>
                          <a:spcPct val="115000"/>
                        </a:lnSpc>
                        <a:spcBef>
                          <a:spcPts val="0"/>
                        </a:spcBef>
                        <a:spcAft>
                          <a:spcPts val="0"/>
                        </a:spcAft>
                      </a:pPr>
                      <a:r>
                        <a:rPr lang="es-DO" sz="900" b="0" dirty="0">
                          <a:latin typeface="Times New Roman"/>
                          <a:ea typeface="Calibri"/>
                          <a:cs typeface="Times New Roman"/>
                        </a:rPr>
                        <a:t>4 </a:t>
                      </a:r>
                      <a:r>
                        <a:rPr lang="es-DO" sz="900" b="0" dirty="0" err="1">
                          <a:latin typeface="Times New Roman"/>
                          <a:ea typeface="Calibri"/>
                          <a:cs typeface="Times New Roman"/>
                        </a:rPr>
                        <a:t>ptos</a:t>
                      </a:r>
                      <a:r>
                        <a:rPr lang="es-DO" sz="900" b="0" dirty="0">
                          <a:latin typeface="Times New Roman"/>
                          <a:ea typeface="Calibri"/>
                          <a:cs typeface="Times New Roman"/>
                        </a:rPr>
                        <a:t>.</a:t>
                      </a:r>
                      <a:endParaRPr lang="es-US" sz="900" b="0" dirty="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5000">
                <a:tc>
                  <a:txBody>
                    <a:bodyPr/>
                    <a:lstStyle/>
                    <a:p>
                      <a:pPr marL="0" marR="0" algn="ctr">
                        <a:lnSpc>
                          <a:spcPct val="115000"/>
                        </a:lnSpc>
                        <a:spcBef>
                          <a:spcPts val="0"/>
                        </a:spcBef>
                        <a:spcAft>
                          <a:spcPts val="0"/>
                        </a:spcAft>
                      </a:pPr>
                      <a:r>
                        <a:rPr lang="es-DO" sz="900" b="1" dirty="0">
                          <a:latin typeface="Times New Roman"/>
                          <a:ea typeface="Calibri"/>
                          <a:cs typeface="Times New Roman"/>
                        </a:rPr>
                        <a:t>El resumen posee un dominio adecuado de la normativa.</a:t>
                      </a:r>
                      <a:endParaRPr lang="es-US" sz="900" b="1" dirty="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DO" sz="900" b="0" dirty="0">
                          <a:latin typeface="Times New Roman"/>
                          <a:ea typeface="Calibri"/>
                          <a:cs typeface="Times New Roman"/>
                        </a:rPr>
                        <a:t>Posee un dominio adecuado de la normativa (acentuación, puntuación, mayúscula y minúscula, signos de puntuación y uso de letras) 10 </a:t>
                      </a:r>
                      <a:r>
                        <a:rPr lang="es-DO" sz="900" b="0" dirty="0" err="1">
                          <a:latin typeface="Times New Roman"/>
                          <a:ea typeface="Calibri"/>
                          <a:cs typeface="Times New Roman"/>
                        </a:rPr>
                        <a:t>ptos</a:t>
                      </a:r>
                      <a:r>
                        <a:rPr lang="es-DO" sz="900" b="0" dirty="0">
                          <a:latin typeface="Times New Roman"/>
                          <a:ea typeface="Calibri"/>
                          <a:cs typeface="Times New Roman"/>
                        </a:rPr>
                        <a:t>.</a:t>
                      </a:r>
                      <a:endParaRPr lang="es-US" sz="900" b="0" dirty="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DO" sz="900" b="0" dirty="0">
                          <a:latin typeface="Times New Roman"/>
                          <a:ea typeface="Calibri"/>
                          <a:cs typeface="Times New Roman"/>
                        </a:rPr>
                        <a:t>Respeta la normativa, pero presenta algunos errores de acentuación, uso de letras, puntuación y concordancia)</a:t>
                      </a:r>
                      <a:endParaRPr lang="es-US" sz="900" b="0" dirty="0">
                        <a:latin typeface="Calibri"/>
                        <a:ea typeface="Calibri"/>
                        <a:cs typeface="Times New Roman"/>
                      </a:endParaRPr>
                    </a:p>
                    <a:p>
                      <a:pPr marL="0" marR="0" algn="just">
                        <a:lnSpc>
                          <a:spcPct val="115000"/>
                        </a:lnSpc>
                        <a:spcBef>
                          <a:spcPts val="0"/>
                        </a:spcBef>
                        <a:spcAft>
                          <a:spcPts val="0"/>
                        </a:spcAft>
                      </a:pPr>
                      <a:r>
                        <a:rPr lang="es-DO" sz="900" b="0" dirty="0">
                          <a:latin typeface="Times New Roman"/>
                          <a:ea typeface="Calibri"/>
                          <a:cs typeface="Times New Roman"/>
                        </a:rPr>
                        <a:t>6 </a:t>
                      </a:r>
                      <a:r>
                        <a:rPr lang="es-DO" sz="900" b="0" dirty="0" err="1">
                          <a:latin typeface="Times New Roman"/>
                          <a:ea typeface="Calibri"/>
                          <a:cs typeface="Times New Roman"/>
                        </a:rPr>
                        <a:t>ptos</a:t>
                      </a:r>
                      <a:r>
                        <a:rPr lang="es-DO" sz="900" b="0" dirty="0">
                          <a:latin typeface="Times New Roman"/>
                          <a:ea typeface="Calibri"/>
                          <a:cs typeface="Times New Roman"/>
                        </a:rPr>
                        <a:t>.</a:t>
                      </a:r>
                      <a:endParaRPr lang="es-US" sz="900" b="0" dirty="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s-DO" sz="900" b="0" dirty="0">
                          <a:latin typeface="Times New Roman"/>
                          <a:ea typeface="Calibri"/>
                          <a:cs typeface="Times New Roman"/>
                        </a:rPr>
                        <a:t>Presenta muchos errores de acentuación, puntuación y concordancia.</a:t>
                      </a:r>
                      <a:endParaRPr lang="es-US" sz="900" b="0" dirty="0">
                        <a:latin typeface="Calibri"/>
                        <a:ea typeface="Calibri"/>
                        <a:cs typeface="Times New Roman"/>
                      </a:endParaRPr>
                    </a:p>
                    <a:p>
                      <a:pPr marL="0" marR="0" algn="just">
                        <a:lnSpc>
                          <a:spcPct val="115000"/>
                        </a:lnSpc>
                        <a:spcBef>
                          <a:spcPts val="0"/>
                        </a:spcBef>
                        <a:spcAft>
                          <a:spcPts val="0"/>
                        </a:spcAft>
                      </a:pPr>
                      <a:r>
                        <a:rPr lang="es-DO" sz="900" b="0" dirty="0">
                          <a:latin typeface="Times New Roman"/>
                          <a:ea typeface="Calibri"/>
                          <a:cs typeface="Times New Roman"/>
                        </a:rPr>
                        <a:t>4 </a:t>
                      </a:r>
                      <a:r>
                        <a:rPr lang="es-DO" sz="900" b="0" dirty="0" err="1">
                          <a:latin typeface="Times New Roman"/>
                          <a:ea typeface="Calibri"/>
                          <a:cs typeface="Times New Roman"/>
                        </a:rPr>
                        <a:t>ptos</a:t>
                      </a:r>
                      <a:r>
                        <a:rPr lang="es-DO" sz="900" b="0" dirty="0">
                          <a:latin typeface="Times New Roman"/>
                          <a:ea typeface="Calibri"/>
                          <a:cs typeface="Times New Roman"/>
                        </a:rPr>
                        <a:t>. </a:t>
                      </a:r>
                      <a:endParaRPr lang="es-US" sz="900" b="0" dirty="0">
                        <a:latin typeface="Calibri"/>
                        <a:ea typeface="Calibri"/>
                        <a:cs typeface="Times New Roman"/>
                      </a:endParaRPr>
                    </a:p>
                  </a:txBody>
                  <a:tcPr marL="37330" marR="373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ircle(in)">
                                      <p:cBhvr>
                                        <p:cTn id="12"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S" dirty="0" smtClean="0">
                <a:effectLst>
                  <a:outerShdw blurRad="38100" dist="38100" dir="2700000" algn="tl">
                    <a:srgbClr val="000000">
                      <a:alpha val="43137"/>
                    </a:srgbClr>
                  </a:outerShdw>
                </a:effectLst>
              </a:rPr>
              <a:t>Análisis</a:t>
            </a:r>
            <a:r>
              <a:rPr lang="es-US" dirty="0" smtClean="0"/>
              <a:t> </a:t>
            </a:r>
            <a:r>
              <a:rPr lang="es-US" dirty="0" smtClean="0">
                <a:effectLst>
                  <a:outerShdw blurRad="38100" dist="38100" dir="2700000" algn="tl">
                    <a:srgbClr val="000000">
                      <a:alpha val="43137"/>
                    </a:srgbClr>
                  </a:outerShdw>
                </a:effectLst>
              </a:rPr>
              <a:t>de</a:t>
            </a:r>
            <a:r>
              <a:rPr lang="es-US" dirty="0" smtClean="0"/>
              <a:t> </a:t>
            </a:r>
            <a:r>
              <a:rPr lang="es-US" dirty="0" smtClean="0">
                <a:effectLst>
                  <a:outerShdw blurRad="38100" dist="38100" dir="2700000" algn="tl">
                    <a:srgbClr val="000000">
                      <a:alpha val="43137"/>
                    </a:srgbClr>
                  </a:outerShdw>
                </a:effectLst>
              </a:rPr>
              <a:t>los</a:t>
            </a:r>
            <a:r>
              <a:rPr lang="es-US" dirty="0" smtClean="0"/>
              <a:t> </a:t>
            </a:r>
            <a:r>
              <a:rPr lang="es-US" dirty="0" smtClean="0">
                <a:effectLst>
                  <a:outerShdw blurRad="38100" dist="38100" dir="2700000" algn="tl">
                    <a:srgbClr val="000000">
                      <a:alpha val="43137"/>
                    </a:srgbClr>
                  </a:outerShdw>
                </a:effectLst>
              </a:rPr>
              <a:t>resultados</a:t>
            </a:r>
            <a:r>
              <a:rPr lang="es-US" dirty="0" smtClean="0"/>
              <a:t> </a:t>
            </a:r>
            <a:endParaRPr lang="es-US" dirty="0"/>
          </a:p>
        </p:txBody>
      </p:sp>
      <p:sp>
        <p:nvSpPr>
          <p:cNvPr id="5" name="4 Marcador de contenido"/>
          <p:cNvSpPr>
            <a:spLocks noGrp="1"/>
          </p:cNvSpPr>
          <p:nvPr>
            <p:ph idx="1"/>
          </p:nvPr>
        </p:nvSpPr>
        <p:spPr>
          <a:xfrm>
            <a:off x="1676400" y="1905000"/>
            <a:ext cx="5394959" cy="609600"/>
          </a:xfrm>
        </p:spPr>
        <p:txBody>
          <a:bodyPr>
            <a:normAutofit fontScale="92500" lnSpcReduction="10000"/>
          </a:bodyPr>
          <a:lstStyle/>
          <a:p>
            <a:pPr algn="ctr">
              <a:buNone/>
            </a:pPr>
            <a:r>
              <a:rPr lang="es-ES" sz="1800" b="1" dirty="0" smtClean="0"/>
              <a:t>Figura I</a:t>
            </a:r>
            <a:endParaRPr lang="es-US" sz="1800" dirty="0" smtClean="0"/>
          </a:p>
          <a:p>
            <a:pPr algn="ctr">
              <a:buNone/>
            </a:pPr>
            <a:r>
              <a:rPr lang="es-ES" sz="1800" b="1" dirty="0" smtClean="0"/>
              <a:t>Evaluación Diagnóstica</a:t>
            </a:r>
          </a:p>
          <a:p>
            <a:pPr algn="ctr">
              <a:buNone/>
            </a:pPr>
            <a:endParaRPr lang="es-US" sz="1800" dirty="0" smtClean="0"/>
          </a:p>
          <a:p>
            <a:pPr algn="ctr">
              <a:buNone/>
            </a:pPr>
            <a:endParaRPr lang="es-US" dirty="0"/>
          </a:p>
        </p:txBody>
      </p:sp>
      <p:graphicFrame>
        <p:nvGraphicFramePr>
          <p:cNvPr id="6" name="5 Gráfico"/>
          <p:cNvGraphicFramePr/>
          <p:nvPr/>
        </p:nvGraphicFramePr>
        <p:xfrm>
          <a:off x="762000" y="2514600"/>
          <a:ext cx="7467600" cy="38862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circle(in)">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circle(in)">
                                      <p:cBhvr>
                                        <p:cTn id="17" dur="2000"/>
                                        <p:tgtEl>
                                          <p:spTgt spid="5">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ircle(in)">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Graphic spid="6" grpId="0">
        <p:bldAsOne/>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US" dirty="0" smtClean="0"/>
              <a:t/>
            </a:r>
            <a:br>
              <a:rPr lang="es-US" dirty="0" smtClean="0"/>
            </a:br>
            <a:endParaRPr lang="es-US" dirty="0"/>
          </a:p>
        </p:txBody>
      </p:sp>
      <p:sp>
        <p:nvSpPr>
          <p:cNvPr id="5" name="4 Marcador de contenido"/>
          <p:cNvSpPr>
            <a:spLocks noGrp="1"/>
          </p:cNvSpPr>
          <p:nvPr>
            <p:ph idx="1"/>
          </p:nvPr>
        </p:nvSpPr>
        <p:spPr>
          <a:xfrm>
            <a:off x="1447800" y="1066800"/>
            <a:ext cx="5471160" cy="623943"/>
          </a:xfrm>
        </p:spPr>
        <p:txBody>
          <a:bodyPr>
            <a:normAutofit fontScale="92500" lnSpcReduction="10000"/>
          </a:bodyPr>
          <a:lstStyle/>
          <a:p>
            <a:pPr algn="ctr">
              <a:buNone/>
            </a:pPr>
            <a:r>
              <a:rPr lang="es-DO" sz="1800" b="1" dirty="0" smtClean="0"/>
              <a:t>Figura  II</a:t>
            </a:r>
            <a:endParaRPr lang="es-US" sz="1800" dirty="0" smtClean="0"/>
          </a:p>
          <a:p>
            <a:pPr algn="ctr">
              <a:buNone/>
            </a:pPr>
            <a:r>
              <a:rPr lang="es-DO" sz="1800" b="1" dirty="0" smtClean="0"/>
              <a:t>Durante el proceso</a:t>
            </a:r>
            <a:endParaRPr lang="es-US" sz="1800" dirty="0" smtClean="0"/>
          </a:p>
          <a:p>
            <a:endParaRPr lang="es-US" dirty="0"/>
          </a:p>
        </p:txBody>
      </p:sp>
      <p:graphicFrame>
        <p:nvGraphicFramePr>
          <p:cNvPr id="6" name="5 Gráfico"/>
          <p:cNvGraphicFramePr/>
          <p:nvPr>
            <p:extLst>
              <p:ext uri="{D42A27DB-BD31-4B8C-83A1-F6EECF244321}">
                <p14:modId xmlns="" xmlns:p14="http://schemas.microsoft.com/office/powerpoint/2010/main" val="274290346"/>
              </p:ext>
            </p:extLst>
          </p:nvPr>
        </p:nvGraphicFramePr>
        <p:xfrm>
          <a:off x="914400" y="2057400"/>
          <a:ext cx="7315200" cy="3962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Graphic spid="6" grpId="0">
        <p:bldAsOne/>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66800" y="914400"/>
            <a:ext cx="6965245" cy="1202485"/>
          </a:xfrm>
        </p:spPr>
        <p:txBody>
          <a:bodyPr>
            <a:normAutofit fontScale="90000"/>
          </a:bodyPr>
          <a:lstStyle/>
          <a:p>
            <a:r>
              <a:rPr lang="es-US" dirty="0" smtClean="0"/>
              <a:t/>
            </a:r>
            <a:br>
              <a:rPr lang="es-US" dirty="0" smtClean="0"/>
            </a:br>
            <a:endParaRPr lang="es-US" dirty="0"/>
          </a:p>
        </p:txBody>
      </p:sp>
      <p:sp>
        <p:nvSpPr>
          <p:cNvPr id="3" name="2 Marcador de contenido"/>
          <p:cNvSpPr>
            <a:spLocks noGrp="1"/>
          </p:cNvSpPr>
          <p:nvPr>
            <p:ph idx="1"/>
          </p:nvPr>
        </p:nvSpPr>
        <p:spPr>
          <a:xfrm>
            <a:off x="1905000" y="838200"/>
            <a:ext cx="5318760" cy="623943"/>
          </a:xfrm>
        </p:spPr>
        <p:txBody>
          <a:bodyPr>
            <a:normAutofit fontScale="92500" lnSpcReduction="10000"/>
          </a:bodyPr>
          <a:lstStyle/>
          <a:p>
            <a:pPr algn="ctr">
              <a:buNone/>
            </a:pPr>
            <a:r>
              <a:rPr lang="es-DO" sz="1800" b="1" dirty="0" smtClean="0"/>
              <a:t>Figura  III</a:t>
            </a:r>
            <a:endParaRPr lang="es-US" sz="1800" dirty="0" smtClean="0"/>
          </a:p>
          <a:p>
            <a:pPr algn="ctr">
              <a:buNone/>
            </a:pPr>
            <a:r>
              <a:rPr lang="es-DO" sz="1800" b="1" dirty="0" smtClean="0"/>
              <a:t>Evaluación Final</a:t>
            </a:r>
            <a:endParaRPr lang="es-US" sz="1800" dirty="0" smtClean="0"/>
          </a:p>
          <a:p>
            <a:pPr>
              <a:buNone/>
            </a:pPr>
            <a:endParaRPr lang="es-US" dirty="0"/>
          </a:p>
        </p:txBody>
      </p:sp>
      <p:graphicFrame>
        <p:nvGraphicFramePr>
          <p:cNvPr id="4" name="3 Gráfico"/>
          <p:cNvGraphicFramePr/>
          <p:nvPr>
            <p:extLst>
              <p:ext uri="{D42A27DB-BD31-4B8C-83A1-F6EECF244321}">
                <p14:modId xmlns="" xmlns:p14="http://schemas.microsoft.com/office/powerpoint/2010/main" val="3934031773"/>
              </p:ext>
            </p:extLst>
          </p:nvPr>
        </p:nvGraphicFramePr>
        <p:xfrm>
          <a:off x="990600" y="1981200"/>
          <a:ext cx="7010400" cy="3962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circle(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Graphic spid="4" grpId="0">
        <p:bldAsOne/>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95023" y="533400"/>
            <a:ext cx="6965245" cy="1202485"/>
          </a:xfrm>
        </p:spPr>
        <p:txBody>
          <a:bodyPr/>
          <a:lstStyle/>
          <a:p>
            <a:r>
              <a:rPr lang="es-US" dirty="0" smtClean="0">
                <a:effectLst>
                  <a:outerShdw blurRad="38100" dist="38100" dir="2700000" algn="tl">
                    <a:srgbClr val="000000">
                      <a:alpha val="43137"/>
                    </a:srgbClr>
                  </a:outerShdw>
                </a:effectLst>
              </a:rPr>
              <a:t>Conclusiones</a:t>
            </a:r>
            <a:r>
              <a:rPr lang="es-US" dirty="0" smtClean="0"/>
              <a:t> </a:t>
            </a:r>
            <a:endParaRPr lang="es-US" dirty="0"/>
          </a:p>
        </p:txBody>
      </p:sp>
      <p:graphicFrame>
        <p:nvGraphicFramePr>
          <p:cNvPr id="4" name="3 Marcador de contenido"/>
          <p:cNvGraphicFramePr>
            <a:graphicFrameLocks noGrp="1"/>
          </p:cNvGraphicFramePr>
          <p:nvPr>
            <p:ph idx="1"/>
            <p:extLst>
              <p:ext uri="{D42A27DB-BD31-4B8C-83A1-F6EECF244321}">
                <p14:modId xmlns="" xmlns:p14="http://schemas.microsoft.com/office/powerpoint/2010/main" val="1980229812"/>
              </p:ext>
            </p:extLst>
          </p:nvPr>
        </p:nvGraphicFramePr>
        <p:xfrm>
          <a:off x="914400" y="1524000"/>
          <a:ext cx="73152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4">
                                            <p:graphicEl>
                                              <a:dgm id="{D12E9707-78A5-4043-81F4-58E1B5F73F65}"/>
                                            </p:graphicEl>
                                          </p:spTgt>
                                        </p:tgtEl>
                                        <p:attrNameLst>
                                          <p:attrName>style.visibility</p:attrName>
                                        </p:attrNameLst>
                                      </p:cBhvr>
                                      <p:to>
                                        <p:strVal val="visible"/>
                                      </p:to>
                                    </p:set>
                                    <p:anim calcmode="lin" valueType="num">
                                      <p:cBhvr additive="base">
                                        <p:cTn id="12" dur="500" fill="hold"/>
                                        <p:tgtEl>
                                          <p:spTgt spid="4">
                                            <p:graphicEl>
                                              <a:dgm id="{D12E9707-78A5-4043-81F4-58E1B5F73F65}"/>
                                            </p:graphic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graphicEl>
                                              <a:dgm id="{D12E9707-78A5-4043-81F4-58E1B5F73F65}"/>
                                            </p:graphic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graphicEl>
                                              <a:dgm id="{818331D7-28B9-498B-BFF9-897CC4FDE5C3}"/>
                                            </p:graphicEl>
                                          </p:spTgt>
                                        </p:tgtEl>
                                        <p:attrNameLst>
                                          <p:attrName>style.visibility</p:attrName>
                                        </p:attrNameLst>
                                      </p:cBhvr>
                                      <p:to>
                                        <p:strVal val="visible"/>
                                      </p:to>
                                    </p:set>
                                    <p:anim calcmode="lin" valueType="num">
                                      <p:cBhvr additive="base">
                                        <p:cTn id="18" dur="500" fill="hold"/>
                                        <p:tgtEl>
                                          <p:spTgt spid="4">
                                            <p:graphicEl>
                                              <a:dgm id="{818331D7-28B9-498B-BFF9-897CC4FDE5C3}"/>
                                            </p:graphicEl>
                                          </p:spTgt>
                                        </p:tgtEl>
                                        <p:attrNameLst>
                                          <p:attrName>ppt_x</p:attrName>
                                        </p:attrNameLst>
                                      </p:cBhvr>
                                      <p:tavLst>
                                        <p:tav tm="0">
                                          <p:val>
                                            <p:strVal val="#ppt_x"/>
                                          </p:val>
                                        </p:tav>
                                        <p:tav tm="100000">
                                          <p:val>
                                            <p:strVal val="#ppt_x"/>
                                          </p:val>
                                        </p:tav>
                                      </p:tavLst>
                                    </p:anim>
                                    <p:anim calcmode="lin" valueType="num">
                                      <p:cBhvr additive="base">
                                        <p:cTn id="19" dur="500" fill="hold"/>
                                        <p:tgtEl>
                                          <p:spTgt spid="4">
                                            <p:graphicEl>
                                              <a:dgm id="{818331D7-28B9-498B-BFF9-897CC4FDE5C3}"/>
                                            </p:graphic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4">
                                            <p:graphicEl>
                                              <a:dgm id="{4A580DEC-85C1-472A-BA67-9615674730CE}"/>
                                            </p:graphicEl>
                                          </p:spTgt>
                                        </p:tgtEl>
                                        <p:attrNameLst>
                                          <p:attrName>style.visibility</p:attrName>
                                        </p:attrNameLst>
                                      </p:cBhvr>
                                      <p:to>
                                        <p:strVal val="visible"/>
                                      </p:to>
                                    </p:set>
                                    <p:anim calcmode="lin" valueType="num">
                                      <p:cBhvr additive="base">
                                        <p:cTn id="24" dur="500" fill="hold"/>
                                        <p:tgtEl>
                                          <p:spTgt spid="4">
                                            <p:graphicEl>
                                              <a:dgm id="{4A580DEC-85C1-472A-BA67-9615674730CE}"/>
                                            </p:graphicEl>
                                          </p:spTgt>
                                        </p:tgtEl>
                                        <p:attrNameLst>
                                          <p:attrName>ppt_x</p:attrName>
                                        </p:attrNameLst>
                                      </p:cBhvr>
                                      <p:tavLst>
                                        <p:tav tm="0">
                                          <p:val>
                                            <p:strVal val="#ppt_x"/>
                                          </p:val>
                                        </p:tav>
                                        <p:tav tm="100000">
                                          <p:val>
                                            <p:strVal val="#ppt_x"/>
                                          </p:val>
                                        </p:tav>
                                      </p:tavLst>
                                    </p:anim>
                                    <p:anim calcmode="lin" valueType="num">
                                      <p:cBhvr additive="base">
                                        <p:cTn id="25" dur="500" fill="hold"/>
                                        <p:tgtEl>
                                          <p:spTgt spid="4">
                                            <p:graphicEl>
                                              <a:dgm id="{4A580DEC-85C1-472A-BA67-9615674730CE}"/>
                                            </p:graphic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4">
                                            <p:graphicEl>
                                              <a:dgm id="{F0A160D5-C6C9-4AD6-85C2-D72354D5D518}"/>
                                            </p:graphicEl>
                                          </p:spTgt>
                                        </p:tgtEl>
                                        <p:attrNameLst>
                                          <p:attrName>style.visibility</p:attrName>
                                        </p:attrNameLst>
                                      </p:cBhvr>
                                      <p:to>
                                        <p:strVal val="visible"/>
                                      </p:to>
                                    </p:set>
                                    <p:anim calcmode="lin" valueType="num">
                                      <p:cBhvr additive="base">
                                        <p:cTn id="30" dur="500" fill="hold"/>
                                        <p:tgtEl>
                                          <p:spTgt spid="4">
                                            <p:graphicEl>
                                              <a:dgm id="{F0A160D5-C6C9-4AD6-85C2-D72354D5D518}"/>
                                            </p:graphicEl>
                                          </p:spTgt>
                                        </p:tgtEl>
                                        <p:attrNameLst>
                                          <p:attrName>ppt_x</p:attrName>
                                        </p:attrNameLst>
                                      </p:cBhvr>
                                      <p:tavLst>
                                        <p:tav tm="0">
                                          <p:val>
                                            <p:strVal val="#ppt_x"/>
                                          </p:val>
                                        </p:tav>
                                        <p:tav tm="100000">
                                          <p:val>
                                            <p:strVal val="#ppt_x"/>
                                          </p:val>
                                        </p:tav>
                                      </p:tavLst>
                                    </p:anim>
                                    <p:anim calcmode="lin" valueType="num">
                                      <p:cBhvr additive="base">
                                        <p:cTn id="31" dur="500" fill="hold"/>
                                        <p:tgtEl>
                                          <p:spTgt spid="4">
                                            <p:graphicEl>
                                              <a:dgm id="{F0A160D5-C6C9-4AD6-85C2-D72354D5D518}"/>
                                            </p:graphic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4">
                                            <p:graphicEl>
                                              <a:dgm id="{91BA5D3C-CCDA-462F-9ECD-3E9F97ADACDE}"/>
                                            </p:graphicEl>
                                          </p:spTgt>
                                        </p:tgtEl>
                                        <p:attrNameLst>
                                          <p:attrName>style.visibility</p:attrName>
                                        </p:attrNameLst>
                                      </p:cBhvr>
                                      <p:to>
                                        <p:strVal val="visible"/>
                                      </p:to>
                                    </p:set>
                                    <p:anim calcmode="lin" valueType="num">
                                      <p:cBhvr additive="base">
                                        <p:cTn id="36" dur="500" fill="hold"/>
                                        <p:tgtEl>
                                          <p:spTgt spid="4">
                                            <p:graphicEl>
                                              <a:dgm id="{91BA5D3C-CCDA-462F-9ECD-3E9F97ADACDE}"/>
                                            </p:graphicEl>
                                          </p:spTgt>
                                        </p:tgtEl>
                                        <p:attrNameLst>
                                          <p:attrName>ppt_x</p:attrName>
                                        </p:attrNameLst>
                                      </p:cBhvr>
                                      <p:tavLst>
                                        <p:tav tm="0">
                                          <p:val>
                                            <p:strVal val="#ppt_x"/>
                                          </p:val>
                                        </p:tav>
                                        <p:tav tm="100000">
                                          <p:val>
                                            <p:strVal val="#ppt_x"/>
                                          </p:val>
                                        </p:tav>
                                      </p:tavLst>
                                    </p:anim>
                                    <p:anim calcmode="lin" valueType="num">
                                      <p:cBhvr additive="base">
                                        <p:cTn id="37" dur="500" fill="hold"/>
                                        <p:tgtEl>
                                          <p:spTgt spid="4">
                                            <p:graphicEl>
                                              <a:dgm id="{91BA5D3C-CCDA-462F-9ECD-3E9F97ADACDE}"/>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Sub>
          <a:bldDgm bld="one"/>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S" dirty="0" smtClean="0">
                <a:effectLst>
                  <a:outerShdw blurRad="38100" dist="38100" dir="2700000" algn="tl">
                    <a:srgbClr val="000000">
                      <a:alpha val="43137"/>
                    </a:srgbClr>
                  </a:outerShdw>
                </a:effectLst>
              </a:rPr>
              <a:t>Índice</a:t>
            </a:r>
            <a:r>
              <a:rPr lang="es-US" dirty="0" smtClean="0"/>
              <a:t> </a:t>
            </a:r>
            <a:endParaRPr lang="es-US" dirty="0"/>
          </a:p>
        </p:txBody>
      </p:sp>
      <p:sp>
        <p:nvSpPr>
          <p:cNvPr id="3" name="2 Marcador de contenido"/>
          <p:cNvSpPr>
            <a:spLocks noGrp="1"/>
          </p:cNvSpPr>
          <p:nvPr>
            <p:ph idx="1"/>
          </p:nvPr>
        </p:nvSpPr>
        <p:spPr>
          <a:xfrm>
            <a:off x="914400" y="1600200"/>
            <a:ext cx="7162800" cy="4525963"/>
          </a:xfrm>
          <a:prstGeom prst="rect">
            <a:avLst/>
          </a:prstGeom>
        </p:spPr>
        <p:txBody>
          <a:bodyPr>
            <a:normAutofit/>
          </a:bodyPr>
          <a:lstStyle/>
          <a:p>
            <a:pPr>
              <a:buFont typeface="Wingdings" pitchFamily="2" charset="2"/>
              <a:buChar char="v"/>
            </a:pPr>
            <a:endParaRPr lang="es-US" dirty="0" smtClean="0"/>
          </a:p>
          <a:p>
            <a:pPr>
              <a:buFont typeface="Wingdings" pitchFamily="2" charset="2"/>
              <a:buChar char="v"/>
            </a:pPr>
            <a:r>
              <a:rPr lang="es-US" b="1" dirty="0" smtClean="0"/>
              <a:t>Introducción</a:t>
            </a:r>
          </a:p>
          <a:p>
            <a:pPr>
              <a:buFont typeface="Wingdings" pitchFamily="2" charset="2"/>
              <a:buChar char="v"/>
            </a:pPr>
            <a:r>
              <a:rPr lang="es-US" b="1" dirty="0" smtClean="0"/>
              <a:t>Contextualización</a:t>
            </a:r>
          </a:p>
          <a:p>
            <a:pPr>
              <a:buFont typeface="Wingdings" pitchFamily="2" charset="2"/>
              <a:buChar char="v"/>
            </a:pPr>
            <a:r>
              <a:rPr lang="es-US" b="1" dirty="0" smtClean="0"/>
              <a:t>Objetivos</a:t>
            </a:r>
            <a:endParaRPr lang="es-US" b="1" strike="sngStrike" dirty="0" smtClean="0"/>
          </a:p>
          <a:p>
            <a:pPr>
              <a:buFont typeface="Wingdings" pitchFamily="2" charset="2"/>
              <a:buChar char="v"/>
            </a:pPr>
            <a:r>
              <a:rPr lang="es-US" b="1" dirty="0" smtClean="0"/>
              <a:t>Justificación </a:t>
            </a:r>
          </a:p>
          <a:p>
            <a:pPr>
              <a:buFont typeface="Wingdings" pitchFamily="2" charset="2"/>
              <a:buChar char="v"/>
            </a:pPr>
            <a:r>
              <a:rPr lang="es-US" b="1" dirty="0" smtClean="0"/>
              <a:t>Marco teórico </a:t>
            </a:r>
          </a:p>
          <a:p>
            <a:pPr>
              <a:buFont typeface="Wingdings" pitchFamily="2" charset="2"/>
              <a:buChar char="v"/>
            </a:pPr>
            <a:r>
              <a:rPr lang="es-US" b="1" dirty="0" smtClean="0"/>
              <a:t>Metodología </a:t>
            </a:r>
          </a:p>
          <a:p>
            <a:pPr>
              <a:buFont typeface="Wingdings" pitchFamily="2" charset="2"/>
              <a:buChar char="v"/>
            </a:pPr>
            <a:r>
              <a:rPr lang="es-US" b="1" dirty="0" smtClean="0"/>
              <a:t>Rúbrica para evaluar el resumen </a:t>
            </a:r>
          </a:p>
          <a:p>
            <a:pPr>
              <a:buFont typeface="Wingdings" pitchFamily="2" charset="2"/>
              <a:buChar char="v"/>
            </a:pPr>
            <a:r>
              <a:rPr lang="es-US" b="1" dirty="0" smtClean="0"/>
              <a:t>Análisis de los resultados </a:t>
            </a:r>
          </a:p>
          <a:p>
            <a:pPr>
              <a:buFont typeface="Wingdings" pitchFamily="2" charset="2"/>
              <a:buChar char="v"/>
            </a:pPr>
            <a:r>
              <a:rPr lang="es-US" b="1" dirty="0" smtClean="0"/>
              <a:t>Conclusiones</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out)">
                                      <p:cBhvr>
                                        <p:cTn id="12" dur="2000"/>
                                        <p:tgtEl>
                                          <p:spTgt spid="3">
                                            <p:txEl>
                                              <p:pRg st="1" end="1"/>
                                            </p:txEl>
                                          </p:spTgt>
                                        </p:tgtEl>
                                      </p:cBhvr>
                                    </p:animEffect>
                                  </p:childTnLst>
                                </p:cTn>
                              </p:par>
                              <p:par>
                                <p:cTn id="13" presetID="6" presetClass="entr" presetSubtype="32"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out)">
                                      <p:cBhvr>
                                        <p:cTn id="15" dur="2000"/>
                                        <p:tgtEl>
                                          <p:spTgt spid="3">
                                            <p:txEl>
                                              <p:pRg st="2" end="2"/>
                                            </p:txEl>
                                          </p:spTgt>
                                        </p:tgtEl>
                                      </p:cBhvr>
                                    </p:animEffect>
                                  </p:childTnLst>
                                </p:cTn>
                              </p:par>
                              <p:par>
                                <p:cTn id="16" presetID="6" presetClass="entr" presetSubtype="32"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ircle(out)">
                                      <p:cBhvr>
                                        <p:cTn id="18" dur="2000"/>
                                        <p:tgtEl>
                                          <p:spTgt spid="3">
                                            <p:txEl>
                                              <p:pRg st="3" end="3"/>
                                            </p:txEl>
                                          </p:spTgt>
                                        </p:tgtEl>
                                      </p:cBhvr>
                                    </p:animEffect>
                                  </p:childTnLst>
                                </p:cTn>
                              </p:par>
                              <p:par>
                                <p:cTn id="19" presetID="6" presetClass="entr" presetSubtype="32"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circle(out)">
                                      <p:cBhvr>
                                        <p:cTn id="21" dur="2000"/>
                                        <p:tgtEl>
                                          <p:spTgt spid="3">
                                            <p:txEl>
                                              <p:pRg st="4" end="4"/>
                                            </p:txEl>
                                          </p:spTgt>
                                        </p:tgtEl>
                                      </p:cBhvr>
                                    </p:animEffect>
                                  </p:childTnLst>
                                </p:cTn>
                              </p:par>
                              <p:par>
                                <p:cTn id="22" presetID="6" presetClass="entr" presetSubtype="32"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circle(out)">
                                      <p:cBhvr>
                                        <p:cTn id="24" dur="2000"/>
                                        <p:tgtEl>
                                          <p:spTgt spid="3">
                                            <p:txEl>
                                              <p:pRg st="5" end="5"/>
                                            </p:txEl>
                                          </p:spTgt>
                                        </p:tgtEl>
                                      </p:cBhvr>
                                    </p:animEffect>
                                  </p:childTnLst>
                                </p:cTn>
                              </p:par>
                              <p:par>
                                <p:cTn id="25" presetID="6" presetClass="entr" presetSubtype="32"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ircle(out)">
                                      <p:cBhvr>
                                        <p:cTn id="27" dur="2000"/>
                                        <p:tgtEl>
                                          <p:spTgt spid="3">
                                            <p:txEl>
                                              <p:pRg st="6" end="6"/>
                                            </p:txEl>
                                          </p:spTgt>
                                        </p:tgtEl>
                                      </p:cBhvr>
                                    </p:animEffect>
                                  </p:childTnLst>
                                </p:cTn>
                              </p:par>
                              <p:par>
                                <p:cTn id="28" presetID="6" presetClass="entr" presetSubtype="32"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circle(out)">
                                      <p:cBhvr>
                                        <p:cTn id="30" dur="2000"/>
                                        <p:tgtEl>
                                          <p:spTgt spid="3">
                                            <p:txEl>
                                              <p:pRg st="7" end="7"/>
                                            </p:txEl>
                                          </p:spTgt>
                                        </p:tgtEl>
                                      </p:cBhvr>
                                    </p:animEffect>
                                  </p:childTnLst>
                                </p:cTn>
                              </p:par>
                              <p:par>
                                <p:cTn id="31" presetID="6" presetClass="entr" presetSubtype="32"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circle(out)">
                                      <p:cBhvr>
                                        <p:cTn id="33" dur="2000"/>
                                        <p:tgtEl>
                                          <p:spTgt spid="3">
                                            <p:txEl>
                                              <p:pRg st="8" end="8"/>
                                            </p:txEl>
                                          </p:spTgt>
                                        </p:tgtEl>
                                      </p:cBhvr>
                                    </p:animEffect>
                                  </p:childTnLst>
                                </p:cTn>
                              </p:par>
                              <p:par>
                                <p:cTn id="34" presetID="6" presetClass="entr" presetSubtype="32"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circle(out)">
                                      <p:cBhvr>
                                        <p:cTn id="36"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S" dirty="0" smtClean="0"/>
              <a:t/>
            </a:r>
            <a:br>
              <a:rPr lang="es-US" dirty="0" smtClean="0"/>
            </a:br>
            <a:endParaRPr lang="es-US" dirty="0"/>
          </a:p>
        </p:txBody>
      </p:sp>
      <p:pic>
        <p:nvPicPr>
          <p:cNvPr id="5" name="4 Marcador de posición de imagen"/>
          <p:cNvPicPr>
            <a:picLocks noGrp="1" noChangeAspect="1"/>
          </p:cNvPicPr>
          <p:nvPr>
            <p:ph type="pic" idx="1"/>
          </p:nvPr>
        </p:nvPicPr>
        <p:blipFill>
          <a:blip r:embed="rId2" cstate="print">
            <a:extLst>
              <a:ext uri="{28A0092B-C50C-407E-A947-70E740481C1C}">
                <a14:useLocalDpi xmlns="" xmlns:a14="http://schemas.microsoft.com/office/drawing/2010/main" val="0"/>
              </a:ext>
            </a:extLst>
          </a:blip>
          <a:srcRect l="28652" r="28652"/>
          <a:stretch>
            <a:fillRect/>
          </a:stretch>
        </p:blipFill>
        <p:spPr/>
      </p:pic>
      <p:sp>
        <p:nvSpPr>
          <p:cNvPr id="3" name="2 Marcador de contenido"/>
          <p:cNvSpPr>
            <a:spLocks noGrp="1"/>
          </p:cNvSpPr>
          <p:nvPr>
            <p:ph type="body" sz="half" idx="2"/>
          </p:nvPr>
        </p:nvSpPr>
        <p:spPr/>
        <p:txBody>
          <a:bodyPr/>
          <a:lstStyle/>
          <a:p>
            <a:endParaRPr lang="es-ES" dirty="0" smtClean="0"/>
          </a:p>
          <a:p>
            <a:endParaRPr lang="es-ES" dirty="0"/>
          </a:p>
        </p:txBody>
      </p:sp>
      <p:sp>
        <p:nvSpPr>
          <p:cNvPr id="7" name="6 Rectángulo"/>
          <p:cNvSpPr/>
          <p:nvPr/>
        </p:nvSpPr>
        <p:spPr>
          <a:xfrm>
            <a:off x="1219200" y="1524000"/>
            <a:ext cx="2971800" cy="3662541"/>
          </a:xfrm>
          <a:prstGeom prst="rect">
            <a:avLst/>
          </a:prstGeom>
        </p:spPr>
        <p:txBody>
          <a:bodyPr wrap="square">
            <a:spAutoFit/>
          </a:bodyPr>
          <a:lstStyle/>
          <a:p>
            <a:pPr algn="ctr"/>
            <a:r>
              <a:rPr lang="es-US" sz="2800" b="1" dirty="0" smtClean="0"/>
              <a:t>Todos nosotros sabemos algo. Todos nosotros ignoramos algo. Por eso, aprendemos siempre.</a:t>
            </a:r>
            <a:r>
              <a:rPr lang="es-US" b="1" dirty="0" smtClean="0"/>
              <a:t/>
            </a:r>
            <a:br>
              <a:rPr lang="es-US" b="1" dirty="0" smtClean="0"/>
            </a:br>
            <a:r>
              <a:rPr lang="es-US" b="1" dirty="0" smtClean="0"/>
              <a:t/>
            </a:r>
            <a:br>
              <a:rPr lang="es-US" b="1" dirty="0" smtClean="0"/>
            </a:br>
            <a:r>
              <a:rPr lang="es-US" b="1" dirty="0" smtClean="0"/>
              <a:t>       Paulo Freire</a:t>
            </a:r>
            <a:r>
              <a:rPr lang="es-US" dirty="0" smtClean="0"/>
              <a:t> </a:t>
            </a:r>
            <a:endParaRPr lang="es-ES"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grpId="0" nodeType="clickEffect">
                                  <p:stCondLst>
                                    <p:cond delay="0"/>
                                  </p:stCondLst>
                                  <p:childTnLst>
                                    <p:animClr clrSpc="rgb" dir="cw">
                                      <p:cBhvr>
                                        <p:cTn id="6" dur="2000" fill="hold"/>
                                        <p:tgtEl>
                                          <p:spTgt spid="7"/>
                                        </p:tgtEl>
                                        <p:attrNameLst>
                                          <p:attrName>fillcolor</p:attrName>
                                        </p:attrNameLst>
                                      </p:cBhvr>
                                      <p:to>
                                        <a:schemeClr val="accent2"/>
                                      </p:to>
                                    </p:animClr>
                                    <p:set>
                                      <p:cBhvr>
                                        <p:cTn id="7" dur="2000" fill="hold"/>
                                        <p:tgtEl>
                                          <p:spTgt spid="7"/>
                                        </p:tgtEl>
                                        <p:attrNameLst>
                                          <p:attrName>fill.type</p:attrName>
                                        </p:attrNameLst>
                                      </p:cBhvr>
                                      <p:to>
                                        <p:strVal val="solid"/>
                                      </p:to>
                                    </p:set>
                                    <p:set>
                                      <p:cBhvr>
                                        <p:cTn id="8" dur="2000" fill="hold"/>
                                        <p:tgtEl>
                                          <p:spTgt spid="7"/>
                                        </p:tgtEl>
                                        <p:attrNameLst>
                                          <p:attrName>fill.on</p:attrName>
                                        </p:attrNameLst>
                                      </p:cBhvr>
                                      <p:to>
                                        <p:strVal val="true"/>
                                      </p:to>
                                    </p:set>
                                  </p:childTnLst>
                                </p:cTn>
                              </p:par>
                            </p:childTnLst>
                          </p:cTn>
                        </p:par>
                      </p:childTnLst>
                    </p:cTn>
                  </p:par>
                  <p:par>
                    <p:cTn id="9" fill="hold">
                      <p:stCondLst>
                        <p:cond delay="indefinite"/>
                      </p:stCondLst>
                      <p:childTnLst>
                        <p:par>
                          <p:cTn id="10" fill="hold">
                            <p:stCondLst>
                              <p:cond delay="0"/>
                            </p:stCondLst>
                            <p:childTnLst>
                              <p:par>
                                <p:cTn id="11" presetID="27" presetClass="emph" presetSubtype="0" fill="remove" nodeType="clickEffect">
                                  <p:stCondLst>
                                    <p:cond delay="0"/>
                                  </p:stCondLst>
                                  <p:childTnLst>
                                    <p:animClr clrSpc="rgb" dir="cw">
                                      <p:cBhvr override="childStyle">
                                        <p:cTn id="12" dur="250" autoRev="1" fill="remove"/>
                                        <p:tgtEl>
                                          <p:spTgt spid="5"/>
                                        </p:tgtEl>
                                        <p:attrNameLst>
                                          <p:attrName>style.color</p:attrName>
                                        </p:attrNameLst>
                                      </p:cBhvr>
                                      <p:to>
                                        <a:schemeClr val="bg1"/>
                                      </p:to>
                                    </p:animClr>
                                    <p:animClr clrSpc="rgb" dir="cw">
                                      <p:cBhvr>
                                        <p:cTn id="13" dur="250" autoRev="1" fill="remove"/>
                                        <p:tgtEl>
                                          <p:spTgt spid="5"/>
                                        </p:tgtEl>
                                        <p:attrNameLst>
                                          <p:attrName>fillcolor</p:attrName>
                                        </p:attrNameLst>
                                      </p:cBhvr>
                                      <p:to>
                                        <a:schemeClr val="bg1"/>
                                      </p:to>
                                    </p:animClr>
                                    <p:set>
                                      <p:cBhvr>
                                        <p:cTn id="14" dur="250" autoRev="1" fill="remove"/>
                                        <p:tgtEl>
                                          <p:spTgt spid="5"/>
                                        </p:tgtEl>
                                        <p:attrNameLst>
                                          <p:attrName>fill.type</p:attrName>
                                        </p:attrNameLst>
                                      </p:cBhvr>
                                      <p:to>
                                        <p:strVal val="solid"/>
                                      </p:to>
                                    </p:set>
                                    <p:set>
                                      <p:cBhvr>
                                        <p:cTn id="15" dur="250" autoRev="1" fill="remove"/>
                                        <p:tgtEl>
                                          <p:spTgt spid="5"/>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S" dirty="0" smtClean="0">
                <a:effectLst>
                  <a:outerShdw blurRad="38100" dist="38100" dir="2700000" algn="tl">
                    <a:srgbClr val="000000">
                      <a:alpha val="43137"/>
                    </a:srgbClr>
                  </a:outerShdw>
                </a:effectLst>
              </a:rPr>
              <a:t>Introducción</a:t>
            </a:r>
            <a:r>
              <a:rPr lang="es-US" dirty="0" smtClean="0"/>
              <a:t> </a:t>
            </a:r>
            <a:endParaRPr lang="es-US" dirty="0"/>
          </a:p>
        </p:txBody>
      </p:sp>
      <p:sp>
        <p:nvSpPr>
          <p:cNvPr id="3" name="2 Marcador de contenido"/>
          <p:cNvSpPr>
            <a:spLocks noGrp="1"/>
          </p:cNvSpPr>
          <p:nvPr>
            <p:ph idx="1"/>
          </p:nvPr>
        </p:nvSpPr>
        <p:spPr/>
        <p:txBody>
          <a:bodyPr>
            <a:normAutofit/>
          </a:bodyPr>
          <a:lstStyle/>
          <a:p>
            <a:pPr algn="just">
              <a:buFont typeface="Wingdings" panose="05000000000000000000" pitchFamily="2" charset="2"/>
              <a:buChar char="q"/>
            </a:pPr>
            <a:r>
              <a:rPr lang="es-US" b="1" dirty="0" smtClean="0"/>
              <a:t> </a:t>
            </a:r>
            <a:r>
              <a:rPr lang="es-US" b="1" dirty="0" smtClean="0"/>
              <a:t>En </a:t>
            </a:r>
            <a:r>
              <a:rPr lang="es-US" b="1" dirty="0" smtClean="0"/>
              <a:t>la práctica universitaria son importantes los hábitos de lectura y escritura que poseen los alumnos. </a:t>
            </a:r>
          </a:p>
          <a:p>
            <a:pPr algn="just">
              <a:buFont typeface="Wingdings" panose="05000000000000000000" pitchFamily="2" charset="2"/>
              <a:buChar char="q"/>
            </a:pPr>
            <a:endParaRPr lang="es-US" b="1" dirty="0" smtClean="0"/>
          </a:p>
          <a:p>
            <a:pPr algn="just">
              <a:buFont typeface="Wingdings" panose="05000000000000000000" pitchFamily="2" charset="2"/>
              <a:buChar char="q"/>
            </a:pPr>
            <a:r>
              <a:rPr lang="es-US" b="1" dirty="0" smtClean="0"/>
              <a:t>Para </a:t>
            </a:r>
            <a:r>
              <a:rPr lang="es-US" b="1" dirty="0" smtClean="0"/>
              <a:t>los estudiantes del área jurídica es fundamental comprender adecuadamente los textos con los cuales interactúan. </a:t>
            </a:r>
          </a:p>
          <a:p>
            <a:pPr algn="just">
              <a:buNone/>
            </a:pPr>
            <a:endParaRPr lang="es-US"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algn="just">
              <a:buFont typeface="Wingdings" panose="05000000000000000000" pitchFamily="2" charset="2"/>
              <a:buChar char="q"/>
            </a:pPr>
            <a:r>
              <a:rPr lang="es-US" b="1" dirty="0" smtClean="0"/>
              <a:t>Una </a:t>
            </a:r>
            <a:r>
              <a:rPr lang="es-US" b="1" dirty="0" smtClean="0"/>
              <a:t>de las estrategias que incrementan la comprensión lectora es el resumen. Este resulta ideal para facilitar la interpretación de textos extensos.</a:t>
            </a:r>
          </a:p>
          <a:p>
            <a:pPr algn="just">
              <a:buNone/>
            </a:pPr>
            <a:endParaRPr lang="es-US" b="1" dirty="0" smtClean="0"/>
          </a:p>
          <a:p>
            <a:pPr algn="just">
              <a:buFont typeface="Wingdings" panose="05000000000000000000" pitchFamily="2" charset="2"/>
              <a:buChar char="q"/>
            </a:pPr>
            <a:r>
              <a:rPr lang="es-US" b="1" dirty="0" smtClean="0"/>
              <a:t> </a:t>
            </a:r>
            <a:r>
              <a:rPr lang="es-US" b="1" dirty="0" smtClean="0"/>
              <a:t>A</a:t>
            </a:r>
            <a:r>
              <a:rPr lang="es-ES" b="1" dirty="0" smtClean="0"/>
              <a:t> </a:t>
            </a:r>
            <a:r>
              <a:rPr lang="es-ES" b="1" dirty="0" smtClean="0"/>
              <a:t>través del resumen se condensa y se construye información a la vez.</a:t>
            </a:r>
            <a:endParaRPr lang="es-US" b="1"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S" dirty="0" smtClean="0">
                <a:effectLst>
                  <a:outerShdw blurRad="38100" dist="38100" dir="2700000" algn="tl">
                    <a:srgbClr val="000000">
                      <a:alpha val="43137"/>
                    </a:srgbClr>
                  </a:outerShdw>
                </a:effectLst>
              </a:rPr>
              <a:t>Contextualización</a:t>
            </a:r>
            <a:r>
              <a:rPr lang="es-US" dirty="0" smtClean="0"/>
              <a:t> </a:t>
            </a:r>
            <a:endParaRPr lang="es-US" dirty="0"/>
          </a:p>
        </p:txBody>
      </p:sp>
      <p:sp>
        <p:nvSpPr>
          <p:cNvPr id="3" name="2 Marcador de contenido"/>
          <p:cNvSpPr>
            <a:spLocks noGrp="1"/>
          </p:cNvSpPr>
          <p:nvPr>
            <p:ph idx="1"/>
          </p:nvPr>
        </p:nvSpPr>
        <p:spPr/>
        <p:txBody>
          <a:bodyPr>
            <a:normAutofit/>
          </a:bodyPr>
          <a:lstStyle/>
          <a:p>
            <a:pPr algn="just">
              <a:buNone/>
            </a:pPr>
            <a:r>
              <a:rPr lang="es-US" b="1" dirty="0" smtClean="0"/>
              <a:t>   Este proyecto se aplicó durante el periodo de </a:t>
            </a:r>
            <a:r>
              <a:rPr lang="es-US" b="1" dirty="0" smtClean="0"/>
              <a:t>agosto-diciembre </a:t>
            </a:r>
            <a:r>
              <a:rPr lang="es-US" b="1" dirty="0" smtClean="0"/>
              <a:t>del 2014 en la asignatura Derecho de los Contratos en la Pontificia Universidad Católica Madre y Maestra, campus de Santiago. </a:t>
            </a:r>
          </a:p>
          <a:p>
            <a:pPr algn="just">
              <a:buNone/>
            </a:pPr>
            <a:endParaRPr lang="es-US" b="1" dirty="0" smtClean="0"/>
          </a:p>
          <a:p>
            <a:pPr algn="just">
              <a:buNone/>
            </a:pPr>
            <a:r>
              <a:rPr lang="es-US" b="1" dirty="0" smtClean="0"/>
              <a:t>   En el curso participaron 27 estudiantes, 5 hombres y 22 mujeres. </a:t>
            </a:r>
            <a:endParaRPr lang="es-US" b="1" dirty="0" smtClean="0">
              <a:solidFill>
                <a:srgbClr val="FF0000"/>
              </a:solidFill>
            </a:endParaRPr>
          </a:p>
          <a:p>
            <a:pPr>
              <a:buNone/>
            </a:pPr>
            <a:r>
              <a:rPr lang="es-US" dirty="0" smtClean="0"/>
              <a:t>   </a:t>
            </a:r>
            <a:endParaRPr lang="es-US"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S" dirty="0" smtClean="0">
                <a:effectLst>
                  <a:outerShdw blurRad="38100" dist="38100" dir="2700000" algn="tl">
                    <a:srgbClr val="000000">
                      <a:alpha val="43137"/>
                    </a:srgbClr>
                  </a:outerShdw>
                </a:effectLst>
              </a:rPr>
              <a:t>Objetivo</a:t>
            </a:r>
            <a:r>
              <a:rPr lang="es-US" dirty="0" smtClean="0"/>
              <a:t> </a:t>
            </a:r>
            <a:r>
              <a:rPr lang="es-US" dirty="0" smtClean="0">
                <a:effectLst>
                  <a:outerShdw blurRad="38100" dist="38100" dir="2700000" algn="tl">
                    <a:srgbClr val="000000">
                      <a:alpha val="43137"/>
                    </a:srgbClr>
                  </a:outerShdw>
                </a:effectLst>
              </a:rPr>
              <a:t>General</a:t>
            </a:r>
            <a:r>
              <a:rPr lang="es-US" dirty="0" smtClean="0"/>
              <a:t> </a:t>
            </a:r>
            <a:endParaRPr lang="es-US" dirty="0"/>
          </a:p>
        </p:txBody>
      </p:sp>
      <p:sp>
        <p:nvSpPr>
          <p:cNvPr id="3" name="2 Marcador de contenido"/>
          <p:cNvSpPr>
            <a:spLocks noGrp="1"/>
          </p:cNvSpPr>
          <p:nvPr>
            <p:ph idx="1"/>
          </p:nvPr>
        </p:nvSpPr>
        <p:spPr/>
        <p:txBody>
          <a:bodyPr/>
          <a:lstStyle/>
          <a:p>
            <a:pPr algn="ctr">
              <a:buNone/>
            </a:pPr>
            <a:r>
              <a:rPr lang="es-US" dirty="0" smtClean="0"/>
              <a:t>  </a:t>
            </a:r>
          </a:p>
          <a:p>
            <a:pPr algn="ctr">
              <a:buNone/>
            </a:pPr>
            <a:r>
              <a:rPr lang="es-US" b="1" dirty="0" smtClean="0"/>
              <a:t>   Aplicar la técnica del resumen como estrategia para construir una representación con extensión adecuada de los textos fuentes a los estudiantes de la asignatura Derecho de los Contratos. </a:t>
            </a:r>
            <a:endParaRPr lang="es-US" b="1"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S" dirty="0" smtClean="0">
                <a:effectLst>
                  <a:outerShdw blurRad="38100" dist="38100" dir="2700000" algn="tl">
                    <a:srgbClr val="000000">
                      <a:alpha val="43137"/>
                    </a:srgbClr>
                  </a:outerShdw>
                </a:effectLst>
              </a:rPr>
              <a:t>Objetivos</a:t>
            </a:r>
            <a:r>
              <a:rPr lang="es-US" dirty="0" smtClean="0"/>
              <a:t> </a:t>
            </a:r>
            <a:r>
              <a:rPr lang="es-US" dirty="0" smtClean="0">
                <a:effectLst>
                  <a:outerShdw blurRad="38100" dist="38100" dir="2700000" algn="tl">
                    <a:srgbClr val="000000">
                      <a:alpha val="43137"/>
                    </a:srgbClr>
                  </a:outerShdw>
                </a:effectLst>
              </a:rPr>
              <a:t>Específicos</a:t>
            </a:r>
            <a:r>
              <a:rPr lang="es-US" dirty="0" smtClean="0"/>
              <a:t> </a:t>
            </a:r>
            <a:endParaRPr lang="es-US" dirty="0"/>
          </a:p>
        </p:txBody>
      </p:sp>
      <p:sp>
        <p:nvSpPr>
          <p:cNvPr id="3" name="2 Marcador de contenido"/>
          <p:cNvSpPr>
            <a:spLocks noGrp="1"/>
          </p:cNvSpPr>
          <p:nvPr>
            <p:ph idx="1"/>
          </p:nvPr>
        </p:nvSpPr>
        <p:spPr>
          <a:xfrm>
            <a:off x="1143000" y="2119256"/>
            <a:ext cx="6934200" cy="3824344"/>
          </a:xfrm>
        </p:spPr>
        <p:txBody>
          <a:bodyPr>
            <a:normAutofit fontScale="85000" lnSpcReduction="10000"/>
          </a:bodyPr>
          <a:lstStyle/>
          <a:p>
            <a:pPr algn="just">
              <a:buFont typeface="Wingdings" pitchFamily="2" charset="2"/>
              <a:buChar char="v"/>
            </a:pPr>
            <a:r>
              <a:rPr lang="es-US" b="1" dirty="0" smtClean="0"/>
              <a:t>Discriminar las ideas relevantes de las no relevantes en los textos contenidos en el programa de la asignatura Derecho de los Contratos así como en los diversos textos que lee. </a:t>
            </a:r>
          </a:p>
          <a:p>
            <a:pPr algn="just">
              <a:buNone/>
            </a:pPr>
            <a:endParaRPr lang="es-US" b="1" dirty="0" smtClean="0"/>
          </a:p>
          <a:p>
            <a:pPr algn="just">
              <a:buFont typeface="Wingdings" pitchFamily="2" charset="2"/>
              <a:buChar char="v"/>
            </a:pPr>
            <a:r>
              <a:rPr lang="es-US" b="1" dirty="0" smtClean="0"/>
              <a:t>Aplicar los pasos requeridos para resumir textos. </a:t>
            </a:r>
          </a:p>
          <a:p>
            <a:pPr algn="just">
              <a:buNone/>
            </a:pPr>
            <a:endParaRPr lang="es-US" b="1" dirty="0" smtClean="0"/>
          </a:p>
          <a:p>
            <a:pPr algn="just">
              <a:buFont typeface="Wingdings" pitchFamily="2" charset="2"/>
              <a:buChar char="v"/>
            </a:pPr>
            <a:r>
              <a:rPr lang="es-US" b="1" dirty="0" smtClean="0"/>
              <a:t>Construir resúmenes específicos, identificando las ideas principales y secundarias de cada contrato analizado en el programa. </a:t>
            </a:r>
          </a:p>
          <a:p>
            <a:pPr algn="just">
              <a:buNone/>
            </a:pPr>
            <a:endParaRPr lang="es-US" b="1" dirty="0" smtClean="0"/>
          </a:p>
          <a:p>
            <a:pPr algn="just">
              <a:buFont typeface="Wingdings" pitchFamily="2" charset="2"/>
              <a:buChar char="v"/>
            </a:pPr>
            <a:r>
              <a:rPr lang="es-US" b="1" dirty="0" smtClean="0"/>
              <a:t>Comparar los resultados de resúmenes producidos antes, durante y después de la intervención pedagógica.</a:t>
            </a:r>
            <a:endParaRPr lang="es-US" b="1"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circle(in)">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US" dirty="0" smtClean="0">
                <a:effectLst>
                  <a:outerShdw blurRad="38100" dist="38100" dir="2700000" algn="tl">
                    <a:srgbClr val="000000">
                      <a:alpha val="43137"/>
                    </a:srgbClr>
                  </a:outerShdw>
                </a:effectLst>
              </a:rPr>
              <a:t>Justificación</a:t>
            </a:r>
            <a:endParaRPr lang="es-US" dirty="0">
              <a:effectLst>
                <a:outerShdw blurRad="38100" dist="38100" dir="2700000" algn="tl">
                  <a:srgbClr val="000000">
                    <a:alpha val="43137"/>
                  </a:srgbClr>
                </a:outerShdw>
              </a:effectLst>
            </a:endParaRPr>
          </a:p>
        </p:txBody>
      </p:sp>
      <p:graphicFrame>
        <p:nvGraphicFramePr>
          <p:cNvPr id="5" name="4 Marcador de contenido"/>
          <p:cNvGraphicFramePr>
            <a:graphicFrameLocks noGrp="1"/>
          </p:cNvGraphicFramePr>
          <p:nvPr>
            <p:ph idx="1"/>
            <p:extLst>
              <p:ext uri="{D42A27DB-BD31-4B8C-83A1-F6EECF244321}">
                <p14:modId xmlns="" xmlns:p14="http://schemas.microsoft.com/office/powerpoint/2010/main" val="2909408043"/>
              </p:ext>
            </p:extLst>
          </p:nvPr>
        </p:nvGraphicFramePr>
        <p:xfrm>
          <a:off x="1463040" y="2119257"/>
          <a:ext cx="6196405" cy="36038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graphicEl>
                                              <a:dgm id="{A854DE1C-2378-43A9-B76F-85CE9052D14B}"/>
                                            </p:graphicEl>
                                          </p:spTgt>
                                        </p:tgtEl>
                                        <p:attrNameLst>
                                          <p:attrName>style.visibility</p:attrName>
                                        </p:attrNameLst>
                                      </p:cBhvr>
                                      <p:to>
                                        <p:strVal val="visible"/>
                                      </p:to>
                                    </p:set>
                                    <p:animEffect transition="in" filter="fade">
                                      <p:cBhvr>
                                        <p:cTn id="12" dur="1000"/>
                                        <p:tgtEl>
                                          <p:spTgt spid="5">
                                            <p:graphicEl>
                                              <a:dgm id="{A854DE1C-2378-43A9-B76F-85CE9052D14B}"/>
                                            </p:graphicEl>
                                          </p:spTgt>
                                        </p:tgtEl>
                                      </p:cBhvr>
                                    </p:animEffect>
                                    <p:anim calcmode="lin" valueType="num">
                                      <p:cBhvr>
                                        <p:cTn id="13" dur="1000" fill="hold"/>
                                        <p:tgtEl>
                                          <p:spTgt spid="5">
                                            <p:graphicEl>
                                              <a:dgm id="{A854DE1C-2378-43A9-B76F-85CE9052D14B}"/>
                                            </p:graphicEl>
                                          </p:spTgt>
                                        </p:tgtEl>
                                        <p:attrNameLst>
                                          <p:attrName>ppt_x</p:attrName>
                                        </p:attrNameLst>
                                      </p:cBhvr>
                                      <p:tavLst>
                                        <p:tav tm="0">
                                          <p:val>
                                            <p:strVal val="#ppt_x"/>
                                          </p:val>
                                        </p:tav>
                                        <p:tav tm="100000">
                                          <p:val>
                                            <p:strVal val="#ppt_x"/>
                                          </p:val>
                                        </p:tav>
                                      </p:tavLst>
                                    </p:anim>
                                    <p:anim calcmode="lin" valueType="num">
                                      <p:cBhvr>
                                        <p:cTn id="14" dur="1000" fill="hold"/>
                                        <p:tgtEl>
                                          <p:spTgt spid="5">
                                            <p:graphicEl>
                                              <a:dgm id="{A854DE1C-2378-43A9-B76F-85CE9052D14B}"/>
                                            </p:graphic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5">
                                            <p:graphicEl>
                                              <a:dgm id="{7A631D38-AF24-4F2B-971F-C68E2F301B36}"/>
                                            </p:graphicEl>
                                          </p:spTgt>
                                        </p:tgtEl>
                                        <p:attrNameLst>
                                          <p:attrName>style.visibility</p:attrName>
                                        </p:attrNameLst>
                                      </p:cBhvr>
                                      <p:to>
                                        <p:strVal val="visible"/>
                                      </p:to>
                                    </p:set>
                                    <p:animEffect transition="in" filter="fade">
                                      <p:cBhvr>
                                        <p:cTn id="19" dur="1000"/>
                                        <p:tgtEl>
                                          <p:spTgt spid="5">
                                            <p:graphicEl>
                                              <a:dgm id="{7A631D38-AF24-4F2B-971F-C68E2F301B36}"/>
                                            </p:graphicEl>
                                          </p:spTgt>
                                        </p:tgtEl>
                                      </p:cBhvr>
                                    </p:animEffect>
                                    <p:anim calcmode="lin" valueType="num">
                                      <p:cBhvr>
                                        <p:cTn id="20" dur="1000" fill="hold"/>
                                        <p:tgtEl>
                                          <p:spTgt spid="5">
                                            <p:graphicEl>
                                              <a:dgm id="{7A631D38-AF24-4F2B-971F-C68E2F301B36}"/>
                                            </p:graphicEl>
                                          </p:spTgt>
                                        </p:tgtEl>
                                        <p:attrNameLst>
                                          <p:attrName>ppt_x</p:attrName>
                                        </p:attrNameLst>
                                      </p:cBhvr>
                                      <p:tavLst>
                                        <p:tav tm="0">
                                          <p:val>
                                            <p:strVal val="#ppt_x"/>
                                          </p:val>
                                        </p:tav>
                                        <p:tav tm="100000">
                                          <p:val>
                                            <p:strVal val="#ppt_x"/>
                                          </p:val>
                                        </p:tav>
                                      </p:tavLst>
                                    </p:anim>
                                    <p:anim calcmode="lin" valueType="num">
                                      <p:cBhvr>
                                        <p:cTn id="21" dur="1000" fill="hold"/>
                                        <p:tgtEl>
                                          <p:spTgt spid="5">
                                            <p:graphicEl>
                                              <a:dgm id="{7A631D38-AF24-4F2B-971F-C68E2F301B36}"/>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5">
                                            <p:graphicEl>
                                              <a:dgm id="{CC26E00E-EE50-44BC-AC7F-3FC10B7FC2FA}"/>
                                            </p:graphicEl>
                                          </p:spTgt>
                                        </p:tgtEl>
                                        <p:attrNameLst>
                                          <p:attrName>style.visibility</p:attrName>
                                        </p:attrNameLst>
                                      </p:cBhvr>
                                      <p:to>
                                        <p:strVal val="visible"/>
                                      </p:to>
                                    </p:set>
                                    <p:animEffect transition="in" filter="fade">
                                      <p:cBhvr>
                                        <p:cTn id="26" dur="1000"/>
                                        <p:tgtEl>
                                          <p:spTgt spid="5">
                                            <p:graphicEl>
                                              <a:dgm id="{CC26E00E-EE50-44BC-AC7F-3FC10B7FC2FA}"/>
                                            </p:graphicEl>
                                          </p:spTgt>
                                        </p:tgtEl>
                                      </p:cBhvr>
                                    </p:animEffect>
                                    <p:anim calcmode="lin" valueType="num">
                                      <p:cBhvr>
                                        <p:cTn id="27" dur="1000" fill="hold"/>
                                        <p:tgtEl>
                                          <p:spTgt spid="5">
                                            <p:graphicEl>
                                              <a:dgm id="{CC26E00E-EE50-44BC-AC7F-3FC10B7FC2FA}"/>
                                            </p:graphicEl>
                                          </p:spTgt>
                                        </p:tgtEl>
                                        <p:attrNameLst>
                                          <p:attrName>ppt_x</p:attrName>
                                        </p:attrNameLst>
                                      </p:cBhvr>
                                      <p:tavLst>
                                        <p:tav tm="0">
                                          <p:val>
                                            <p:strVal val="#ppt_x"/>
                                          </p:val>
                                        </p:tav>
                                        <p:tav tm="100000">
                                          <p:val>
                                            <p:strVal val="#ppt_x"/>
                                          </p:val>
                                        </p:tav>
                                      </p:tavLst>
                                    </p:anim>
                                    <p:anim calcmode="lin" valueType="num">
                                      <p:cBhvr>
                                        <p:cTn id="28" dur="1000" fill="hold"/>
                                        <p:tgtEl>
                                          <p:spTgt spid="5">
                                            <p:graphicEl>
                                              <a:dgm id="{CC26E00E-EE50-44BC-AC7F-3FC10B7FC2FA}"/>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Marco teórico</a:t>
            </a:r>
            <a:endParaRPr lang="es-ES" dirty="0"/>
          </a:p>
        </p:txBody>
      </p:sp>
      <p:sp>
        <p:nvSpPr>
          <p:cNvPr id="3" name="2 Marcador de contenido"/>
          <p:cNvSpPr>
            <a:spLocks noGrp="1"/>
          </p:cNvSpPr>
          <p:nvPr>
            <p:ph idx="1"/>
          </p:nvPr>
        </p:nvSpPr>
        <p:spPr/>
        <p:txBody>
          <a:bodyPr>
            <a:normAutofit lnSpcReduction="10000"/>
          </a:bodyPr>
          <a:lstStyle/>
          <a:p>
            <a:pPr algn="just">
              <a:buNone/>
            </a:pPr>
            <a:r>
              <a:rPr lang="es-ES" b="1" dirty="0" smtClean="0"/>
              <a:t>   La alfabetización académica se define como el proceso de enseñanza que puede o no ponerse en marcha para favorecer el acceso de parte de los alumnos a las acciones que han de realizar los docentes con apoyo de la institución a fin de que los universitarios aprendan a manejar diversas estrategias, entre las que se encuentran argumentar, buscar información y resumir (</a:t>
            </a:r>
            <a:r>
              <a:rPr lang="es-ES" b="1" dirty="0" err="1" smtClean="0"/>
              <a:t>Carlino</a:t>
            </a:r>
            <a:r>
              <a:rPr lang="es-ES" b="1" dirty="0" smtClean="0"/>
              <a:t> 2013). </a:t>
            </a:r>
          </a:p>
          <a:p>
            <a:endParaRPr lang="es-ES"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hincheta">
  <a:themeElements>
    <a:clrScheme name="Personalizado 10">
      <a:dk1>
        <a:srgbClr val="000000"/>
      </a:dk1>
      <a:lt1>
        <a:srgbClr val="F4F8CD"/>
      </a:lt1>
      <a:dk2>
        <a:srgbClr val="D7DDED"/>
      </a:dk2>
      <a:lt2>
        <a:srgbClr val="8A9713"/>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Chincheta">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hincheta">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0E8A11ED9A9056468EB06BF2DDD8132B" ma:contentTypeVersion="2" ma:contentTypeDescription="Crear nuevo documento." ma:contentTypeScope="" ma:versionID="ea1ea9747d5e1c16d79f9e84215e0dd6">
  <xsd:schema xmlns:xsd="http://www.w3.org/2001/XMLSchema" xmlns:xs="http://www.w3.org/2001/XMLSchema" xmlns:p="http://schemas.microsoft.com/office/2006/metadata/properties" xmlns:ns1="http://schemas.microsoft.com/sharepoint/v3" targetNamespace="http://schemas.microsoft.com/office/2006/metadata/properties" ma:root="true" ma:fieldsID="cd6bce56cd35acad97fd37550ee15fe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D4B0F36C-D71A-4B2D-BBEA-38A611EB13DB}"/>
</file>

<file path=customXml/itemProps2.xml><?xml version="1.0" encoding="utf-8"?>
<ds:datastoreItem xmlns:ds="http://schemas.openxmlformats.org/officeDocument/2006/customXml" ds:itemID="{92083AD0-740D-4FBE-B7EF-77595C8D7199}"/>
</file>

<file path=customXml/itemProps3.xml><?xml version="1.0" encoding="utf-8"?>
<ds:datastoreItem xmlns:ds="http://schemas.openxmlformats.org/officeDocument/2006/customXml" ds:itemID="{8D66A1D2-66BF-406F-8EAA-695561E1F573}"/>
</file>

<file path=docProps/app.xml><?xml version="1.0" encoding="utf-8"?>
<Properties xmlns="http://schemas.openxmlformats.org/officeDocument/2006/extended-properties" xmlns:vt="http://schemas.openxmlformats.org/officeDocument/2006/docPropsVTypes">
  <Template>Pushpin</Template>
  <TotalTime>4064</TotalTime>
  <Words>1450</Words>
  <Application>Microsoft Office PowerPoint</Application>
  <PresentationFormat>On-screen Show (4:3)</PresentationFormat>
  <Paragraphs>186</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Chincheta</vt:lpstr>
      <vt:lpstr>PONTIFICIA UNIVERSIDAD CATÓLICA MADRE Y MAESTRA </vt:lpstr>
      <vt:lpstr>Índice </vt:lpstr>
      <vt:lpstr>Introducción </vt:lpstr>
      <vt:lpstr>Slide 4</vt:lpstr>
      <vt:lpstr>Contextualización </vt:lpstr>
      <vt:lpstr>Objetivo General </vt:lpstr>
      <vt:lpstr>Objetivos Específicos </vt:lpstr>
      <vt:lpstr>Justificación</vt:lpstr>
      <vt:lpstr>Marco teórico</vt:lpstr>
      <vt:lpstr>Slide 10</vt:lpstr>
      <vt:lpstr>Slide 11</vt:lpstr>
      <vt:lpstr>Macrorreglas</vt:lpstr>
      <vt:lpstr>Tipos de resúmenes</vt:lpstr>
      <vt:lpstr>Metodología </vt:lpstr>
      <vt:lpstr>Rúbrica de evaluación para resúmenes </vt:lpstr>
      <vt:lpstr>Análisis de los resultados </vt:lpstr>
      <vt:lpstr> </vt:lpstr>
      <vt:lpstr> </vt:lpstr>
      <vt:lpstr>Conclusiones </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dc:description/>
  <cp:lastModifiedBy>mvelazquez</cp:lastModifiedBy>
  <cp:revision>38</cp:revision>
  <dcterms:created xsi:type="dcterms:W3CDTF">2015-04-03T15:12:25Z</dcterms:created>
  <dcterms:modified xsi:type="dcterms:W3CDTF">2015-04-20T14:25:19Z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0x0101000E8A11ED9A9056468EB06BF2DDD8132B</vt:lpwstr>
  </property>
</Properties>
</file>