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85" r:id="rId3"/>
    <p:sldId id="286" r:id="rId4"/>
    <p:sldId id="273" r:id="rId5"/>
    <p:sldId id="293" r:id="rId6"/>
    <p:sldId id="294" r:id="rId7"/>
    <p:sldId id="295" r:id="rId8"/>
    <p:sldId id="288" r:id="rId9"/>
    <p:sldId id="289" r:id="rId10"/>
    <p:sldId id="275" r:id="rId11"/>
    <p:sldId id="277" r:id="rId12"/>
    <p:sldId id="278" r:id="rId13"/>
    <p:sldId id="279" r:id="rId14"/>
    <p:sldId id="280" r:id="rId15"/>
    <p:sldId id="281" r:id="rId16"/>
    <p:sldId id="276" r:id="rId17"/>
    <p:sldId id="282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6" r:id="rId26"/>
    <p:sldId id="284" r:id="rId27"/>
    <p:sldId id="291" r:id="rId28"/>
    <p:sldId id="292" r:id="rId29"/>
    <p:sldId id="283" r:id="rId30"/>
  </p:sldIdLst>
  <p:sldSz cx="9144000" cy="6858000" type="screen4x3"/>
  <p:notesSz cx="6858000" cy="9144000"/>
  <p:defaultTextStyle>
    <a:defPPr>
      <a:defRPr lang="es-D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5" autoAdjust="0"/>
    <p:restoredTop sz="95414" autoAdjust="0"/>
  </p:normalViewPr>
  <p:slideViewPr>
    <p:cSldViewPr>
      <p:cViewPr>
        <p:scale>
          <a:sx n="64" d="100"/>
          <a:sy n="64" d="100"/>
        </p:scale>
        <p:origin x="-157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9C44D-E29B-4805-8AD5-DB4AC2AB56EA}" type="datetimeFigureOut">
              <a:rPr lang="es-DO" smtClean="0"/>
              <a:pPr/>
              <a:t>8/4/15</a:t>
            </a:fld>
            <a:endParaRPr lang="es-D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C6C84-16B4-4887-859A-2721489672B0}" type="slidenum">
              <a:rPr lang="es-DO" smtClean="0"/>
              <a:pPr/>
              <a:t>‹Nº›</a:t>
            </a:fld>
            <a:endParaRPr lang="es-D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6C84-16B4-4887-859A-2721489672B0}" type="slidenum">
              <a:rPr lang="es-DO" smtClean="0"/>
              <a:pPr/>
              <a:t>9</a:t>
            </a:fld>
            <a:endParaRPr lang="es-D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1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3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8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0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21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2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23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25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24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A6A8D-15E7-465E-92A3-F6E2673E1E69}" type="datetimeFigureOut">
              <a:rPr lang="es-DO"/>
              <a:pPr>
                <a:defRPr/>
              </a:pPr>
              <a:t>8/4/15</a:t>
            </a:fld>
            <a:endParaRPr lang="es-DO"/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2F3AA-7730-4270-84BE-3446701FD61A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646A-07B8-4CC1-AEAF-D30B3AEACF71}" type="datetimeFigureOut">
              <a:rPr lang="es-DO"/>
              <a:pPr>
                <a:defRPr/>
              </a:pPr>
              <a:t>8/4/15</a:t>
            </a:fld>
            <a:endParaRPr lang="es-D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11BCD-AACF-402E-BEB2-CE53CEB1DE8A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86F3-6DC9-4153-B428-1BAF4C1EE29B}" type="datetimeFigureOut">
              <a:rPr lang="es-DO"/>
              <a:pPr>
                <a:defRPr/>
              </a:pPr>
              <a:t>8/4/15</a:t>
            </a:fld>
            <a:endParaRPr lang="es-D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9FD7-6C28-4B0B-BED2-9F5132DD19D1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ADB0F-C82B-4E66-B4CF-9EFEE916DC46}" type="datetimeFigureOut">
              <a:rPr lang="es-DO"/>
              <a:pPr>
                <a:defRPr/>
              </a:pPr>
              <a:t>8/4/15</a:t>
            </a:fld>
            <a:endParaRPr lang="es-D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590A-4BD9-4133-8E06-DD708088B04B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CA668A-0B73-4D44-A6F4-EEB2C4E8E38E}" type="datetimeFigureOut">
              <a:rPr lang="es-DO"/>
              <a:pPr>
                <a:defRPr/>
              </a:pPr>
              <a:t>8/4/15</a:t>
            </a:fld>
            <a:endParaRPr lang="es-DO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D46EFE-646F-48E3-9485-03A096111CA5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1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2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14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9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20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1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2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25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F393F-8ACC-46BB-8B80-4B9F4462857F}" type="datetimeFigureOut">
              <a:rPr lang="es-DO"/>
              <a:pPr>
                <a:defRPr/>
              </a:pPr>
              <a:t>8/4/15</a:t>
            </a:fld>
            <a:endParaRPr lang="es-DO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75179-B252-452A-9BB3-EA0C3E269BAD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F522-D947-4733-8788-65D5191CFEB3}" type="datetimeFigureOut">
              <a:rPr lang="es-DO"/>
              <a:pPr>
                <a:defRPr/>
              </a:pPr>
              <a:t>8/4/15</a:t>
            </a:fld>
            <a:endParaRPr lang="es-DO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BF918-6338-48DE-82E4-92041F4F0D10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DD0F8-4E91-49B4-B201-F529B3820221}" type="datetimeFigureOut">
              <a:rPr lang="es-DO"/>
              <a:pPr>
                <a:defRPr/>
              </a:pPr>
              <a:t>8/4/15</a:t>
            </a:fld>
            <a:endParaRPr lang="es-DO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7996-6211-4B3E-9003-026181C008FD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BF1AC4-A407-46F4-89F3-83371BE5BDC0}" type="datetimeFigureOut">
              <a:rPr lang="es-DO"/>
              <a:pPr>
                <a:defRPr/>
              </a:pPr>
              <a:t>8/4/15</a:t>
            </a:fld>
            <a:endParaRPr lang="es-DO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638F5B-5A79-4D48-AD19-0C5146021FBA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A374-9E14-4422-8C2F-198DBA9E3447}" type="datetimeFigureOut">
              <a:rPr lang="es-DO"/>
              <a:pPr>
                <a:defRPr/>
              </a:pPr>
              <a:t>8/4/15</a:t>
            </a:fld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DE8E4-E9C8-428D-A34E-00C0A526703A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8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1C4C12-99BE-4E59-99AD-F31CBCDFED96}" type="datetimeFigureOut">
              <a:rPr lang="es-DO"/>
              <a:pPr>
                <a:defRPr/>
              </a:pPr>
              <a:t>8/4/15</a:t>
            </a:fld>
            <a:endParaRPr lang="es-DO"/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8A3A1E-6D6F-477C-BDF4-6AD1BBEC0EA5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12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19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3B73F7-3A32-43F9-9C8C-AAAD56C74860}" type="datetimeFigureOut">
              <a:rPr lang="es-DO"/>
              <a:pPr>
                <a:defRPr/>
              </a:pPr>
              <a:t>8/4/15</a:t>
            </a:fld>
            <a:endParaRPr lang="es-DO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C57480-4D06-4F74-AF08-547D20DA1267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8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89329BE-72B2-4208-B969-89D690D64D6D}" type="datetimeFigureOut">
              <a:rPr lang="es-DO"/>
              <a:pPr>
                <a:defRPr/>
              </a:pPr>
              <a:t>8/4/15</a:t>
            </a:fld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17D8D0E-AF64-4DA8-9E5A-F997D2ACDBD4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8" r:id="rId4"/>
    <p:sldLayoutId id="2147483707" r:id="rId5"/>
    <p:sldLayoutId id="2147483712" r:id="rId6"/>
    <p:sldLayoutId id="2147483706" r:id="rId7"/>
    <p:sldLayoutId id="2147483713" r:id="rId8"/>
    <p:sldLayoutId id="2147483714" r:id="rId9"/>
    <p:sldLayoutId id="2147483705" r:id="rId10"/>
    <p:sldLayoutId id="2147483704" r:id="rId11"/>
    <p:sldLayoutId id="21474837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Office_Excel_97-2003_Worksheet8.xls"/><Relationship Id="rId5" Type="http://schemas.openxmlformats.org/officeDocument/2006/relationships/oleObject" Target="../embeddings/Microsoft_Office_Excel_97-2003_Worksheet7.xls"/><Relationship Id="rId4" Type="http://schemas.openxmlformats.org/officeDocument/2006/relationships/oleObject" Target="../embeddings/Microsoft_Office_Excel_97-2003_Worksheet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00166" y="785794"/>
            <a:ext cx="6929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1200" b="1" dirty="0">
                <a:ea typeface="Times New Roman" pitchFamily="18" charset="0"/>
                <a:cs typeface="Arial" charset="0"/>
              </a:rPr>
              <a:t>         </a:t>
            </a:r>
            <a:r>
              <a:rPr lang="es-ES" sz="1400" b="1" dirty="0">
                <a:ea typeface="Times New Roman" pitchFamily="18" charset="0"/>
                <a:cs typeface="Arial" charset="0"/>
              </a:rPr>
              <a:t> </a:t>
            </a:r>
            <a:r>
              <a:rPr lang="es-E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PONTIFICIA UNIVERSIDAD CATÓLICA MADRE Y MAESTRA </a:t>
            </a:r>
            <a:endParaRPr lang="es-DO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s-E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FACULTAD DE CIENCIAS DE LA SALUD</a:t>
            </a:r>
            <a:endParaRPr lang="es-DO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s-E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CENTRO DE EXCELENCIA PARA LA INVESTIGACIÓN Y DIFUSIÓN DE LA </a:t>
            </a:r>
            <a:endParaRPr lang="es-DO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s-E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LECTURA Y ESCRITURA (CEDILE) </a:t>
            </a:r>
          </a:p>
        </p:txBody>
      </p:sp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857364"/>
            <a:ext cx="19288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7 Rectángulo"/>
          <p:cNvSpPr>
            <a:spLocks noChangeArrowheads="1"/>
          </p:cNvSpPr>
          <p:nvPr/>
        </p:nvSpPr>
        <p:spPr bwMode="auto">
          <a:xfrm>
            <a:off x="2500298" y="3786190"/>
            <a:ext cx="50720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 dirty="0">
                <a:ea typeface="Times New Roman" pitchFamily="18" charset="0"/>
                <a:cs typeface="Arial" charset="0"/>
              </a:rPr>
              <a:t>       </a:t>
            </a:r>
            <a:r>
              <a:rPr lang="es-E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PROGRAMA DE ALFABETIZACIÓN ACADÉMICA </a:t>
            </a:r>
          </a:p>
          <a:p>
            <a:pPr eaLnBrk="0" hangingPunct="0"/>
            <a:r>
              <a:rPr lang="es-E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DIPLOMADO EN LECTURA Y ESCRITURA A TRAVÉS</a:t>
            </a:r>
          </a:p>
          <a:p>
            <a:pPr eaLnBrk="0" hangingPunct="0"/>
            <a:r>
              <a:rPr lang="es-E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DEL CURRÍCULO EN EL NIVEL SUPERIOR </a:t>
            </a:r>
          </a:p>
        </p:txBody>
      </p:sp>
      <p:sp>
        <p:nvSpPr>
          <p:cNvPr id="14340" name="8 Rectángulo"/>
          <p:cNvSpPr>
            <a:spLocks noChangeArrowheads="1"/>
          </p:cNvSpPr>
          <p:nvPr/>
        </p:nvSpPr>
        <p:spPr bwMode="auto">
          <a:xfrm rot="10800000" flipV="1">
            <a:off x="1571604" y="4786322"/>
            <a:ext cx="707236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PROYECTO DE INVESTIGACIÓN-ACCIÓN </a:t>
            </a:r>
          </a:p>
          <a:p>
            <a:pPr algn="ctr"/>
            <a:endParaRPr lang="es-ES" sz="1400" b="1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s-DO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ESTRATEGIAS DE COMPRENSIÓN LECTORA EN CIENCIAS DE </a:t>
            </a:r>
          </a:p>
          <a:p>
            <a:pPr algn="ctr"/>
            <a:r>
              <a:rPr lang="es-DO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SALUD: EL CASO DE LA ASIGNATURA GASTROENTEROLOGÍA </a:t>
            </a:r>
            <a:endParaRPr lang="es-DO" sz="16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es-DO" sz="14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s-DO" sz="1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es-DO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Prof</a:t>
            </a:r>
            <a:r>
              <a:rPr lang="es-DO" sz="1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.: José Peña Rivas</a:t>
            </a:r>
          </a:p>
          <a:p>
            <a:pPr algn="ctr"/>
            <a:r>
              <a:rPr lang="es-DO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es-DO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endParaRPr lang="es-DO" sz="14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500042"/>
            <a:ext cx="3114675" cy="5715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DO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  <a:r>
              <a:rPr lang="es-DO" sz="3600" b="1" u="sng" dirty="0" smtClean="0">
                <a:solidFill>
                  <a:srgbClr val="0000FF"/>
                </a:solidFill>
              </a:rPr>
              <a:t> </a:t>
            </a:r>
            <a:endParaRPr lang="es-DO" sz="3600" b="1" u="sng" dirty="0">
              <a:solidFill>
                <a:srgbClr val="0000FF"/>
              </a:solidFill>
            </a:endParaRPr>
          </a:p>
        </p:txBody>
      </p:sp>
      <p:sp>
        <p:nvSpPr>
          <p:cNvPr id="23554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358188" cy="5214974"/>
          </a:xfrm>
        </p:spPr>
        <p:txBody>
          <a:bodyPr/>
          <a:lstStyle/>
          <a:p>
            <a:pPr eaLnBrk="1" hangingPunct="1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Explicitación de las guías.</a:t>
            </a:r>
          </a:p>
          <a:p>
            <a:pPr eaLnBrk="1" hangingPunct="1"/>
            <a:endParaRPr lang="es-DO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Contestación y discusión de las guías en clases.</a:t>
            </a:r>
          </a:p>
          <a:p>
            <a:pPr eaLnBrk="1" hangingPunct="1"/>
            <a:endParaRPr lang="es-E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Entrega y corrección de las guías.</a:t>
            </a:r>
          </a:p>
          <a:p>
            <a:pPr eaLnBrk="1" hangingPunct="1"/>
            <a:endParaRPr lang="es-E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Evaluación a través de rúbrica.</a:t>
            </a:r>
          </a:p>
          <a:p>
            <a:pPr eaLnBrk="1" hangingPunct="1"/>
            <a:endParaRPr lang="es-DO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DO" b="1" dirty="0" smtClean="0">
                <a:latin typeface="Times New Roman" pitchFamily="18" charset="0"/>
                <a:cs typeface="Times New Roman" pitchFamily="18" charset="0"/>
              </a:rPr>
              <a:t>Evaluación de las estrategias a través de encuesta a los estudiantes.</a:t>
            </a:r>
          </a:p>
          <a:p>
            <a:pPr eaLnBrk="1" hangingPunct="1"/>
            <a:endParaRPr lang="es-DO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DO" b="1" dirty="0" smtClean="0">
                <a:latin typeface="Times New Roman" pitchFamily="18" charset="0"/>
                <a:cs typeface="Times New Roman" pitchFamily="18" charset="0"/>
              </a:rPr>
              <a:t>Comparación de las calificaciones en los exámenes parciales</a:t>
            </a:r>
          </a:p>
          <a:p>
            <a:pPr eaLnBrk="1" hangingPunct="1">
              <a:buFont typeface="Wingdings" pitchFamily="2" charset="2"/>
              <a:buNone/>
            </a:pPr>
            <a:r>
              <a:rPr lang="es-DO" b="1" dirty="0" smtClean="0">
                <a:latin typeface="Times New Roman" pitchFamily="18" charset="0"/>
                <a:cs typeface="Times New Roman" pitchFamily="18" charset="0"/>
              </a:rPr>
              <a:t>   -La estrategia se aplicó a partir del 2do. de tres parciales.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s-ES" sz="1800" b="1" dirty="0" smtClean="0"/>
              <a:t> </a:t>
            </a:r>
            <a:endParaRPr lang="es-DO" sz="1800" b="1" dirty="0" smtClean="0"/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s-DO" sz="1500" b="1" dirty="0" smtClean="0"/>
              <a:t>   </a:t>
            </a:r>
          </a:p>
          <a:p>
            <a:pPr eaLnBrk="1" hangingPunct="1">
              <a:lnSpc>
                <a:spcPct val="80000"/>
              </a:lnSpc>
            </a:pPr>
            <a:endParaRPr lang="es-DO" sz="2000" dirty="0" smtClean="0"/>
          </a:p>
        </p:txBody>
      </p:sp>
      <p:pic>
        <p:nvPicPr>
          <p:cNvPr id="33794" name="Picture 2" descr="http://www.neurorehabilitacion.es/images/cd_metodolog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"/>
            <a:ext cx="2976558" cy="205460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cs typeface="Arial" charset="0"/>
            </a:endParaRPr>
          </a:p>
        </p:txBody>
      </p:sp>
      <p:pic>
        <p:nvPicPr>
          <p:cNvPr id="24578" name="13 Imagen" descr="Captura de pantalla 2014-12-16 a la(s) 01.33.3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7 Imagen" descr="Captura de pantalla 2014-12-16 a la(s) 01.35.0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8604432" cy="553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8 CuadroTexto"/>
          <p:cNvSpPr txBox="1">
            <a:spLocks noChangeArrowheads="1"/>
          </p:cNvSpPr>
          <p:nvPr/>
        </p:nvSpPr>
        <p:spPr bwMode="auto">
          <a:xfrm>
            <a:off x="0" y="285750"/>
            <a:ext cx="507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>
              <a:latin typeface="Century Schoolbook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214290"/>
            <a:ext cx="87154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sz="2200" b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Encuesta aplicada a los estudiantes de Gastroenterología para conocer su opinión acerca de las estrategias de lectura utilizadas en las clases.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4572000" cy="42864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DO" sz="28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EJEMPLO DE UNA GUÍA</a:t>
            </a:r>
            <a:endParaRPr lang="es-DO" sz="2800" b="1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2 Marcador de contenido"/>
          <p:cNvSpPr>
            <a:spLocks noGrp="1"/>
          </p:cNvSpPr>
          <p:nvPr>
            <p:ph sz="quarter" idx="1"/>
          </p:nvPr>
        </p:nvSpPr>
        <p:spPr>
          <a:xfrm>
            <a:off x="357188" y="857250"/>
            <a:ext cx="8072437" cy="5429250"/>
          </a:xfrm>
        </p:spPr>
        <p:txBody>
          <a:bodyPr/>
          <a:lstStyle/>
          <a:p>
            <a:pPr eaLnBrk="1" hangingPunct="1"/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GUIA DE LECTURA 3</a:t>
            </a:r>
            <a:endParaRPr lang="es-DO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Tema: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Enfermedades del Hígado</a:t>
            </a:r>
            <a:endParaRPr lang="es-DO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Subtemas:     -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Hepatitis</a:t>
            </a:r>
            <a:endParaRPr lang="es-DO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                           -Cirrosis y Carcinoma hepáticos   </a:t>
            </a:r>
            <a:endParaRPr lang="es-DO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                           -Litiasis Biliar   </a:t>
            </a:r>
            <a:endParaRPr lang="es-DO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Objetivo de la Guía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: Repasar los contenidos de Digestivo Bajo para mejorar la </a:t>
            </a:r>
            <a:endParaRPr lang="es-DO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comprensión y aplicación del conocimiento.  </a:t>
            </a:r>
            <a:endParaRPr lang="es-DO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Unidad: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Séptima unidad de la carrera de Medicina, PUCMM</a:t>
            </a:r>
            <a:endParaRPr lang="es-DO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Nombre:  </a:t>
            </a:r>
            <a:endParaRPr lang="es-DO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Curso Gastroenterología 001</a:t>
            </a:r>
            <a:endParaRPr lang="es-DO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SUBTEMA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 HEPATITIS  </a:t>
            </a:r>
            <a:endParaRPr lang="es-DO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CASO CLÍNICO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DO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    Paciente masculino de 16 años, sin antecedentes personales patológicos de interés. Acude con cuadro clínico que inició hace 4 días con malestar general, 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hiporexia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y dispepsia leve, agregándose coluria y posteriormente ictericia 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escleral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DO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Al examen físico con signos vitales normales, ictérico, con hidratación adecuada; y leve sensibilidad dolorosa en epigastrio e hipocondrio derecho, a la palpación profunda.</a:t>
            </a:r>
            <a:endParaRPr lang="es-DO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Resultado de imagen para imagenes de gui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3348036" cy="115694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2 Marcador de contenido"/>
          <p:cNvSpPr>
            <a:spLocks noGrp="1"/>
          </p:cNvSpPr>
          <p:nvPr>
            <p:ph sz="quarter" idx="1"/>
          </p:nvPr>
        </p:nvSpPr>
        <p:spPr>
          <a:xfrm>
            <a:off x="214313" y="1000108"/>
            <a:ext cx="8429625" cy="5857892"/>
          </a:xfrm>
        </p:spPr>
        <p:txBody>
          <a:bodyPr/>
          <a:lstStyle/>
          <a:p>
            <a:pPr eaLnBrk="1" hangingPunct="1"/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Responda las siguientes preguntas en base a este caso clínico.</a:t>
            </a:r>
            <a:endParaRPr lang="es-D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s-DO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¿Cuál es el diagnóstico más probable y como se confirma? Especifique.  </a:t>
            </a:r>
            <a:endParaRPr lang="es-DO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DO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2. ¿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Qué probabilidades de cronicidad tiene este paciente, en base al diagnóstico especificado arriba.</a:t>
            </a:r>
          </a:p>
          <a:p>
            <a:pPr eaLnBrk="1" hangingPunct="1"/>
            <a:endParaRPr lang="es-DO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¿Cuál es el tratamiento, refiérase a la dieta que debe llevar este paciente?</a:t>
            </a:r>
            <a:endParaRPr lang="es-DO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s-DO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¿Amerita ingreso? Justifique su respuesta</a:t>
            </a:r>
            <a:endParaRPr lang="es-DO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DO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s-DO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s-DO" sz="2000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50" y="571480"/>
            <a:ext cx="8286778" cy="6000792"/>
          </a:xfrm>
        </p:spPr>
        <p:txBody>
          <a:bodyPr>
            <a:normAutofit fontScale="3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ES" sz="4300" b="1" dirty="0" smtClean="0">
                <a:latin typeface="Times New Roman" pitchFamily="18" charset="0"/>
                <a:cs typeface="Times New Roman" pitchFamily="18" charset="0"/>
              </a:rPr>
              <a:t>SUBTEMA: CIRROSIS Y CÁNCER HEPÁTICOS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DO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I. ORGANIZADOR GRÁFICO (CUADRO SINÓPTICO –CIERRE CON LLAVES-)</a:t>
            </a:r>
            <a:endParaRPr lang="es-DO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DO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II. PREGUNTAS.</a:t>
            </a:r>
            <a:endParaRPr lang="es-DO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DO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Causas más frecuentes de </a:t>
            </a:r>
            <a:r>
              <a:rPr lang="es-ES" sz="3700" b="1" dirty="0" err="1" smtClean="0">
                <a:latin typeface="Times New Roman" pitchFamily="18" charset="0"/>
                <a:cs typeface="Times New Roman" pitchFamily="18" charset="0"/>
              </a:rPr>
              <a:t>hepatocarcinoma</a:t>
            </a: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DO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DO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¿ Cómo se establece el diagnóstico temprano de cáncer de hígado?</a:t>
            </a:r>
            <a:endParaRPr lang="es-DO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DO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¿Qué es el </a:t>
            </a:r>
            <a:r>
              <a:rPr lang="es-ES" sz="3700" b="1" dirty="0" err="1" smtClean="0">
                <a:latin typeface="Times New Roman" pitchFamily="18" charset="0"/>
                <a:cs typeface="Times New Roman" pitchFamily="18" charset="0"/>
              </a:rPr>
              <a:t>Child-Pugh</a:t>
            </a: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? Haga un cuadro con sus componentes.  </a:t>
            </a:r>
            <a:endParaRPr lang="es-DO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DO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ES" sz="4300" b="1" dirty="0" smtClean="0">
                <a:latin typeface="Times New Roman" pitchFamily="18" charset="0"/>
                <a:cs typeface="Times New Roman" pitchFamily="18" charset="0"/>
              </a:rPr>
              <a:t>SUBTEMA: LITIASIS BILIAR</a:t>
            </a:r>
            <a:endParaRPr lang="es-DO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9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DO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I. PREGUNTAS</a:t>
            </a:r>
            <a:endParaRPr lang="es-DO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DO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   1. ¿Por qué se forman los cálculos en la vesícula biliar y qué relación tiene esta condición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             con los estrógenos?</a:t>
            </a:r>
            <a:endParaRPr lang="es-DO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s-DO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   2. ¿Cómo se establece el diagnóstico y cuál es el tratamiento de la   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s-ES" sz="3700" b="1" dirty="0" err="1" smtClean="0">
                <a:latin typeface="Times New Roman" pitchFamily="18" charset="0"/>
                <a:cs typeface="Times New Roman" pitchFamily="18" charset="0"/>
              </a:rPr>
              <a:t>colédocolitiasis</a:t>
            </a: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s-DO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DO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II. ORGANIZADOR GRÁFICO (ESQUEMA DE CONTENIDO. –CIERRE CON CUADRO-)</a:t>
            </a:r>
            <a:endParaRPr lang="es-DO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es-DO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  DOLOR DE LA COLELITIASIS: Características Cínicas.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DO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4 Marcador de contenido"/>
          <p:cNvSpPr>
            <a:spLocks noGrp="1"/>
          </p:cNvSpPr>
          <p:nvPr>
            <p:ph sz="quarter" idx="1"/>
          </p:nvPr>
        </p:nvSpPr>
        <p:spPr>
          <a:xfrm>
            <a:off x="457200" y="2571750"/>
            <a:ext cx="8229600" cy="1143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DO" sz="48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313" y="1000125"/>
          <a:ext cx="8572591" cy="539464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43149"/>
                <a:gridCol w="2755477"/>
                <a:gridCol w="918492"/>
                <a:gridCol w="918492"/>
                <a:gridCol w="918492"/>
                <a:gridCol w="918489"/>
              </a:tblGrid>
              <a:tr h="618419">
                <a:tc>
                  <a:txBody>
                    <a:bodyPr/>
                    <a:lstStyle/>
                    <a:p>
                      <a:pPr algn="ctr"/>
                      <a:r>
                        <a:rPr lang="es-DO" sz="1600" dirty="0" smtClean="0"/>
                        <a:t>Criterios</a:t>
                      </a:r>
                      <a:r>
                        <a:rPr lang="es-DO" sz="1600" baseline="0" dirty="0" smtClean="0"/>
                        <a:t> de Evaluación </a:t>
                      </a:r>
                      <a:endParaRPr lang="es-DO" sz="16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dirty="0" smtClean="0"/>
                        <a:t>Niveles de Logros </a:t>
                      </a:r>
                      <a:endParaRPr lang="es-DO" sz="16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dirty="0" smtClean="0"/>
                        <a:t>Guía</a:t>
                      </a:r>
                      <a:r>
                        <a:rPr lang="es-DO" sz="1600" baseline="0" dirty="0" smtClean="0"/>
                        <a:t> </a:t>
                      </a:r>
                    </a:p>
                    <a:p>
                      <a:pPr algn="ctr"/>
                      <a:r>
                        <a:rPr lang="es-DO" sz="1600" baseline="0" dirty="0" smtClean="0"/>
                        <a:t>No. 1</a:t>
                      </a:r>
                      <a:endParaRPr lang="es-DO" sz="16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dirty="0" smtClean="0"/>
                        <a:t>Guía </a:t>
                      </a:r>
                    </a:p>
                    <a:p>
                      <a:pPr algn="ctr"/>
                      <a:r>
                        <a:rPr lang="es-DO" sz="1600" dirty="0" smtClean="0"/>
                        <a:t>No. 2</a:t>
                      </a:r>
                      <a:endParaRPr lang="es-DO" sz="16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dirty="0" smtClean="0"/>
                        <a:t>Guía</a:t>
                      </a:r>
                      <a:r>
                        <a:rPr lang="es-DO" sz="1600" baseline="0" dirty="0" smtClean="0"/>
                        <a:t> </a:t>
                      </a:r>
                    </a:p>
                    <a:p>
                      <a:pPr algn="ctr"/>
                      <a:r>
                        <a:rPr lang="es-DO" sz="1600" baseline="0" dirty="0" smtClean="0"/>
                        <a:t>No. 3</a:t>
                      </a:r>
                      <a:endParaRPr lang="es-DO" sz="16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dirty="0" smtClean="0"/>
                        <a:t>Guía</a:t>
                      </a:r>
                      <a:r>
                        <a:rPr lang="es-DO" sz="1600" baseline="0" dirty="0" smtClean="0"/>
                        <a:t> </a:t>
                      </a:r>
                    </a:p>
                    <a:p>
                      <a:pPr algn="ctr"/>
                      <a:r>
                        <a:rPr lang="es-DO" sz="1600" baseline="0" dirty="0" smtClean="0"/>
                        <a:t>No. 4</a:t>
                      </a:r>
                      <a:endParaRPr lang="es-DO" sz="16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3892">
                <a:tc rowSpan="3"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Expectativas y logros con las guías</a:t>
                      </a:r>
                      <a:r>
                        <a:rPr lang="es-DO" sz="1600" b="1" baseline="0" dirty="0" smtClean="0"/>
                        <a:t> de lectura 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Totalmente logrado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X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X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349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Medianamente logrado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X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X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3892">
                <a:tc vMerge="1">
                  <a:txBody>
                    <a:bodyPr/>
                    <a:lstStyle/>
                    <a:p>
                      <a:endParaRPr lang="es-D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Débilmente logrado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3892">
                <a:tc rowSpan="3"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Participación</a:t>
                      </a:r>
                      <a:r>
                        <a:rPr lang="es-DO" sz="1600" b="1" baseline="0" dirty="0" smtClean="0"/>
                        <a:t> estudiantil</a:t>
                      </a:r>
                      <a:endParaRPr lang="es-DO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Totalmente logrado</a:t>
                      </a:r>
                      <a:endParaRPr lang="es-DO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/>
                </a:tc>
              </a:tr>
              <a:tr h="52349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Medianamente logrado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X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X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X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X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03892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Débilmente logrado</a:t>
                      </a:r>
                      <a:endParaRPr lang="es-DO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/>
                </a:tc>
              </a:tr>
              <a:tr h="303892">
                <a:tc rowSpan="3"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Comprensión</a:t>
                      </a:r>
                      <a:r>
                        <a:rPr lang="es-DO" sz="1600" b="1" baseline="0" dirty="0" smtClean="0"/>
                        <a:t> </a:t>
                      </a:r>
                      <a:r>
                        <a:rPr lang="es-DO" sz="1600" b="1" dirty="0" smtClean="0"/>
                        <a:t>inferencial y crítica</a:t>
                      </a:r>
                      <a:r>
                        <a:rPr lang="es-DO" sz="1600" b="1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Totalmente logrado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X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349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Medianamente logrado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X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X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X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3892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Débilmente logrado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3892">
                <a:tc rowSpan="3"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Dinámica de las clases </a:t>
                      </a:r>
                      <a:endParaRPr lang="es-DO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Totalmente logrado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X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X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X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2349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Medianamente logrado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X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03892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/>
                        <a:t>Débilmente logrado</a:t>
                      </a:r>
                      <a:endParaRPr lang="es-D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642938" y="285750"/>
            <a:ext cx="7643812" cy="5715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DO" sz="2800" b="1" cap="small" dirty="0">
                <a:solidFill>
                  <a:schemeClr val="accent1"/>
                </a:solidFill>
                <a:latin typeface="Bodoni MT" pitchFamily="18" charset="0"/>
                <a:ea typeface="+mj-ea"/>
                <a:cs typeface="+mj-cs"/>
              </a:rPr>
              <a:t>Resultados con el uso de las </a:t>
            </a:r>
            <a:r>
              <a:rPr lang="es-DO" sz="2800" b="1" cap="small" dirty="0" smtClean="0">
                <a:solidFill>
                  <a:schemeClr val="accent1"/>
                </a:solidFill>
                <a:latin typeface="Bodoni MT" pitchFamily="18" charset="0"/>
                <a:ea typeface="+mj-ea"/>
                <a:cs typeface="+mj-cs"/>
              </a:rPr>
              <a:t>guías </a:t>
            </a:r>
            <a:r>
              <a:rPr lang="es-DO" sz="2800" b="1" cap="small" dirty="0">
                <a:solidFill>
                  <a:schemeClr val="accent1"/>
                </a:solidFill>
                <a:latin typeface="Bodoni MT" pitchFamily="18" charset="0"/>
                <a:ea typeface="+mj-ea"/>
                <a:cs typeface="+mj-cs"/>
              </a:rPr>
              <a:t>de </a:t>
            </a:r>
            <a:r>
              <a:rPr lang="es-DO" sz="2800" b="1" cap="small" dirty="0" smtClean="0">
                <a:solidFill>
                  <a:schemeClr val="accent1"/>
                </a:solidFill>
                <a:latin typeface="Bodoni MT" pitchFamily="18" charset="0"/>
                <a:ea typeface="+mj-ea"/>
                <a:cs typeface="+mj-cs"/>
              </a:rPr>
              <a:t>lectura</a:t>
            </a:r>
            <a:endParaRPr lang="es-DO" sz="2800" b="1" cap="small" dirty="0">
              <a:solidFill>
                <a:schemeClr val="accent1"/>
              </a:solidFill>
              <a:latin typeface="Bodoni M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1 Título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s-DO" sz="2400" b="1" cap="none" dirty="0" smtClean="0">
                <a:solidFill>
                  <a:srgbClr val="0070C0"/>
                </a:solidFill>
                <a:latin typeface="Bodoni MT"/>
              </a:rPr>
              <a:t>RESULTADOS CON EL USO DE LAS GUÍAS DE LECTURA</a:t>
            </a:r>
            <a:endParaRPr lang="es-DO" sz="2400" b="1" cap="none" dirty="0" smtClean="0">
              <a:solidFill>
                <a:srgbClr val="FF0000"/>
              </a:solidFill>
              <a:latin typeface="Bodoni MT"/>
            </a:endParaRPr>
          </a:p>
        </p:txBody>
      </p:sp>
      <p:graphicFrame>
        <p:nvGraphicFramePr>
          <p:cNvPr id="25602" name="3 Gráfico"/>
          <p:cNvGraphicFramePr>
            <a:graphicFrameLocks/>
          </p:cNvGraphicFramePr>
          <p:nvPr/>
        </p:nvGraphicFramePr>
        <p:xfrm>
          <a:off x="879475" y="1428736"/>
          <a:ext cx="6376988" cy="4359278"/>
        </p:xfrm>
        <a:graphic>
          <a:graphicData uri="http://schemas.openxmlformats.org/presentationml/2006/ole">
            <p:oleObj spid="_x0000_s25602" name="Worksheet" r:id="rId3" imgW="6315024" imgH="3962400" progId="Excel.Sheet.8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358082" y="3000372"/>
            <a:ext cx="1357313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b="1" dirty="0"/>
              <a:t>Leyenda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dirty="0"/>
              <a:t>1 = Débil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dirty="0"/>
              <a:t>2 = Medio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dirty="0"/>
              <a:t>3 = Total</a:t>
            </a:r>
          </a:p>
        </p:txBody>
      </p:sp>
      <p:sp>
        <p:nvSpPr>
          <p:cNvPr id="25605" name="5 CuadroTexto"/>
          <p:cNvSpPr txBox="1">
            <a:spLocks noChangeArrowheads="1"/>
          </p:cNvSpPr>
          <p:nvPr/>
        </p:nvSpPr>
        <p:spPr bwMode="auto">
          <a:xfrm>
            <a:off x="0" y="2143116"/>
            <a:ext cx="8572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DO" dirty="0">
                <a:latin typeface="Century Schoolbook"/>
              </a:rPr>
              <a:t>Nivel </a:t>
            </a:r>
          </a:p>
          <a:p>
            <a:pPr algn="ctr"/>
            <a:r>
              <a:rPr lang="es-DO" dirty="0">
                <a:latin typeface="Century Schoolbook"/>
              </a:rPr>
              <a:t>de logro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DO" sz="2400" b="1" cap="none" dirty="0" smtClean="0">
                <a:solidFill>
                  <a:srgbClr val="0070C0"/>
                </a:solidFill>
                <a:latin typeface="Bodoni MT"/>
              </a:rPr>
              <a:t>RESULTADOS CON EL USO DE LAS GUÍAS DE LECTURA</a:t>
            </a:r>
            <a:endParaRPr lang="es-DO" sz="2400" b="1" dirty="0">
              <a:solidFill>
                <a:srgbClr val="FF0000"/>
              </a:solidFill>
              <a:latin typeface="Bodoni MT" pitchFamily="18" charset="0"/>
            </a:endParaRPr>
          </a:p>
        </p:txBody>
      </p:sp>
      <p:graphicFrame>
        <p:nvGraphicFramePr>
          <p:cNvPr id="26626" name="3 Gráfico"/>
          <p:cNvGraphicFramePr>
            <a:graphicFrameLocks/>
          </p:cNvGraphicFramePr>
          <p:nvPr/>
        </p:nvGraphicFramePr>
        <p:xfrm>
          <a:off x="857224" y="1428736"/>
          <a:ext cx="6376987" cy="4000500"/>
        </p:xfrm>
        <a:graphic>
          <a:graphicData uri="http://schemas.openxmlformats.org/presentationml/2006/ole">
            <p:oleObj spid="_x0000_s26626" name="Worksheet" r:id="rId3" imgW="6315024" imgH="3962400" progId="Excel.Sheet.8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358082" y="3000372"/>
            <a:ext cx="1357293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b="1" dirty="0"/>
              <a:t>Leyenda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dirty="0"/>
              <a:t>1 = Débil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dirty="0"/>
              <a:t>2 = Medio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dirty="0"/>
              <a:t>3 = Total</a:t>
            </a:r>
          </a:p>
        </p:txBody>
      </p:sp>
      <p:sp>
        <p:nvSpPr>
          <p:cNvPr id="26629" name="5 CuadroTexto"/>
          <p:cNvSpPr txBox="1">
            <a:spLocks noChangeArrowheads="1"/>
          </p:cNvSpPr>
          <p:nvPr/>
        </p:nvSpPr>
        <p:spPr bwMode="auto">
          <a:xfrm>
            <a:off x="0" y="2071678"/>
            <a:ext cx="8572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DO" dirty="0">
                <a:latin typeface="Century Schoolbook"/>
              </a:rPr>
              <a:t>Nivel </a:t>
            </a:r>
          </a:p>
          <a:p>
            <a:pPr algn="ctr"/>
            <a:r>
              <a:rPr lang="es-DO" dirty="0">
                <a:latin typeface="Century Schoolbook"/>
              </a:rPr>
              <a:t>de logro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 bwMode="auto">
          <a:xfrm>
            <a:off x="428596" y="214290"/>
            <a:ext cx="3186106" cy="55247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u="sng" cap="none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ES" sz="2400" b="1" u="sng" cap="none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357158" y="785794"/>
            <a:ext cx="8215370" cy="5857916"/>
          </a:xfrm>
        </p:spPr>
        <p:txBody>
          <a:bodyPr/>
          <a:lstStyle/>
          <a:p>
            <a:r>
              <a:rPr lang="es-DO" b="1" dirty="0" smtClean="0">
                <a:latin typeface="Times New Roman" pitchFamily="18" charset="0"/>
                <a:cs typeface="Times New Roman" pitchFamily="18" charset="0"/>
              </a:rPr>
              <a:t>En el proceso de enseñanza-aprendizaje: Lectura y Escritura herramientas indispensables.</a:t>
            </a:r>
          </a:p>
          <a:p>
            <a:pPr>
              <a:buNone/>
            </a:pPr>
            <a:endParaRPr lang="es-DO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DO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DO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s-DO" b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buFont typeface="Wingdings" pitchFamily="2" charset="2"/>
              <a:buNone/>
            </a:pPr>
            <a:endParaRPr lang="es-DO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s-DO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Font typeface="Wingdings" pitchFamily="2" charset="2"/>
              <a:buNone/>
            </a:pPr>
            <a:endParaRPr lang="es-DO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s-DO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DO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Font typeface="Wingdings" pitchFamily="2" charset="2"/>
              <a:buNone/>
            </a:pPr>
            <a:endParaRPr lang="es-DO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4 Conector recto de flecha"/>
          <p:cNvCxnSpPr>
            <a:stCxn id="8" idx="3"/>
            <a:endCxn id="9" idx="1"/>
          </p:cNvCxnSpPr>
          <p:nvPr/>
        </p:nvCxnSpPr>
        <p:spPr>
          <a:xfrm>
            <a:off x="2143108" y="2107397"/>
            <a:ext cx="1214446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Llamada rectangular"/>
          <p:cNvSpPr/>
          <p:nvPr/>
        </p:nvSpPr>
        <p:spPr>
          <a:xfrm>
            <a:off x="285720" y="1785926"/>
            <a:ext cx="1857388" cy="642942"/>
          </a:xfrm>
          <a:prstGeom prst="wedgeRectCallout">
            <a:avLst>
              <a:gd name="adj1" fmla="val -20833"/>
              <a:gd name="adj2" fmla="val 49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000" b="1" dirty="0" smtClean="0"/>
              <a:t>Comprender</a:t>
            </a:r>
            <a:endParaRPr lang="en-US" sz="2000" b="1" dirty="0"/>
          </a:p>
        </p:txBody>
      </p:sp>
      <p:sp>
        <p:nvSpPr>
          <p:cNvPr id="9" name="8 Llamada rectangular"/>
          <p:cNvSpPr/>
          <p:nvPr/>
        </p:nvSpPr>
        <p:spPr>
          <a:xfrm>
            <a:off x="3357554" y="1785926"/>
            <a:ext cx="1643074" cy="642942"/>
          </a:xfrm>
          <a:prstGeom prst="wedgeRectCallout">
            <a:avLst>
              <a:gd name="adj1" fmla="val -20833"/>
              <a:gd name="adj2" fmla="val 49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000" b="1" dirty="0" smtClean="0"/>
              <a:t>Aprender</a:t>
            </a:r>
            <a:endParaRPr lang="en-US" sz="2000" b="1" dirty="0"/>
          </a:p>
        </p:txBody>
      </p:sp>
      <p:sp>
        <p:nvSpPr>
          <p:cNvPr id="10" name="9 Llamada rectangular"/>
          <p:cNvSpPr/>
          <p:nvPr/>
        </p:nvSpPr>
        <p:spPr>
          <a:xfrm>
            <a:off x="6143636" y="1714488"/>
            <a:ext cx="2286016" cy="714380"/>
          </a:xfrm>
          <a:prstGeom prst="wedgeRectCallout">
            <a:avLst>
              <a:gd name="adj1" fmla="val -20833"/>
              <a:gd name="adj2" fmla="val 49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000" b="1" dirty="0" smtClean="0"/>
              <a:t>Conocimientos </a:t>
            </a:r>
          </a:p>
          <a:p>
            <a:pPr algn="ctr"/>
            <a:r>
              <a:rPr lang="es-DO" sz="2000" b="1" dirty="0" smtClean="0"/>
              <a:t>y saberes</a:t>
            </a:r>
            <a:endParaRPr lang="en-US" sz="2000" b="1" dirty="0"/>
          </a:p>
        </p:txBody>
      </p:sp>
      <p:cxnSp>
        <p:nvCxnSpPr>
          <p:cNvPr id="17" name="16 Conector recto de flecha"/>
          <p:cNvCxnSpPr>
            <a:endCxn id="10" idx="1"/>
          </p:cNvCxnSpPr>
          <p:nvPr/>
        </p:nvCxnSpPr>
        <p:spPr>
          <a:xfrm>
            <a:off x="5000628" y="2071678"/>
            <a:ext cx="1143008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Llamada rectangular"/>
          <p:cNvSpPr/>
          <p:nvPr/>
        </p:nvSpPr>
        <p:spPr>
          <a:xfrm>
            <a:off x="2500298" y="2857496"/>
            <a:ext cx="3500462" cy="714380"/>
          </a:xfrm>
          <a:prstGeom prst="wedgeRectCallout">
            <a:avLst>
              <a:gd name="adj1" fmla="val -20833"/>
              <a:gd name="adj2" fmla="val 49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000" b="1" dirty="0" smtClean="0"/>
              <a:t>Contenidos conceptuales y prácticas discursivas </a:t>
            </a:r>
            <a:endParaRPr lang="en-US" sz="2000" b="1" dirty="0"/>
          </a:p>
        </p:txBody>
      </p:sp>
      <p:cxnSp>
        <p:nvCxnSpPr>
          <p:cNvPr id="20" name="19 Conector recto de flecha"/>
          <p:cNvCxnSpPr/>
          <p:nvPr/>
        </p:nvCxnSpPr>
        <p:spPr>
          <a:xfrm rot="5400000" flipH="1" flipV="1">
            <a:off x="4001290" y="2642388"/>
            <a:ext cx="427834" cy="79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Llamada rectangular"/>
          <p:cNvSpPr/>
          <p:nvPr/>
        </p:nvSpPr>
        <p:spPr>
          <a:xfrm>
            <a:off x="214282" y="3929066"/>
            <a:ext cx="1785950" cy="1143008"/>
          </a:xfrm>
          <a:prstGeom prst="wedgeRectCallout">
            <a:avLst>
              <a:gd name="adj1" fmla="val -20833"/>
              <a:gd name="adj2" fmla="val 49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000" b="1" dirty="0" smtClean="0"/>
              <a:t>Estudiantes</a:t>
            </a:r>
            <a:endParaRPr lang="en-US" sz="2000" b="1" dirty="0"/>
          </a:p>
        </p:txBody>
      </p:sp>
      <p:sp>
        <p:nvSpPr>
          <p:cNvPr id="24" name="23 Llamada rectangular"/>
          <p:cNvSpPr/>
          <p:nvPr/>
        </p:nvSpPr>
        <p:spPr>
          <a:xfrm>
            <a:off x="2928926" y="3929066"/>
            <a:ext cx="2571768" cy="1143008"/>
          </a:xfrm>
          <a:prstGeom prst="wedgeRectCallout">
            <a:avLst>
              <a:gd name="adj1" fmla="val -20833"/>
              <a:gd name="adj2" fmla="val 49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000" b="1" dirty="0" smtClean="0"/>
              <a:t>Mejor desempeño en lectura y escritura</a:t>
            </a:r>
            <a:endParaRPr lang="en-US" sz="2000" b="1" dirty="0"/>
          </a:p>
        </p:txBody>
      </p:sp>
      <p:sp>
        <p:nvSpPr>
          <p:cNvPr id="25" name="24 Llamada rectangular"/>
          <p:cNvSpPr/>
          <p:nvPr/>
        </p:nvSpPr>
        <p:spPr>
          <a:xfrm>
            <a:off x="6215074" y="3929066"/>
            <a:ext cx="2500330" cy="1143008"/>
          </a:xfrm>
          <a:prstGeom prst="wedgeRectCallout">
            <a:avLst>
              <a:gd name="adj1" fmla="val -20833"/>
              <a:gd name="adj2" fmla="val 49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 smtClean="0"/>
              <a:t>Aprendizaje significativo a partir de esquemas interpretativos</a:t>
            </a:r>
            <a:endParaRPr lang="en-US" b="1" dirty="0"/>
          </a:p>
        </p:txBody>
      </p:sp>
      <p:cxnSp>
        <p:nvCxnSpPr>
          <p:cNvPr id="26" name="25 Conector recto de flecha"/>
          <p:cNvCxnSpPr>
            <a:stCxn id="23" idx="3"/>
            <a:endCxn id="24" idx="1"/>
          </p:cNvCxnSpPr>
          <p:nvPr/>
        </p:nvCxnSpPr>
        <p:spPr>
          <a:xfrm>
            <a:off x="2000232" y="4500570"/>
            <a:ext cx="928694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24" idx="3"/>
          </p:cNvCxnSpPr>
          <p:nvPr/>
        </p:nvCxnSpPr>
        <p:spPr>
          <a:xfrm>
            <a:off x="5500694" y="4500570"/>
            <a:ext cx="71438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Llamada rectangular"/>
          <p:cNvSpPr/>
          <p:nvPr/>
        </p:nvSpPr>
        <p:spPr>
          <a:xfrm>
            <a:off x="214282" y="5429264"/>
            <a:ext cx="1785950" cy="1143008"/>
          </a:xfrm>
          <a:prstGeom prst="wedgeRectCallout">
            <a:avLst>
              <a:gd name="adj1" fmla="val -20833"/>
              <a:gd name="adj2" fmla="val 49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000" b="1" dirty="0" smtClean="0"/>
              <a:t>Docentes</a:t>
            </a:r>
            <a:endParaRPr lang="en-US" sz="2000" b="1" dirty="0"/>
          </a:p>
        </p:txBody>
      </p:sp>
      <p:sp>
        <p:nvSpPr>
          <p:cNvPr id="44" name="43 Llamada rectangular"/>
          <p:cNvSpPr/>
          <p:nvPr/>
        </p:nvSpPr>
        <p:spPr>
          <a:xfrm>
            <a:off x="2928926" y="5429264"/>
            <a:ext cx="5072098" cy="1143008"/>
          </a:xfrm>
          <a:prstGeom prst="wedgeRectCallout">
            <a:avLst>
              <a:gd name="adj1" fmla="val -20833"/>
              <a:gd name="adj2" fmla="val 49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000" b="1" dirty="0" smtClean="0">
                <a:latin typeface="Times New Roman" pitchFamily="18" charset="0"/>
                <a:cs typeface="Times New Roman" pitchFamily="18" charset="0"/>
              </a:rPr>
              <a:t>Enseñar estrategias de comprensión y producción de textos.</a:t>
            </a:r>
            <a:endParaRPr lang="en-US" sz="2000" b="1" dirty="0"/>
          </a:p>
        </p:txBody>
      </p:sp>
      <p:cxnSp>
        <p:nvCxnSpPr>
          <p:cNvPr id="45" name="44 Conector recto de flecha"/>
          <p:cNvCxnSpPr>
            <a:endCxn id="44" idx="1"/>
          </p:cNvCxnSpPr>
          <p:nvPr/>
        </p:nvCxnSpPr>
        <p:spPr>
          <a:xfrm>
            <a:off x="2000232" y="6000768"/>
            <a:ext cx="928694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DO" sz="2400" b="1" cap="none" dirty="0" smtClean="0">
                <a:solidFill>
                  <a:srgbClr val="0070C0"/>
                </a:solidFill>
                <a:latin typeface="Bodoni MT"/>
              </a:rPr>
              <a:t>RESULTADOS CON EL USO DE LAS GUÍAS DE LECTURA</a:t>
            </a:r>
            <a:endParaRPr lang="es-DO" sz="2400" b="1" dirty="0">
              <a:solidFill>
                <a:srgbClr val="FF0000"/>
              </a:solidFill>
              <a:latin typeface="Bodoni MT" pitchFamily="18" charset="0"/>
            </a:endParaRPr>
          </a:p>
        </p:txBody>
      </p:sp>
      <p:graphicFrame>
        <p:nvGraphicFramePr>
          <p:cNvPr id="27650" name="3 Gráfico"/>
          <p:cNvGraphicFramePr>
            <a:graphicFrameLocks/>
          </p:cNvGraphicFramePr>
          <p:nvPr/>
        </p:nvGraphicFramePr>
        <p:xfrm>
          <a:off x="855663" y="1497013"/>
          <a:ext cx="6376987" cy="4000500"/>
        </p:xfrm>
        <a:graphic>
          <a:graphicData uri="http://schemas.openxmlformats.org/presentationml/2006/ole">
            <p:oleObj spid="_x0000_s27650" name="Worksheet" r:id="rId3" imgW="6315024" imgH="3962400" progId="Excel.Sheet.8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429520" y="3000372"/>
            <a:ext cx="1285875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b="1" dirty="0"/>
              <a:t>Leyenda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dirty="0"/>
              <a:t>1 = Débil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dirty="0"/>
              <a:t>2 = Medio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dirty="0"/>
              <a:t>3 = Total</a:t>
            </a:r>
          </a:p>
        </p:txBody>
      </p:sp>
      <p:sp>
        <p:nvSpPr>
          <p:cNvPr id="27653" name="5 CuadroTexto"/>
          <p:cNvSpPr txBox="1">
            <a:spLocks noChangeArrowheads="1"/>
          </p:cNvSpPr>
          <p:nvPr/>
        </p:nvSpPr>
        <p:spPr bwMode="auto">
          <a:xfrm>
            <a:off x="0" y="2143125"/>
            <a:ext cx="928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DO">
                <a:latin typeface="Century Schoolbook"/>
              </a:rPr>
              <a:t>Nivel </a:t>
            </a:r>
          </a:p>
          <a:p>
            <a:pPr algn="ctr"/>
            <a:r>
              <a:rPr lang="es-DO">
                <a:latin typeface="Century Schoolbook"/>
              </a:rPr>
              <a:t>de logro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DO" sz="2400" b="1" cap="none" dirty="0" smtClean="0">
                <a:solidFill>
                  <a:srgbClr val="0070C0"/>
                </a:solidFill>
                <a:latin typeface="Bodoni MT"/>
              </a:rPr>
              <a:t>RESULTADOS CON EL USO DE LAS GUÍAS DE LECTURA</a:t>
            </a:r>
            <a:endParaRPr lang="es-DO" sz="2400" b="1" dirty="0">
              <a:solidFill>
                <a:srgbClr val="FF0000"/>
              </a:solidFill>
              <a:latin typeface="Bodoni MT" pitchFamily="18" charset="0"/>
            </a:endParaRPr>
          </a:p>
        </p:txBody>
      </p:sp>
      <p:graphicFrame>
        <p:nvGraphicFramePr>
          <p:cNvPr id="28674" name="3 Gráfico"/>
          <p:cNvGraphicFramePr>
            <a:graphicFrameLocks/>
          </p:cNvGraphicFramePr>
          <p:nvPr/>
        </p:nvGraphicFramePr>
        <p:xfrm>
          <a:off x="855663" y="1497013"/>
          <a:ext cx="6376987" cy="4000500"/>
        </p:xfrm>
        <a:graphic>
          <a:graphicData uri="http://schemas.openxmlformats.org/presentationml/2006/ole">
            <p:oleObj spid="_x0000_s28674" name="Worksheet" r:id="rId3" imgW="6315024" imgH="3962400" progId="Excel.Sheet.8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429500" y="3000375"/>
            <a:ext cx="1357313" cy="1214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b="1" dirty="0"/>
              <a:t>Leyenda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dirty="0"/>
              <a:t>1 = Débil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dirty="0"/>
              <a:t>2 = Medio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dirty="0"/>
              <a:t>3 = Total</a:t>
            </a:r>
          </a:p>
        </p:txBody>
      </p:sp>
      <p:sp>
        <p:nvSpPr>
          <p:cNvPr id="28677" name="5 CuadroTexto"/>
          <p:cNvSpPr txBox="1">
            <a:spLocks noChangeArrowheads="1"/>
          </p:cNvSpPr>
          <p:nvPr/>
        </p:nvSpPr>
        <p:spPr bwMode="auto">
          <a:xfrm>
            <a:off x="0" y="2143125"/>
            <a:ext cx="928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DO">
                <a:latin typeface="Century Schoolbook"/>
              </a:rPr>
              <a:t>Nivel </a:t>
            </a:r>
          </a:p>
          <a:p>
            <a:pPr algn="ctr"/>
            <a:r>
              <a:rPr lang="es-DO">
                <a:latin typeface="Century Schoolbook"/>
              </a:rPr>
              <a:t>de logro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2" name="3 Gráfico"/>
          <p:cNvGraphicFramePr>
            <a:graphicFrameLocks/>
          </p:cNvGraphicFramePr>
          <p:nvPr/>
        </p:nvGraphicFramePr>
        <p:xfrm>
          <a:off x="4429124" y="142852"/>
          <a:ext cx="4369671" cy="2741242"/>
        </p:xfrm>
        <a:graphic>
          <a:graphicData uri="http://schemas.openxmlformats.org/presentationml/2006/ole">
            <p:oleObj spid="_x0000_s29702" name="Worksheet" r:id="rId3" imgW="6315024" imgH="3962400" progId="Excel.Sheet.8">
              <p:embed/>
            </p:oleObj>
          </a:graphicData>
        </a:graphic>
      </p:graphicFrame>
      <p:graphicFrame>
        <p:nvGraphicFramePr>
          <p:cNvPr id="29703" name="3 Gráfico"/>
          <p:cNvGraphicFramePr>
            <a:graphicFrameLocks/>
          </p:cNvGraphicFramePr>
          <p:nvPr/>
        </p:nvGraphicFramePr>
        <p:xfrm>
          <a:off x="142844" y="2857496"/>
          <a:ext cx="4286280" cy="2760368"/>
        </p:xfrm>
        <a:graphic>
          <a:graphicData uri="http://schemas.openxmlformats.org/presentationml/2006/ole">
            <p:oleObj spid="_x0000_s29703" name="Worksheet" r:id="rId4" imgW="6315024" imgH="3962400" progId="Excel.Sheet.8">
              <p:embed/>
            </p:oleObj>
          </a:graphicData>
        </a:graphic>
      </p:graphicFrame>
      <p:graphicFrame>
        <p:nvGraphicFramePr>
          <p:cNvPr id="29704" name="3 Gráfico"/>
          <p:cNvGraphicFramePr>
            <a:graphicFrameLocks/>
          </p:cNvGraphicFramePr>
          <p:nvPr/>
        </p:nvGraphicFramePr>
        <p:xfrm>
          <a:off x="4429124" y="2857496"/>
          <a:ext cx="4376723" cy="2745667"/>
        </p:xfrm>
        <a:graphic>
          <a:graphicData uri="http://schemas.openxmlformats.org/presentationml/2006/ole">
            <p:oleObj spid="_x0000_s29704" name="Worksheet" r:id="rId5" imgW="6315024" imgH="3962400" progId="Excel.Sheet.8">
              <p:embed/>
            </p:oleObj>
          </a:graphicData>
        </a:graphic>
      </p:graphicFrame>
      <p:graphicFrame>
        <p:nvGraphicFramePr>
          <p:cNvPr id="29705" name="3 Gráfico"/>
          <p:cNvGraphicFramePr>
            <a:graphicFrameLocks/>
          </p:cNvGraphicFramePr>
          <p:nvPr/>
        </p:nvGraphicFramePr>
        <p:xfrm>
          <a:off x="142844" y="142852"/>
          <a:ext cx="4286280" cy="2714644"/>
        </p:xfrm>
        <a:graphic>
          <a:graphicData uri="http://schemas.openxmlformats.org/presentationml/2006/ole">
            <p:oleObj spid="_x0000_s29705" name="Worksheet" r:id="rId6" imgW="6315024" imgH="3962400" progId="Excel.Sheet.8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3 Gráfico"/>
          <p:cNvGraphicFramePr>
            <a:graphicFrameLocks/>
          </p:cNvGraphicFramePr>
          <p:nvPr/>
        </p:nvGraphicFramePr>
        <p:xfrm>
          <a:off x="498475" y="1282700"/>
          <a:ext cx="6223000" cy="4002088"/>
        </p:xfrm>
        <a:graphic>
          <a:graphicData uri="http://schemas.openxmlformats.org/presentationml/2006/ole">
            <p:oleObj spid="_x0000_s30721" name="Worksheet" r:id="rId3" imgW="6162624" imgH="3962400" progId="Excel.Sheet.8">
              <p:embed/>
            </p:oleObj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786578" y="1857364"/>
            <a:ext cx="1928813" cy="261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b="1" dirty="0"/>
              <a:t>Leyenda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DO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sz="1600" dirty="0"/>
              <a:t>Totalmente Logrado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DO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sz="1600" dirty="0"/>
              <a:t>   Medianamente logrado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DO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sz="1600" dirty="0"/>
              <a:t>Débilmente logrado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858016" y="3214686"/>
            <a:ext cx="214312" cy="2143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sp>
        <p:nvSpPr>
          <p:cNvPr id="8" name="7 Rectángulo"/>
          <p:cNvSpPr/>
          <p:nvPr/>
        </p:nvSpPr>
        <p:spPr>
          <a:xfrm>
            <a:off x="6858016" y="2571744"/>
            <a:ext cx="214312" cy="2143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sp>
        <p:nvSpPr>
          <p:cNvPr id="9" name="8 Rectángulo"/>
          <p:cNvSpPr/>
          <p:nvPr/>
        </p:nvSpPr>
        <p:spPr>
          <a:xfrm>
            <a:off x="6858016" y="4000504"/>
            <a:ext cx="214312" cy="2143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428726" y="4572008"/>
          <a:ext cx="521497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3744"/>
                <a:gridCol w="1303744"/>
                <a:gridCol w="1303744"/>
                <a:gridCol w="1303744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s-DO" b="1" dirty="0" smtClean="0"/>
                        <a:t>Guía No.1</a:t>
                      </a:r>
                      <a:endParaRPr lang="es-DO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b="1" dirty="0" smtClean="0"/>
                        <a:t>Guía No.2</a:t>
                      </a:r>
                      <a:endParaRPr lang="es-DO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b="1" dirty="0" smtClean="0"/>
                        <a:t>Guía No.3</a:t>
                      </a:r>
                      <a:endParaRPr lang="es-DO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b="1" dirty="0" smtClean="0"/>
                        <a:t>Guía No.4</a:t>
                      </a:r>
                      <a:endParaRPr lang="es-DO" b="1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5" name="14 Conector recto de flecha"/>
          <p:cNvCxnSpPr/>
          <p:nvPr/>
        </p:nvCxnSpPr>
        <p:spPr>
          <a:xfrm flipV="1">
            <a:off x="1357290" y="1928802"/>
            <a:ext cx="4643470" cy="26432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28596" y="857232"/>
          <a:ext cx="7858179" cy="5572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580"/>
                <a:gridCol w="1381331"/>
                <a:gridCol w="1381331"/>
                <a:gridCol w="1381331"/>
                <a:gridCol w="1350606"/>
              </a:tblGrid>
              <a:tr h="828449">
                <a:tc>
                  <a:txBody>
                    <a:bodyPr/>
                    <a:lstStyle/>
                    <a:p>
                      <a:pPr algn="ctr"/>
                      <a:endParaRPr lang="es-DO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DO" sz="2400" b="1" dirty="0" smtClean="0"/>
                        <a:t>Guías</a:t>
                      </a:r>
                      <a:endParaRPr lang="es-DO" sz="24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DO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DO" dirty="0"/>
                    </a:p>
                  </a:txBody>
                  <a:tcPr anchor="ctr"/>
                </a:tc>
              </a:tr>
              <a:tr h="1429922">
                <a:tc>
                  <a:txBody>
                    <a:bodyPr/>
                    <a:lstStyle/>
                    <a:p>
                      <a:pPr algn="ctr"/>
                      <a:r>
                        <a:rPr lang="es-DO" b="1" dirty="0" smtClean="0"/>
                        <a:t>Niveles de logros</a:t>
                      </a:r>
                      <a:endParaRPr lang="es-DO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b="1" dirty="0" smtClean="0"/>
                        <a:t>Guía No.1</a:t>
                      </a:r>
                      <a:endParaRPr lang="es-DO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b="1" dirty="0" smtClean="0"/>
                        <a:t>Guía No.2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b="1" dirty="0" smtClean="0"/>
                        <a:t>Guía No.3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b="1" dirty="0" smtClean="0"/>
                        <a:t>Guía No.4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8449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Totalmente</a:t>
                      </a:r>
                      <a:endParaRPr lang="es-D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D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26.1%</a:t>
                      </a:r>
                      <a:endParaRPr lang="es-D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48.3%</a:t>
                      </a:r>
                      <a:endParaRPr lang="es-D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76.4%</a:t>
                      </a:r>
                      <a:endParaRPr lang="es-DO" dirty="0"/>
                    </a:p>
                  </a:txBody>
                  <a:tcPr anchor="ctr"/>
                </a:tc>
              </a:tr>
              <a:tr h="828449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Medianamente</a:t>
                      </a:r>
                      <a:endParaRPr lang="es-DO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100%</a:t>
                      </a:r>
                      <a:endParaRPr lang="es-DO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73.9%</a:t>
                      </a:r>
                      <a:endParaRPr lang="es-DO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51.7%</a:t>
                      </a:r>
                      <a:endParaRPr lang="es-DO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23.6%</a:t>
                      </a:r>
                      <a:endParaRPr lang="es-DO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8449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Débilmente</a:t>
                      </a:r>
                      <a:endParaRPr lang="es-D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D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D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D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DO" dirty="0"/>
                    </a:p>
                  </a:txBody>
                  <a:tcPr anchor="ctr"/>
                </a:tc>
              </a:tr>
              <a:tr h="828449">
                <a:tc gridSpan="5">
                  <a:txBody>
                    <a:bodyPr/>
                    <a:lstStyle/>
                    <a:p>
                      <a:pPr algn="ctr"/>
                      <a:endParaRPr lang="es-DO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DO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DO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3 CuadroTexto"/>
          <p:cNvSpPr txBox="1">
            <a:spLocks noChangeArrowheads="1"/>
          </p:cNvSpPr>
          <p:nvPr/>
        </p:nvSpPr>
        <p:spPr bwMode="auto">
          <a:xfrm>
            <a:off x="1071563" y="428625"/>
            <a:ext cx="7143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DO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Resultados de la valoración estudiantil </a:t>
            </a:r>
          </a:p>
          <a:p>
            <a:pPr algn="ctr"/>
            <a:r>
              <a:rPr lang="es-DO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(Expresados en % de respuesta en la escala )</a:t>
            </a:r>
          </a:p>
        </p:txBody>
      </p:sp>
      <p:graphicFrame>
        <p:nvGraphicFramePr>
          <p:cNvPr id="32815" name="Group 47"/>
          <p:cNvGraphicFramePr>
            <a:graphicFrameLocks noGrp="1"/>
          </p:cNvGraphicFramePr>
          <p:nvPr/>
        </p:nvGraphicFramePr>
        <p:xfrm>
          <a:off x="214313" y="1500173"/>
          <a:ext cx="8429625" cy="4929224"/>
        </p:xfrm>
        <a:graphic>
          <a:graphicData uri="http://schemas.openxmlformats.org/drawingml/2006/table">
            <a:tbl>
              <a:tblPr/>
              <a:tblGrid>
                <a:gridCol w="1685925"/>
                <a:gridCol w="1685925"/>
                <a:gridCol w="1557337"/>
                <a:gridCol w="1857392"/>
                <a:gridCol w="1643046"/>
              </a:tblGrid>
              <a:tr h="1263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Preguntas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Muy de Acuerdo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De Acuerdo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Medianamente de Acuerdo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En Desacuerdo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</a:tr>
              <a:tr h="733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98%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95%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33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96%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33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93%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28662" y="1428736"/>
          <a:ext cx="7000924" cy="5000660"/>
        </p:xfrm>
        <a:graphic>
          <a:graphicData uri="http://schemas.openxmlformats.org/drawingml/2006/table">
            <a:tbl>
              <a:tblPr/>
              <a:tblGrid>
                <a:gridCol w="2297613"/>
                <a:gridCol w="2369671"/>
                <a:gridCol w="2333640"/>
              </a:tblGrid>
              <a:tr h="109997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Exámenes</a:t>
                      </a:r>
                    </a:p>
                  </a:txBody>
                  <a:tcPr marL="76591" marR="76591" marT="38296" marB="3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3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1er. Parcial</a:t>
                      </a:r>
                    </a:p>
                  </a:txBody>
                  <a:tcPr marL="76591" marR="76591" marT="38296" marB="3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2do. Parcial</a:t>
                      </a:r>
                    </a:p>
                  </a:txBody>
                  <a:tcPr marL="76591" marR="76591" marT="38296" marB="3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3er. Parcial</a:t>
                      </a:r>
                    </a:p>
                  </a:txBody>
                  <a:tcPr marL="76591" marR="76591" marT="38296" marB="3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1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</a:p>
                  </a:txBody>
                  <a:tcPr marL="76591" marR="76591" marT="38296" marB="3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23.4</a:t>
                      </a:r>
                    </a:p>
                  </a:txBody>
                  <a:tcPr marL="76591" marR="76591" marT="38296" marB="3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17.2</a:t>
                      </a:r>
                    </a:p>
                  </a:txBody>
                  <a:tcPr marL="76591" marR="76591" marT="38296" marB="3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31607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                                        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Valores parciales: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</a:rPr>
                        <a:t>                                                               1ero. 25%, 2do. 30%, 3ero. 25%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marL="76591" marR="76591" marT="38296" marB="382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098" name="4 CuadroTexto"/>
          <p:cNvSpPr txBox="1">
            <a:spLocks noChangeArrowheads="1"/>
          </p:cNvSpPr>
          <p:nvPr/>
        </p:nvSpPr>
        <p:spPr bwMode="auto">
          <a:xfrm>
            <a:off x="357158" y="214290"/>
            <a:ext cx="82153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DO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Calificación promedio obtenida por el grupo en los exámenes parciales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28596" y="357166"/>
            <a:ext cx="3257544" cy="48262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400" b="1" u="sng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S" sz="2400" b="1" u="sng" cap="none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>
          <a:xfrm>
            <a:off x="357158" y="857232"/>
            <a:ext cx="8143932" cy="5715040"/>
          </a:xfrm>
        </p:spPr>
        <p:txBody>
          <a:bodyPr/>
          <a:lstStyle/>
          <a:p>
            <a:pPr algn="just"/>
            <a:r>
              <a:rPr lang="es-DO" sz="2500" b="1" dirty="0" smtClean="0">
                <a:latin typeface="Times New Roman" pitchFamily="18" charset="0"/>
                <a:cs typeface="Times New Roman" pitchFamily="18" charset="0"/>
              </a:rPr>
              <a:t>Los estudiantes leyeron más con el uso de la lectura guiada.</a:t>
            </a:r>
          </a:p>
          <a:p>
            <a:pPr algn="just"/>
            <a:r>
              <a:rPr lang="es-DO" sz="2500" b="1" dirty="0" smtClean="0">
                <a:latin typeface="Times New Roman" pitchFamily="18" charset="0"/>
                <a:cs typeface="Times New Roman" pitchFamily="18" charset="0"/>
              </a:rPr>
              <a:t>Hubo un buen nivel y calidad de participación en las clases con la discusión de las guías. </a:t>
            </a:r>
          </a:p>
          <a:p>
            <a:pPr algn="just"/>
            <a:r>
              <a:rPr lang="es-DO" sz="2500" b="1" dirty="0" smtClean="0">
                <a:latin typeface="Times New Roman" pitchFamily="18" charset="0"/>
                <a:cs typeface="Times New Roman" pitchFamily="18" charset="0"/>
              </a:rPr>
              <a:t>Los alumnos mejoraron su capacidad cognitiva: uso de inferencias y asociaciones de conceptos respondiendo las guías.</a:t>
            </a:r>
          </a:p>
          <a:p>
            <a:pPr algn="just"/>
            <a:r>
              <a:rPr lang="es-DO" sz="2500" b="1" dirty="0" smtClean="0">
                <a:latin typeface="Times New Roman" pitchFamily="18" charset="0"/>
                <a:cs typeface="Times New Roman" pitchFamily="18" charset="0"/>
              </a:rPr>
              <a:t>Se obtuvo una alta valoración y gran motivación y entusiasmo con el uso de la estrategia.</a:t>
            </a:r>
          </a:p>
          <a:p>
            <a:pPr algn="just"/>
            <a:r>
              <a:rPr lang="es-DO" sz="2500" b="1" dirty="0" smtClean="0">
                <a:latin typeface="Times New Roman" pitchFamily="18" charset="0"/>
                <a:cs typeface="Times New Roman" pitchFamily="18" charset="0"/>
              </a:rPr>
              <a:t>Se logró  mejoras en las calificaciones de los exámenes parciales 2do. y 3ro. </a:t>
            </a:r>
          </a:p>
          <a:p>
            <a:pPr algn="just"/>
            <a:r>
              <a:rPr lang="es-DO" sz="2500" b="1" dirty="0" smtClean="0">
                <a:latin typeface="Times New Roman" pitchFamily="18" charset="0"/>
                <a:cs typeface="Times New Roman" pitchFamily="18" charset="0"/>
              </a:rPr>
              <a:t>Uso de la estrategia: más trabajo para el docente </a:t>
            </a:r>
          </a:p>
          <a:p>
            <a:pPr algn="just">
              <a:buNone/>
            </a:pPr>
            <a:r>
              <a:rPr lang="es-DO" sz="2500" b="1" dirty="0" smtClean="0">
                <a:latin typeface="Times New Roman" pitchFamily="18" charset="0"/>
                <a:cs typeface="Times New Roman" pitchFamily="18" charset="0"/>
              </a:rPr>
              <a:t>    y alumnos, pero los beneficios son extraordinarios. </a:t>
            </a:r>
          </a:p>
          <a:p>
            <a:endParaRPr lang="es-ES" sz="2500" b="1" dirty="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42910" y="2071678"/>
            <a:ext cx="7467600" cy="3659306"/>
          </a:xfrm>
        </p:spPr>
        <p:txBody>
          <a:bodyPr/>
          <a:lstStyle/>
          <a:p>
            <a:r>
              <a:rPr lang="es-DO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Lectura-Escritura </a:t>
            </a:r>
            <a:r>
              <a:rPr lang="es-DO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Conocimiento-Competencia</a:t>
            </a:r>
          </a:p>
          <a:p>
            <a:r>
              <a:rPr lang="es-DO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Capacidad de Análisis y Criticidad</a:t>
            </a:r>
          </a:p>
          <a:p>
            <a:r>
              <a:rPr lang="es-DO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Espíritu de Colaboración </a:t>
            </a:r>
          </a:p>
          <a:p>
            <a:r>
              <a:rPr lang="es-DO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Estudiante: Centro del escenario</a:t>
            </a:r>
          </a:p>
          <a:p>
            <a:pPr>
              <a:buNone/>
            </a:pPr>
            <a:r>
              <a:rPr lang="es-DO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>
              <a:buNone/>
            </a:pPr>
            <a:r>
              <a:rPr lang="es-DO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s-DO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TRANSFORMACIÓN PRÁCTICA DOCENTE</a:t>
            </a:r>
          </a:p>
          <a:p>
            <a:pPr>
              <a:buNone/>
            </a:pPr>
            <a:endParaRPr lang="es-DO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DO" sz="25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57290" y="928670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VALORACIÓN DEL DIPLOMADO</a:t>
            </a:r>
            <a:endParaRPr lang="es-DO" sz="2800" dirty="0"/>
          </a:p>
        </p:txBody>
      </p:sp>
      <p:cxnSp>
        <p:nvCxnSpPr>
          <p:cNvPr id="6" name="5 Conector recto de flecha"/>
          <p:cNvCxnSpPr/>
          <p:nvPr/>
        </p:nvCxnSpPr>
        <p:spPr>
          <a:xfrm rot="5400000">
            <a:off x="4322761" y="4321181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642910" y="1857364"/>
            <a:ext cx="7643866" cy="221457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2 Marcador de contenido"/>
          <p:cNvSpPr>
            <a:spLocks noGrp="1"/>
          </p:cNvSpPr>
          <p:nvPr>
            <p:ph sz="quarter" idx="1"/>
          </p:nvPr>
        </p:nvSpPr>
        <p:spPr>
          <a:xfrm>
            <a:off x="642938" y="571500"/>
            <a:ext cx="7467600" cy="14001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GRACIAS POR SU ATENCIÓN </a:t>
            </a:r>
          </a:p>
        </p:txBody>
      </p:sp>
      <p:pic>
        <p:nvPicPr>
          <p:cNvPr id="48130" name="Picture 2" descr="http://iescarpetania.files.wordpress.com/2011/12/9141225-pregunta-de-pregunt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641"/>
            <a:ext cx="5643602" cy="421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 bwMode="auto">
          <a:xfrm>
            <a:off x="428596" y="857232"/>
            <a:ext cx="4071966" cy="48896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2400" b="1" u="sng" cap="none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FINALIDAD DEL TRABAJO</a:t>
            </a:r>
            <a:endParaRPr lang="es-ES" sz="2400" b="1" u="sng" cap="none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357158" y="1857364"/>
            <a:ext cx="4500594" cy="4714908"/>
          </a:xfrm>
        </p:spPr>
        <p:txBody>
          <a:bodyPr/>
          <a:lstStyle/>
          <a:p>
            <a:r>
              <a:rPr lang="es-DO" b="1" dirty="0" smtClean="0">
                <a:latin typeface="Times New Roman" pitchFamily="18" charset="0"/>
                <a:cs typeface="Times New Roman" pitchFamily="18" charset="0"/>
              </a:rPr>
              <a:t>Transformar la práctica docente: investigación-acción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 el aula.</a:t>
            </a:r>
          </a:p>
          <a:p>
            <a:r>
              <a:rPr lang="es-DO" b="1" dirty="0" smtClean="0">
                <a:latin typeface="Times New Roman" pitchFamily="18" charset="0"/>
                <a:cs typeface="Times New Roman" pitchFamily="18" charset="0"/>
              </a:rPr>
              <a:t>Alumnos con mayor interés por la lectura. </a:t>
            </a:r>
          </a:p>
          <a:p>
            <a:r>
              <a:rPr lang="es-DO" b="1" dirty="0" smtClean="0">
                <a:latin typeface="Times New Roman" pitchFamily="18" charset="0"/>
                <a:cs typeface="Times New Roman" pitchFamily="18" charset="0"/>
              </a:rPr>
              <a:t>Acercamiento a los contenidos centrales de los textos de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Gastroenterolog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a. </a:t>
            </a:r>
          </a:p>
          <a:p>
            <a:r>
              <a:rPr lang="es-DO" b="1" dirty="0" smtClean="0">
                <a:latin typeface="Times New Roman" pitchFamily="18" charset="0"/>
                <a:cs typeface="Times New Roman" pitchFamily="18" charset="0"/>
              </a:rPr>
              <a:t>Entusiasmo con conocimiento logrado y con sentimiento de poder lograrlo. </a:t>
            </a:r>
          </a:p>
        </p:txBody>
      </p:sp>
      <p:pic>
        <p:nvPicPr>
          <p:cNvPr id="40966" name="Picture 6" descr="http://t3.gstatic.com/images?q=tbn:ANd9GcTBIsQlp9HlaZjfZbbwxk63Fx6AUYvRISfYmSnh_txnAVnC_GJ_-c4QQzK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14290"/>
            <a:ext cx="2000264" cy="1582184"/>
          </a:xfrm>
          <a:prstGeom prst="rect">
            <a:avLst/>
          </a:prstGeom>
          <a:noFill/>
        </p:spPr>
      </p:pic>
      <p:sp>
        <p:nvSpPr>
          <p:cNvPr id="9" name="8 Llamada rectangular"/>
          <p:cNvSpPr/>
          <p:nvPr/>
        </p:nvSpPr>
        <p:spPr>
          <a:xfrm>
            <a:off x="6500826" y="214290"/>
            <a:ext cx="2000264" cy="1571636"/>
          </a:xfrm>
          <a:prstGeom prst="wedgeRectCallout">
            <a:avLst>
              <a:gd name="adj1" fmla="val -36485"/>
              <a:gd name="adj2" fmla="val 85398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357430"/>
            <a:ext cx="3929090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Rectángulo"/>
          <p:cNvSpPr>
            <a:spLocks noChangeArrowheads="1"/>
          </p:cNvSpPr>
          <p:nvPr/>
        </p:nvSpPr>
        <p:spPr bwMode="auto">
          <a:xfrm>
            <a:off x="285720" y="571480"/>
            <a:ext cx="3357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28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EL CONTEXTO</a:t>
            </a:r>
            <a:endParaRPr lang="es-DO" sz="2800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5720" y="1500174"/>
            <a:ext cx="4572032" cy="445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Gastroenterología es una asignatura que se imparte en la séptima unidad del pénsum de la carrera de </a:t>
            </a:r>
            <a:r>
              <a:rPr lang="es-E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medicina </a:t>
            </a:r>
            <a:r>
              <a:rPr lang="es-E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corresponde al bloque clínico. Tiene cuatro créditos y un gran contenido teórico, con una duración de trece semanas.</a:t>
            </a:r>
            <a:r>
              <a:rPr lang="es-DO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9940" name="Picture 4" descr="http://www.publit.com.br/img_up/livros/grande/ACD_CAPA_gastroenterologia%20clinica_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3428992" cy="49505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Rectángulo"/>
          <p:cNvSpPr>
            <a:spLocks noChangeArrowheads="1"/>
          </p:cNvSpPr>
          <p:nvPr/>
        </p:nvSpPr>
        <p:spPr bwMode="auto">
          <a:xfrm>
            <a:off x="214283" y="357188"/>
            <a:ext cx="5072098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EL PROBLEMA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</a:p>
          <a:p>
            <a:endParaRPr lang="es-ES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Estudiantes de Gastroenterología:</a:t>
            </a:r>
          </a:p>
          <a:p>
            <a:endParaRPr lang="es-ES" b="1" dirty="0">
              <a:latin typeface="Century Schoolbook"/>
            </a:endParaRPr>
          </a:p>
          <a:p>
            <a:pPr>
              <a:buFont typeface="Wingdings" pitchFamily="2" charset="2"/>
              <a:buChar char="Ø"/>
            </a:pPr>
            <a:r>
              <a:rPr lang="es-ES" b="1" dirty="0" smtClean="0">
                <a:latin typeface="Century Schoolbook"/>
                <a:cs typeface="Arial" charset="0"/>
              </a:rPr>
              <a:t> </a:t>
            </a:r>
            <a:r>
              <a:rPr lang="es-ES" b="1" dirty="0" smtClean="0">
                <a:cs typeface="Arial" charset="0"/>
              </a:rPr>
              <a:t>Muestran </a:t>
            </a:r>
            <a:r>
              <a:rPr lang="es-ES" b="1" dirty="0">
                <a:cs typeface="Arial" charset="0"/>
              </a:rPr>
              <a:t>poco interés y pobre </a:t>
            </a:r>
            <a:endParaRPr lang="es-ES" b="1" dirty="0" smtClean="0">
              <a:cs typeface="Arial" charset="0"/>
            </a:endParaRPr>
          </a:p>
          <a:p>
            <a:r>
              <a:rPr lang="es-ES" b="1" dirty="0" smtClean="0">
                <a:cs typeface="Arial" charset="0"/>
              </a:rPr>
              <a:t>    competencia </a:t>
            </a:r>
            <a:r>
              <a:rPr lang="es-ES" b="1" dirty="0">
                <a:cs typeface="Arial" charset="0"/>
              </a:rPr>
              <a:t>en la lectura </a:t>
            </a:r>
            <a:r>
              <a:rPr lang="es-ES" b="1" dirty="0" smtClean="0">
                <a:cs typeface="Arial" charset="0"/>
              </a:rPr>
              <a:t> </a:t>
            </a:r>
            <a:r>
              <a:rPr lang="es-ES" b="1" dirty="0">
                <a:cs typeface="Arial" charset="0"/>
              </a:rPr>
              <a:t>y </a:t>
            </a:r>
            <a:r>
              <a:rPr lang="es-ES" b="1" dirty="0" smtClean="0">
                <a:cs typeface="Arial" charset="0"/>
              </a:rPr>
              <a:t>escritura.</a:t>
            </a:r>
            <a:endParaRPr lang="es-ES" b="1" dirty="0">
              <a:cs typeface="Arial" charset="0"/>
            </a:endParaRPr>
          </a:p>
          <a:p>
            <a:endParaRPr lang="es-DO" dirty="0">
              <a:cs typeface="Arial" charset="0"/>
            </a:endParaRPr>
          </a:p>
        </p:txBody>
      </p:sp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2365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>
                <a:ea typeface="Times New Roman" pitchFamily="18" charset="0"/>
                <a:cs typeface="Arial" charset="0"/>
              </a:rPr>
              <a:t>-</a:t>
            </a:r>
            <a:endParaRPr lang="es-DO" sz="9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s-ES" sz="1200">
                <a:ea typeface="Times New Roman" pitchFamily="18" charset="0"/>
                <a:cs typeface="Arial" charset="0"/>
              </a:rPr>
              <a:t>.</a:t>
            </a:r>
            <a:endParaRPr lang="es-DO" sz="900">
              <a:ea typeface="Times New Roman" pitchFamily="18" charset="0"/>
              <a:cs typeface="Arial" charset="0"/>
            </a:endParaRPr>
          </a:p>
          <a:p>
            <a:pPr eaLnBrk="0" hangingPunct="0"/>
            <a:endParaRPr lang="es-DO">
              <a:ea typeface="Times New Roman" pitchFamily="18" charset="0"/>
              <a:cs typeface="Arial" charset="0"/>
            </a:endParaRPr>
          </a:p>
        </p:txBody>
      </p:sp>
      <p:sp>
        <p:nvSpPr>
          <p:cNvPr id="18435" name="3 Rectángulo"/>
          <p:cNvSpPr>
            <a:spLocks noChangeArrowheads="1"/>
          </p:cNvSpPr>
          <p:nvPr/>
        </p:nvSpPr>
        <p:spPr bwMode="auto">
          <a:xfrm>
            <a:off x="214282" y="2285992"/>
            <a:ext cx="507209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es-ES" b="1" dirty="0">
                <a:ea typeface="Times New Roman" pitchFamily="18" charset="0"/>
                <a:cs typeface="Arial" charset="0"/>
              </a:rPr>
              <a:t>  </a:t>
            </a:r>
            <a:r>
              <a:rPr lang="es-ES" b="1" dirty="0" smtClean="0">
                <a:ea typeface="Times New Roman" pitchFamily="18" charset="0"/>
                <a:cs typeface="Arial" charset="0"/>
              </a:rPr>
              <a:t>Parecen </a:t>
            </a:r>
            <a:r>
              <a:rPr lang="es-ES" b="1" dirty="0">
                <a:ea typeface="Times New Roman" pitchFamily="18" charset="0"/>
                <a:cs typeface="Arial" charset="0"/>
              </a:rPr>
              <a:t>siempre cansados, distraídos y </a:t>
            </a:r>
            <a:r>
              <a:rPr lang="es-ES" b="1" dirty="0" smtClean="0">
                <a:ea typeface="Times New Roman" pitchFamily="18" charset="0"/>
                <a:cs typeface="Arial" charset="0"/>
              </a:rPr>
              <a:t> </a:t>
            </a:r>
          </a:p>
          <a:p>
            <a:pPr eaLnBrk="0" hangingPunct="0"/>
            <a:r>
              <a:rPr lang="es-ES" b="1" dirty="0" smtClean="0">
                <a:ea typeface="Times New Roman" pitchFamily="18" charset="0"/>
                <a:cs typeface="Arial" charset="0"/>
              </a:rPr>
              <a:t>     su participación en clase es escasa.</a:t>
            </a:r>
          </a:p>
          <a:p>
            <a:pPr eaLnBrk="0" hangingPunct="0"/>
            <a:endParaRPr lang="es-ES" sz="1000" b="1" dirty="0">
              <a:ea typeface="Times New Roman" pitchFamily="18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s-ES" b="1" dirty="0" smtClean="0">
                <a:ea typeface="Times New Roman" pitchFamily="18" charset="0"/>
                <a:cs typeface="Arial" charset="0"/>
              </a:rPr>
              <a:t>  No </a:t>
            </a:r>
            <a:r>
              <a:rPr lang="es-ES" b="1" dirty="0">
                <a:ea typeface="Times New Roman" pitchFamily="18" charset="0"/>
                <a:cs typeface="Arial" charset="0"/>
              </a:rPr>
              <a:t>le dan seguimiento a la guía </a:t>
            </a:r>
            <a:r>
              <a:rPr lang="es-ES" b="1" dirty="0" smtClean="0">
                <a:ea typeface="Times New Roman" pitchFamily="18" charset="0"/>
                <a:cs typeface="Arial" charset="0"/>
              </a:rPr>
              <a:t>     </a:t>
            </a:r>
          </a:p>
          <a:p>
            <a:pPr eaLnBrk="0" hangingPunct="0"/>
            <a:r>
              <a:rPr lang="es-ES" b="1" dirty="0" smtClean="0">
                <a:ea typeface="Times New Roman" pitchFamily="18" charset="0"/>
                <a:cs typeface="Arial" charset="0"/>
              </a:rPr>
              <a:t>     programática </a:t>
            </a:r>
            <a:r>
              <a:rPr lang="es-ES" b="1" dirty="0">
                <a:ea typeface="Times New Roman" pitchFamily="18" charset="0"/>
                <a:cs typeface="Arial" charset="0"/>
              </a:rPr>
              <a:t>para ir leyendo </a:t>
            </a:r>
            <a:r>
              <a:rPr lang="es-ES" b="1" dirty="0" smtClean="0">
                <a:ea typeface="Times New Roman" pitchFamily="18" charset="0"/>
                <a:cs typeface="Arial" charset="0"/>
              </a:rPr>
              <a:t>los temas y </a:t>
            </a:r>
          </a:p>
          <a:p>
            <a:pPr eaLnBrk="0" hangingPunct="0"/>
            <a:r>
              <a:rPr lang="es-ES" b="1" dirty="0" smtClean="0">
                <a:ea typeface="Times New Roman" pitchFamily="18" charset="0"/>
                <a:cs typeface="Arial" charset="0"/>
              </a:rPr>
              <a:t>     buscando información antes de las   </a:t>
            </a:r>
          </a:p>
          <a:p>
            <a:pPr eaLnBrk="0" hangingPunct="0"/>
            <a:r>
              <a:rPr lang="es-ES" b="1" dirty="0" smtClean="0">
                <a:ea typeface="Times New Roman" pitchFamily="18" charset="0"/>
                <a:cs typeface="Arial" charset="0"/>
              </a:rPr>
              <a:t>      clases.</a:t>
            </a:r>
          </a:p>
          <a:p>
            <a:pPr eaLnBrk="0" hangingPunct="0"/>
            <a:endParaRPr lang="es-ES" sz="1000" b="1" dirty="0" smtClean="0">
              <a:ea typeface="Times New Roman" pitchFamily="18" charset="0"/>
              <a:cs typeface="Arial" charset="0"/>
            </a:endParaRPr>
          </a:p>
          <a:p>
            <a:pPr marL="228600" indent="-228600" eaLnBrk="0" hangingPunct="0">
              <a:buSzPct val="124000"/>
              <a:buFont typeface="Wingdings" pitchFamily="2" charset="2"/>
              <a:buChar char="Ø"/>
            </a:pPr>
            <a:r>
              <a:rPr lang="es-ES" b="1" dirty="0" smtClean="0">
                <a:ea typeface="Times New Roman" pitchFamily="18" charset="0"/>
                <a:cs typeface="Arial" charset="0"/>
              </a:rPr>
              <a:t> ´´Estudian´´ solo </a:t>
            </a:r>
            <a:r>
              <a:rPr lang="es-ES" b="1" dirty="0">
                <a:ea typeface="Times New Roman" pitchFamily="18" charset="0"/>
                <a:cs typeface="Arial" charset="0"/>
              </a:rPr>
              <a:t>cuando está próxima la </a:t>
            </a:r>
            <a:r>
              <a:rPr lang="es-ES" b="1" dirty="0" smtClean="0">
                <a:ea typeface="Times New Roman" pitchFamily="18" charset="0"/>
                <a:cs typeface="Arial" charset="0"/>
              </a:rPr>
              <a:t>  </a:t>
            </a:r>
          </a:p>
          <a:p>
            <a:pPr marL="228600" indent="-228600" eaLnBrk="0" hangingPunct="0">
              <a:buSzPct val="124000"/>
            </a:pPr>
            <a:r>
              <a:rPr lang="es-ES" b="1" dirty="0" smtClean="0">
                <a:ea typeface="Times New Roman" pitchFamily="18" charset="0"/>
                <a:cs typeface="Arial" charset="0"/>
              </a:rPr>
              <a:t>       evaluación</a:t>
            </a:r>
            <a:r>
              <a:rPr lang="es-ES" b="1" dirty="0">
                <a:ea typeface="Times New Roman" pitchFamily="18" charset="0"/>
                <a:cs typeface="Arial" charset="0"/>
              </a:rPr>
              <a:t>.</a:t>
            </a:r>
          </a:p>
          <a:p>
            <a:pPr eaLnBrk="0" hangingPunct="0">
              <a:buFont typeface="Wingdings" pitchFamily="2" charset="2"/>
              <a:buChar char="Ø"/>
            </a:pPr>
            <a:endParaRPr lang="es-ES" sz="1000" b="1" dirty="0">
              <a:ea typeface="Times New Roman" pitchFamily="18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s-ES" b="1" dirty="0" smtClean="0">
                <a:ea typeface="Times New Roman" pitchFamily="18" charset="0"/>
                <a:cs typeface="Arial" charset="0"/>
              </a:rPr>
              <a:t>  Ha </a:t>
            </a:r>
            <a:r>
              <a:rPr lang="es-ES" b="1" dirty="0">
                <a:ea typeface="Times New Roman" pitchFamily="18" charset="0"/>
                <a:cs typeface="Arial" charset="0"/>
              </a:rPr>
              <a:t>bajado su rendimiento colectivo en los </a:t>
            </a:r>
            <a:r>
              <a:rPr lang="es-ES" b="1" dirty="0" smtClean="0">
                <a:ea typeface="Times New Roman" pitchFamily="18" charset="0"/>
                <a:cs typeface="Arial" charset="0"/>
              </a:rPr>
              <a:t/>
            </a:r>
            <a:br>
              <a:rPr lang="es-ES" b="1" dirty="0" smtClean="0">
                <a:ea typeface="Times New Roman" pitchFamily="18" charset="0"/>
                <a:cs typeface="Arial" charset="0"/>
              </a:rPr>
            </a:br>
            <a:r>
              <a:rPr lang="es-ES" b="1" dirty="0" smtClean="0">
                <a:ea typeface="Times New Roman" pitchFamily="18" charset="0"/>
                <a:cs typeface="Arial" charset="0"/>
              </a:rPr>
              <a:t>     resultados </a:t>
            </a:r>
            <a:r>
              <a:rPr lang="es-ES" b="1" dirty="0">
                <a:ea typeface="Times New Roman" pitchFamily="18" charset="0"/>
                <a:cs typeface="Arial" charset="0"/>
              </a:rPr>
              <a:t>de </a:t>
            </a:r>
            <a:r>
              <a:rPr lang="es-ES" b="1" dirty="0" smtClean="0">
                <a:ea typeface="Times New Roman" pitchFamily="18" charset="0"/>
                <a:cs typeface="Arial" charset="0"/>
              </a:rPr>
              <a:t>las evaluaciones.</a:t>
            </a:r>
            <a:endParaRPr lang="es-ES" b="1" dirty="0">
              <a:ea typeface="Times New Roman" pitchFamily="18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es-ES" sz="1000" b="1" dirty="0">
              <a:ea typeface="Times New Roman" pitchFamily="18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s-ES" b="1" dirty="0" smtClean="0">
                <a:ea typeface="Times New Roman" pitchFamily="18" charset="0"/>
                <a:cs typeface="Arial" charset="0"/>
              </a:rPr>
              <a:t>  Se </a:t>
            </a:r>
            <a:r>
              <a:rPr lang="es-ES" b="1" dirty="0">
                <a:ea typeface="Times New Roman" pitchFamily="18" charset="0"/>
                <a:cs typeface="Arial" charset="0"/>
              </a:rPr>
              <a:t>expresan de forma pasiva y con poca </a:t>
            </a:r>
            <a:r>
              <a:rPr lang="es-ES" b="1" dirty="0" smtClean="0">
                <a:ea typeface="Times New Roman" pitchFamily="18" charset="0"/>
                <a:cs typeface="Arial" charset="0"/>
              </a:rPr>
              <a:t>  </a:t>
            </a:r>
          </a:p>
          <a:p>
            <a:pPr eaLnBrk="0" hangingPunct="0"/>
            <a:r>
              <a:rPr lang="es-ES" b="1" dirty="0" smtClean="0">
                <a:ea typeface="Times New Roman" pitchFamily="18" charset="0"/>
                <a:cs typeface="Arial" charset="0"/>
              </a:rPr>
              <a:t>     creatividad.</a:t>
            </a:r>
            <a:endParaRPr lang="es-DO" b="1" dirty="0">
              <a:latin typeface="Century Schoolbook"/>
              <a:ea typeface="Times New Roman" pitchFamily="18" charset="0"/>
              <a:cs typeface="Arial" charset="0"/>
            </a:endParaRPr>
          </a:p>
        </p:txBody>
      </p:sp>
      <p:sp>
        <p:nvSpPr>
          <p:cNvPr id="18436" name="4 Rectángulo"/>
          <p:cNvSpPr>
            <a:spLocks noChangeArrowheads="1"/>
          </p:cNvSpPr>
          <p:nvPr/>
        </p:nvSpPr>
        <p:spPr bwMode="auto">
          <a:xfrm>
            <a:off x="428625" y="4929188"/>
            <a:ext cx="6415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ea typeface="Times New Roman" pitchFamily="18" charset="0"/>
                <a:cs typeface="Arial" charset="0"/>
              </a:rPr>
              <a:t>    </a:t>
            </a:r>
            <a:endParaRPr lang="es-DO">
              <a:latin typeface="Century Schoolbook"/>
              <a:ea typeface="Times New Roman" pitchFamily="18" charset="0"/>
              <a:cs typeface="Arial" charset="0"/>
            </a:endParaRPr>
          </a:p>
        </p:txBody>
      </p:sp>
      <p:sp>
        <p:nvSpPr>
          <p:cNvPr id="38916" name="AutoShape 4" descr="Resultado de imagen para imagenes de estudiantes universitarios en cl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Resultado de imagen para imagenes de estudiantes universitarios en cl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Resultado de imagen para imagenes de estudiantes universitarios en cl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22" name="Picture 10" descr="https://encrypted-tbn1.gstatic.com/images?q=tbn:ANd9GcT2Hiw6U-HAXV938GKPp7NyipratulTaKCF0WHAKz7xDg7IbMM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00108"/>
            <a:ext cx="3643338" cy="2643206"/>
          </a:xfrm>
          <a:prstGeom prst="rect">
            <a:avLst/>
          </a:prstGeom>
          <a:noFill/>
        </p:spPr>
      </p:pic>
      <p:pic>
        <p:nvPicPr>
          <p:cNvPr id="10" name="Picture 2" descr="https://encrypted-tbn0.gstatic.com/images?q=tbn:ANd9GcQWFd9UQmzLz81AkC6fgbnjHhh1Osnu8r2JNXqerxGbxjNsox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4"/>
            <a:ext cx="3643338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 bwMode="auto">
          <a:xfrm>
            <a:off x="428596" y="214290"/>
            <a:ext cx="3471858" cy="7064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400" b="1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CUESTIONAMIENTOS</a:t>
            </a:r>
            <a:endParaRPr lang="es-ES" sz="2400" b="1" cap="none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285720" y="1071546"/>
            <a:ext cx="4357718" cy="5357850"/>
          </a:xfrm>
        </p:spPr>
        <p:txBody>
          <a:bodyPr/>
          <a:lstStyle/>
          <a:p>
            <a:pPr algn="just"/>
            <a:r>
              <a:rPr lang="es-ES" sz="2100" b="1" dirty="0" smtClean="0">
                <a:latin typeface="Times New Roman" pitchFamily="18" charset="0"/>
                <a:cs typeface="Times New Roman" pitchFamily="18" charset="0"/>
              </a:rPr>
              <a:t>¿Cómo aprenden los estudiantes de Gastroenterología  y en qué medida están logrando un aprendizaje significativo?</a:t>
            </a:r>
          </a:p>
          <a:p>
            <a:pPr algn="just"/>
            <a:r>
              <a:rPr lang="es-ES" sz="2100" b="1" dirty="0" smtClean="0">
                <a:latin typeface="Times New Roman" pitchFamily="18" charset="0"/>
                <a:cs typeface="Times New Roman" pitchFamily="18" charset="0"/>
              </a:rPr>
              <a:t>¿Alcanzan los alumnos el empoderamiento de la información que les permita construir el conocimiento en esta asignatura?  </a:t>
            </a:r>
          </a:p>
          <a:p>
            <a:pPr algn="just"/>
            <a:r>
              <a:rPr lang="es-ES" sz="2100" b="1" dirty="0" smtClean="0">
                <a:latin typeface="Times New Roman" pitchFamily="18" charset="0"/>
                <a:cs typeface="Times New Roman" pitchFamily="18" charset="0"/>
              </a:rPr>
              <a:t>¿Y los profesores, estamos facilitando a los alumnos las herramientas didácticas para alcanzar estos logros?</a:t>
            </a:r>
          </a:p>
          <a:p>
            <a:pPr algn="just"/>
            <a:r>
              <a:rPr lang="es-ES" sz="2100" b="1" dirty="0" smtClean="0">
                <a:latin typeface="Times New Roman" pitchFamily="18" charset="0"/>
                <a:cs typeface="Times New Roman" pitchFamily="18" charset="0"/>
              </a:rPr>
              <a:t>¿Estamos preparados los profesores para ofrecer estas orientaciones? 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14422"/>
            <a:ext cx="40005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8"/>
            <a:ext cx="40005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3143250" cy="857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DO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OBJETIVOS</a:t>
            </a:r>
            <a:endParaRPr lang="es-DO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358188" cy="5643602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DO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</a:p>
          <a:p>
            <a:pPr marL="342900" indent="-342900" algn="just" eaLnBrk="1" hangingPunct="1">
              <a:lnSpc>
                <a:spcPct val="80000"/>
              </a:lnSpc>
            </a:pPr>
            <a:r>
              <a:rPr lang="es-ES" sz="2600" b="1" dirty="0" smtClean="0">
                <a:latin typeface="Times New Roman" pitchFamily="18" charset="0"/>
                <a:cs typeface="Times New Roman" pitchFamily="18" charset="0"/>
              </a:rPr>
              <a:t>Implementar estrategias de lectura para mejorar el rendimiento académico de los estudiantes de Gastroenterología mediante la utilización de guías de lectura y para aumentar su motivación por la lectura.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lnSpc>
                <a:spcPct val="80000"/>
              </a:lnSpc>
            </a:pPr>
            <a:endParaRPr lang="es-E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Específicos</a:t>
            </a:r>
            <a:r>
              <a:rPr lang="es-E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 eaLnBrk="1" hangingPunct="1">
              <a:lnSpc>
                <a:spcPct val="80000"/>
              </a:lnSpc>
            </a:pPr>
            <a:r>
              <a:rPr lang="es-ES" sz="2600" b="1" dirty="0" smtClean="0">
                <a:latin typeface="Times New Roman" pitchFamily="18" charset="0"/>
                <a:cs typeface="Times New Roman" pitchFamily="18" charset="0"/>
              </a:rPr>
              <a:t>Valorar la comprensión lectora como base de los procesos cognitivos y metacognitivos del aprendizaje, utilizando guías de lectura.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s-DO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lnSpc>
                <a:spcPct val="80000"/>
              </a:lnSpc>
            </a:pPr>
            <a:r>
              <a:rPr lang="es-ES" sz="2600" b="1" dirty="0" smtClean="0">
                <a:latin typeface="Times New Roman" pitchFamily="18" charset="0"/>
                <a:cs typeface="Times New Roman" pitchFamily="18" charset="0"/>
              </a:rPr>
              <a:t>Posibilitar a los estudiantes su desarrollo como individuos e integrarlos en la comunidad lectora de la medicina.</a:t>
            </a:r>
          </a:p>
          <a:p>
            <a:pPr marL="342900" indent="-342900" algn="just" eaLnBrk="1" hangingPunct="1">
              <a:lnSpc>
                <a:spcPct val="80000"/>
              </a:lnSpc>
            </a:pPr>
            <a:endParaRPr lang="es-DO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lnSpc>
                <a:spcPct val="80000"/>
              </a:lnSpc>
            </a:pPr>
            <a:r>
              <a:rPr lang="es-ES" sz="2600" b="1" dirty="0" smtClean="0">
                <a:latin typeface="Times New Roman" pitchFamily="18" charset="0"/>
                <a:cs typeface="Times New Roman" pitchFamily="18" charset="0"/>
              </a:rPr>
              <a:t>Propiciar el trabajo colaborativo de los estudiantes </a:t>
            </a:r>
          </a:p>
          <a:p>
            <a:pPr marL="342900" indent="-342900" algn="just" eaLnBrk="1" hangingPunct="1">
              <a:lnSpc>
                <a:spcPct val="80000"/>
              </a:lnSpc>
              <a:buNone/>
            </a:pPr>
            <a:r>
              <a:rPr lang="es-ES" sz="2600" b="1" dirty="0" smtClean="0">
                <a:latin typeface="Times New Roman" pitchFamily="18" charset="0"/>
                <a:cs typeface="Times New Roman" pitchFamily="18" charset="0"/>
              </a:rPr>
              <a:t>    a través de la socialización de las guías.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 eaLnBrk="1" hangingPunct="1">
              <a:lnSpc>
                <a:spcPct val="80000"/>
              </a:lnSpc>
            </a:pPr>
            <a:endParaRPr lang="es-DO" sz="1400" b="1" dirty="0" smtClean="0"/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None/>
            </a:pPr>
            <a:endParaRPr lang="es-DO" sz="600" dirty="0" smtClean="0"/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None/>
            </a:pPr>
            <a:endParaRPr lang="es-DO" sz="600" dirty="0" smtClean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42852"/>
            <a:ext cx="2713025" cy="121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 bwMode="auto">
          <a:xfrm>
            <a:off x="500034" y="214290"/>
            <a:ext cx="3257544" cy="48262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400" b="1" u="sng" cap="none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MARCO TEÓRICO</a:t>
            </a:r>
            <a:endParaRPr lang="es-ES" sz="2400" b="1" u="sng" cap="none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285720" y="785794"/>
            <a:ext cx="4071966" cy="5786478"/>
          </a:xfrm>
        </p:spPr>
        <p:txBody>
          <a:bodyPr/>
          <a:lstStyle/>
          <a:p>
            <a:r>
              <a:rPr lang="es-DO" sz="2000" b="1" dirty="0" smtClean="0">
                <a:latin typeface="Times New Roman" pitchFamily="18" charset="0"/>
                <a:cs typeface="Times New Roman" pitchFamily="18" charset="0"/>
              </a:rPr>
              <a:t>Leer: Interacción compleja lector-texto-contexto.</a:t>
            </a:r>
          </a:p>
          <a:p>
            <a:r>
              <a:rPr lang="es-DO" sz="2000" b="1" dirty="0" smtClean="0">
                <a:latin typeface="Times New Roman" pitchFamily="18" charset="0"/>
                <a:cs typeface="Times New Roman" pitchFamily="18" charset="0"/>
              </a:rPr>
              <a:t>No basta descifrar; es necesario comprender lo leído para apropiarse de su contenido. </a:t>
            </a:r>
          </a:p>
          <a:p>
            <a:r>
              <a:rPr lang="es-DO" sz="2000" b="1" dirty="0" smtClean="0">
                <a:latin typeface="Times New Roman" pitchFamily="18" charset="0"/>
                <a:cs typeface="Times New Roman" pitchFamily="18" charset="0"/>
              </a:rPr>
              <a:t>Lectura: vía para el desarrollo del individuo, lo hace más independiente, más crítico y con mejor comprensión de su entorno. </a:t>
            </a:r>
          </a:p>
          <a:p>
            <a:r>
              <a:rPr lang="es-DO" sz="2000" b="1" dirty="0" smtClean="0">
                <a:latin typeface="Times New Roman" pitchFamily="18" charset="0"/>
                <a:cs typeface="Times New Roman" pitchFamily="18" charset="0"/>
              </a:rPr>
              <a:t>Es complejo el proceso de comprensión de la lectura (T. van Dijk y K. Goodman).</a:t>
            </a:r>
          </a:p>
          <a:p>
            <a:r>
              <a:rPr lang="es-DO" sz="2000" b="1" dirty="0" smtClean="0">
                <a:latin typeface="Times New Roman" pitchFamily="18" charset="0"/>
                <a:cs typeface="Times New Roman" pitchFamily="18" charset="0"/>
              </a:rPr>
              <a:t>Estrategias: Guías de lectura, resumir para uno mismo y lectura voluntaria –estudiante decide el tema a exponer- (P. Carlino).</a:t>
            </a:r>
          </a:p>
          <a:p>
            <a:endParaRPr lang="en-US" b="1" dirty="0" smtClean="0"/>
          </a:p>
          <a:p>
            <a:endParaRPr lang="es-ES" b="1" dirty="0" smtClean="0"/>
          </a:p>
        </p:txBody>
      </p:sp>
      <p:pic>
        <p:nvPicPr>
          <p:cNvPr id="36866" name="Picture 2" descr="Resultado de imagen para imagenes de estudiantes leyendo lib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28670"/>
            <a:ext cx="4167214" cy="2786082"/>
          </a:xfrm>
          <a:prstGeom prst="rect">
            <a:avLst/>
          </a:prstGeom>
          <a:noFill/>
        </p:spPr>
      </p:pic>
      <p:pic>
        <p:nvPicPr>
          <p:cNvPr id="36868" name="Picture 4" descr="Resultado de imagen para imagenes de estudiantes leyendo lib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4752"/>
            <a:ext cx="4179120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>
          <a:xfrm>
            <a:off x="214282" y="214290"/>
            <a:ext cx="5715040" cy="48896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400" b="1" u="sng" cap="none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MARCO TEÓRICO: GUÍAS DE LECTURA</a:t>
            </a:r>
            <a:r>
              <a:rPr lang="en-US" u="sng" cap="none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" u="sng" cap="none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214282" y="714356"/>
            <a:ext cx="4214842" cy="5857916"/>
          </a:xfrm>
        </p:spPr>
        <p:txBody>
          <a:bodyPr/>
          <a:lstStyle/>
          <a:p>
            <a:r>
              <a:rPr lang="es-DO" sz="2000" b="1" dirty="0" smtClean="0">
                <a:latin typeface="Times New Roman" pitchFamily="18" charset="0"/>
                <a:cs typeface="Times New Roman" pitchFamily="18" charset="0"/>
              </a:rPr>
              <a:t>Referentes interpretativos que dan sentido a lo leído.</a:t>
            </a:r>
          </a:p>
          <a:p>
            <a:r>
              <a:rPr lang="es-DO" sz="2000" b="1" dirty="0" smtClean="0">
                <a:latin typeface="Times New Roman" pitchFamily="18" charset="0"/>
                <a:cs typeface="Times New Roman" pitchFamily="18" charset="0"/>
              </a:rPr>
              <a:t>Estrategia pedagógica de acompañamiento a los estudiantes para mejorar la comprensión de los textos académicos. </a:t>
            </a:r>
          </a:p>
          <a:p>
            <a:r>
              <a:rPr lang="es-DO" sz="2000" b="1" dirty="0" smtClean="0">
                <a:latin typeface="Times New Roman" pitchFamily="18" charset="0"/>
                <a:cs typeface="Times New Roman" pitchFamily="18" charset="0"/>
              </a:rPr>
              <a:t>Marcan qué información debe buscarse y priorizarse.</a:t>
            </a:r>
          </a:p>
          <a:p>
            <a:r>
              <a:rPr lang="es-DO" sz="2000" b="1" dirty="0" smtClean="0">
                <a:latin typeface="Times New Roman" pitchFamily="18" charset="0"/>
                <a:cs typeface="Times New Roman" pitchFamily="18" charset="0"/>
              </a:rPr>
              <a:t>Incluyen preguntas directas e inferenciales y el uso de organizadores gráficos para esquematizar.</a:t>
            </a:r>
          </a:p>
          <a:p>
            <a:r>
              <a:rPr lang="es-DO" sz="2000" b="1" dirty="0" smtClean="0">
                <a:latin typeface="Times New Roman" pitchFamily="18" charset="0"/>
                <a:cs typeface="Times New Roman" pitchFamily="18" charset="0"/>
              </a:rPr>
              <a:t>Buena práctica discutirlas con los alumnos y luego socializar sus respuestas. </a:t>
            </a:r>
          </a:p>
          <a:p>
            <a:r>
              <a:rPr lang="es-DO" sz="2000" b="1" dirty="0" smtClean="0">
                <a:latin typeface="Times New Roman" pitchFamily="18" charset="0"/>
                <a:cs typeface="Times New Roman" pitchFamily="18" charset="0"/>
              </a:rPr>
              <a:t>Insuficiente como único recurso pero ayuda al logro de un aprendizaje significativo</a:t>
            </a:r>
            <a:r>
              <a:rPr lang="es-DO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s-ES" sz="2000" b="1" dirty="0" smtClean="0"/>
          </a:p>
        </p:txBody>
      </p:sp>
      <p:pic>
        <p:nvPicPr>
          <p:cNvPr id="35842" name="Picture 2" descr="http://www.diariowebcentroamerica.com/wp-content/uploads/2011/10/Los-estudiantes-de-Medicina-de-la-Unicah-siguen-recibiendo-sus-clases-en-el-hospital-Escuela-a-pesar-del-fallo_noticia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857231"/>
            <a:ext cx="4214842" cy="2928959"/>
          </a:xfrm>
          <a:prstGeom prst="rect">
            <a:avLst/>
          </a:prstGeom>
          <a:noFill/>
        </p:spPr>
      </p:pic>
      <p:pic>
        <p:nvPicPr>
          <p:cNvPr id="35846" name="Picture 6" descr="Resultado de imagen para imagenes de estudiantes y profesores universitarios en cla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86190"/>
            <a:ext cx="4293304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E8A11ED9A9056468EB06BF2DDD8132B" ma:contentTypeVersion="2" ma:contentTypeDescription="Crear nuevo documento." ma:contentTypeScope="" ma:versionID="ea1ea9747d5e1c16d79f9e84215e0dd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d6bce56cd35acad97fd37550ee15fe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928F2A0-67F3-4B8F-A013-758D50103ACE}"/>
</file>

<file path=customXml/itemProps2.xml><?xml version="1.0" encoding="utf-8"?>
<ds:datastoreItem xmlns:ds="http://schemas.openxmlformats.org/officeDocument/2006/customXml" ds:itemID="{41F39A17-EEA5-4C2A-BAD8-94A234C8711C}"/>
</file>

<file path=customXml/itemProps3.xml><?xml version="1.0" encoding="utf-8"?>
<ds:datastoreItem xmlns:ds="http://schemas.openxmlformats.org/officeDocument/2006/customXml" ds:itemID="{744DA71E-866D-4E38-AF1C-C87989302BCA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2420</TotalTime>
  <Words>1274</Words>
  <Application>Microsoft Office PowerPoint</Application>
  <PresentationFormat>Presentación en pantalla (4:3)</PresentationFormat>
  <Paragraphs>310</Paragraphs>
  <Slides>29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Mirador</vt:lpstr>
      <vt:lpstr>Worksheet</vt:lpstr>
      <vt:lpstr>Diapositiva 1</vt:lpstr>
      <vt:lpstr>INTRODUCCIÓN</vt:lpstr>
      <vt:lpstr>FINALIDAD DEL TRABAJO</vt:lpstr>
      <vt:lpstr>Diapositiva 4</vt:lpstr>
      <vt:lpstr>Diapositiva 5</vt:lpstr>
      <vt:lpstr>CUESTIONAMIENTOS</vt:lpstr>
      <vt:lpstr>   OBJETIVOS</vt:lpstr>
      <vt:lpstr>MARCO TEÓRICO</vt:lpstr>
      <vt:lpstr>MARCO TEÓRICO: GUÍAS DE LECTURA </vt:lpstr>
      <vt:lpstr>Metodología </vt:lpstr>
      <vt:lpstr>Diapositiva 11</vt:lpstr>
      <vt:lpstr>Diapositiva 12</vt:lpstr>
      <vt:lpstr>EJEMPLO DE UNA GUÍA</vt:lpstr>
      <vt:lpstr>Diapositiva 14</vt:lpstr>
      <vt:lpstr>Diapositiva 15</vt:lpstr>
      <vt:lpstr>Diapositiva 16</vt:lpstr>
      <vt:lpstr>Diapositiva 17</vt:lpstr>
      <vt:lpstr>RESULTADOS CON EL USO DE LAS GUÍAS DE LECTURA</vt:lpstr>
      <vt:lpstr>RESULTADOS CON EL USO DE LAS GUÍAS DE LECTURA</vt:lpstr>
      <vt:lpstr>RESULTADOS CON EL USO DE LAS GUÍAS DE LECTURA</vt:lpstr>
      <vt:lpstr>RESULTADOS CON EL USO DE LAS GUÍAS DE LECTURA</vt:lpstr>
      <vt:lpstr>Diapositiva 22</vt:lpstr>
      <vt:lpstr>Diapositiva 23</vt:lpstr>
      <vt:lpstr>Diapositiva 24</vt:lpstr>
      <vt:lpstr>Diapositiva 25</vt:lpstr>
      <vt:lpstr>Diapositiva 26</vt:lpstr>
      <vt:lpstr>CONCLUSIONES</vt:lpstr>
      <vt:lpstr>Diapositiva 28</vt:lpstr>
      <vt:lpstr>Diapositiva 29</vt:lpstr>
    </vt:vector>
  </TitlesOfParts>
  <Company>Luffi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>VINOMAR DIECISIETE</cp:lastModifiedBy>
  <cp:revision>96</cp:revision>
  <dcterms:created xsi:type="dcterms:W3CDTF">2014-12-14T21:28:07Z</dcterms:created>
  <dcterms:modified xsi:type="dcterms:W3CDTF">2015-04-09T05:33:11Z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0x0101000E8A11ED9A9056468EB06BF2DDD8132B</vt:lpwstr>
  </property>
</Properties>
</file>