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emf" ContentType="image/x-emf"/>
  <Default Extension="xml" ContentType="application/xml"/>
  <Default Extension="wdp" ContentType="image/vnd.ms-photo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diagrams/data2.xml" ContentType="application/vnd.openxmlformats-officedocument.drawingml.diagramData+xml"/>
  <Override PartName="/ppt/diagrams/data1.xml" ContentType="application/vnd.openxmlformats-officedocument.drawingml.diagramData+xml"/>
  <Override PartName="/ppt/diagrams/data3.xml" ContentType="application/vnd.openxmlformats-officedocument.drawingml.diagramData+xml"/>
  <Override PartName="/ppt/slides/slide25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20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4.xml" ContentType="application/vnd.openxmlformats-officedocument.presentationml.slide+xml"/>
  <Override PartName="/ppt/slides/slide2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theme/theme2.xml" ContentType="application/vnd.openxmlformats-officedocument.theme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diagrams/quickStyle3.xml" ContentType="application/vnd.openxmlformats-officedocument.drawingml.diagramStyle+xml"/>
  <Override PartName="/ppt/diagrams/drawing3.xml" ContentType="application/vnd.ms-office.drawingml.diagramDrawing+xml"/>
  <Override PartName="/ppt/diagrams/colors3.xml" ContentType="application/vnd.openxmlformats-officedocument.drawingml.diagramColor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63" r:id="rId4"/>
    <p:sldId id="270" r:id="rId5"/>
    <p:sldId id="269" r:id="rId6"/>
    <p:sldId id="274" r:id="rId7"/>
    <p:sldId id="284" r:id="rId8"/>
    <p:sldId id="273" r:id="rId9"/>
    <p:sldId id="260" r:id="rId10"/>
    <p:sldId id="258" r:id="rId11"/>
    <p:sldId id="266" r:id="rId12"/>
    <p:sldId id="267" r:id="rId13"/>
    <p:sldId id="268" r:id="rId14"/>
    <p:sldId id="280" r:id="rId15"/>
    <p:sldId id="275" r:id="rId16"/>
    <p:sldId id="281" r:id="rId17"/>
    <p:sldId id="288" r:id="rId18"/>
    <p:sldId id="277" r:id="rId19"/>
    <p:sldId id="279" r:id="rId20"/>
    <p:sldId id="282" r:id="rId21"/>
    <p:sldId id="285" r:id="rId22"/>
    <p:sldId id="286" r:id="rId23"/>
    <p:sldId id="287" r:id="rId24"/>
    <p:sldId id="290" r:id="rId25"/>
    <p:sldId id="265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66"/>
    <a:srgbClr val="0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349" autoAdjust="0"/>
  </p:normalViewPr>
  <p:slideViewPr>
    <p:cSldViewPr showGuides="1">
      <p:cViewPr varScale="1">
        <p:scale>
          <a:sx n="83" d="100"/>
          <a:sy n="83" d="100"/>
        </p:scale>
        <p:origin x="-118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notesViewPr>
    <p:cSldViewPr>
      <p:cViewPr>
        <p:scale>
          <a:sx n="100" d="100"/>
          <a:sy n="100" d="100"/>
        </p:scale>
        <p:origin x="-1747" y="-5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2E4A71-3022-42B0-B97B-81FB04615619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7BC05BCA-5DB0-4946-ABD5-96DA3B49164C}">
      <dgm:prSet phldrT="[Text]" custT="1"/>
      <dgm:spPr/>
      <dgm:t>
        <a:bodyPr/>
        <a:lstStyle/>
        <a:p>
          <a:r>
            <a:rPr lang="en-US" sz="3200" dirty="0" err="1" smtClean="0"/>
            <a:t>Diseño</a:t>
          </a:r>
          <a:endParaRPr lang="en-US" sz="3200" dirty="0" smtClean="0"/>
        </a:p>
        <a:p>
          <a:r>
            <a:rPr lang="en-US" sz="2800" dirty="0" err="1" smtClean="0"/>
            <a:t>Arquitectónico</a:t>
          </a:r>
          <a:endParaRPr lang="en-US" sz="2800" dirty="0"/>
        </a:p>
      </dgm:t>
    </dgm:pt>
    <dgm:pt modelId="{283CAEDE-1440-49EE-AB3D-7A7982E3A43F}" type="parTrans" cxnId="{98461C2D-3149-460E-900B-4818A8884476}">
      <dgm:prSet/>
      <dgm:spPr/>
      <dgm:t>
        <a:bodyPr/>
        <a:lstStyle/>
        <a:p>
          <a:endParaRPr lang="en-US"/>
        </a:p>
      </dgm:t>
    </dgm:pt>
    <dgm:pt modelId="{45D75F04-F63D-4DF8-A49E-68D41EFA60AD}" type="sibTrans" cxnId="{98461C2D-3149-460E-900B-4818A8884476}">
      <dgm:prSet/>
      <dgm:spPr/>
      <dgm:t>
        <a:bodyPr/>
        <a:lstStyle/>
        <a:p>
          <a:endParaRPr lang="en-US"/>
        </a:p>
      </dgm:t>
    </dgm:pt>
    <dgm:pt modelId="{5572B9F1-F9A8-4462-8D00-562AB1151ED5}">
      <dgm:prSet phldrT="[Text]" custT="1"/>
      <dgm:spPr/>
      <dgm:t>
        <a:bodyPr/>
        <a:lstStyle/>
        <a:p>
          <a:r>
            <a:rPr lang="en-US" sz="1800" dirty="0" err="1" smtClean="0"/>
            <a:t>funciones</a:t>
          </a:r>
          <a:endParaRPr lang="en-US" sz="1800" dirty="0"/>
        </a:p>
      </dgm:t>
    </dgm:pt>
    <dgm:pt modelId="{F1F48664-7573-42F8-BCE6-59E473A30F7E}" type="parTrans" cxnId="{DC666EC0-2E24-489F-83BE-537A45BE1D91}">
      <dgm:prSet/>
      <dgm:spPr/>
      <dgm:t>
        <a:bodyPr/>
        <a:lstStyle/>
        <a:p>
          <a:endParaRPr lang="en-US"/>
        </a:p>
      </dgm:t>
    </dgm:pt>
    <dgm:pt modelId="{2BC31AAE-BC93-4D26-9E0E-20BAB1D2AB45}" type="sibTrans" cxnId="{DC666EC0-2E24-489F-83BE-537A45BE1D91}">
      <dgm:prSet/>
      <dgm:spPr/>
      <dgm:t>
        <a:bodyPr/>
        <a:lstStyle/>
        <a:p>
          <a:endParaRPr lang="en-US"/>
        </a:p>
      </dgm:t>
    </dgm:pt>
    <dgm:pt modelId="{0FBF3C9C-F639-4FE9-86BB-CBC0D9C09A16}">
      <dgm:prSet phldrT="[Text]" custT="1"/>
      <dgm:spPr/>
      <dgm:t>
        <a:bodyPr/>
        <a:lstStyle/>
        <a:p>
          <a:r>
            <a:rPr lang="en-US" sz="1800" dirty="0" err="1" smtClean="0"/>
            <a:t>teorías</a:t>
          </a:r>
          <a:endParaRPr lang="en-US" sz="1800" dirty="0"/>
        </a:p>
      </dgm:t>
    </dgm:pt>
    <dgm:pt modelId="{38F32B9F-83B3-457B-AB98-4E9AD360FCC3}" type="parTrans" cxnId="{81E367E8-547A-472D-A142-74761FBDB72D}">
      <dgm:prSet/>
      <dgm:spPr/>
      <dgm:t>
        <a:bodyPr/>
        <a:lstStyle/>
        <a:p>
          <a:endParaRPr lang="en-US"/>
        </a:p>
      </dgm:t>
    </dgm:pt>
    <dgm:pt modelId="{A2A1ADF8-D8B7-4BE7-BBE2-0C3261CF2019}" type="sibTrans" cxnId="{81E367E8-547A-472D-A142-74761FBDB72D}">
      <dgm:prSet/>
      <dgm:spPr/>
      <dgm:t>
        <a:bodyPr/>
        <a:lstStyle/>
        <a:p>
          <a:endParaRPr lang="en-US"/>
        </a:p>
      </dgm:t>
    </dgm:pt>
    <dgm:pt modelId="{3DEF08F8-48F9-42B4-BE80-BEA0D2715225}">
      <dgm:prSet phldrT="[Text]" custT="1"/>
      <dgm:spPr/>
      <dgm:t>
        <a:bodyPr/>
        <a:lstStyle/>
        <a:p>
          <a:pPr marL="0" indent="0">
            <a:tabLst/>
          </a:pPr>
          <a:r>
            <a:rPr lang="en-US" sz="1500" dirty="0" err="1" smtClean="0"/>
            <a:t>componentes</a:t>
          </a:r>
          <a:endParaRPr lang="en-US" sz="1500" dirty="0"/>
        </a:p>
      </dgm:t>
    </dgm:pt>
    <dgm:pt modelId="{4E9A651F-7DFE-4751-AC42-3DB9C58C2805}" type="parTrans" cxnId="{950E99E2-1CA5-49EC-9A0A-98A666A2999E}">
      <dgm:prSet/>
      <dgm:spPr/>
      <dgm:t>
        <a:bodyPr/>
        <a:lstStyle/>
        <a:p>
          <a:endParaRPr lang="en-US"/>
        </a:p>
      </dgm:t>
    </dgm:pt>
    <dgm:pt modelId="{711A5A72-178F-43C8-9A6C-B21841FB20CE}" type="sibTrans" cxnId="{950E99E2-1CA5-49EC-9A0A-98A666A2999E}">
      <dgm:prSet/>
      <dgm:spPr/>
      <dgm:t>
        <a:bodyPr/>
        <a:lstStyle/>
        <a:p>
          <a:endParaRPr lang="en-US"/>
        </a:p>
      </dgm:t>
    </dgm:pt>
    <dgm:pt modelId="{A4C999CE-63A0-DE4C-9876-867F84C5ACA4}">
      <dgm:prSet phldrT="[Text]" custT="1"/>
      <dgm:spPr/>
      <dgm:t>
        <a:bodyPr/>
        <a:lstStyle/>
        <a:p>
          <a:r>
            <a:rPr lang="en-US" sz="1600" dirty="0" err="1" smtClean="0"/>
            <a:t>instalaciones</a:t>
          </a:r>
          <a:r>
            <a:rPr lang="en-US" sz="1600" dirty="0" smtClean="0"/>
            <a:t> y </a:t>
          </a:r>
          <a:r>
            <a:rPr lang="en-US" sz="1600" dirty="0" err="1" smtClean="0"/>
            <a:t>tecnologías</a:t>
          </a:r>
          <a:endParaRPr lang="en-US" sz="1600" dirty="0"/>
        </a:p>
      </dgm:t>
    </dgm:pt>
    <dgm:pt modelId="{63F37E31-2D9B-C547-8F7F-BFF9BECA6C67}" type="parTrans" cxnId="{D35A8FFD-787A-4F44-ACA2-819A9C1F5CA3}">
      <dgm:prSet/>
      <dgm:spPr/>
      <dgm:t>
        <a:bodyPr/>
        <a:lstStyle/>
        <a:p>
          <a:endParaRPr lang="en-US"/>
        </a:p>
      </dgm:t>
    </dgm:pt>
    <dgm:pt modelId="{8F0902E9-4079-B14D-92B1-0F8FD3C17A14}" type="sibTrans" cxnId="{D35A8FFD-787A-4F44-ACA2-819A9C1F5CA3}">
      <dgm:prSet/>
      <dgm:spPr/>
      <dgm:t>
        <a:bodyPr/>
        <a:lstStyle/>
        <a:p>
          <a:endParaRPr lang="en-US"/>
        </a:p>
      </dgm:t>
    </dgm:pt>
    <dgm:pt modelId="{BC7FD332-0F06-1D48-A392-18F6C726F037}">
      <dgm:prSet phldrT="[Text]" custT="1"/>
      <dgm:spPr/>
      <dgm:t>
        <a:bodyPr/>
        <a:lstStyle/>
        <a:p>
          <a:r>
            <a:rPr lang="en-US" sz="1600" dirty="0" err="1" smtClean="0"/>
            <a:t>estructuras</a:t>
          </a:r>
          <a:endParaRPr lang="en-US" sz="1600" dirty="0"/>
        </a:p>
      </dgm:t>
    </dgm:pt>
    <dgm:pt modelId="{2381D48D-2732-0B40-9833-08B3A3C84D76}" type="parTrans" cxnId="{FA3B274B-4F2F-9E45-A065-5D3843ACF85A}">
      <dgm:prSet/>
      <dgm:spPr/>
      <dgm:t>
        <a:bodyPr/>
        <a:lstStyle/>
        <a:p>
          <a:endParaRPr lang="en-US"/>
        </a:p>
      </dgm:t>
    </dgm:pt>
    <dgm:pt modelId="{7FE64E0A-90A3-B647-BAD1-4043FC01716F}" type="sibTrans" cxnId="{FA3B274B-4F2F-9E45-A065-5D3843ACF85A}">
      <dgm:prSet/>
      <dgm:spPr/>
      <dgm:t>
        <a:bodyPr/>
        <a:lstStyle/>
        <a:p>
          <a:endParaRPr lang="en-US"/>
        </a:p>
      </dgm:t>
    </dgm:pt>
    <dgm:pt modelId="{37DC1017-3680-447E-B9D2-6DCCF693C971}" type="pres">
      <dgm:prSet presAssocID="{1D2E4A71-3022-42B0-B97B-81FB04615619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CFB899DA-8DA2-4653-9508-FDCA688B92F9}" type="pres">
      <dgm:prSet presAssocID="{7BC05BCA-5DB0-4946-ABD5-96DA3B49164C}" presName="Parent" presStyleLbl="node0" presStyleIdx="0" presStyleCnt="1" custScaleX="130728" custScaleY="129272" custLinFactNeighborX="11348" custLinFactNeighborY="4043">
        <dgm:presLayoutVars>
          <dgm:chMax val="5"/>
          <dgm:chPref val="5"/>
        </dgm:presLayoutVars>
      </dgm:prSet>
      <dgm:spPr/>
      <dgm:t>
        <a:bodyPr/>
        <a:lstStyle/>
        <a:p>
          <a:endParaRPr lang="en-US"/>
        </a:p>
      </dgm:t>
    </dgm:pt>
    <dgm:pt modelId="{480F0E2C-184E-43F0-944A-9DEC1A49A8DC}" type="pres">
      <dgm:prSet presAssocID="{7BC05BCA-5DB0-4946-ABD5-96DA3B49164C}" presName="Accent2" presStyleLbl="node1" presStyleIdx="0" presStyleCnt="19"/>
      <dgm:spPr/>
    </dgm:pt>
    <dgm:pt modelId="{33546AD5-F1FD-431D-A28E-0DA540003289}" type="pres">
      <dgm:prSet presAssocID="{7BC05BCA-5DB0-4946-ABD5-96DA3B49164C}" presName="Accent3" presStyleLbl="node1" presStyleIdx="1" presStyleCnt="19"/>
      <dgm:spPr/>
    </dgm:pt>
    <dgm:pt modelId="{97861B1A-B2F9-4D46-9B61-40915E57A367}" type="pres">
      <dgm:prSet presAssocID="{7BC05BCA-5DB0-4946-ABD5-96DA3B49164C}" presName="Accent4" presStyleLbl="node1" presStyleIdx="2" presStyleCnt="19"/>
      <dgm:spPr/>
    </dgm:pt>
    <dgm:pt modelId="{9B732C8D-959B-4ACD-A5F5-53D797076980}" type="pres">
      <dgm:prSet presAssocID="{7BC05BCA-5DB0-4946-ABD5-96DA3B49164C}" presName="Accent5" presStyleLbl="node1" presStyleIdx="3" presStyleCnt="19"/>
      <dgm:spPr/>
    </dgm:pt>
    <dgm:pt modelId="{5CB45297-1C2C-4A9C-AB80-52CEF5C0F3A9}" type="pres">
      <dgm:prSet presAssocID="{7BC05BCA-5DB0-4946-ABD5-96DA3B49164C}" presName="Accent6" presStyleLbl="node1" presStyleIdx="4" presStyleCnt="19"/>
      <dgm:spPr/>
    </dgm:pt>
    <dgm:pt modelId="{616E4AA1-72CA-4DD5-A9B4-F41CEB2506A7}" type="pres">
      <dgm:prSet presAssocID="{5572B9F1-F9A8-4462-8D00-562AB1151ED5}" presName="Child1" presStyleLbl="node1" presStyleIdx="5" presStyleCnt="19" custScaleX="146416" custScaleY="140098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25E1B1B9-AA3B-40F2-A704-72E8B1E4DAF7}" type="pres">
      <dgm:prSet presAssocID="{5572B9F1-F9A8-4462-8D00-562AB1151ED5}" presName="Accent7" presStyleCnt="0"/>
      <dgm:spPr/>
    </dgm:pt>
    <dgm:pt modelId="{7C1567F0-D696-4052-89D3-AEF26A6A78CE}" type="pres">
      <dgm:prSet presAssocID="{5572B9F1-F9A8-4462-8D00-562AB1151ED5}" presName="AccentHold1" presStyleLbl="node1" presStyleIdx="6" presStyleCnt="19"/>
      <dgm:spPr/>
    </dgm:pt>
    <dgm:pt modelId="{0105F9A3-A895-4FB7-920E-45BFF061E3A8}" type="pres">
      <dgm:prSet presAssocID="{5572B9F1-F9A8-4462-8D00-562AB1151ED5}" presName="Accent8" presStyleCnt="0"/>
      <dgm:spPr/>
    </dgm:pt>
    <dgm:pt modelId="{DD4F46FA-3588-4DD9-9B52-8920F28EC952}" type="pres">
      <dgm:prSet presAssocID="{5572B9F1-F9A8-4462-8D00-562AB1151ED5}" presName="AccentHold2" presStyleLbl="node1" presStyleIdx="7" presStyleCnt="19"/>
      <dgm:spPr/>
    </dgm:pt>
    <dgm:pt modelId="{ED68B8FD-4E28-4A5C-9975-487D6FAE8D06}" type="pres">
      <dgm:prSet presAssocID="{0FBF3C9C-F639-4FE9-86BB-CBC0D9C09A16}" presName="Child2" presStyleLbl="node1" presStyleIdx="8" presStyleCnt="19" custScaleX="120274" custScaleY="11469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674176D2-C469-4688-A4BF-2D4339877A29}" type="pres">
      <dgm:prSet presAssocID="{0FBF3C9C-F639-4FE9-86BB-CBC0D9C09A16}" presName="Accent9" presStyleCnt="0"/>
      <dgm:spPr/>
    </dgm:pt>
    <dgm:pt modelId="{699D57FA-D586-425F-AF77-900362F177AB}" type="pres">
      <dgm:prSet presAssocID="{0FBF3C9C-F639-4FE9-86BB-CBC0D9C09A16}" presName="AccentHold1" presStyleLbl="node1" presStyleIdx="9" presStyleCnt="19"/>
      <dgm:spPr/>
    </dgm:pt>
    <dgm:pt modelId="{CAD7016F-1760-4ED6-B9DA-5257A9574B10}" type="pres">
      <dgm:prSet presAssocID="{0FBF3C9C-F639-4FE9-86BB-CBC0D9C09A16}" presName="Accent10" presStyleCnt="0"/>
      <dgm:spPr/>
    </dgm:pt>
    <dgm:pt modelId="{A1C9BFF0-7993-4E10-A042-6D1A05BE5502}" type="pres">
      <dgm:prSet presAssocID="{0FBF3C9C-F639-4FE9-86BB-CBC0D9C09A16}" presName="AccentHold2" presStyleLbl="node1" presStyleIdx="10" presStyleCnt="19"/>
      <dgm:spPr/>
    </dgm:pt>
    <dgm:pt modelId="{4E425972-49AE-456E-A2C2-763E1E547ADF}" type="pres">
      <dgm:prSet presAssocID="{0FBF3C9C-F639-4FE9-86BB-CBC0D9C09A16}" presName="Accent11" presStyleCnt="0"/>
      <dgm:spPr/>
    </dgm:pt>
    <dgm:pt modelId="{E664A55B-D84B-442E-B29D-87B51524401B}" type="pres">
      <dgm:prSet presAssocID="{0FBF3C9C-F639-4FE9-86BB-CBC0D9C09A16}" presName="AccentHold3" presStyleLbl="node1" presStyleIdx="11" presStyleCnt="19"/>
      <dgm:spPr/>
    </dgm:pt>
    <dgm:pt modelId="{366841FB-2652-42F1-984E-12C63507D358}" type="pres">
      <dgm:prSet presAssocID="{3DEF08F8-48F9-42B4-BE80-BEA0D2715225}" presName="Child3" presStyleLbl="node1" presStyleIdx="12" presStyleCnt="19" custScaleX="155251" custScaleY="149497" custLinFactNeighborX="3534" custLinFactNeighborY="-27909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3FF4A356-D9AF-4FE3-B341-27F5E05F70AD}" type="pres">
      <dgm:prSet presAssocID="{3DEF08F8-48F9-42B4-BE80-BEA0D2715225}" presName="Accent12" presStyleCnt="0"/>
      <dgm:spPr/>
    </dgm:pt>
    <dgm:pt modelId="{DCE70E50-4C6D-447A-B11A-0770269B21C7}" type="pres">
      <dgm:prSet presAssocID="{3DEF08F8-48F9-42B4-BE80-BEA0D2715225}" presName="AccentHold1" presStyleLbl="node1" presStyleIdx="13" presStyleCnt="19"/>
      <dgm:spPr/>
    </dgm:pt>
    <dgm:pt modelId="{925DD506-F7E7-784F-9021-38117BE23C23}" type="pres">
      <dgm:prSet presAssocID="{A4C999CE-63A0-DE4C-9876-867F84C5ACA4}" presName="Child4" presStyleLbl="node1" presStyleIdx="14" presStyleCnt="19" custScaleX="181103" custScaleY="16338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C66BDE1D-0220-1744-99D1-7C0514A537A3}" type="pres">
      <dgm:prSet presAssocID="{A4C999CE-63A0-DE4C-9876-867F84C5ACA4}" presName="Accent13" presStyleCnt="0"/>
      <dgm:spPr/>
    </dgm:pt>
    <dgm:pt modelId="{C9B53CF2-0946-DC4D-92EA-F664C5FE469C}" type="pres">
      <dgm:prSet presAssocID="{A4C999CE-63A0-DE4C-9876-867F84C5ACA4}" presName="AccentHold1" presStyleLbl="node1" presStyleIdx="15" presStyleCnt="19"/>
      <dgm:spPr/>
    </dgm:pt>
    <dgm:pt modelId="{DC0FE655-6A15-494F-9913-507FB3C30F9D}" type="pres">
      <dgm:prSet presAssocID="{BC7FD332-0F06-1D48-A392-18F6C726F037}" presName="Child5" presStyleLbl="node1" presStyleIdx="16" presStyleCnt="19" custScaleX="145392" custScaleY="139543" custLinFactNeighborY="-4069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E7377D0E-A86A-F74A-A137-5F13ECA8C973}" type="pres">
      <dgm:prSet presAssocID="{BC7FD332-0F06-1D48-A392-18F6C726F037}" presName="Accent15" presStyleCnt="0"/>
      <dgm:spPr/>
    </dgm:pt>
    <dgm:pt modelId="{E38A5A79-812A-6842-8055-5B262A6111D7}" type="pres">
      <dgm:prSet presAssocID="{BC7FD332-0F06-1D48-A392-18F6C726F037}" presName="AccentHold2" presStyleLbl="node1" presStyleIdx="17" presStyleCnt="19"/>
      <dgm:spPr/>
    </dgm:pt>
    <dgm:pt modelId="{0BE4CDB9-54EF-8C48-B3D8-3EAAE3743F18}" type="pres">
      <dgm:prSet presAssocID="{BC7FD332-0F06-1D48-A392-18F6C726F037}" presName="Accent16" presStyleCnt="0"/>
      <dgm:spPr/>
    </dgm:pt>
    <dgm:pt modelId="{0A4B59AA-31C7-2D4B-A84D-F6FAB0604F5B}" type="pres">
      <dgm:prSet presAssocID="{BC7FD332-0F06-1D48-A392-18F6C726F037}" presName="AccentHold3" presStyleLbl="node1" presStyleIdx="18" presStyleCnt="19"/>
      <dgm:spPr/>
    </dgm:pt>
  </dgm:ptLst>
  <dgm:cxnLst>
    <dgm:cxn modelId="{0E75085B-A41B-554D-B8D6-66B1C1E5A792}" type="presOf" srcId="{0FBF3C9C-F639-4FE9-86BB-CBC0D9C09A16}" destId="{ED68B8FD-4E28-4A5C-9975-487D6FAE8D06}" srcOrd="0" destOrd="0" presId="urn:microsoft.com/office/officeart/2009/3/layout/CircleRelationship"/>
    <dgm:cxn modelId="{950E99E2-1CA5-49EC-9A0A-98A666A2999E}" srcId="{7BC05BCA-5DB0-4946-ABD5-96DA3B49164C}" destId="{3DEF08F8-48F9-42B4-BE80-BEA0D2715225}" srcOrd="2" destOrd="0" parTransId="{4E9A651F-7DFE-4751-AC42-3DB9C58C2805}" sibTransId="{711A5A72-178F-43C8-9A6C-B21841FB20CE}"/>
    <dgm:cxn modelId="{DC666EC0-2E24-489F-83BE-537A45BE1D91}" srcId="{7BC05BCA-5DB0-4946-ABD5-96DA3B49164C}" destId="{5572B9F1-F9A8-4462-8D00-562AB1151ED5}" srcOrd="0" destOrd="0" parTransId="{F1F48664-7573-42F8-BCE6-59E473A30F7E}" sibTransId="{2BC31AAE-BC93-4D26-9E0E-20BAB1D2AB45}"/>
    <dgm:cxn modelId="{C3EC8F98-9F27-FA42-8FA8-8994A37987FB}" type="presOf" srcId="{BC7FD332-0F06-1D48-A392-18F6C726F037}" destId="{DC0FE655-6A15-494F-9913-507FB3C30F9D}" srcOrd="0" destOrd="0" presId="urn:microsoft.com/office/officeart/2009/3/layout/CircleRelationship"/>
    <dgm:cxn modelId="{D66A92C1-3D0D-974A-A52E-AACC090EB934}" type="presOf" srcId="{A4C999CE-63A0-DE4C-9876-867F84C5ACA4}" destId="{925DD506-F7E7-784F-9021-38117BE23C23}" srcOrd="0" destOrd="0" presId="urn:microsoft.com/office/officeart/2009/3/layout/CircleRelationship"/>
    <dgm:cxn modelId="{D138CF9B-2961-4B43-AC9A-18830D4996EA}" type="presOf" srcId="{7BC05BCA-5DB0-4946-ABD5-96DA3B49164C}" destId="{CFB899DA-8DA2-4653-9508-FDCA688B92F9}" srcOrd="0" destOrd="0" presId="urn:microsoft.com/office/officeart/2009/3/layout/CircleRelationship"/>
    <dgm:cxn modelId="{49670DC0-EA9C-354F-8C7A-F5AC9572E242}" type="presOf" srcId="{5572B9F1-F9A8-4462-8D00-562AB1151ED5}" destId="{616E4AA1-72CA-4DD5-A9B4-F41CEB2506A7}" srcOrd="0" destOrd="0" presId="urn:microsoft.com/office/officeart/2009/3/layout/CircleRelationship"/>
    <dgm:cxn modelId="{81E367E8-547A-472D-A142-74761FBDB72D}" srcId="{7BC05BCA-5DB0-4946-ABD5-96DA3B49164C}" destId="{0FBF3C9C-F639-4FE9-86BB-CBC0D9C09A16}" srcOrd="1" destOrd="0" parTransId="{38F32B9F-83B3-457B-AB98-4E9AD360FCC3}" sibTransId="{A2A1ADF8-D8B7-4BE7-BBE2-0C3261CF2019}"/>
    <dgm:cxn modelId="{FA3B274B-4F2F-9E45-A065-5D3843ACF85A}" srcId="{7BC05BCA-5DB0-4946-ABD5-96DA3B49164C}" destId="{BC7FD332-0F06-1D48-A392-18F6C726F037}" srcOrd="4" destOrd="0" parTransId="{2381D48D-2732-0B40-9833-08B3A3C84D76}" sibTransId="{7FE64E0A-90A3-B647-BAD1-4043FC01716F}"/>
    <dgm:cxn modelId="{D35A8FFD-787A-4F44-ACA2-819A9C1F5CA3}" srcId="{7BC05BCA-5DB0-4946-ABD5-96DA3B49164C}" destId="{A4C999CE-63A0-DE4C-9876-867F84C5ACA4}" srcOrd="3" destOrd="0" parTransId="{63F37E31-2D9B-C547-8F7F-BFF9BECA6C67}" sibTransId="{8F0902E9-4079-B14D-92B1-0F8FD3C17A14}"/>
    <dgm:cxn modelId="{2677B783-998C-4007-B036-33D3D1862494}" type="presOf" srcId="{1D2E4A71-3022-42B0-B97B-81FB04615619}" destId="{37DC1017-3680-447E-B9D2-6DCCF693C971}" srcOrd="0" destOrd="0" presId="urn:microsoft.com/office/officeart/2009/3/layout/CircleRelationship"/>
    <dgm:cxn modelId="{ADFC5980-F8EB-7C4B-B0DB-6A14B526993E}" type="presOf" srcId="{3DEF08F8-48F9-42B4-BE80-BEA0D2715225}" destId="{366841FB-2652-42F1-984E-12C63507D358}" srcOrd="0" destOrd="0" presId="urn:microsoft.com/office/officeart/2009/3/layout/CircleRelationship"/>
    <dgm:cxn modelId="{98461C2D-3149-460E-900B-4818A8884476}" srcId="{1D2E4A71-3022-42B0-B97B-81FB04615619}" destId="{7BC05BCA-5DB0-4946-ABD5-96DA3B49164C}" srcOrd="0" destOrd="0" parTransId="{283CAEDE-1440-49EE-AB3D-7A7982E3A43F}" sibTransId="{45D75F04-F63D-4DF8-A49E-68D41EFA60AD}"/>
    <dgm:cxn modelId="{759C5FEE-FFB8-E84C-8B0F-A8CE472C84EA}" type="presParOf" srcId="{37DC1017-3680-447E-B9D2-6DCCF693C971}" destId="{CFB899DA-8DA2-4653-9508-FDCA688B92F9}" srcOrd="0" destOrd="0" presId="urn:microsoft.com/office/officeart/2009/3/layout/CircleRelationship"/>
    <dgm:cxn modelId="{4B11D7E4-BA3D-0B45-AF4B-E65BB032868D}" type="presParOf" srcId="{37DC1017-3680-447E-B9D2-6DCCF693C971}" destId="{480F0E2C-184E-43F0-944A-9DEC1A49A8DC}" srcOrd="1" destOrd="0" presId="urn:microsoft.com/office/officeart/2009/3/layout/CircleRelationship"/>
    <dgm:cxn modelId="{DE174F1B-2EA5-4245-A1A6-96E50DD2A6E7}" type="presParOf" srcId="{37DC1017-3680-447E-B9D2-6DCCF693C971}" destId="{33546AD5-F1FD-431D-A28E-0DA540003289}" srcOrd="2" destOrd="0" presId="urn:microsoft.com/office/officeart/2009/3/layout/CircleRelationship"/>
    <dgm:cxn modelId="{F0E4563C-18F0-674A-9BEB-109F899845EE}" type="presParOf" srcId="{37DC1017-3680-447E-B9D2-6DCCF693C971}" destId="{97861B1A-B2F9-4D46-9B61-40915E57A367}" srcOrd="3" destOrd="0" presId="urn:microsoft.com/office/officeart/2009/3/layout/CircleRelationship"/>
    <dgm:cxn modelId="{14018818-2CB1-D841-A4D3-2B472BA5BB4A}" type="presParOf" srcId="{37DC1017-3680-447E-B9D2-6DCCF693C971}" destId="{9B732C8D-959B-4ACD-A5F5-53D797076980}" srcOrd="4" destOrd="0" presId="urn:microsoft.com/office/officeart/2009/3/layout/CircleRelationship"/>
    <dgm:cxn modelId="{9D8E6A86-DEF6-DD4C-8F93-74DAFBF50254}" type="presParOf" srcId="{37DC1017-3680-447E-B9D2-6DCCF693C971}" destId="{5CB45297-1C2C-4A9C-AB80-52CEF5C0F3A9}" srcOrd="5" destOrd="0" presId="urn:microsoft.com/office/officeart/2009/3/layout/CircleRelationship"/>
    <dgm:cxn modelId="{4E41E4D8-E09D-CF48-BE6A-0750F144D325}" type="presParOf" srcId="{37DC1017-3680-447E-B9D2-6DCCF693C971}" destId="{616E4AA1-72CA-4DD5-A9B4-F41CEB2506A7}" srcOrd="6" destOrd="0" presId="urn:microsoft.com/office/officeart/2009/3/layout/CircleRelationship"/>
    <dgm:cxn modelId="{A225D7C5-7FC4-F143-A2C9-3373EC28CAA4}" type="presParOf" srcId="{37DC1017-3680-447E-B9D2-6DCCF693C971}" destId="{25E1B1B9-AA3B-40F2-A704-72E8B1E4DAF7}" srcOrd="7" destOrd="0" presId="urn:microsoft.com/office/officeart/2009/3/layout/CircleRelationship"/>
    <dgm:cxn modelId="{7FFB6823-515B-F244-ADCA-F4715667B2D0}" type="presParOf" srcId="{25E1B1B9-AA3B-40F2-A704-72E8B1E4DAF7}" destId="{7C1567F0-D696-4052-89D3-AEF26A6A78CE}" srcOrd="0" destOrd="0" presId="urn:microsoft.com/office/officeart/2009/3/layout/CircleRelationship"/>
    <dgm:cxn modelId="{35AE6B94-CECC-7341-B4B9-E7B234204ACE}" type="presParOf" srcId="{37DC1017-3680-447E-B9D2-6DCCF693C971}" destId="{0105F9A3-A895-4FB7-920E-45BFF061E3A8}" srcOrd="8" destOrd="0" presId="urn:microsoft.com/office/officeart/2009/3/layout/CircleRelationship"/>
    <dgm:cxn modelId="{A79428AF-E49D-AB41-8A04-A00A3E4C2CF9}" type="presParOf" srcId="{0105F9A3-A895-4FB7-920E-45BFF061E3A8}" destId="{DD4F46FA-3588-4DD9-9B52-8920F28EC952}" srcOrd="0" destOrd="0" presId="urn:microsoft.com/office/officeart/2009/3/layout/CircleRelationship"/>
    <dgm:cxn modelId="{E91BCEDD-BA16-1D49-B559-2897B76E2542}" type="presParOf" srcId="{37DC1017-3680-447E-B9D2-6DCCF693C971}" destId="{ED68B8FD-4E28-4A5C-9975-487D6FAE8D06}" srcOrd="9" destOrd="0" presId="urn:microsoft.com/office/officeart/2009/3/layout/CircleRelationship"/>
    <dgm:cxn modelId="{A5B74693-B489-E946-8333-C096DDE1FE83}" type="presParOf" srcId="{37DC1017-3680-447E-B9D2-6DCCF693C971}" destId="{674176D2-C469-4688-A4BF-2D4339877A29}" srcOrd="10" destOrd="0" presId="urn:microsoft.com/office/officeart/2009/3/layout/CircleRelationship"/>
    <dgm:cxn modelId="{35EC53EA-AE70-B442-83AF-35E21A34AC1D}" type="presParOf" srcId="{674176D2-C469-4688-A4BF-2D4339877A29}" destId="{699D57FA-D586-425F-AF77-900362F177AB}" srcOrd="0" destOrd="0" presId="urn:microsoft.com/office/officeart/2009/3/layout/CircleRelationship"/>
    <dgm:cxn modelId="{7B181EB3-6D76-6A4A-BC5F-C3B9BDAEAB4A}" type="presParOf" srcId="{37DC1017-3680-447E-B9D2-6DCCF693C971}" destId="{CAD7016F-1760-4ED6-B9DA-5257A9574B10}" srcOrd="11" destOrd="0" presId="urn:microsoft.com/office/officeart/2009/3/layout/CircleRelationship"/>
    <dgm:cxn modelId="{6C1A7A17-9F79-7445-974B-1C3CAFAF472C}" type="presParOf" srcId="{CAD7016F-1760-4ED6-B9DA-5257A9574B10}" destId="{A1C9BFF0-7993-4E10-A042-6D1A05BE5502}" srcOrd="0" destOrd="0" presId="urn:microsoft.com/office/officeart/2009/3/layout/CircleRelationship"/>
    <dgm:cxn modelId="{01B47659-2C64-054B-B943-D5BA0EEDD70B}" type="presParOf" srcId="{37DC1017-3680-447E-B9D2-6DCCF693C971}" destId="{4E425972-49AE-456E-A2C2-763E1E547ADF}" srcOrd="12" destOrd="0" presId="urn:microsoft.com/office/officeart/2009/3/layout/CircleRelationship"/>
    <dgm:cxn modelId="{4D8DBDD7-3B44-F841-900E-9C31EF2C1CDB}" type="presParOf" srcId="{4E425972-49AE-456E-A2C2-763E1E547ADF}" destId="{E664A55B-D84B-442E-B29D-87B51524401B}" srcOrd="0" destOrd="0" presId="urn:microsoft.com/office/officeart/2009/3/layout/CircleRelationship"/>
    <dgm:cxn modelId="{D2CEF6E3-3A7B-0649-B0AB-6A490C604B0B}" type="presParOf" srcId="{37DC1017-3680-447E-B9D2-6DCCF693C971}" destId="{366841FB-2652-42F1-984E-12C63507D358}" srcOrd="13" destOrd="0" presId="urn:microsoft.com/office/officeart/2009/3/layout/CircleRelationship"/>
    <dgm:cxn modelId="{C2DF9DCF-AB4A-F943-B7D0-8198BC077FB6}" type="presParOf" srcId="{37DC1017-3680-447E-B9D2-6DCCF693C971}" destId="{3FF4A356-D9AF-4FE3-B341-27F5E05F70AD}" srcOrd="14" destOrd="0" presId="urn:microsoft.com/office/officeart/2009/3/layout/CircleRelationship"/>
    <dgm:cxn modelId="{D1F91F45-AEC2-2444-A578-9CD097EAE3CA}" type="presParOf" srcId="{3FF4A356-D9AF-4FE3-B341-27F5E05F70AD}" destId="{DCE70E50-4C6D-447A-B11A-0770269B21C7}" srcOrd="0" destOrd="0" presId="urn:microsoft.com/office/officeart/2009/3/layout/CircleRelationship"/>
    <dgm:cxn modelId="{D43C8CED-453B-2B4D-9CE6-F69F82E3EFF5}" type="presParOf" srcId="{37DC1017-3680-447E-B9D2-6DCCF693C971}" destId="{925DD506-F7E7-784F-9021-38117BE23C23}" srcOrd="15" destOrd="0" presId="urn:microsoft.com/office/officeart/2009/3/layout/CircleRelationship"/>
    <dgm:cxn modelId="{DC4A3833-A8CB-FF4A-9D23-5805F01CD14F}" type="presParOf" srcId="{37DC1017-3680-447E-B9D2-6DCCF693C971}" destId="{C66BDE1D-0220-1744-99D1-7C0514A537A3}" srcOrd="16" destOrd="0" presId="urn:microsoft.com/office/officeart/2009/3/layout/CircleRelationship"/>
    <dgm:cxn modelId="{9DB1CD65-26AC-AD4F-9BE7-F76128C931C8}" type="presParOf" srcId="{C66BDE1D-0220-1744-99D1-7C0514A537A3}" destId="{C9B53CF2-0946-DC4D-92EA-F664C5FE469C}" srcOrd="0" destOrd="0" presId="urn:microsoft.com/office/officeart/2009/3/layout/CircleRelationship"/>
    <dgm:cxn modelId="{80C5F600-AF4C-BF4D-9645-ACE5FBEFA35C}" type="presParOf" srcId="{37DC1017-3680-447E-B9D2-6DCCF693C971}" destId="{DC0FE655-6A15-494F-9913-507FB3C30F9D}" srcOrd="17" destOrd="0" presId="urn:microsoft.com/office/officeart/2009/3/layout/CircleRelationship"/>
    <dgm:cxn modelId="{B50414D0-7284-3848-8068-5AFB6F11E480}" type="presParOf" srcId="{37DC1017-3680-447E-B9D2-6DCCF693C971}" destId="{E7377D0E-A86A-F74A-A137-5F13ECA8C973}" srcOrd="18" destOrd="0" presId="urn:microsoft.com/office/officeart/2009/3/layout/CircleRelationship"/>
    <dgm:cxn modelId="{F2123FFC-B175-D641-87C0-F660D73D2BE1}" type="presParOf" srcId="{E7377D0E-A86A-F74A-A137-5F13ECA8C973}" destId="{E38A5A79-812A-6842-8055-5B262A6111D7}" srcOrd="0" destOrd="0" presId="urn:microsoft.com/office/officeart/2009/3/layout/CircleRelationship"/>
    <dgm:cxn modelId="{A2179929-C4D6-9C4F-89EA-A888F836CA58}" type="presParOf" srcId="{37DC1017-3680-447E-B9D2-6DCCF693C971}" destId="{0BE4CDB9-54EF-8C48-B3D8-3EAAE3743F18}" srcOrd="19" destOrd="0" presId="urn:microsoft.com/office/officeart/2009/3/layout/CircleRelationship"/>
    <dgm:cxn modelId="{3B5B4BC1-8E74-8747-AA62-5CBA4ABA202A}" type="presParOf" srcId="{0BE4CDB9-54EF-8C48-B3D8-3EAAE3743F18}" destId="{0A4B59AA-31C7-2D4B-A84D-F6FAB0604F5B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B66DCC-51D3-44F4-9625-06EF03385BC8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A4C46D9-742F-463E-B3C5-BE34C2228D2F}">
      <dgm:prSet custT="1"/>
      <dgm:spPr/>
      <dgm:t>
        <a:bodyPr/>
        <a:lstStyle/>
        <a:p>
          <a:pPr rtl="0"/>
          <a:r>
            <a:rPr lang="en-US" sz="3200" dirty="0" smtClean="0"/>
            <a:t>FASE 1</a:t>
          </a:r>
        </a:p>
      </dgm:t>
    </dgm:pt>
    <dgm:pt modelId="{F8EBB6B9-B67C-4442-8EA5-68AE31D0E8F5}" type="parTrans" cxnId="{29206782-ABB2-47E8-B59B-90102304627A}">
      <dgm:prSet/>
      <dgm:spPr/>
      <dgm:t>
        <a:bodyPr/>
        <a:lstStyle/>
        <a:p>
          <a:endParaRPr lang="en-US"/>
        </a:p>
      </dgm:t>
    </dgm:pt>
    <dgm:pt modelId="{E582F6BD-A0FA-4849-93F9-3831489ED931}" type="sibTrans" cxnId="{29206782-ABB2-47E8-B59B-90102304627A}">
      <dgm:prSet/>
      <dgm:spPr/>
      <dgm:t>
        <a:bodyPr/>
        <a:lstStyle/>
        <a:p>
          <a:endParaRPr lang="en-US"/>
        </a:p>
      </dgm:t>
    </dgm:pt>
    <dgm:pt modelId="{885FDABA-0810-4FEF-8FFC-188E70FF3C6A}">
      <dgm:prSet custT="1"/>
      <dgm:spPr/>
      <dgm:t>
        <a:bodyPr/>
        <a:lstStyle/>
        <a:p>
          <a:pPr rtl="0"/>
          <a:r>
            <a:rPr lang="en-US" sz="3200" dirty="0" smtClean="0"/>
            <a:t>FASE 2</a:t>
          </a:r>
        </a:p>
      </dgm:t>
    </dgm:pt>
    <dgm:pt modelId="{3AAF5A73-A650-493A-8A44-065BAE7288A1}" type="parTrans" cxnId="{45A93FC6-FD93-465F-BF2A-FAF1084B85E2}">
      <dgm:prSet/>
      <dgm:spPr/>
      <dgm:t>
        <a:bodyPr/>
        <a:lstStyle/>
        <a:p>
          <a:endParaRPr lang="en-US"/>
        </a:p>
      </dgm:t>
    </dgm:pt>
    <dgm:pt modelId="{9F257F58-6F41-443D-AED3-EA391A9988D1}" type="sibTrans" cxnId="{45A93FC6-FD93-465F-BF2A-FAF1084B85E2}">
      <dgm:prSet/>
      <dgm:spPr/>
      <dgm:t>
        <a:bodyPr/>
        <a:lstStyle/>
        <a:p>
          <a:endParaRPr lang="en-US"/>
        </a:p>
      </dgm:t>
    </dgm:pt>
    <dgm:pt modelId="{2EEEDC69-D365-4910-88C0-20C26878978F}">
      <dgm:prSet custT="1"/>
      <dgm:spPr/>
      <dgm:t>
        <a:bodyPr/>
        <a:lstStyle/>
        <a:p>
          <a:pPr rtl="0"/>
          <a:r>
            <a:rPr lang="en-US" sz="3200" dirty="0" smtClean="0"/>
            <a:t>FASE 3</a:t>
          </a:r>
        </a:p>
      </dgm:t>
    </dgm:pt>
    <dgm:pt modelId="{6BCA4C52-4A08-4D25-9E21-CF24D311DF43}" type="parTrans" cxnId="{F8055DC5-B559-4DB8-95A8-23B8CCE7BD5C}">
      <dgm:prSet/>
      <dgm:spPr/>
      <dgm:t>
        <a:bodyPr/>
        <a:lstStyle/>
        <a:p>
          <a:endParaRPr lang="en-US"/>
        </a:p>
      </dgm:t>
    </dgm:pt>
    <dgm:pt modelId="{78D821DB-D695-43AC-8318-B3286C6F6EBF}" type="sibTrans" cxnId="{F8055DC5-B559-4DB8-95A8-23B8CCE7BD5C}">
      <dgm:prSet/>
      <dgm:spPr/>
      <dgm:t>
        <a:bodyPr/>
        <a:lstStyle/>
        <a:p>
          <a:endParaRPr lang="en-US"/>
        </a:p>
      </dgm:t>
    </dgm:pt>
    <dgm:pt modelId="{361C98BD-3F7A-47C7-AA33-25587539437A}" type="pres">
      <dgm:prSet presAssocID="{8FB66DCC-51D3-44F4-9625-06EF03385BC8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C8A84E7F-001A-4C8B-9ACF-7DAFCC3F1936}" type="pres">
      <dgm:prSet presAssocID="{2A4C46D9-742F-463E-B3C5-BE34C2228D2F}" presName="composite" presStyleCnt="0"/>
      <dgm:spPr/>
      <dgm:t>
        <a:bodyPr/>
        <a:lstStyle/>
        <a:p>
          <a:endParaRPr lang="en-US"/>
        </a:p>
      </dgm:t>
    </dgm:pt>
    <dgm:pt modelId="{A661B61F-F9A4-4016-BC6A-C269ACC4AB11}" type="pres">
      <dgm:prSet presAssocID="{2A4C46D9-742F-463E-B3C5-BE34C2228D2F}" presName="LShape" presStyleLbl="alignNode1" presStyleIdx="0" presStyleCnt="5" custLinFactNeighborX="-24" custLinFactNeighborY="-3809"/>
      <dgm:spPr/>
      <dgm:t>
        <a:bodyPr/>
        <a:lstStyle/>
        <a:p>
          <a:endParaRPr lang="en-US"/>
        </a:p>
      </dgm:t>
    </dgm:pt>
    <dgm:pt modelId="{25FFD674-1A31-4028-8AA1-D411CD7E3F75}" type="pres">
      <dgm:prSet presAssocID="{2A4C46D9-742F-463E-B3C5-BE34C2228D2F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7CC60A-4BC7-43DC-88C9-3E287B1EE487}" type="pres">
      <dgm:prSet presAssocID="{2A4C46D9-742F-463E-B3C5-BE34C2228D2F}" presName="Triangle" presStyleLbl="alignNode1" presStyleIdx="1" presStyleCnt="5"/>
      <dgm:spPr/>
      <dgm:t>
        <a:bodyPr/>
        <a:lstStyle/>
        <a:p>
          <a:endParaRPr lang="en-US"/>
        </a:p>
      </dgm:t>
    </dgm:pt>
    <dgm:pt modelId="{3D6A9449-28F8-405B-A9F4-E108D104C83C}" type="pres">
      <dgm:prSet presAssocID="{E582F6BD-A0FA-4849-93F9-3831489ED931}" presName="sibTrans" presStyleCnt="0"/>
      <dgm:spPr/>
      <dgm:t>
        <a:bodyPr/>
        <a:lstStyle/>
        <a:p>
          <a:endParaRPr lang="en-US"/>
        </a:p>
      </dgm:t>
    </dgm:pt>
    <dgm:pt modelId="{993A1664-E74F-407E-92EC-A0F9534C1D42}" type="pres">
      <dgm:prSet presAssocID="{E582F6BD-A0FA-4849-93F9-3831489ED931}" presName="space" presStyleCnt="0"/>
      <dgm:spPr/>
      <dgm:t>
        <a:bodyPr/>
        <a:lstStyle/>
        <a:p>
          <a:endParaRPr lang="en-US"/>
        </a:p>
      </dgm:t>
    </dgm:pt>
    <dgm:pt modelId="{904D122A-75B5-4078-9A9F-0D285991AA45}" type="pres">
      <dgm:prSet presAssocID="{885FDABA-0810-4FEF-8FFC-188E70FF3C6A}" presName="composite" presStyleCnt="0"/>
      <dgm:spPr/>
      <dgm:t>
        <a:bodyPr/>
        <a:lstStyle/>
        <a:p>
          <a:endParaRPr lang="en-US"/>
        </a:p>
      </dgm:t>
    </dgm:pt>
    <dgm:pt modelId="{49430E96-A880-4AF1-8199-0039DB0A40BF}" type="pres">
      <dgm:prSet presAssocID="{885FDABA-0810-4FEF-8FFC-188E70FF3C6A}" presName="LShape" presStyleLbl="alignNode1" presStyleIdx="2" presStyleCnt="5"/>
      <dgm:spPr/>
      <dgm:t>
        <a:bodyPr/>
        <a:lstStyle/>
        <a:p>
          <a:endParaRPr lang="en-US"/>
        </a:p>
      </dgm:t>
    </dgm:pt>
    <dgm:pt modelId="{BD900B4F-046F-474C-94ED-6CDAA6354009}" type="pres">
      <dgm:prSet presAssocID="{885FDABA-0810-4FEF-8FFC-188E70FF3C6A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AEECCB-7485-44E7-BE2D-71C16C77358A}" type="pres">
      <dgm:prSet presAssocID="{885FDABA-0810-4FEF-8FFC-188E70FF3C6A}" presName="Triangle" presStyleLbl="alignNode1" presStyleIdx="3" presStyleCnt="5"/>
      <dgm:spPr/>
      <dgm:t>
        <a:bodyPr/>
        <a:lstStyle/>
        <a:p>
          <a:endParaRPr lang="en-US"/>
        </a:p>
      </dgm:t>
    </dgm:pt>
    <dgm:pt modelId="{0091B20B-C4E4-4E44-B933-BFC36245A6F9}" type="pres">
      <dgm:prSet presAssocID="{9F257F58-6F41-443D-AED3-EA391A9988D1}" presName="sibTrans" presStyleCnt="0"/>
      <dgm:spPr/>
      <dgm:t>
        <a:bodyPr/>
        <a:lstStyle/>
        <a:p>
          <a:endParaRPr lang="en-US"/>
        </a:p>
      </dgm:t>
    </dgm:pt>
    <dgm:pt modelId="{D9345555-1201-4606-8097-29A9FC71736C}" type="pres">
      <dgm:prSet presAssocID="{9F257F58-6F41-443D-AED3-EA391A9988D1}" presName="space" presStyleCnt="0"/>
      <dgm:spPr/>
      <dgm:t>
        <a:bodyPr/>
        <a:lstStyle/>
        <a:p>
          <a:endParaRPr lang="en-US"/>
        </a:p>
      </dgm:t>
    </dgm:pt>
    <dgm:pt modelId="{F812DFC9-E4B9-4078-9E07-1F7B5B29407E}" type="pres">
      <dgm:prSet presAssocID="{2EEEDC69-D365-4910-88C0-20C26878978F}" presName="composite" presStyleCnt="0"/>
      <dgm:spPr/>
      <dgm:t>
        <a:bodyPr/>
        <a:lstStyle/>
        <a:p>
          <a:endParaRPr lang="en-US"/>
        </a:p>
      </dgm:t>
    </dgm:pt>
    <dgm:pt modelId="{38E7FA18-967A-4323-8C8A-C76A8B22A814}" type="pres">
      <dgm:prSet presAssocID="{2EEEDC69-D365-4910-88C0-20C26878978F}" presName="LShape" presStyleLbl="alignNode1" presStyleIdx="4" presStyleCnt="5"/>
      <dgm:spPr/>
      <dgm:t>
        <a:bodyPr/>
        <a:lstStyle/>
        <a:p>
          <a:endParaRPr lang="en-US"/>
        </a:p>
      </dgm:t>
    </dgm:pt>
    <dgm:pt modelId="{BD0A4A39-A66A-4555-87D5-C68B4811A311}" type="pres">
      <dgm:prSet presAssocID="{2EEEDC69-D365-4910-88C0-20C26878978F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B98F276-A3B2-4301-BA82-BE97198A69A7}" type="presOf" srcId="{8FB66DCC-51D3-44F4-9625-06EF03385BC8}" destId="{361C98BD-3F7A-47C7-AA33-25587539437A}" srcOrd="0" destOrd="0" presId="urn:microsoft.com/office/officeart/2009/3/layout/StepUpProcess"/>
    <dgm:cxn modelId="{0338D20E-4871-47AA-8FB9-9CE13E419060}" type="presOf" srcId="{2EEEDC69-D365-4910-88C0-20C26878978F}" destId="{BD0A4A39-A66A-4555-87D5-C68B4811A311}" srcOrd="0" destOrd="0" presId="urn:microsoft.com/office/officeart/2009/3/layout/StepUpProcess"/>
    <dgm:cxn modelId="{4BA73520-16B4-49C7-A2CC-6563A3939EE5}" type="presOf" srcId="{885FDABA-0810-4FEF-8FFC-188E70FF3C6A}" destId="{BD900B4F-046F-474C-94ED-6CDAA6354009}" srcOrd="0" destOrd="0" presId="urn:microsoft.com/office/officeart/2009/3/layout/StepUpProcess"/>
    <dgm:cxn modelId="{29206782-ABB2-47E8-B59B-90102304627A}" srcId="{8FB66DCC-51D3-44F4-9625-06EF03385BC8}" destId="{2A4C46D9-742F-463E-B3C5-BE34C2228D2F}" srcOrd="0" destOrd="0" parTransId="{F8EBB6B9-B67C-4442-8EA5-68AE31D0E8F5}" sibTransId="{E582F6BD-A0FA-4849-93F9-3831489ED931}"/>
    <dgm:cxn modelId="{9AD58911-BADC-4188-A16D-879513C8E623}" type="presOf" srcId="{2A4C46D9-742F-463E-B3C5-BE34C2228D2F}" destId="{25FFD674-1A31-4028-8AA1-D411CD7E3F75}" srcOrd="0" destOrd="0" presId="urn:microsoft.com/office/officeart/2009/3/layout/StepUpProcess"/>
    <dgm:cxn modelId="{F8055DC5-B559-4DB8-95A8-23B8CCE7BD5C}" srcId="{8FB66DCC-51D3-44F4-9625-06EF03385BC8}" destId="{2EEEDC69-D365-4910-88C0-20C26878978F}" srcOrd="2" destOrd="0" parTransId="{6BCA4C52-4A08-4D25-9E21-CF24D311DF43}" sibTransId="{78D821DB-D695-43AC-8318-B3286C6F6EBF}"/>
    <dgm:cxn modelId="{45A93FC6-FD93-465F-BF2A-FAF1084B85E2}" srcId="{8FB66DCC-51D3-44F4-9625-06EF03385BC8}" destId="{885FDABA-0810-4FEF-8FFC-188E70FF3C6A}" srcOrd="1" destOrd="0" parTransId="{3AAF5A73-A650-493A-8A44-065BAE7288A1}" sibTransId="{9F257F58-6F41-443D-AED3-EA391A9988D1}"/>
    <dgm:cxn modelId="{B4071797-6EF1-45F3-B00C-7B33E22DE08A}" type="presParOf" srcId="{361C98BD-3F7A-47C7-AA33-25587539437A}" destId="{C8A84E7F-001A-4C8B-9ACF-7DAFCC3F1936}" srcOrd="0" destOrd="0" presId="urn:microsoft.com/office/officeart/2009/3/layout/StepUpProcess"/>
    <dgm:cxn modelId="{2651BAEF-31C9-477D-A1E7-7E0BCFBF524A}" type="presParOf" srcId="{C8A84E7F-001A-4C8B-9ACF-7DAFCC3F1936}" destId="{A661B61F-F9A4-4016-BC6A-C269ACC4AB11}" srcOrd="0" destOrd="0" presId="urn:microsoft.com/office/officeart/2009/3/layout/StepUpProcess"/>
    <dgm:cxn modelId="{FB2B8AD8-F341-4DA8-9584-08282551960C}" type="presParOf" srcId="{C8A84E7F-001A-4C8B-9ACF-7DAFCC3F1936}" destId="{25FFD674-1A31-4028-8AA1-D411CD7E3F75}" srcOrd="1" destOrd="0" presId="urn:microsoft.com/office/officeart/2009/3/layout/StepUpProcess"/>
    <dgm:cxn modelId="{370D4B1D-8061-427B-8527-2F6905126C30}" type="presParOf" srcId="{C8A84E7F-001A-4C8B-9ACF-7DAFCC3F1936}" destId="{B07CC60A-4BC7-43DC-88C9-3E287B1EE487}" srcOrd="2" destOrd="0" presId="urn:microsoft.com/office/officeart/2009/3/layout/StepUpProcess"/>
    <dgm:cxn modelId="{8EED1C18-259E-4FC1-954B-13D8F6FF1163}" type="presParOf" srcId="{361C98BD-3F7A-47C7-AA33-25587539437A}" destId="{3D6A9449-28F8-405B-A9F4-E108D104C83C}" srcOrd="1" destOrd="0" presId="urn:microsoft.com/office/officeart/2009/3/layout/StepUpProcess"/>
    <dgm:cxn modelId="{22C81351-D93A-4EAA-9690-A90400B6A36D}" type="presParOf" srcId="{3D6A9449-28F8-405B-A9F4-E108D104C83C}" destId="{993A1664-E74F-407E-92EC-A0F9534C1D42}" srcOrd="0" destOrd="0" presId="urn:microsoft.com/office/officeart/2009/3/layout/StepUpProcess"/>
    <dgm:cxn modelId="{68A1BC43-DF63-4BB7-BE0B-72D08EE4F698}" type="presParOf" srcId="{361C98BD-3F7A-47C7-AA33-25587539437A}" destId="{904D122A-75B5-4078-9A9F-0D285991AA45}" srcOrd="2" destOrd="0" presId="urn:microsoft.com/office/officeart/2009/3/layout/StepUpProcess"/>
    <dgm:cxn modelId="{DC1EFB94-D5CF-49E3-BD52-A8A6B783992D}" type="presParOf" srcId="{904D122A-75B5-4078-9A9F-0D285991AA45}" destId="{49430E96-A880-4AF1-8199-0039DB0A40BF}" srcOrd="0" destOrd="0" presId="urn:microsoft.com/office/officeart/2009/3/layout/StepUpProcess"/>
    <dgm:cxn modelId="{13A84D59-2076-49D2-AF6D-2A5518814191}" type="presParOf" srcId="{904D122A-75B5-4078-9A9F-0D285991AA45}" destId="{BD900B4F-046F-474C-94ED-6CDAA6354009}" srcOrd="1" destOrd="0" presId="urn:microsoft.com/office/officeart/2009/3/layout/StepUpProcess"/>
    <dgm:cxn modelId="{2E76DA7A-FC59-4A1B-85B7-708AE71865E4}" type="presParOf" srcId="{904D122A-75B5-4078-9A9F-0D285991AA45}" destId="{19AEECCB-7485-44E7-BE2D-71C16C77358A}" srcOrd="2" destOrd="0" presId="urn:microsoft.com/office/officeart/2009/3/layout/StepUpProcess"/>
    <dgm:cxn modelId="{9B92C596-6BDE-4F93-90ED-342BCDA152BD}" type="presParOf" srcId="{361C98BD-3F7A-47C7-AA33-25587539437A}" destId="{0091B20B-C4E4-4E44-B933-BFC36245A6F9}" srcOrd="3" destOrd="0" presId="urn:microsoft.com/office/officeart/2009/3/layout/StepUpProcess"/>
    <dgm:cxn modelId="{DFDABB3E-E87A-448E-9542-8E0D85D51543}" type="presParOf" srcId="{0091B20B-C4E4-4E44-B933-BFC36245A6F9}" destId="{D9345555-1201-4606-8097-29A9FC71736C}" srcOrd="0" destOrd="0" presId="urn:microsoft.com/office/officeart/2009/3/layout/StepUpProcess"/>
    <dgm:cxn modelId="{BD8E335B-B0AE-4482-9147-1BFE504964F6}" type="presParOf" srcId="{361C98BD-3F7A-47C7-AA33-25587539437A}" destId="{F812DFC9-E4B9-4078-9E07-1F7B5B29407E}" srcOrd="4" destOrd="0" presId="urn:microsoft.com/office/officeart/2009/3/layout/StepUpProcess"/>
    <dgm:cxn modelId="{5B9DE911-29E4-4C07-B638-8410896F366C}" type="presParOf" srcId="{F812DFC9-E4B9-4078-9E07-1F7B5B29407E}" destId="{38E7FA18-967A-4323-8C8A-C76A8B22A814}" srcOrd="0" destOrd="0" presId="urn:microsoft.com/office/officeart/2009/3/layout/StepUpProcess"/>
    <dgm:cxn modelId="{300D55D8-8622-4A77-950F-4690AB481955}" type="presParOf" srcId="{F812DFC9-E4B9-4078-9E07-1F7B5B29407E}" destId="{BD0A4A39-A66A-4555-87D5-C68B4811A311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94EF240-4D7A-4688-A8C2-8FD26334087C}" type="doc">
      <dgm:prSet loTypeId="urn:microsoft.com/office/officeart/2005/8/layout/chevron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9A2B3A8-194E-4DE8-97AE-0F1C2CD8BA67}">
      <dgm:prSet phldrT="[Text]"/>
      <dgm:spPr/>
      <dgm:t>
        <a:bodyPr anchor="t"/>
        <a:lstStyle/>
        <a:p>
          <a:endParaRPr lang="en-US" dirty="0"/>
        </a:p>
      </dgm:t>
    </dgm:pt>
    <dgm:pt modelId="{A91E7320-F383-44B3-A1E8-777899FB1C00}" type="parTrans" cxnId="{6AEF5282-25E5-49A7-8A52-A9CF12C2BBFF}">
      <dgm:prSet/>
      <dgm:spPr/>
      <dgm:t>
        <a:bodyPr/>
        <a:lstStyle/>
        <a:p>
          <a:endParaRPr lang="en-US"/>
        </a:p>
      </dgm:t>
    </dgm:pt>
    <dgm:pt modelId="{FCC34DE7-1DD9-4601-91D7-FEF1EFD9F05D}" type="sibTrans" cxnId="{6AEF5282-25E5-49A7-8A52-A9CF12C2BBFF}">
      <dgm:prSet/>
      <dgm:spPr/>
      <dgm:t>
        <a:bodyPr/>
        <a:lstStyle/>
        <a:p>
          <a:endParaRPr lang="en-US"/>
        </a:p>
      </dgm:t>
    </dgm:pt>
    <dgm:pt modelId="{247DE291-E288-4C09-BC02-1DD8F7DDE4B5}">
      <dgm:prSet phldrT="[Text]"/>
      <dgm:spPr/>
      <dgm:t>
        <a:bodyPr/>
        <a:lstStyle/>
        <a:p>
          <a:r>
            <a:rPr lang="en-US" b="1" dirty="0" smtClean="0"/>
            <a:t>INICIO DE LA ASIGNATURA</a:t>
          </a:r>
          <a:endParaRPr lang="en-US" dirty="0"/>
        </a:p>
      </dgm:t>
    </dgm:pt>
    <dgm:pt modelId="{47106615-D463-4EEC-AAD2-494EE11BB37B}" type="parTrans" cxnId="{22348BF6-0D26-497F-81B6-C3540A0CB746}">
      <dgm:prSet/>
      <dgm:spPr/>
      <dgm:t>
        <a:bodyPr/>
        <a:lstStyle/>
        <a:p>
          <a:endParaRPr lang="en-US"/>
        </a:p>
      </dgm:t>
    </dgm:pt>
    <dgm:pt modelId="{3A2A71FC-998B-47D9-9843-8D886430829A}" type="sibTrans" cxnId="{22348BF6-0D26-497F-81B6-C3540A0CB746}">
      <dgm:prSet/>
      <dgm:spPr/>
      <dgm:t>
        <a:bodyPr/>
        <a:lstStyle/>
        <a:p>
          <a:endParaRPr lang="en-US"/>
        </a:p>
      </dgm:t>
    </dgm:pt>
    <dgm:pt modelId="{EE2D5F2B-8D72-470C-9A53-185B6F233949}">
      <dgm:prSet phldrT="[Text]"/>
      <dgm:spPr/>
      <dgm:t>
        <a:bodyPr anchor="t"/>
        <a:lstStyle/>
        <a:p>
          <a:endParaRPr lang="en-US" dirty="0"/>
        </a:p>
      </dgm:t>
    </dgm:pt>
    <dgm:pt modelId="{2D4CD412-C451-4F4C-ADFD-A6338B83BA04}" type="parTrans" cxnId="{44E22056-E28E-4B55-9D80-C0C01B5C47D9}">
      <dgm:prSet/>
      <dgm:spPr/>
      <dgm:t>
        <a:bodyPr/>
        <a:lstStyle/>
        <a:p>
          <a:endParaRPr lang="en-US"/>
        </a:p>
      </dgm:t>
    </dgm:pt>
    <dgm:pt modelId="{136C94DC-BA02-4EC6-AD88-AB653D97D28E}" type="sibTrans" cxnId="{44E22056-E28E-4B55-9D80-C0C01B5C47D9}">
      <dgm:prSet/>
      <dgm:spPr/>
      <dgm:t>
        <a:bodyPr/>
        <a:lstStyle/>
        <a:p>
          <a:endParaRPr lang="en-US"/>
        </a:p>
      </dgm:t>
    </dgm:pt>
    <dgm:pt modelId="{5523F7E2-DBF6-41E9-9528-E1355F817B38}">
      <dgm:prSet phldrT="[Text]"/>
      <dgm:spPr/>
      <dgm:t>
        <a:bodyPr/>
        <a:lstStyle/>
        <a:p>
          <a:r>
            <a:rPr lang="en-US" dirty="0" smtClean="0"/>
            <a:t>REVISIÓN PRIMER DOCUMENTO</a:t>
          </a:r>
          <a:endParaRPr lang="en-US" dirty="0"/>
        </a:p>
      </dgm:t>
    </dgm:pt>
    <dgm:pt modelId="{7FAE0405-29E3-4F7A-9D88-CC4FB1C1B940}" type="parTrans" cxnId="{81BA5C6B-DADD-471D-B279-577CC66CDA5C}">
      <dgm:prSet/>
      <dgm:spPr/>
      <dgm:t>
        <a:bodyPr/>
        <a:lstStyle/>
        <a:p>
          <a:endParaRPr lang="en-US"/>
        </a:p>
      </dgm:t>
    </dgm:pt>
    <dgm:pt modelId="{62E5EB28-580F-4161-8079-4986406015F3}" type="sibTrans" cxnId="{81BA5C6B-DADD-471D-B279-577CC66CDA5C}">
      <dgm:prSet/>
      <dgm:spPr/>
      <dgm:t>
        <a:bodyPr/>
        <a:lstStyle/>
        <a:p>
          <a:endParaRPr lang="en-US"/>
        </a:p>
      </dgm:t>
    </dgm:pt>
    <dgm:pt modelId="{25239503-3800-4750-A726-B3359F946D1C}">
      <dgm:prSet phldrT="[Text]"/>
      <dgm:spPr/>
      <dgm:t>
        <a:bodyPr anchor="t"/>
        <a:lstStyle/>
        <a:p>
          <a:endParaRPr lang="en-US" dirty="0"/>
        </a:p>
      </dgm:t>
    </dgm:pt>
    <dgm:pt modelId="{CAB862D5-DA29-4BB8-BF82-910931D6BE3A}" type="parTrans" cxnId="{08536223-202B-4F92-892D-35F176301472}">
      <dgm:prSet/>
      <dgm:spPr/>
      <dgm:t>
        <a:bodyPr/>
        <a:lstStyle/>
        <a:p>
          <a:endParaRPr lang="en-US"/>
        </a:p>
      </dgm:t>
    </dgm:pt>
    <dgm:pt modelId="{B5D8EC7F-6CFA-4FF1-8A72-536ED14D514A}" type="sibTrans" cxnId="{08536223-202B-4F92-892D-35F176301472}">
      <dgm:prSet/>
      <dgm:spPr/>
      <dgm:t>
        <a:bodyPr/>
        <a:lstStyle/>
        <a:p>
          <a:endParaRPr lang="en-US"/>
        </a:p>
      </dgm:t>
    </dgm:pt>
    <dgm:pt modelId="{C39027E1-3B83-4CE9-AAB4-6A220EFE7BDB}">
      <dgm:prSet phldrT="[Text]"/>
      <dgm:spPr/>
      <dgm:t>
        <a:bodyPr/>
        <a:lstStyle/>
        <a:p>
          <a:r>
            <a:rPr lang="en-US" dirty="0" smtClean="0"/>
            <a:t>PRIMEROS ESCRITOS</a:t>
          </a:r>
          <a:endParaRPr lang="en-US" dirty="0"/>
        </a:p>
      </dgm:t>
    </dgm:pt>
    <dgm:pt modelId="{9A28E988-2FEB-436D-87F8-F83108F94E3B}" type="parTrans" cxnId="{CD4229C6-2D3F-4AA5-9BE4-682D61E3E1E9}">
      <dgm:prSet/>
      <dgm:spPr/>
      <dgm:t>
        <a:bodyPr/>
        <a:lstStyle/>
        <a:p>
          <a:endParaRPr lang="en-US"/>
        </a:p>
      </dgm:t>
    </dgm:pt>
    <dgm:pt modelId="{212D60FA-2F98-4173-96CF-28B826EB5DBA}" type="sibTrans" cxnId="{CD4229C6-2D3F-4AA5-9BE4-682D61E3E1E9}">
      <dgm:prSet/>
      <dgm:spPr/>
      <dgm:t>
        <a:bodyPr/>
        <a:lstStyle/>
        <a:p>
          <a:endParaRPr lang="en-US"/>
        </a:p>
      </dgm:t>
    </dgm:pt>
    <dgm:pt modelId="{FFE551C5-F274-46CC-9A16-63787A9E2FA4}">
      <dgm:prSet phldrT="[Text]"/>
      <dgm:spPr/>
      <dgm:t>
        <a:bodyPr anchor="t"/>
        <a:lstStyle/>
        <a:p>
          <a:endParaRPr lang="en-US" dirty="0"/>
        </a:p>
      </dgm:t>
    </dgm:pt>
    <dgm:pt modelId="{69E4EBF7-8CED-420B-B343-F875FC91C555}" type="parTrans" cxnId="{6863C14D-02BB-4D60-A2F7-74B5BAD4D4C5}">
      <dgm:prSet/>
      <dgm:spPr/>
      <dgm:t>
        <a:bodyPr/>
        <a:lstStyle/>
        <a:p>
          <a:endParaRPr lang="en-US"/>
        </a:p>
      </dgm:t>
    </dgm:pt>
    <dgm:pt modelId="{145A8B1B-7CEF-4C96-AF57-A7EAAD449355}" type="sibTrans" cxnId="{6863C14D-02BB-4D60-A2F7-74B5BAD4D4C5}">
      <dgm:prSet/>
      <dgm:spPr/>
      <dgm:t>
        <a:bodyPr/>
        <a:lstStyle/>
        <a:p>
          <a:endParaRPr lang="en-US"/>
        </a:p>
      </dgm:t>
    </dgm:pt>
    <dgm:pt modelId="{43E957DB-4B73-4762-8C53-6A5922C869AB}">
      <dgm:prSet phldrT="[Text]"/>
      <dgm:spPr/>
      <dgm:t>
        <a:bodyPr/>
        <a:lstStyle/>
        <a:p>
          <a:r>
            <a:rPr lang="en-US" dirty="0" smtClean="0"/>
            <a:t>REVISIÓN SEGUNDO DOCUMENTO</a:t>
          </a:r>
          <a:endParaRPr lang="en-US" b="1" dirty="0"/>
        </a:p>
      </dgm:t>
    </dgm:pt>
    <dgm:pt modelId="{CF1817AD-52B8-455B-B8FD-39EBD35AB01B}" type="parTrans" cxnId="{A93A3B55-187A-46BD-A1D6-5DFE348A1C66}">
      <dgm:prSet/>
      <dgm:spPr/>
      <dgm:t>
        <a:bodyPr/>
        <a:lstStyle/>
        <a:p>
          <a:endParaRPr lang="en-US"/>
        </a:p>
      </dgm:t>
    </dgm:pt>
    <dgm:pt modelId="{B908CED8-8012-4ED5-8CA8-AB1E5BB9C263}" type="sibTrans" cxnId="{A93A3B55-187A-46BD-A1D6-5DFE348A1C66}">
      <dgm:prSet/>
      <dgm:spPr/>
      <dgm:t>
        <a:bodyPr/>
        <a:lstStyle/>
        <a:p>
          <a:endParaRPr lang="en-US"/>
        </a:p>
      </dgm:t>
    </dgm:pt>
    <dgm:pt modelId="{F6B7D531-3589-43B1-967D-41D2B3E89514}" type="pres">
      <dgm:prSet presAssocID="{494EF240-4D7A-4688-A8C2-8FD26334087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76DD2F7-6327-491D-ABFC-0C970C1BCF04}" type="pres">
      <dgm:prSet presAssocID="{C9A2B3A8-194E-4DE8-97AE-0F1C2CD8BA67}" presName="composite" presStyleCnt="0"/>
      <dgm:spPr/>
    </dgm:pt>
    <dgm:pt modelId="{9DAB9BB8-72A0-4C2D-AEDF-91F6B8F796FB}" type="pres">
      <dgm:prSet presAssocID="{C9A2B3A8-194E-4DE8-97AE-0F1C2CD8BA67}" presName="parentText" presStyleLbl="alignNode1" presStyleIdx="0" presStyleCnt="4" custAng="10800000" custLinFactY="100000" custLinFactNeighborX="0" custLinFactNeighborY="1655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A408F2-068C-4816-B56E-CCF1BFDEB720}" type="pres">
      <dgm:prSet presAssocID="{C9A2B3A8-194E-4DE8-97AE-0F1C2CD8BA67}" presName="descendantText" presStyleLbl="alignAcc1" presStyleIdx="0" presStyleCnt="4" custLinFactY="200000" custLinFactNeighborY="2605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75AC34-FF01-405A-BC79-800B12D12455}" type="pres">
      <dgm:prSet presAssocID="{FCC34DE7-1DD9-4601-91D7-FEF1EFD9F05D}" presName="sp" presStyleCnt="0"/>
      <dgm:spPr/>
    </dgm:pt>
    <dgm:pt modelId="{70DE110A-A724-4EC3-ABB1-25E7E237D06F}" type="pres">
      <dgm:prSet presAssocID="{EE2D5F2B-8D72-470C-9A53-185B6F233949}" presName="composite" presStyleCnt="0"/>
      <dgm:spPr/>
    </dgm:pt>
    <dgm:pt modelId="{7CF34DEB-A073-4F83-94ED-936336F4E014}" type="pres">
      <dgm:prSet presAssocID="{EE2D5F2B-8D72-470C-9A53-185B6F233949}" presName="parentText" presStyleLbl="alignNode1" presStyleIdx="1" presStyleCnt="4" custAng="108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4343FF-FEFE-43CF-8050-F4163038684C}" type="pres">
      <dgm:prSet presAssocID="{EE2D5F2B-8D72-470C-9A53-185B6F233949}" presName="descendantText" presStyleLbl="alignAcc1" presStyleIdx="1" presStyleCnt="4" custLinFactNeighborY="589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980D23-9772-4A10-A517-CEDC5580F6CB}" type="pres">
      <dgm:prSet presAssocID="{136C94DC-BA02-4EC6-AD88-AB653D97D28E}" presName="sp" presStyleCnt="0"/>
      <dgm:spPr/>
    </dgm:pt>
    <dgm:pt modelId="{D79A202F-C128-4F17-B6C2-06F98DD30376}" type="pres">
      <dgm:prSet presAssocID="{25239503-3800-4750-A726-B3359F946D1C}" presName="composite" presStyleCnt="0"/>
      <dgm:spPr/>
    </dgm:pt>
    <dgm:pt modelId="{41BE56F9-C05C-4158-810E-167445B06D83}" type="pres">
      <dgm:prSet presAssocID="{25239503-3800-4750-A726-B3359F946D1C}" presName="parentText" presStyleLbl="alignNode1" presStyleIdx="2" presStyleCnt="4" custAng="108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72136F-533C-4900-8C58-8E3C87749615}" type="pres">
      <dgm:prSet presAssocID="{25239503-3800-4750-A726-B3359F946D1C}" presName="descendantText" presStyleLbl="alignAcc1" presStyleIdx="2" presStyleCnt="4" custLinFactNeighborY="564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EDDB03-6F7B-4E47-8AA9-4C7A34FEA8E1}" type="pres">
      <dgm:prSet presAssocID="{B5D8EC7F-6CFA-4FF1-8A72-536ED14D514A}" presName="sp" presStyleCnt="0"/>
      <dgm:spPr/>
    </dgm:pt>
    <dgm:pt modelId="{04FFB883-2A2A-4E16-9D43-0E78048B11A7}" type="pres">
      <dgm:prSet presAssocID="{FFE551C5-F274-46CC-9A16-63787A9E2FA4}" presName="composite" presStyleCnt="0"/>
      <dgm:spPr/>
    </dgm:pt>
    <dgm:pt modelId="{F1980AB0-F480-45E3-A4B4-72B338BC1B3F}" type="pres">
      <dgm:prSet presAssocID="{FFE551C5-F274-46CC-9A16-63787A9E2FA4}" presName="parentText" presStyleLbl="alignNode1" presStyleIdx="3" presStyleCnt="4" custAng="10800000" custLinFactY="-100000" custLinFactNeighborX="0" custLinFactNeighborY="-19521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71C0A2-590F-4CA7-82F6-A91D7C014BAC}" type="pres">
      <dgm:prSet presAssocID="{FFE551C5-F274-46CC-9A16-63787A9E2FA4}" presName="descendantText" presStyleLbl="alignAcc1" presStyleIdx="3" presStyleCnt="4" custLinFactY="-149654" custLinFactNeighborX="0" custLinFactNeighborY="-2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2348BF6-0D26-497F-81B6-C3540A0CB746}" srcId="{C9A2B3A8-194E-4DE8-97AE-0F1C2CD8BA67}" destId="{247DE291-E288-4C09-BC02-1DD8F7DDE4B5}" srcOrd="0" destOrd="0" parTransId="{47106615-D463-4EEC-AAD2-494EE11BB37B}" sibTransId="{3A2A71FC-998B-47D9-9843-8D886430829A}"/>
    <dgm:cxn modelId="{6863C14D-02BB-4D60-A2F7-74B5BAD4D4C5}" srcId="{494EF240-4D7A-4688-A8C2-8FD26334087C}" destId="{FFE551C5-F274-46CC-9A16-63787A9E2FA4}" srcOrd="3" destOrd="0" parTransId="{69E4EBF7-8CED-420B-B343-F875FC91C555}" sibTransId="{145A8B1B-7CEF-4C96-AF57-A7EAAD449355}"/>
    <dgm:cxn modelId="{81BA5C6B-DADD-471D-B279-577CC66CDA5C}" srcId="{EE2D5F2B-8D72-470C-9A53-185B6F233949}" destId="{5523F7E2-DBF6-41E9-9528-E1355F817B38}" srcOrd="0" destOrd="0" parTransId="{7FAE0405-29E3-4F7A-9D88-CC4FB1C1B940}" sibTransId="{62E5EB28-580F-4161-8079-4986406015F3}"/>
    <dgm:cxn modelId="{5DDE5CF1-B666-4A87-9B95-9D03108C654E}" type="presOf" srcId="{5523F7E2-DBF6-41E9-9528-E1355F817B38}" destId="{1F4343FF-FEFE-43CF-8050-F4163038684C}" srcOrd="0" destOrd="0" presId="urn:microsoft.com/office/officeart/2005/8/layout/chevron2"/>
    <dgm:cxn modelId="{C58B09F6-29B5-43E0-BFC5-91AC3B6CE0C1}" type="presOf" srcId="{494EF240-4D7A-4688-A8C2-8FD26334087C}" destId="{F6B7D531-3589-43B1-967D-41D2B3E89514}" srcOrd="0" destOrd="0" presId="urn:microsoft.com/office/officeart/2005/8/layout/chevron2"/>
    <dgm:cxn modelId="{7A849A55-00EE-4DA0-A6BB-A959ABB52FBB}" type="presOf" srcId="{25239503-3800-4750-A726-B3359F946D1C}" destId="{41BE56F9-C05C-4158-810E-167445B06D83}" srcOrd="0" destOrd="0" presId="urn:microsoft.com/office/officeart/2005/8/layout/chevron2"/>
    <dgm:cxn modelId="{92A6286D-A839-4490-A68E-8DF958A2C262}" type="presOf" srcId="{EE2D5F2B-8D72-470C-9A53-185B6F233949}" destId="{7CF34DEB-A073-4F83-94ED-936336F4E014}" srcOrd="0" destOrd="0" presId="urn:microsoft.com/office/officeart/2005/8/layout/chevron2"/>
    <dgm:cxn modelId="{08536223-202B-4F92-892D-35F176301472}" srcId="{494EF240-4D7A-4688-A8C2-8FD26334087C}" destId="{25239503-3800-4750-A726-B3359F946D1C}" srcOrd="2" destOrd="0" parTransId="{CAB862D5-DA29-4BB8-BF82-910931D6BE3A}" sibTransId="{B5D8EC7F-6CFA-4FF1-8A72-536ED14D514A}"/>
    <dgm:cxn modelId="{6AEF5282-25E5-49A7-8A52-A9CF12C2BBFF}" srcId="{494EF240-4D7A-4688-A8C2-8FD26334087C}" destId="{C9A2B3A8-194E-4DE8-97AE-0F1C2CD8BA67}" srcOrd="0" destOrd="0" parTransId="{A91E7320-F383-44B3-A1E8-777899FB1C00}" sibTransId="{FCC34DE7-1DD9-4601-91D7-FEF1EFD9F05D}"/>
    <dgm:cxn modelId="{E056374F-F6F2-46E2-BFB5-659E7256C1DC}" type="presOf" srcId="{FFE551C5-F274-46CC-9A16-63787A9E2FA4}" destId="{F1980AB0-F480-45E3-A4B4-72B338BC1B3F}" srcOrd="0" destOrd="0" presId="urn:microsoft.com/office/officeart/2005/8/layout/chevron2"/>
    <dgm:cxn modelId="{459B66C2-1EC8-4335-9D37-ABF2BED7D606}" type="presOf" srcId="{C9A2B3A8-194E-4DE8-97AE-0F1C2CD8BA67}" destId="{9DAB9BB8-72A0-4C2D-AEDF-91F6B8F796FB}" srcOrd="0" destOrd="0" presId="urn:microsoft.com/office/officeart/2005/8/layout/chevron2"/>
    <dgm:cxn modelId="{44E22056-E28E-4B55-9D80-C0C01B5C47D9}" srcId="{494EF240-4D7A-4688-A8C2-8FD26334087C}" destId="{EE2D5F2B-8D72-470C-9A53-185B6F233949}" srcOrd="1" destOrd="0" parTransId="{2D4CD412-C451-4F4C-ADFD-A6338B83BA04}" sibTransId="{136C94DC-BA02-4EC6-AD88-AB653D97D28E}"/>
    <dgm:cxn modelId="{9894B90A-B9D0-4FE9-BDE3-160FABF4B993}" type="presOf" srcId="{C39027E1-3B83-4CE9-AAB4-6A220EFE7BDB}" destId="{A072136F-533C-4900-8C58-8E3C87749615}" srcOrd="0" destOrd="0" presId="urn:microsoft.com/office/officeart/2005/8/layout/chevron2"/>
    <dgm:cxn modelId="{DE82E410-494A-4BAB-8FD9-01866521CC33}" type="presOf" srcId="{247DE291-E288-4C09-BC02-1DD8F7DDE4B5}" destId="{99A408F2-068C-4816-B56E-CCF1BFDEB720}" srcOrd="0" destOrd="0" presId="urn:microsoft.com/office/officeart/2005/8/layout/chevron2"/>
    <dgm:cxn modelId="{1B0B420B-62BD-4D9C-9BA1-BDC489B9C15C}" type="presOf" srcId="{43E957DB-4B73-4762-8C53-6A5922C869AB}" destId="{8F71C0A2-590F-4CA7-82F6-A91D7C014BAC}" srcOrd="0" destOrd="0" presId="urn:microsoft.com/office/officeart/2005/8/layout/chevron2"/>
    <dgm:cxn modelId="{CD4229C6-2D3F-4AA5-9BE4-682D61E3E1E9}" srcId="{25239503-3800-4750-A726-B3359F946D1C}" destId="{C39027E1-3B83-4CE9-AAB4-6A220EFE7BDB}" srcOrd="0" destOrd="0" parTransId="{9A28E988-2FEB-436D-87F8-F83108F94E3B}" sibTransId="{212D60FA-2F98-4173-96CF-28B826EB5DBA}"/>
    <dgm:cxn modelId="{A93A3B55-187A-46BD-A1D6-5DFE348A1C66}" srcId="{FFE551C5-F274-46CC-9A16-63787A9E2FA4}" destId="{43E957DB-4B73-4762-8C53-6A5922C869AB}" srcOrd="0" destOrd="0" parTransId="{CF1817AD-52B8-455B-B8FD-39EBD35AB01B}" sibTransId="{B908CED8-8012-4ED5-8CA8-AB1E5BB9C263}"/>
    <dgm:cxn modelId="{457A2348-9F4D-4386-918F-61B1DFFF6BC2}" type="presParOf" srcId="{F6B7D531-3589-43B1-967D-41D2B3E89514}" destId="{A76DD2F7-6327-491D-ABFC-0C970C1BCF04}" srcOrd="0" destOrd="0" presId="urn:microsoft.com/office/officeart/2005/8/layout/chevron2"/>
    <dgm:cxn modelId="{772B435C-3ACB-420A-95A9-4B360FD25C5A}" type="presParOf" srcId="{A76DD2F7-6327-491D-ABFC-0C970C1BCF04}" destId="{9DAB9BB8-72A0-4C2D-AEDF-91F6B8F796FB}" srcOrd="0" destOrd="0" presId="urn:microsoft.com/office/officeart/2005/8/layout/chevron2"/>
    <dgm:cxn modelId="{A1BC2F7E-7271-4C1E-B3D0-15FBB691DB80}" type="presParOf" srcId="{A76DD2F7-6327-491D-ABFC-0C970C1BCF04}" destId="{99A408F2-068C-4816-B56E-CCF1BFDEB720}" srcOrd="1" destOrd="0" presId="urn:microsoft.com/office/officeart/2005/8/layout/chevron2"/>
    <dgm:cxn modelId="{C74DB1E3-2881-4930-9041-9432EEAC5C18}" type="presParOf" srcId="{F6B7D531-3589-43B1-967D-41D2B3E89514}" destId="{C675AC34-FF01-405A-BC79-800B12D12455}" srcOrd="1" destOrd="0" presId="urn:microsoft.com/office/officeart/2005/8/layout/chevron2"/>
    <dgm:cxn modelId="{F492B30B-CE4F-4860-8CF4-F2EBF4F625ED}" type="presParOf" srcId="{F6B7D531-3589-43B1-967D-41D2B3E89514}" destId="{70DE110A-A724-4EC3-ABB1-25E7E237D06F}" srcOrd="2" destOrd="0" presId="urn:microsoft.com/office/officeart/2005/8/layout/chevron2"/>
    <dgm:cxn modelId="{69E8214C-12E3-4F2E-AFCC-59A3AEF8CD69}" type="presParOf" srcId="{70DE110A-A724-4EC3-ABB1-25E7E237D06F}" destId="{7CF34DEB-A073-4F83-94ED-936336F4E014}" srcOrd="0" destOrd="0" presId="urn:microsoft.com/office/officeart/2005/8/layout/chevron2"/>
    <dgm:cxn modelId="{8095DE38-64B6-4D7D-810C-8DAEAD658CD4}" type="presParOf" srcId="{70DE110A-A724-4EC3-ABB1-25E7E237D06F}" destId="{1F4343FF-FEFE-43CF-8050-F4163038684C}" srcOrd="1" destOrd="0" presId="urn:microsoft.com/office/officeart/2005/8/layout/chevron2"/>
    <dgm:cxn modelId="{E58344B5-4AB1-4BB9-9E7A-40BDFA006ACD}" type="presParOf" srcId="{F6B7D531-3589-43B1-967D-41D2B3E89514}" destId="{D6980D23-9772-4A10-A517-CEDC5580F6CB}" srcOrd="3" destOrd="0" presId="urn:microsoft.com/office/officeart/2005/8/layout/chevron2"/>
    <dgm:cxn modelId="{8C265E52-5F4A-4912-8C95-675D86F0808F}" type="presParOf" srcId="{F6B7D531-3589-43B1-967D-41D2B3E89514}" destId="{D79A202F-C128-4F17-B6C2-06F98DD30376}" srcOrd="4" destOrd="0" presId="urn:microsoft.com/office/officeart/2005/8/layout/chevron2"/>
    <dgm:cxn modelId="{22EF5400-78E1-48F4-9172-290F489A38A8}" type="presParOf" srcId="{D79A202F-C128-4F17-B6C2-06F98DD30376}" destId="{41BE56F9-C05C-4158-810E-167445B06D83}" srcOrd="0" destOrd="0" presId="urn:microsoft.com/office/officeart/2005/8/layout/chevron2"/>
    <dgm:cxn modelId="{EA46044E-5321-4BC7-9C17-E3E49B14A572}" type="presParOf" srcId="{D79A202F-C128-4F17-B6C2-06F98DD30376}" destId="{A072136F-533C-4900-8C58-8E3C87749615}" srcOrd="1" destOrd="0" presId="urn:microsoft.com/office/officeart/2005/8/layout/chevron2"/>
    <dgm:cxn modelId="{7CC399DB-17A2-4572-B8EB-FBB6ACAE8208}" type="presParOf" srcId="{F6B7D531-3589-43B1-967D-41D2B3E89514}" destId="{DBEDDB03-6F7B-4E47-8AA9-4C7A34FEA8E1}" srcOrd="5" destOrd="0" presId="urn:microsoft.com/office/officeart/2005/8/layout/chevron2"/>
    <dgm:cxn modelId="{69711B9A-8ED3-4286-ADE0-A8E55471CF3F}" type="presParOf" srcId="{F6B7D531-3589-43B1-967D-41D2B3E89514}" destId="{04FFB883-2A2A-4E16-9D43-0E78048B11A7}" srcOrd="6" destOrd="0" presId="urn:microsoft.com/office/officeart/2005/8/layout/chevron2"/>
    <dgm:cxn modelId="{6B64542C-51EE-4B05-A55F-14E902D74B35}" type="presParOf" srcId="{04FFB883-2A2A-4E16-9D43-0E78048B11A7}" destId="{F1980AB0-F480-45E3-A4B4-72B338BC1B3F}" srcOrd="0" destOrd="0" presId="urn:microsoft.com/office/officeart/2005/8/layout/chevron2"/>
    <dgm:cxn modelId="{FA8996F9-F94D-4545-8EB5-DB22E6110D97}" type="presParOf" srcId="{04FFB883-2A2A-4E16-9D43-0E78048B11A7}" destId="{8F71C0A2-590F-4CA7-82F6-A91D7C014BA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FB899DA-8DA2-4653-9508-FDCA688B92F9}">
      <dsp:nvSpPr>
        <dsp:cNvPr id="0" name=""/>
        <dsp:cNvSpPr/>
      </dsp:nvSpPr>
      <dsp:spPr>
        <a:xfrm>
          <a:off x="1814098" y="565811"/>
          <a:ext cx="3511293" cy="347278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/>
            <a:t>Diseño</a:t>
          </a:r>
          <a:endParaRPr lang="en-US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/>
            <a:t>Arquitectónico</a:t>
          </a:r>
          <a:endParaRPr lang="en-US" sz="2800" kern="1200" dirty="0"/>
        </a:p>
      </dsp:txBody>
      <dsp:txXfrm>
        <a:off x="1814098" y="565811"/>
        <a:ext cx="3511293" cy="3472783"/>
      </dsp:txXfrm>
    </dsp:sp>
    <dsp:sp modelId="{480F0E2C-184E-43F0-944A-9DEC1A49A8DC}">
      <dsp:nvSpPr>
        <dsp:cNvPr id="0" name=""/>
        <dsp:cNvSpPr/>
      </dsp:nvSpPr>
      <dsp:spPr>
        <a:xfrm>
          <a:off x="2747862" y="3337093"/>
          <a:ext cx="216529" cy="21650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546AD5-F1FD-431D-A28E-0DA540003289}">
      <dsp:nvSpPr>
        <dsp:cNvPr id="0" name=""/>
        <dsp:cNvSpPr/>
      </dsp:nvSpPr>
      <dsp:spPr>
        <a:xfrm>
          <a:off x="4780922" y="1940599"/>
          <a:ext cx="216529" cy="216507"/>
        </a:xfrm>
        <a:prstGeom prst="ellipse">
          <a:avLst/>
        </a:prstGeom>
        <a:solidFill>
          <a:schemeClr val="accent3">
            <a:hueOff val="328010"/>
            <a:satOff val="-2559"/>
            <a:lumOff val="-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861B1A-B2F9-4D46-9B61-40915E57A367}">
      <dsp:nvSpPr>
        <dsp:cNvPr id="0" name=""/>
        <dsp:cNvSpPr/>
      </dsp:nvSpPr>
      <dsp:spPr>
        <a:xfrm>
          <a:off x="3746210" y="3567522"/>
          <a:ext cx="298622" cy="299077"/>
        </a:xfrm>
        <a:prstGeom prst="ellipse">
          <a:avLst/>
        </a:prstGeom>
        <a:solidFill>
          <a:schemeClr val="accent3">
            <a:hueOff val="656021"/>
            <a:satOff val="-5117"/>
            <a:lumOff val="-1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732C8D-959B-4ACD-A5F5-53D797076980}">
      <dsp:nvSpPr>
        <dsp:cNvPr id="0" name=""/>
        <dsp:cNvSpPr/>
      </dsp:nvSpPr>
      <dsp:spPr>
        <a:xfrm>
          <a:off x="2808468" y="1152340"/>
          <a:ext cx="216529" cy="216507"/>
        </a:xfrm>
        <a:prstGeom prst="ellipse">
          <a:avLst/>
        </a:prstGeom>
        <a:solidFill>
          <a:schemeClr val="accent3">
            <a:hueOff val="984031"/>
            <a:satOff val="-7676"/>
            <a:lumOff val="-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B45297-1C2C-4A9C-AB80-52CEF5C0F3A9}">
      <dsp:nvSpPr>
        <dsp:cNvPr id="0" name=""/>
        <dsp:cNvSpPr/>
      </dsp:nvSpPr>
      <dsp:spPr>
        <a:xfrm>
          <a:off x="2126924" y="2391375"/>
          <a:ext cx="216529" cy="216507"/>
        </a:xfrm>
        <a:prstGeom prst="ellipse">
          <a:avLst/>
        </a:prstGeom>
        <a:solidFill>
          <a:schemeClr val="accent3">
            <a:hueOff val="1312042"/>
            <a:satOff val="-10234"/>
            <a:lumOff val="-26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6E4AA1-72CA-4DD5-A9B4-F41CEB2506A7}">
      <dsp:nvSpPr>
        <dsp:cNvPr id="0" name=""/>
        <dsp:cNvSpPr/>
      </dsp:nvSpPr>
      <dsp:spPr>
        <a:xfrm>
          <a:off x="828861" y="1116281"/>
          <a:ext cx="1598880" cy="1530061"/>
        </a:xfrm>
        <a:prstGeom prst="ellipse">
          <a:avLst/>
        </a:prstGeom>
        <a:solidFill>
          <a:schemeClr val="accent3">
            <a:hueOff val="1640052"/>
            <a:satOff val="-12793"/>
            <a:lumOff val="-32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funciones</a:t>
          </a:r>
          <a:endParaRPr lang="en-US" sz="1800" kern="1200" dirty="0"/>
        </a:p>
      </dsp:txBody>
      <dsp:txXfrm>
        <a:off x="828861" y="1116281"/>
        <a:ext cx="1598880" cy="1530061"/>
      </dsp:txXfrm>
    </dsp:sp>
    <dsp:sp modelId="{7C1567F0-D696-4052-89D3-AEF26A6A78CE}">
      <dsp:nvSpPr>
        <dsp:cNvPr id="0" name=""/>
        <dsp:cNvSpPr/>
      </dsp:nvSpPr>
      <dsp:spPr>
        <a:xfrm>
          <a:off x="3152821" y="1161942"/>
          <a:ext cx="298622" cy="299077"/>
        </a:xfrm>
        <a:prstGeom prst="ellipse">
          <a:avLst/>
        </a:prstGeom>
        <a:solidFill>
          <a:schemeClr val="accent3">
            <a:hueOff val="1968062"/>
            <a:satOff val="-15351"/>
            <a:lumOff val="-39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4F46FA-3588-4DD9-9B52-8920F28EC952}">
      <dsp:nvSpPr>
        <dsp:cNvPr id="0" name=""/>
        <dsp:cNvSpPr/>
      </dsp:nvSpPr>
      <dsp:spPr>
        <a:xfrm>
          <a:off x="1185326" y="2747100"/>
          <a:ext cx="539945" cy="540067"/>
        </a:xfrm>
        <a:prstGeom prst="ellipse">
          <a:avLst/>
        </a:prstGeom>
        <a:solidFill>
          <a:schemeClr val="accent3">
            <a:hueOff val="2296073"/>
            <a:satOff val="-17910"/>
            <a:lumOff val="-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68B8FD-4E28-4A5C-9975-487D6FAE8D06}">
      <dsp:nvSpPr>
        <dsp:cNvPr id="0" name=""/>
        <dsp:cNvSpPr/>
      </dsp:nvSpPr>
      <dsp:spPr>
        <a:xfrm>
          <a:off x="4773255" y="741345"/>
          <a:ext cx="1313406" cy="1252604"/>
        </a:xfrm>
        <a:prstGeom prst="ellipse">
          <a:avLst/>
        </a:prstGeom>
        <a:solidFill>
          <a:schemeClr val="accent3">
            <a:hueOff val="2624083"/>
            <a:satOff val="-20468"/>
            <a:lumOff val="-52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teorías</a:t>
          </a:r>
          <a:endParaRPr lang="en-US" sz="1800" kern="1200" dirty="0"/>
        </a:p>
      </dsp:txBody>
      <dsp:txXfrm>
        <a:off x="4773255" y="741345"/>
        <a:ext cx="1313406" cy="1252604"/>
      </dsp:txXfrm>
    </dsp:sp>
    <dsp:sp modelId="{699D57FA-D586-425F-AF77-900362F177AB}">
      <dsp:nvSpPr>
        <dsp:cNvPr id="0" name=""/>
        <dsp:cNvSpPr/>
      </dsp:nvSpPr>
      <dsp:spPr>
        <a:xfrm>
          <a:off x="4396349" y="1575273"/>
          <a:ext cx="298622" cy="299077"/>
        </a:xfrm>
        <a:prstGeom prst="ellipse">
          <a:avLst/>
        </a:prstGeom>
        <a:solidFill>
          <a:schemeClr val="accent3">
            <a:hueOff val="2952094"/>
            <a:satOff val="-23027"/>
            <a:lumOff val="-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C9BFF0-7993-4E10-A042-6D1A05BE5502}">
      <dsp:nvSpPr>
        <dsp:cNvPr id="0" name=""/>
        <dsp:cNvSpPr/>
      </dsp:nvSpPr>
      <dsp:spPr>
        <a:xfrm>
          <a:off x="979816" y="3389900"/>
          <a:ext cx="216529" cy="216507"/>
        </a:xfrm>
        <a:prstGeom prst="ellipse">
          <a:avLst/>
        </a:prstGeom>
        <a:solidFill>
          <a:schemeClr val="accent3">
            <a:hueOff val="3280104"/>
            <a:satOff val="-25586"/>
            <a:lumOff val="-65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64A55B-D84B-442E-B29D-87B51524401B}">
      <dsp:nvSpPr>
        <dsp:cNvPr id="0" name=""/>
        <dsp:cNvSpPr/>
      </dsp:nvSpPr>
      <dsp:spPr>
        <a:xfrm>
          <a:off x="3137394" y="3081701"/>
          <a:ext cx="216529" cy="216507"/>
        </a:xfrm>
        <a:prstGeom prst="ellipse">
          <a:avLst/>
        </a:prstGeom>
        <a:solidFill>
          <a:schemeClr val="accent3">
            <a:hueOff val="3608114"/>
            <a:satOff val="-28144"/>
            <a:lumOff val="-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6841FB-2652-42F1-984E-12C63507D358}">
      <dsp:nvSpPr>
        <dsp:cNvPr id="0" name=""/>
        <dsp:cNvSpPr/>
      </dsp:nvSpPr>
      <dsp:spPr>
        <a:xfrm>
          <a:off x="5134370" y="2133603"/>
          <a:ext cx="1695360" cy="1632711"/>
        </a:xfrm>
        <a:prstGeom prst="ellipse">
          <a:avLst/>
        </a:prstGeom>
        <a:solidFill>
          <a:schemeClr val="accent3">
            <a:hueOff val="3936125"/>
            <a:satOff val="-30703"/>
            <a:lumOff val="-78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tabLst/>
          </a:pPr>
          <a:r>
            <a:rPr lang="en-US" sz="1500" kern="1200" dirty="0" err="1" smtClean="0"/>
            <a:t>componentes</a:t>
          </a:r>
          <a:endParaRPr lang="en-US" sz="1500" kern="1200" dirty="0"/>
        </a:p>
      </dsp:txBody>
      <dsp:txXfrm>
        <a:off x="5134370" y="2133603"/>
        <a:ext cx="1695360" cy="1632711"/>
      </dsp:txXfrm>
    </dsp:sp>
    <dsp:sp modelId="{DCE70E50-4C6D-447A-B11A-0770269B21C7}">
      <dsp:nvSpPr>
        <dsp:cNvPr id="0" name=""/>
        <dsp:cNvSpPr/>
      </dsp:nvSpPr>
      <dsp:spPr>
        <a:xfrm>
          <a:off x="5089463" y="2670770"/>
          <a:ext cx="216529" cy="216507"/>
        </a:xfrm>
        <a:prstGeom prst="ellipse">
          <a:avLst/>
        </a:prstGeom>
        <a:solidFill>
          <a:schemeClr val="accent3">
            <a:hueOff val="4264135"/>
            <a:satOff val="-33261"/>
            <a:lumOff val="-85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5DD506-F7E7-784F-9021-38117BE23C23}">
      <dsp:nvSpPr>
        <dsp:cNvPr id="0" name=""/>
        <dsp:cNvSpPr/>
      </dsp:nvSpPr>
      <dsp:spPr>
        <a:xfrm>
          <a:off x="1820185" y="3297257"/>
          <a:ext cx="1977667" cy="1784365"/>
        </a:xfrm>
        <a:prstGeom prst="ellipse">
          <a:avLst/>
        </a:prstGeom>
        <a:solidFill>
          <a:schemeClr val="accent3">
            <a:hueOff val="4592146"/>
            <a:satOff val="-35820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instalaciones</a:t>
          </a:r>
          <a:r>
            <a:rPr lang="en-US" sz="1600" kern="1200" dirty="0" smtClean="0"/>
            <a:t> y </a:t>
          </a:r>
          <a:r>
            <a:rPr lang="en-US" sz="1600" kern="1200" dirty="0" err="1" smtClean="0"/>
            <a:t>tecnologías</a:t>
          </a:r>
          <a:endParaRPr lang="en-US" sz="1600" kern="1200" dirty="0"/>
        </a:p>
      </dsp:txBody>
      <dsp:txXfrm>
        <a:off x="1820185" y="3297257"/>
        <a:ext cx="1977667" cy="1784365"/>
      </dsp:txXfrm>
    </dsp:sp>
    <dsp:sp modelId="{C9B53CF2-0946-DC4D-92EA-F664C5FE469C}">
      <dsp:nvSpPr>
        <dsp:cNvPr id="0" name=""/>
        <dsp:cNvSpPr/>
      </dsp:nvSpPr>
      <dsp:spPr>
        <a:xfrm>
          <a:off x="3238221" y="3606407"/>
          <a:ext cx="216529" cy="216507"/>
        </a:xfrm>
        <a:prstGeom prst="ellipse">
          <a:avLst/>
        </a:prstGeom>
        <a:solidFill>
          <a:schemeClr val="accent3">
            <a:hueOff val="4920156"/>
            <a:satOff val="-38378"/>
            <a:lumOff val="-98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0FE655-6A15-494F-9913-507FB3C30F9D}">
      <dsp:nvSpPr>
        <dsp:cNvPr id="0" name=""/>
        <dsp:cNvSpPr/>
      </dsp:nvSpPr>
      <dsp:spPr>
        <a:xfrm>
          <a:off x="3056493" y="-281023"/>
          <a:ext cx="1587698" cy="1524000"/>
        </a:xfrm>
        <a:prstGeom prst="ellipse">
          <a:avLst/>
        </a:prstGeom>
        <a:solidFill>
          <a:schemeClr val="accent3">
            <a:hueOff val="5248167"/>
            <a:satOff val="-40937"/>
            <a:lumOff val="-104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estructuras</a:t>
          </a:r>
          <a:endParaRPr lang="en-US" sz="1600" kern="1200" dirty="0"/>
        </a:p>
      </dsp:txBody>
      <dsp:txXfrm>
        <a:off x="3056493" y="-281023"/>
        <a:ext cx="1587698" cy="1524000"/>
      </dsp:txXfrm>
    </dsp:sp>
    <dsp:sp modelId="{E38A5A79-812A-6842-8055-5B262A6111D7}">
      <dsp:nvSpPr>
        <dsp:cNvPr id="0" name=""/>
        <dsp:cNvSpPr/>
      </dsp:nvSpPr>
      <dsp:spPr>
        <a:xfrm>
          <a:off x="1957778" y="1118736"/>
          <a:ext cx="216529" cy="216507"/>
        </a:xfrm>
        <a:prstGeom prst="ellipse">
          <a:avLst/>
        </a:prstGeom>
        <a:solidFill>
          <a:schemeClr val="accent3">
            <a:hueOff val="5576177"/>
            <a:satOff val="-43495"/>
            <a:lumOff val="-11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4B59AA-31C7-2D4B-A84D-F6FAB0604F5B}">
      <dsp:nvSpPr>
        <dsp:cNvPr id="0" name=""/>
        <dsp:cNvSpPr/>
      </dsp:nvSpPr>
      <dsp:spPr>
        <a:xfrm>
          <a:off x="4478993" y="203742"/>
          <a:ext cx="216529" cy="216507"/>
        </a:xfrm>
        <a:prstGeom prst="ellipse">
          <a:avLst/>
        </a:prstGeom>
        <a:solidFill>
          <a:schemeClr val="accent3">
            <a:hueOff val="5904187"/>
            <a:satOff val="-46054"/>
            <a:lumOff val="-1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661B61F-F9A4-4016-BC6A-C269ACC4AB11}">
      <dsp:nvSpPr>
        <dsp:cNvPr id="0" name=""/>
        <dsp:cNvSpPr/>
      </dsp:nvSpPr>
      <dsp:spPr>
        <a:xfrm rot="5400000">
          <a:off x="428900" y="482368"/>
          <a:ext cx="890901" cy="1482439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FFD674-1A31-4028-8AA1-D411CD7E3F75}">
      <dsp:nvSpPr>
        <dsp:cNvPr id="0" name=""/>
        <dsp:cNvSpPr/>
      </dsp:nvSpPr>
      <dsp:spPr>
        <a:xfrm>
          <a:off x="280542" y="959232"/>
          <a:ext cx="1338354" cy="11731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FASE 1</a:t>
          </a:r>
        </a:p>
      </dsp:txBody>
      <dsp:txXfrm>
        <a:off x="280542" y="959232"/>
        <a:ext cx="1338354" cy="1173146"/>
      </dsp:txXfrm>
    </dsp:sp>
    <dsp:sp modelId="{B07CC60A-4BC7-43DC-88C9-3E287B1EE487}">
      <dsp:nvSpPr>
        <dsp:cNvPr id="0" name=""/>
        <dsp:cNvSpPr/>
      </dsp:nvSpPr>
      <dsp:spPr>
        <a:xfrm>
          <a:off x="1366377" y="407163"/>
          <a:ext cx="252519" cy="252519"/>
        </a:xfrm>
        <a:prstGeom prst="triangle">
          <a:avLst>
            <a:gd name="adj" fmla="val 100000"/>
          </a:avLst>
        </a:prstGeom>
        <a:solidFill>
          <a:schemeClr val="accent4">
            <a:hueOff val="-1759144"/>
            <a:satOff val="10560"/>
            <a:lumOff val="-931"/>
            <a:alphaOff val="0"/>
          </a:schemeClr>
        </a:solidFill>
        <a:ln w="25400" cap="flat" cmpd="sng" algn="ctr">
          <a:solidFill>
            <a:schemeClr val="accent4">
              <a:hueOff val="-1759144"/>
              <a:satOff val="10560"/>
              <a:lumOff val="-9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430E96-A880-4AF1-8199-0039DB0A40BF}">
      <dsp:nvSpPr>
        <dsp:cNvPr id="0" name=""/>
        <dsp:cNvSpPr/>
      </dsp:nvSpPr>
      <dsp:spPr>
        <a:xfrm rot="5400000">
          <a:off x="2067663" y="110876"/>
          <a:ext cx="890901" cy="1482439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-3518287"/>
            <a:satOff val="21119"/>
            <a:lumOff val="-1863"/>
            <a:alphaOff val="0"/>
          </a:schemeClr>
        </a:solidFill>
        <a:ln w="25400" cap="flat" cmpd="sng" algn="ctr">
          <a:solidFill>
            <a:schemeClr val="accent4">
              <a:hueOff val="-3518287"/>
              <a:satOff val="21119"/>
              <a:lumOff val="-1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900B4F-046F-474C-94ED-6CDAA6354009}">
      <dsp:nvSpPr>
        <dsp:cNvPr id="0" name=""/>
        <dsp:cNvSpPr/>
      </dsp:nvSpPr>
      <dsp:spPr>
        <a:xfrm>
          <a:off x="1918950" y="553807"/>
          <a:ext cx="1338354" cy="11731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FASE 2</a:t>
          </a:r>
        </a:p>
      </dsp:txBody>
      <dsp:txXfrm>
        <a:off x="1918950" y="553807"/>
        <a:ext cx="1338354" cy="1173146"/>
      </dsp:txXfrm>
    </dsp:sp>
    <dsp:sp modelId="{19AEECCB-7485-44E7-BE2D-71C16C77358A}">
      <dsp:nvSpPr>
        <dsp:cNvPr id="0" name=""/>
        <dsp:cNvSpPr/>
      </dsp:nvSpPr>
      <dsp:spPr>
        <a:xfrm>
          <a:off x="3004785" y="1738"/>
          <a:ext cx="252519" cy="252519"/>
        </a:xfrm>
        <a:prstGeom prst="triangle">
          <a:avLst>
            <a:gd name="adj" fmla="val 100000"/>
          </a:avLst>
        </a:prstGeom>
        <a:solidFill>
          <a:schemeClr val="accent4">
            <a:hueOff val="-5277431"/>
            <a:satOff val="31679"/>
            <a:lumOff val="-2794"/>
            <a:alphaOff val="0"/>
          </a:schemeClr>
        </a:solidFill>
        <a:ln w="25400" cap="flat" cmpd="sng" algn="ctr">
          <a:solidFill>
            <a:schemeClr val="accent4">
              <a:hueOff val="-5277431"/>
              <a:satOff val="31679"/>
              <a:lumOff val="-27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E7FA18-967A-4323-8C8A-C76A8B22A814}">
      <dsp:nvSpPr>
        <dsp:cNvPr id="0" name=""/>
        <dsp:cNvSpPr/>
      </dsp:nvSpPr>
      <dsp:spPr>
        <a:xfrm rot="5400000">
          <a:off x="3706071" y="-294548"/>
          <a:ext cx="890901" cy="1482439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-7036575"/>
            <a:satOff val="42238"/>
            <a:lumOff val="-3725"/>
            <a:alphaOff val="0"/>
          </a:schemeClr>
        </a:solidFill>
        <a:ln w="25400" cap="flat" cmpd="sng" algn="ctr">
          <a:solidFill>
            <a:schemeClr val="accent4">
              <a:hueOff val="-7036575"/>
              <a:satOff val="42238"/>
              <a:lumOff val="-37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0A4A39-A66A-4555-87D5-C68B4811A311}">
      <dsp:nvSpPr>
        <dsp:cNvPr id="0" name=""/>
        <dsp:cNvSpPr/>
      </dsp:nvSpPr>
      <dsp:spPr>
        <a:xfrm>
          <a:off x="3557358" y="148381"/>
          <a:ext cx="1338354" cy="11731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FASE 3</a:t>
          </a:r>
        </a:p>
      </dsp:txBody>
      <dsp:txXfrm>
        <a:off x="3557358" y="148381"/>
        <a:ext cx="1338354" cy="1173146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DAB9BB8-72A0-4C2D-AEDF-91F6B8F796FB}">
      <dsp:nvSpPr>
        <dsp:cNvPr id="0" name=""/>
        <dsp:cNvSpPr/>
      </dsp:nvSpPr>
      <dsp:spPr>
        <a:xfrm rot="16200000">
          <a:off x="-185056" y="3447145"/>
          <a:ext cx="1233710" cy="86359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 rot="16200000">
        <a:off x="-185056" y="3447145"/>
        <a:ext cx="1233710" cy="863597"/>
      </dsp:txXfrm>
    </dsp:sp>
    <dsp:sp modelId="{99A408F2-068C-4816-B56E-CCF1BFDEB720}">
      <dsp:nvSpPr>
        <dsp:cNvPr id="0" name=""/>
        <dsp:cNvSpPr/>
      </dsp:nvSpPr>
      <dsp:spPr>
        <a:xfrm rot="5400000">
          <a:off x="3840842" y="716642"/>
          <a:ext cx="801911" cy="67564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400" b="1" kern="1200" dirty="0" smtClean="0"/>
            <a:t>INICIO DE LA ASIGNATURA</a:t>
          </a:r>
          <a:endParaRPr lang="en-US" sz="3400" kern="1200" dirty="0"/>
        </a:p>
      </dsp:txBody>
      <dsp:txXfrm rot="5400000">
        <a:off x="3840842" y="716642"/>
        <a:ext cx="801911" cy="6756402"/>
      </dsp:txXfrm>
    </dsp:sp>
    <dsp:sp modelId="{7CF34DEB-A073-4F83-94ED-936336F4E014}">
      <dsp:nvSpPr>
        <dsp:cNvPr id="0" name=""/>
        <dsp:cNvSpPr/>
      </dsp:nvSpPr>
      <dsp:spPr>
        <a:xfrm rot="16200000">
          <a:off x="-185056" y="1272744"/>
          <a:ext cx="1233710" cy="863597"/>
        </a:xfrm>
        <a:prstGeom prst="chevron">
          <a:avLst/>
        </a:prstGeom>
        <a:solidFill>
          <a:schemeClr val="accent2">
            <a:hueOff val="-2447042"/>
            <a:satOff val="10798"/>
            <a:lumOff val="-1830"/>
            <a:alphaOff val="0"/>
          </a:schemeClr>
        </a:solidFill>
        <a:ln w="25400" cap="flat" cmpd="sng" algn="ctr">
          <a:solidFill>
            <a:schemeClr val="accent2">
              <a:hueOff val="-2447042"/>
              <a:satOff val="10798"/>
              <a:lumOff val="-18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 rot="16200000">
        <a:off x="-185056" y="1272744"/>
        <a:ext cx="1233710" cy="863597"/>
      </dsp:txXfrm>
    </dsp:sp>
    <dsp:sp modelId="{1F4343FF-FEFE-43CF-8050-F4163038684C}">
      <dsp:nvSpPr>
        <dsp:cNvPr id="0" name=""/>
        <dsp:cNvSpPr/>
      </dsp:nvSpPr>
      <dsp:spPr>
        <a:xfrm rot="5400000">
          <a:off x="3840842" y="-1416958"/>
          <a:ext cx="801911" cy="67564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2447042"/>
              <a:satOff val="10798"/>
              <a:lumOff val="-18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400" kern="1200" dirty="0" smtClean="0"/>
            <a:t>REVISIÓN PRIMER DOCUMENTO</a:t>
          </a:r>
          <a:endParaRPr lang="en-US" sz="3400" kern="1200" dirty="0"/>
        </a:p>
      </dsp:txBody>
      <dsp:txXfrm rot="5400000">
        <a:off x="3840842" y="-1416958"/>
        <a:ext cx="801911" cy="6756402"/>
      </dsp:txXfrm>
    </dsp:sp>
    <dsp:sp modelId="{41BE56F9-C05C-4158-810E-167445B06D83}">
      <dsp:nvSpPr>
        <dsp:cNvPr id="0" name=""/>
        <dsp:cNvSpPr/>
      </dsp:nvSpPr>
      <dsp:spPr>
        <a:xfrm rot="16200000">
          <a:off x="-185056" y="2359457"/>
          <a:ext cx="1233710" cy="863597"/>
        </a:xfrm>
        <a:prstGeom prst="chevron">
          <a:avLst/>
        </a:prstGeom>
        <a:solidFill>
          <a:schemeClr val="accent2">
            <a:hueOff val="-4894083"/>
            <a:satOff val="21595"/>
            <a:lumOff val="-3660"/>
            <a:alphaOff val="0"/>
          </a:schemeClr>
        </a:solidFill>
        <a:ln w="25400" cap="flat" cmpd="sng" algn="ctr">
          <a:solidFill>
            <a:schemeClr val="accent2">
              <a:hueOff val="-4894083"/>
              <a:satOff val="21595"/>
              <a:lumOff val="-366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 rot="16200000">
        <a:off x="-185056" y="2359457"/>
        <a:ext cx="1233710" cy="863597"/>
      </dsp:txXfrm>
    </dsp:sp>
    <dsp:sp modelId="{A072136F-533C-4900-8C58-8E3C87749615}">
      <dsp:nvSpPr>
        <dsp:cNvPr id="0" name=""/>
        <dsp:cNvSpPr/>
      </dsp:nvSpPr>
      <dsp:spPr>
        <a:xfrm rot="5400000">
          <a:off x="3840842" y="-350156"/>
          <a:ext cx="801911" cy="67564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4894083"/>
              <a:satOff val="21595"/>
              <a:lumOff val="-366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400" kern="1200" dirty="0" smtClean="0"/>
            <a:t>PRIMEROS ESCRITOS</a:t>
          </a:r>
          <a:endParaRPr lang="en-US" sz="3400" kern="1200" dirty="0"/>
        </a:p>
      </dsp:txBody>
      <dsp:txXfrm rot="5400000">
        <a:off x="3840842" y="-350156"/>
        <a:ext cx="801911" cy="6756402"/>
      </dsp:txXfrm>
    </dsp:sp>
    <dsp:sp modelId="{F1980AB0-F480-45E3-A4B4-72B338BC1B3F}">
      <dsp:nvSpPr>
        <dsp:cNvPr id="0" name=""/>
        <dsp:cNvSpPr/>
      </dsp:nvSpPr>
      <dsp:spPr>
        <a:xfrm rot="16200000">
          <a:off x="-185056" y="185056"/>
          <a:ext cx="1233710" cy="863597"/>
        </a:xfrm>
        <a:prstGeom prst="chevron">
          <a:avLst/>
        </a:prstGeom>
        <a:solidFill>
          <a:schemeClr val="accent2">
            <a:hueOff val="-7341125"/>
            <a:satOff val="32393"/>
            <a:lumOff val="-5490"/>
            <a:alphaOff val="0"/>
          </a:schemeClr>
        </a:solidFill>
        <a:ln w="25400" cap="flat" cmpd="sng" algn="ctr">
          <a:solidFill>
            <a:schemeClr val="accent2">
              <a:hueOff val="-7341125"/>
              <a:satOff val="32393"/>
              <a:lumOff val="-54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 rot="16200000">
        <a:off x="-185056" y="185056"/>
        <a:ext cx="1233710" cy="863597"/>
      </dsp:txXfrm>
    </dsp:sp>
    <dsp:sp modelId="{8F71C0A2-590F-4CA7-82F6-A91D7C014BAC}">
      <dsp:nvSpPr>
        <dsp:cNvPr id="0" name=""/>
        <dsp:cNvSpPr/>
      </dsp:nvSpPr>
      <dsp:spPr>
        <a:xfrm rot="5400000">
          <a:off x="3840842" y="-2520049"/>
          <a:ext cx="801911" cy="67564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7341125"/>
              <a:satOff val="32393"/>
              <a:lumOff val="-54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400" kern="1200" dirty="0" smtClean="0"/>
            <a:t>REVISIÓN SEGUNDO DOCUMENTO</a:t>
          </a:r>
          <a:endParaRPr lang="en-US" sz="3400" b="1" kern="1200" dirty="0"/>
        </a:p>
      </dsp:txBody>
      <dsp:txXfrm rot="5400000">
        <a:off x="3840842" y="-2520049"/>
        <a:ext cx="801911" cy="67564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3902F-03B8-4CB6-B37E-9919CB02FA5E}" type="datetimeFigureOut">
              <a:rPr lang="en-US" smtClean="0"/>
              <a:pPr/>
              <a:t>4/20/2015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325BF4-5141-4634-9CA1-905983B612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409410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77A8F7-243F-4B8F-9979-EC4B513B74D1}" type="datetimeFigureOut">
              <a:rPr lang="en-US" smtClean="0"/>
              <a:pPr/>
              <a:t>4/20/2015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623E2-143C-47CF-ACFE-2D7CFB3760A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Notes Placeholder 7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09267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spcBef>
        <a:spcPts val="1200"/>
      </a:spcBef>
      <a:buFont typeface="Arial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623E2-143C-47CF-ACFE-2D7CFB3760A0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29645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BAUHAUS (1919) Y SARQUIS</a:t>
            </a:r>
            <a:r>
              <a:rPr lang="en-US" baseline="0" dirty="0" smtClean="0"/>
              <a:t> (2006)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623E2-143C-47CF-ACFE-2D7CFB3760A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643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EXPECTATIVAS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623E2-143C-47CF-ACFE-2D7CFB3760A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6694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Cinco</a:t>
            </a:r>
            <a:r>
              <a:rPr lang="en-US" dirty="0" smtClean="0"/>
              <a:t> </a:t>
            </a:r>
            <a:r>
              <a:rPr lang="en-US" dirty="0" err="1" smtClean="0"/>
              <a:t>estudiantes</a:t>
            </a:r>
            <a:r>
              <a:rPr lang="en-US" dirty="0" smtClean="0"/>
              <a:t> (</a:t>
            </a:r>
            <a:r>
              <a:rPr lang="en-US" dirty="0" err="1" smtClean="0"/>
              <a:t>justo</a:t>
            </a:r>
            <a:r>
              <a:rPr lang="en-US" dirty="0" smtClean="0"/>
              <a:t> 5 </a:t>
            </a:r>
            <a:r>
              <a:rPr lang="en-US" dirty="0" err="1" smtClean="0"/>
              <a:t>varones</a:t>
            </a:r>
            <a:r>
              <a:rPr lang="en-US" dirty="0" smtClean="0"/>
              <a:t> y 5 </a:t>
            </a:r>
            <a:r>
              <a:rPr lang="en-US" dirty="0" err="1" smtClean="0"/>
              <a:t>hembras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623E2-143C-47CF-ACFE-2D7CFB3760A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77865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WAIT</a:t>
            </a:r>
          </a:p>
          <a:p>
            <a:r>
              <a:rPr lang="en-US" dirty="0" smtClean="0"/>
              <a:t>FASE 1- INVESTIGACIÓN; FASE 2- DESARROLLO; FASE 3- TERMINACIÓN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623E2-143C-47CF-ACFE-2D7CFB3760A0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82164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WAIT!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623E2-143C-47CF-ACFE-2D7CFB3760A0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04891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623E2-143C-47CF-ACFE-2D7CFB3760A0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86859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FEF1-1C18-40D8-8A9A-AA7FFF43FE2E}" type="datetimeFigureOut">
              <a:rPr lang="en-US" smtClean="0"/>
              <a:pPr/>
              <a:t>4/20/2015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8957-5754-4C19-A51A-9C104D1A0E0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FEF1-1C18-40D8-8A9A-AA7FFF43FE2E}" type="datetimeFigureOut">
              <a:rPr lang="en-US" smtClean="0"/>
              <a:pPr/>
              <a:t>4/20/2015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8957-5754-4C19-A51A-9C104D1A0E0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FEF1-1C18-40D8-8A9A-AA7FFF43FE2E}" type="datetimeFigureOut">
              <a:rPr lang="en-US" smtClean="0"/>
              <a:pPr/>
              <a:t>4/20/2015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8957-5754-4C19-A51A-9C104D1A0E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FEF1-1C18-40D8-8A9A-AA7FFF43FE2E}" type="datetimeFigureOut">
              <a:rPr lang="en-US" smtClean="0"/>
              <a:pPr/>
              <a:t>4/20/2015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1E8957-5754-4C19-A51A-9C104D1A0E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8686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1952"/>
            <a:ext cx="4038600" cy="4270248"/>
          </a:xfrm>
        </p:spPr>
        <p:txBody>
          <a:bodyPr anchor="ctr" anchorCtr="0">
            <a:normAutofit/>
          </a:bodyPr>
          <a:lstStyle>
            <a:lvl1pPr marL="114300" indent="0" algn="ctr">
              <a:buFontTx/>
              <a:buNone/>
              <a:defRPr sz="3400">
                <a:solidFill>
                  <a:schemeClr val="tx1"/>
                </a:solidFill>
              </a:defRPr>
            </a:lvl1pPr>
            <a:lvl2pPr marL="411480" indent="0">
              <a:buFontTx/>
              <a:buNone/>
              <a:defRPr sz="3600">
                <a:solidFill>
                  <a:schemeClr val="tx1"/>
                </a:solidFill>
              </a:defRPr>
            </a:lvl2pPr>
            <a:lvl3pPr marL="777240" indent="0">
              <a:buFontTx/>
              <a:buNone/>
              <a:defRPr sz="3600">
                <a:solidFill>
                  <a:schemeClr val="tx1"/>
                </a:solidFill>
              </a:defRPr>
            </a:lvl3pPr>
            <a:lvl4pPr marL="1051560" indent="0">
              <a:buFontTx/>
              <a:buNone/>
              <a:defRPr sz="3600">
                <a:solidFill>
                  <a:schemeClr val="tx1"/>
                </a:solidFill>
              </a:defRPr>
            </a:lvl4pPr>
            <a:lvl5pPr marL="1325880" indent="0">
              <a:buFontTx/>
              <a:buNone/>
              <a:defRPr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FEF1-1C18-40D8-8A9A-AA7FFF43FE2E}" type="datetimeFigureOut">
              <a:rPr lang="en-US" smtClean="0"/>
              <a:pPr/>
              <a:t>4/20/2015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8957-5754-4C19-A51A-9C104D1A0E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57200" y="1143000"/>
            <a:ext cx="7620000" cy="381000"/>
          </a:xfrm>
        </p:spPr>
        <p:txBody>
          <a:bodyPr>
            <a:noAutofit/>
          </a:bodyPr>
          <a:lstStyle>
            <a:lvl1pPr marL="741363" indent="-1588">
              <a:spcBef>
                <a:spcPts val="0"/>
              </a:spcBef>
              <a:buFontTx/>
              <a:buNone/>
              <a:defRPr sz="2000" b="1">
                <a:solidFill>
                  <a:schemeClr val="tx2"/>
                </a:solidFill>
              </a:defRPr>
            </a:lvl1pPr>
            <a:lvl2pPr marL="411480" indent="0">
              <a:buFontTx/>
              <a:buNone/>
              <a:defRPr sz="2000" b="1"/>
            </a:lvl2pPr>
            <a:lvl3pPr marL="777240" indent="0">
              <a:buFontTx/>
              <a:buNone/>
              <a:defRPr sz="2000" b="1"/>
            </a:lvl3pPr>
            <a:lvl4pPr marL="1051560" indent="0">
              <a:buFontTx/>
              <a:buNone/>
              <a:defRPr sz="2000" b="1"/>
            </a:lvl4pPr>
            <a:lvl5pPr marL="1325880" indent="0">
              <a:buFontTx/>
              <a:buNone/>
              <a:defRPr sz="20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 rot="600000">
            <a:off x="4807311" y="2004284"/>
            <a:ext cx="3114715" cy="421314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8038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FEF1-1C18-40D8-8A9A-AA7FFF43FE2E}" type="datetimeFigureOut">
              <a:rPr lang="en-US" smtClean="0"/>
              <a:pPr/>
              <a:t>4/20/2015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8957-5754-4C19-A51A-9C104D1A0E0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FEF1-1C18-40D8-8A9A-AA7FFF43FE2E}" type="datetimeFigureOut">
              <a:rPr lang="en-US" smtClean="0"/>
              <a:pPr/>
              <a:t>4/20/2015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8957-5754-4C19-A51A-9C104D1A0E0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FEF1-1C18-40D8-8A9A-AA7FFF43FE2E}" type="datetimeFigureOut">
              <a:rPr lang="en-US" smtClean="0"/>
              <a:pPr/>
              <a:t>4/20/2015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8957-5754-4C19-A51A-9C104D1A0E0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3000"/>
            <a:ext cx="7543800" cy="990727"/>
          </a:xfrm>
        </p:spPr>
        <p:txBody>
          <a:bodyPr bIns="0"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61760" cy="762000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FEF1-1C18-40D8-8A9A-AA7FFF43FE2E}" type="datetimeFigureOut">
              <a:rPr lang="en-US" smtClean="0"/>
              <a:pPr/>
              <a:t>4/20/2015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8957-5754-4C19-A51A-9C104D1A0E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85801" y="2133600"/>
            <a:ext cx="7543800" cy="990600"/>
          </a:xfrm>
        </p:spPr>
        <p:txBody>
          <a:bodyPr tIns="0">
            <a:noAutofit/>
          </a:bodyPr>
          <a:lstStyle>
            <a:lvl1pPr marL="0" indent="0" algn="l">
              <a:buNone/>
              <a:defRPr sz="3600" spc="-100" baseline="0">
                <a:solidFill>
                  <a:schemeClr val="tx2"/>
                </a:solidFill>
                <a:latin typeface="+mj-lt"/>
              </a:defRPr>
            </a:lvl1pPr>
            <a:lvl2pPr marL="41148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1371600" y="5715000"/>
            <a:ext cx="6477000" cy="762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rgbClr val="8E8D8C"/>
                </a:solidFill>
              </a:defRPr>
            </a:lvl1pPr>
            <a:lvl2pPr marL="411480" indent="0">
              <a:buNone/>
              <a:defRPr>
                <a:solidFill>
                  <a:srgbClr val="8E8D8C"/>
                </a:solidFill>
              </a:defRPr>
            </a:lvl2pPr>
            <a:lvl3pPr marL="777240" indent="0">
              <a:buNone/>
              <a:defRPr>
                <a:solidFill>
                  <a:srgbClr val="8E8D8C"/>
                </a:solidFill>
              </a:defRPr>
            </a:lvl3pPr>
            <a:lvl4pPr marL="1051560" indent="0">
              <a:buNone/>
              <a:defRPr>
                <a:solidFill>
                  <a:srgbClr val="8E8D8C"/>
                </a:solidFill>
              </a:defRPr>
            </a:lvl4pPr>
            <a:lvl5pPr marL="1325880" indent="0">
              <a:buNone/>
              <a:defRPr>
                <a:solidFill>
                  <a:srgbClr val="8E8D8C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3311525" y="4721225"/>
            <a:ext cx="2530475" cy="87630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algn="ctr">
              <a:defRPr lang="en-US" sz="1600" baseline="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>
              <a:spcBef>
                <a:spcPts val="0"/>
              </a:spcBef>
            </a:pPr>
            <a:r>
              <a:rPr lang="en-US" dirty="0" smtClean="0"/>
              <a:t>Insert logo here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3956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300" y="1600200"/>
            <a:ext cx="5257800" cy="4800600"/>
          </a:xfrm>
        </p:spPr>
        <p:txBody>
          <a:bodyPr/>
          <a:lstStyle>
            <a:lvl1pPr algn="ctr">
              <a:lnSpc>
                <a:spcPct val="170000"/>
              </a:lnSpc>
              <a:spcBef>
                <a:spcPts val="1200"/>
              </a:spcBef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FEF1-1C18-40D8-8A9A-AA7FFF43FE2E}" type="datetimeFigureOut">
              <a:rPr lang="en-US" smtClean="0"/>
              <a:pPr/>
              <a:t>4/20/2015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8957-5754-4C19-A51A-9C104D1A0E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99418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868680"/>
          </a:xfrm>
        </p:spPr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76200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FEF1-1C18-40D8-8A9A-AA7FFF43FE2E}" type="datetimeFigureOut">
              <a:rPr lang="en-US" smtClean="0"/>
              <a:pPr/>
              <a:t>4/20/2015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8957-5754-4C19-A51A-9C104D1A0E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1143000"/>
            <a:ext cx="7620000" cy="381000"/>
          </a:xfrm>
        </p:spPr>
        <p:txBody>
          <a:bodyPr>
            <a:noAutofit/>
          </a:bodyPr>
          <a:lstStyle>
            <a:lvl1pPr marL="740664" indent="0">
              <a:spcBef>
                <a:spcPts val="0"/>
              </a:spcBef>
              <a:buFontTx/>
              <a:buNone/>
              <a:defRPr sz="2000" b="1">
                <a:solidFill>
                  <a:schemeClr val="tx2"/>
                </a:solidFill>
              </a:defRPr>
            </a:lvl1pPr>
            <a:lvl2pPr marL="411480" indent="0">
              <a:buFontTx/>
              <a:buNone/>
              <a:defRPr sz="2000" b="1">
                <a:solidFill>
                  <a:schemeClr val="tx2"/>
                </a:solidFill>
              </a:defRPr>
            </a:lvl2pPr>
            <a:lvl3pPr marL="777240" indent="0">
              <a:buFontTx/>
              <a:buNone/>
              <a:defRPr sz="2000" b="1">
                <a:solidFill>
                  <a:schemeClr val="tx2"/>
                </a:solidFill>
              </a:defRPr>
            </a:lvl3pPr>
            <a:lvl4pPr marL="1051560" indent="0">
              <a:buFontTx/>
              <a:buNone/>
              <a:defRPr sz="2000" b="1">
                <a:solidFill>
                  <a:schemeClr val="tx2"/>
                </a:solidFill>
              </a:defRPr>
            </a:lvl4pPr>
            <a:lvl5pPr marL="1325880" indent="0">
              <a:buFontTx/>
              <a:buNone/>
              <a:defRPr sz="20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021351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FEF1-1C18-40D8-8A9A-AA7FFF43FE2E}" type="datetimeFigureOut">
              <a:rPr lang="en-US" smtClean="0"/>
              <a:pPr/>
              <a:t>4/20/2015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8957-5754-4C19-A51A-9C104D1A0E0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FEF1-1C18-40D8-8A9A-AA7FFF43FE2E}" type="datetimeFigureOut">
              <a:rPr lang="en-US" smtClean="0"/>
              <a:pPr/>
              <a:t>4/20/2015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8957-5754-4C19-A51A-9C104D1A0E0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FEF1-1C18-40D8-8A9A-AA7FFF43FE2E}" type="datetimeFigureOut">
              <a:rPr lang="en-US" smtClean="0"/>
              <a:pPr/>
              <a:t>4/20/2015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8957-5754-4C19-A51A-9C104D1A0E0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FEF1-1C18-40D8-8A9A-AA7FFF43FE2E}" type="datetimeFigureOut">
              <a:rPr lang="en-US" smtClean="0"/>
              <a:pPr/>
              <a:t>4/20/2015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8957-5754-4C19-A51A-9C104D1A0E0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911E8957-5754-4C19-A51A-9C104D1A0E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48B4FEF1-1C18-40D8-8A9A-AA7FFF43FE2E}" type="datetimeFigureOut">
              <a:rPr lang="en-US" smtClean="0"/>
              <a:pPr/>
              <a:t>4/20/2015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76" r:id="rId4"/>
    <p:sldLayoutId id="2147483675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4" r:id="rId13"/>
    <p:sldLayoutId id="2147483670" r:id="rId14"/>
    <p:sldLayoutId id="2147483671" r:id="rId1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1588" indent="0" algn="l" defTabSz="914400" rtl="0" eaLnBrk="1" latinLnBrk="0" hangingPunct="1">
        <a:spcBef>
          <a:spcPts val="1200"/>
        </a:spcBef>
        <a:buClr>
          <a:schemeClr val="accent1"/>
        </a:buClr>
        <a:buFont typeface="Arial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85750" indent="-182563" algn="l" defTabSz="914400" rtl="0" eaLnBrk="1" latinLnBrk="0" hangingPunct="1">
        <a:spcBef>
          <a:spcPts val="12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22300" indent="-182563" algn="l" defTabSz="914400" rtl="0" eaLnBrk="1" latinLnBrk="0" hangingPunct="1">
        <a:spcBef>
          <a:spcPts val="6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93750" indent="-182563" algn="l" defTabSz="914400" rtl="0" eaLnBrk="1" latinLnBrk="0" hangingPunct="1">
        <a:spcBef>
          <a:spcPts val="6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92188" indent="-182563" algn="l" defTabSz="914400" rtl="0" eaLnBrk="1" latinLnBrk="0" hangingPunct="1">
        <a:spcBef>
          <a:spcPts val="6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173163" indent="-182563" algn="l" defTabSz="914400" rtl="0" eaLnBrk="1" latinLnBrk="0" hangingPunct="1">
        <a:spcBef>
          <a:spcPts val="6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54138" indent="-182563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44638" indent="-182563" algn="l" defTabSz="914400" rtl="0" eaLnBrk="1" latinLnBrk="0" hangingPunct="1">
        <a:spcBef>
          <a:spcPts val="600"/>
        </a:spcBef>
        <a:buClr>
          <a:schemeClr val="accent2"/>
        </a:buClr>
        <a:buFont typeface="Arial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17675" indent="-182563" algn="l" defTabSz="914400" rtl="0" eaLnBrk="1" latinLnBrk="0" hangingPunct="1">
        <a:spcBef>
          <a:spcPts val="600"/>
        </a:spcBef>
        <a:buClr>
          <a:schemeClr val="accent3"/>
        </a:buClr>
        <a:buFont typeface="Arial" pitchFamily="34" charset="0"/>
        <a:buChar char="•"/>
        <a:tabLst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.jpe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microsoft.com/office/2007/relationships/hdphoto" Target="../media/hdphoto1.wdp"/><Relationship Id="rId10" Type="http://schemas.microsoft.com/office/2007/relationships/diagramDrawing" Target="../diagrams/drawing1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file:///\\localhost\Users\rosemaryfranquiz\DIPLOMADO%20LECTURA%20ESCRITURA%202014\SEGUNDO%20CUATRIMESTRE\Macintosh%20HD:Users:rosemaryfranquiz:DIPLOMADO%20LECTURA%20ESCRITURA%202014:INVESTIGACIO&#769;N-%20ACCIO&#769;N%202014:INVESTIGACIO&#769;N%20DE%20LA%20LECTURA%20Y%20ESCRITURA.docx!OLE_LINK1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1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sz="2800" b="1" cap="all" dirty="0"/>
              <a:t>ESCRIBIR</a:t>
            </a:r>
            <a:br>
              <a:rPr lang="es-ES_tradnl" sz="2800" b="1" cap="all" dirty="0"/>
            </a:br>
            <a:r>
              <a:rPr lang="es-ES_tradnl" sz="2800" b="1" cap="all" dirty="0"/>
              <a:t>EN EL TALLER DE </a:t>
            </a:r>
            <a:r>
              <a:rPr lang="es-ES_tradnl" sz="2800" b="1" cap="all" dirty="0" err="1"/>
              <a:t>DISEÑo</a:t>
            </a:r>
            <a:r>
              <a:rPr lang="es-ES_tradnl" sz="2800" b="1" cap="all" dirty="0"/>
              <a:t> </a:t>
            </a:r>
            <a:r>
              <a:rPr lang="es-ES_tradnl" sz="2800" b="1" cap="all" dirty="0" smtClean="0"/>
              <a:t>ARQUITECTÓNICO</a:t>
            </a:r>
            <a:endParaRPr lang="es-ES_tradnl" sz="2800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DOCENTE INVESTIGADORA</a:t>
            </a:r>
          </a:p>
          <a:p>
            <a:r>
              <a:rPr lang="en-US" dirty="0" smtClean="0"/>
              <a:t>ARQ. ROSEMARY FRANQUIZ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1295400" y="5410200"/>
            <a:ext cx="7315200" cy="1066800"/>
          </a:xfrm>
        </p:spPr>
        <p:txBody>
          <a:bodyPr>
            <a:normAutofit/>
          </a:bodyPr>
          <a:lstStyle/>
          <a:p>
            <a:r>
              <a:rPr lang="en-US" b="1" dirty="0" smtClean="0"/>
              <a:t>PONTIFICIA UNIVERSIDAD CATÓLICA MADRE Y MAESTRA</a:t>
            </a:r>
          </a:p>
          <a:p>
            <a:r>
              <a:rPr lang="es-ES_tradnl" sz="1200" b="1" dirty="0"/>
              <a:t>CENTRO DE EXCELENCIA PARA LA INVESTIGACIÓN</a:t>
            </a:r>
            <a:r>
              <a:rPr lang="es-ES_tradnl" sz="1200" dirty="0"/>
              <a:t> </a:t>
            </a:r>
            <a:r>
              <a:rPr lang="es-ES_tradnl" sz="1200" b="1" dirty="0"/>
              <a:t>Y DIFUSIÓN DE LA LECTURA Y ESCRITURA (CEDILE)</a:t>
            </a:r>
            <a:r>
              <a:rPr lang="es-ES_tradnl" sz="1200" dirty="0"/>
              <a:t> </a:t>
            </a:r>
            <a:endParaRPr lang="es-ES_tradnl" sz="1200" dirty="0" smtClean="0"/>
          </a:p>
          <a:p>
            <a:r>
              <a:rPr lang="es-ES_tradnl" sz="1400" b="1" dirty="0" smtClean="0"/>
              <a:t>FACILITADORA DRA. LILIANA DE MONTENEGRO           ASESORA LIC. BALBINA CASTRO</a:t>
            </a:r>
            <a:endParaRPr lang="en-US" sz="1400" b="1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/>
          <a:srcRect l="-94384" r="-94384"/>
          <a:stretch>
            <a:fillRect/>
          </a:stretch>
        </p:blipFill>
        <p:spPr>
          <a:xfrm>
            <a:off x="6625965" y="228600"/>
            <a:ext cx="2530475" cy="876300"/>
          </a:xfrm>
        </p:spPr>
      </p:pic>
    </p:spTree>
    <p:extLst>
      <p:ext uri="{BB962C8B-B14F-4D97-AF65-F5344CB8AC3E}">
        <p14:creationId xmlns="" xmlns:p14="http://schemas.microsoft.com/office/powerpoint/2010/main" val="22971278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Tm="86000">
        <p14:ripple/>
      </p:transition>
    </mc:Choice>
    <mc:Fallback>
      <p:transition spd="slow" advTm="8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Fases</a:t>
            </a:r>
            <a:r>
              <a:rPr lang="en-US" dirty="0" smtClean="0"/>
              <a:t> de </a:t>
            </a:r>
            <a:r>
              <a:rPr lang="en-US" dirty="0" err="1" smtClean="0"/>
              <a:t>aplicación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418646000"/>
              </p:ext>
            </p:extLst>
          </p:nvPr>
        </p:nvGraphicFramePr>
        <p:xfrm>
          <a:off x="457200" y="1905000"/>
          <a:ext cx="76200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RELACIÓN PERÍODO ACADÉMICO CON EL TEXTO.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 rot="16200000">
            <a:off x="6275519" y="2335081"/>
            <a:ext cx="5029200" cy="663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FASES DE APLICACIÓN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Frame 1"/>
          <p:cNvSpPr/>
          <p:nvPr/>
        </p:nvSpPr>
        <p:spPr>
          <a:xfrm>
            <a:off x="152400" y="1828800"/>
            <a:ext cx="8229600" cy="2667000"/>
          </a:xfrm>
          <a:prstGeom prst="frame">
            <a:avLst>
              <a:gd name="adj1" fmla="val 3984"/>
            </a:avLst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09780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Tm="30000">
        <p:dissolve/>
      </p:transition>
    </mc:Choice>
    <mc:Fallback>
      <p:transition spd="slow" advTm="3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DAB9BB8-72A0-4C2D-AEDF-91F6B8F796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graphicEl>
                                              <a:dgm id="{9DAB9BB8-72A0-4C2D-AEDF-91F6B8F796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graphicEl>
                                              <a:dgm id="{9DAB9BB8-72A0-4C2D-AEDF-91F6B8F796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graphicEl>
                                              <a:dgm id="{9DAB9BB8-72A0-4C2D-AEDF-91F6B8F796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9A408F2-068C-4816-B56E-CCF1BFDEB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graphicEl>
                                              <a:dgm id="{99A408F2-068C-4816-B56E-CCF1BFDEB7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graphicEl>
                                              <a:dgm id="{99A408F2-068C-4816-B56E-CCF1BFDEB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graphicEl>
                                              <a:dgm id="{99A408F2-068C-4816-B56E-CCF1BFDEB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CF34DEB-A073-4F83-94ED-936336F4E0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graphicEl>
                                              <a:dgm id="{7CF34DEB-A073-4F83-94ED-936336F4E0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graphicEl>
                                              <a:dgm id="{7CF34DEB-A073-4F83-94ED-936336F4E0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graphicEl>
                                              <a:dgm id="{7CF34DEB-A073-4F83-94ED-936336F4E0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F4343FF-FEFE-43CF-8050-F416303868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graphicEl>
                                              <a:dgm id="{1F4343FF-FEFE-43CF-8050-F416303868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graphicEl>
                                              <a:dgm id="{1F4343FF-FEFE-43CF-8050-F416303868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graphicEl>
                                              <a:dgm id="{1F4343FF-FEFE-43CF-8050-F416303868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1BE56F9-C05C-4158-810E-167445B06D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graphicEl>
                                              <a:dgm id="{41BE56F9-C05C-4158-810E-167445B06D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graphicEl>
                                              <a:dgm id="{41BE56F9-C05C-4158-810E-167445B06D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graphicEl>
                                              <a:dgm id="{41BE56F9-C05C-4158-810E-167445B06D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072136F-533C-4900-8C58-8E3C877496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graphicEl>
                                              <a:dgm id="{A072136F-533C-4900-8C58-8E3C877496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graphicEl>
                                              <a:dgm id="{A072136F-533C-4900-8C58-8E3C877496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graphicEl>
                                              <a:dgm id="{A072136F-533C-4900-8C58-8E3C877496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1980AB0-F480-45E3-A4B4-72B338BC1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>
                                            <p:graphicEl>
                                              <a:dgm id="{F1980AB0-F480-45E3-A4B4-72B338BC1B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graphicEl>
                                              <a:dgm id="{F1980AB0-F480-45E3-A4B4-72B338BC1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graphicEl>
                                              <a:dgm id="{F1980AB0-F480-45E3-A4B4-72B338BC1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F71C0A2-590F-4CA7-82F6-A91D7C014B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>
                                            <p:graphicEl>
                                              <a:dgm id="{8F71C0A2-590F-4CA7-82F6-A91D7C014B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graphicEl>
                                              <a:dgm id="{8F71C0A2-590F-4CA7-82F6-A91D7C014B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graphicEl>
                                              <a:dgm id="{8F71C0A2-590F-4CA7-82F6-A91D7C014B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7" grpId="0">
        <p:bldSub>
          <a:bldDgm bld="one"/>
        </p:bldSub>
      </p:bldGraphic>
      <p:bldP spid="6" grpId="0" build="p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14 </a:t>
            </a:r>
            <a:r>
              <a:rPr lang="en-US" dirty="0" err="1" smtClean="0"/>
              <a:t>actividades</a:t>
            </a:r>
            <a:r>
              <a:rPr lang="en-US" dirty="0" smtClean="0"/>
              <a:t> </a:t>
            </a:r>
            <a:r>
              <a:rPr lang="en-US" dirty="0" err="1" smtClean="0"/>
              <a:t>realizadas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durante</a:t>
            </a:r>
            <a:r>
              <a:rPr lang="en-US" dirty="0" smtClean="0"/>
              <a:t> la </a:t>
            </a:r>
            <a:r>
              <a:rPr lang="en-US" dirty="0" err="1" smtClean="0"/>
              <a:t>primera</a:t>
            </a:r>
            <a:r>
              <a:rPr lang="en-US" dirty="0" smtClean="0"/>
              <a:t> </a:t>
            </a:r>
            <a:r>
              <a:rPr lang="en-US" dirty="0" err="1" smtClean="0"/>
              <a:t>fase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3631374" cy="4800600"/>
          </a:xfrm>
          <a:ln>
            <a:solidFill>
              <a:srgbClr val="000000"/>
            </a:solidFill>
          </a:ln>
        </p:spPr>
        <p:txBody>
          <a:bodyPr>
            <a:noAutofit/>
          </a:bodyPr>
          <a:lstStyle/>
          <a:p>
            <a:pPr marL="230188" lvl="0" indent="-228600">
              <a:buClrTx/>
              <a:buFont typeface="+mj-lt"/>
              <a:buAutoNum type="arabicPeriod"/>
            </a:pPr>
            <a:r>
              <a:rPr lang="es-ES_tradnl" sz="1400" dirty="0"/>
              <a:t>Introducción investigación- acción. </a:t>
            </a:r>
          </a:p>
          <a:p>
            <a:pPr marL="230188" lvl="0" indent="-228600">
              <a:buClrTx/>
              <a:buFont typeface="+mj-lt"/>
              <a:buAutoNum type="arabicPeriod"/>
            </a:pPr>
            <a:r>
              <a:rPr lang="es-ES_tradnl" sz="1400" dirty="0"/>
              <a:t>Planificación general del informe final.</a:t>
            </a:r>
          </a:p>
          <a:p>
            <a:pPr marL="230188" lvl="0" indent="-228600">
              <a:buClrTx/>
              <a:buFont typeface="+mj-lt"/>
              <a:buAutoNum type="arabicPeriod"/>
            </a:pPr>
            <a:r>
              <a:rPr lang="es-ES_tradnl" sz="1400" dirty="0"/>
              <a:t>Visita al solar con una guía de observación.</a:t>
            </a:r>
          </a:p>
          <a:p>
            <a:pPr marL="230188" lvl="0" indent="-228600">
              <a:buClrTx/>
              <a:buFont typeface="+mj-lt"/>
              <a:buAutoNum type="arabicPeriod"/>
            </a:pPr>
            <a:r>
              <a:rPr lang="es-ES_tradnl" sz="1400" dirty="0"/>
              <a:t>Toma de fotografías de las ideas registradas en la guía de observación.</a:t>
            </a:r>
          </a:p>
          <a:p>
            <a:pPr marL="230188" lvl="0" indent="-228600">
              <a:buClrTx/>
              <a:buFont typeface="+mj-lt"/>
              <a:buAutoNum type="arabicPeriod"/>
            </a:pPr>
            <a:r>
              <a:rPr lang="es-ES_tradnl" sz="1400" dirty="0"/>
              <a:t>Elaboración de la </a:t>
            </a:r>
            <a:r>
              <a:rPr lang="es-ES_tradnl" sz="1400" i="1" dirty="0"/>
              <a:t>matriz conceptual</a:t>
            </a:r>
            <a:r>
              <a:rPr lang="es-ES_tradnl" sz="1400" dirty="0"/>
              <a:t> del contexto.</a:t>
            </a:r>
          </a:p>
          <a:p>
            <a:pPr marL="230188" lvl="0" indent="-228600">
              <a:buClrTx/>
              <a:buFont typeface="+mj-lt"/>
              <a:buAutoNum type="arabicPeriod"/>
            </a:pPr>
            <a:r>
              <a:rPr lang="es-ES_tradnl" sz="1400" dirty="0"/>
              <a:t>Redacción de un documento que describa cada matriz conceptual realizada.</a:t>
            </a:r>
          </a:p>
          <a:p>
            <a:pPr marL="230188" lvl="0" indent="-228600">
              <a:buClrTx/>
              <a:buFont typeface="+mj-lt"/>
              <a:buAutoNum type="arabicPeriod"/>
            </a:pPr>
            <a:r>
              <a:rPr lang="es-ES_tradnl" sz="1400" dirty="0"/>
              <a:t>Investigación directa del </a:t>
            </a:r>
            <a:r>
              <a:rPr lang="es-ES_tradnl" sz="1400" i="1" dirty="0"/>
              <a:t>Contexto</a:t>
            </a:r>
            <a:r>
              <a:rPr lang="es-ES_tradnl" sz="1400" dirty="0"/>
              <a:t> del proyecto</a:t>
            </a:r>
          </a:p>
          <a:p>
            <a:pPr marL="331787" lvl="1" indent="-228600">
              <a:buClrTx/>
              <a:buFont typeface="+mj-lt"/>
              <a:buAutoNum type="alphaLcPeriod"/>
            </a:pPr>
            <a:r>
              <a:rPr lang="es-ES_tradnl" sz="1400" dirty="0"/>
              <a:t>Elaboración de una presentación en </a:t>
            </a:r>
            <a:r>
              <a:rPr lang="es-ES_tradnl" sz="1400" dirty="0" err="1"/>
              <a:t>powerpoint</a:t>
            </a:r>
            <a:r>
              <a:rPr lang="es-ES_tradnl" sz="1400" dirty="0"/>
              <a:t> de un aspecto de la investigación.</a:t>
            </a:r>
          </a:p>
          <a:p>
            <a:pPr>
              <a:spcBef>
                <a:spcPts val="200"/>
              </a:spcBef>
              <a:buClrTx/>
            </a:pPr>
            <a:endParaRPr lang="en-US" sz="1400" dirty="0"/>
          </a:p>
        </p:txBody>
      </p:sp>
      <p:sp>
        <p:nvSpPr>
          <p:cNvPr id="5" name="L-Shape 4"/>
          <p:cNvSpPr/>
          <p:nvPr/>
        </p:nvSpPr>
        <p:spPr>
          <a:xfrm rot="5400000">
            <a:off x="6416290" y="-320290"/>
            <a:ext cx="1423812" cy="2369192"/>
          </a:xfrm>
          <a:prstGeom prst="corner">
            <a:avLst>
              <a:gd name="adj1" fmla="val 16120"/>
              <a:gd name="adj2" fmla="val 16110"/>
            </a:avLst>
          </a:pr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038600" y="1676400"/>
            <a:ext cx="4267200" cy="4800600"/>
          </a:xfrm>
          <a:prstGeom prst="rect">
            <a:avLst/>
          </a:prstGeom>
          <a:ln w="19050" cmpd="sng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588" indent="0" algn="l" defTabSz="914400" rtl="0" eaLnBrk="1" latinLnBrk="0" hangingPunct="1">
              <a:spcBef>
                <a:spcPts val="1200"/>
              </a:spcBef>
              <a:buClr>
                <a:schemeClr val="accent1"/>
              </a:buClr>
              <a:buFont typeface="Arial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182563" algn="l" defTabSz="914400" rtl="0" eaLnBrk="1" latinLnBrk="0" hangingPunct="1">
              <a:spcBef>
                <a:spcPts val="12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2300" indent="-182563" algn="l" defTabSz="914400" rtl="0" eaLnBrk="1" latinLnBrk="0" hangingPunct="1"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93750" indent="-182563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2188" indent="-182563" algn="l" defTabSz="914400" rtl="0" eaLnBrk="1" latinLnBrk="0" hangingPunct="1">
              <a:spcBef>
                <a:spcPts val="6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73163" indent="-182563" algn="l" defTabSz="914400" rtl="0" eaLnBrk="1" latinLnBrk="0" hangingPunct="1">
              <a:spcBef>
                <a:spcPts val="6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4138" indent="-182563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44638" indent="-182563" algn="l" defTabSz="914400" rtl="0" eaLnBrk="1" latinLnBrk="0" hangingPunct="1"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17675" indent="-182563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Arial" pitchFamily="34" charset="0"/>
              <a:buChar char="•"/>
              <a:tabLst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indent="-228600">
              <a:buClrTx/>
              <a:buFont typeface="+mj-lt"/>
              <a:buAutoNum type="arabicPeriod" startAt="8"/>
            </a:pPr>
            <a:r>
              <a:rPr lang="es-ES_tradnl" sz="1400" dirty="0" smtClean="0"/>
              <a:t>Lecturas asignadas- (leídas de manera general, grupal e individual):</a:t>
            </a:r>
          </a:p>
          <a:p>
            <a:pPr marL="331787" lvl="1" indent="-228600">
              <a:lnSpc>
                <a:spcPct val="80000"/>
              </a:lnSpc>
              <a:buClrTx/>
              <a:buFont typeface="+mj-lt"/>
              <a:buAutoNum type="alphaLcPeriod"/>
            </a:pPr>
            <a:r>
              <a:rPr lang="es-ES_tradnl" sz="1400" dirty="0" smtClean="0"/>
              <a:t>Investigación del </a:t>
            </a:r>
            <a:r>
              <a:rPr lang="es-ES_tradnl" sz="1400" i="1" dirty="0" smtClean="0"/>
              <a:t>Contexto</a:t>
            </a:r>
            <a:r>
              <a:rPr lang="es-ES_tradnl" sz="1400" dirty="0" smtClean="0"/>
              <a:t> del proyecto según documentos gubernamentales.</a:t>
            </a:r>
          </a:p>
          <a:p>
            <a:pPr marL="331787" lvl="1" indent="-228600">
              <a:lnSpc>
                <a:spcPct val="80000"/>
              </a:lnSpc>
              <a:buClrTx/>
              <a:buFont typeface="+mj-lt"/>
              <a:buAutoNum type="alphaLcPeriod"/>
            </a:pPr>
            <a:r>
              <a:rPr lang="es-ES_tradnl" sz="1400" dirty="0" smtClean="0"/>
              <a:t>Lectura del texto “</a:t>
            </a:r>
            <a:r>
              <a:rPr lang="es-ES_tradnl" sz="1400" dirty="0" err="1" smtClean="0"/>
              <a:t>Envejeciente</a:t>
            </a:r>
            <a:r>
              <a:rPr lang="es-ES_tradnl" sz="1400" dirty="0" smtClean="0"/>
              <a:t> Activo” como definición del Usuario del proyecto de diseño.</a:t>
            </a:r>
          </a:p>
          <a:p>
            <a:pPr marL="331787" lvl="1" indent="-228600">
              <a:lnSpc>
                <a:spcPct val="80000"/>
              </a:lnSpc>
              <a:buClrTx/>
              <a:buFont typeface="+mj-lt"/>
              <a:buAutoNum type="alphaLcPeriod"/>
            </a:pPr>
            <a:r>
              <a:rPr lang="es-ES_tradnl" sz="1400" dirty="0" smtClean="0"/>
              <a:t>Lectura de la poesía del autor </a:t>
            </a:r>
            <a:r>
              <a:rPr lang="es-ES_tradnl" sz="1400" dirty="0" err="1" smtClean="0"/>
              <a:t>Dylan</a:t>
            </a:r>
            <a:r>
              <a:rPr lang="es-ES_tradnl" sz="1400" dirty="0" smtClean="0"/>
              <a:t> Thomas “</a:t>
            </a:r>
            <a:r>
              <a:rPr lang="es-ES_tradnl" sz="1400" i="1" dirty="0" err="1" smtClean="0"/>
              <a:t>Don’t</a:t>
            </a:r>
            <a:r>
              <a:rPr lang="es-ES_tradnl" sz="1400" i="1" dirty="0" smtClean="0"/>
              <a:t> </a:t>
            </a:r>
            <a:r>
              <a:rPr lang="es-ES_tradnl" sz="1400" i="1" dirty="0" err="1" smtClean="0"/>
              <a:t>go</a:t>
            </a:r>
            <a:r>
              <a:rPr lang="es-ES_tradnl" sz="1400" i="1" dirty="0" smtClean="0"/>
              <a:t> </a:t>
            </a:r>
            <a:r>
              <a:rPr lang="es-ES_tradnl" sz="1400" i="1" dirty="0" err="1" smtClean="0"/>
              <a:t>gently</a:t>
            </a:r>
            <a:r>
              <a:rPr lang="es-ES_tradnl" sz="1400" i="1" dirty="0" smtClean="0"/>
              <a:t> </a:t>
            </a:r>
            <a:r>
              <a:rPr lang="es-ES_tradnl" sz="1400" i="1" dirty="0" err="1" smtClean="0"/>
              <a:t>into</a:t>
            </a:r>
            <a:r>
              <a:rPr lang="es-ES_tradnl" sz="1400" i="1" dirty="0" smtClean="0"/>
              <a:t> </a:t>
            </a:r>
            <a:r>
              <a:rPr lang="es-ES_tradnl" sz="1400" i="1" dirty="0" err="1" smtClean="0"/>
              <a:t>that</a:t>
            </a:r>
            <a:r>
              <a:rPr lang="es-ES_tradnl" sz="1400" i="1" dirty="0" smtClean="0"/>
              <a:t> </a:t>
            </a:r>
            <a:r>
              <a:rPr lang="es-ES_tradnl" sz="1400" i="1" dirty="0" err="1" smtClean="0"/>
              <a:t>good</a:t>
            </a:r>
            <a:r>
              <a:rPr lang="es-ES_tradnl" sz="1400" i="1" dirty="0" smtClean="0"/>
              <a:t> </a:t>
            </a:r>
            <a:r>
              <a:rPr lang="es-ES_tradnl" sz="1400" i="1" dirty="0" err="1" smtClean="0"/>
              <a:t>night</a:t>
            </a:r>
            <a:r>
              <a:rPr lang="es-ES_tradnl" sz="1400" dirty="0" smtClean="0"/>
              <a:t>” (“</a:t>
            </a:r>
            <a:r>
              <a:rPr lang="es-ES_tradnl" sz="1400" i="1" dirty="0" smtClean="0"/>
              <a:t>No entres sereno en esa buena noche</a:t>
            </a:r>
            <a:r>
              <a:rPr lang="es-ES_tradnl" sz="1400" dirty="0" smtClean="0"/>
              <a:t>”).</a:t>
            </a:r>
          </a:p>
          <a:p>
            <a:pPr marL="230188" indent="-228600">
              <a:buClrTx/>
              <a:buFont typeface="+mj-lt"/>
              <a:buAutoNum type="arabicPeriod" startAt="8"/>
            </a:pPr>
            <a:r>
              <a:rPr lang="es-ES_tradnl" sz="1400" dirty="0" smtClean="0"/>
              <a:t>Discusión abierta de los temas leídos.</a:t>
            </a:r>
          </a:p>
          <a:p>
            <a:pPr marL="230188" indent="-228600">
              <a:buClrTx/>
              <a:buFont typeface="+mj-lt"/>
              <a:buAutoNum type="arabicPeriod" startAt="8"/>
            </a:pPr>
            <a:r>
              <a:rPr lang="es-ES_tradnl" sz="1400" dirty="0" smtClean="0"/>
              <a:t>Escritura libre de la primera versión del documento que integre los textos anteriores.</a:t>
            </a:r>
          </a:p>
          <a:p>
            <a:pPr marL="230188" indent="-228600">
              <a:buClrTx/>
              <a:buFont typeface="+mj-lt"/>
              <a:buAutoNum type="arabicPeriod" startAt="8"/>
            </a:pPr>
            <a:r>
              <a:rPr lang="es-ES_tradnl" sz="1400" dirty="0" smtClean="0"/>
              <a:t>Reflexión sobre el tema escrito. </a:t>
            </a:r>
          </a:p>
          <a:p>
            <a:pPr marL="230188" indent="-228600">
              <a:buClrTx/>
              <a:buFont typeface="+mj-lt"/>
              <a:buAutoNum type="arabicPeriod" startAt="8"/>
            </a:pPr>
            <a:r>
              <a:rPr lang="es-ES_tradnl" sz="1400" dirty="0" smtClean="0"/>
              <a:t>Representación gráfica del tema escrito.</a:t>
            </a:r>
          </a:p>
          <a:p>
            <a:pPr marL="230188" indent="-228600">
              <a:buClrTx/>
              <a:buFont typeface="+mj-lt"/>
              <a:buAutoNum type="arabicPeriod" startAt="8"/>
            </a:pPr>
            <a:r>
              <a:rPr lang="es-ES_tradnl" sz="1400" dirty="0" smtClean="0"/>
              <a:t>Revisión del texto escrito.</a:t>
            </a:r>
          </a:p>
          <a:p>
            <a:pPr marL="230188" indent="-228600">
              <a:buClrTx/>
              <a:buFont typeface="+mj-lt"/>
              <a:buAutoNum type="arabicPeriod" startAt="8"/>
            </a:pPr>
            <a:r>
              <a:rPr lang="es-ES_tradnl" sz="1400" dirty="0" smtClean="0"/>
              <a:t>Corrección y evaluación del texto escrito. </a:t>
            </a:r>
          </a:p>
          <a:p>
            <a:pPr marL="230188" indent="-228600">
              <a:spcBef>
                <a:spcPts val="200"/>
              </a:spcBef>
              <a:buClrTx/>
              <a:buFont typeface="+mj-lt"/>
              <a:buAutoNum type="arabicPeriod" startAt="8"/>
            </a:pPr>
            <a:endParaRPr lang="en-US" sz="1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 rot="16200000">
            <a:off x="6275519" y="2335081"/>
            <a:ext cx="5029200" cy="663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FASES DE APLICACIÓN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6488668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FASE DE INVESTIGACIÓN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319736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257800" cy="1173162"/>
          </a:xfrm>
        </p:spPr>
        <p:txBody>
          <a:bodyPr/>
          <a:lstStyle/>
          <a:p>
            <a:r>
              <a:rPr lang="en-US" dirty="0" smtClean="0"/>
              <a:t>3 </a:t>
            </a:r>
            <a:r>
              <a:rPr lang="en-US" dirty="0" err="1" smtClean="0"/>
              <a:t>actividades</a:t>
            </a:r>
            <a:r>
              <a:rPr lang="en-US" dirty="0" smtClean="0"/>
              <a:t> </a:t>
            </a:r>
            <a:r>
              <a:rPr lang="en-US" dirty="0" err="1" smtClean="0"/>
              <a:t>realizadas</a:t>
            </a:r>
            <a:r>
              <a:rPr lang="en-US" dirty="0" smtClean="0"/>
              <a:t> </a:t>
            </a:r>
            <a:r>
              <a:rPr lang="en-US" dirty="0" err="1" smtClean="0"/>
              <a:t>durante</a:t>
            </a:r>
            <a:r>
              <a:rPr lang="en-US" dirty="0" smtClean="0"/>
              <a:t> la </a:t>
            </a:r>
            <a:r>
              <a:rPr lang="en-US" dirty="0" err="1" smtClean="0"/>
              <a:t>segunda</a:t>
            </a:r>
            <a:r>
              <a:rPr lang="en-US" dirty="0" smtClean="0"/>
              <a:t> </a:t>
            </a:r>
            <a:r>
              <a:rPr lang="en-US" dirty="0" err="1" smtClean="0"/>
              <a:t>fase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9400"/>
            <a:ext cx="7620000" cy="2590800"/>
          </a:xfrm>
        </p:spPr>
        <p:txBody>
          <a:bodyPr>
            <a:normAutofit/>
          </a:bodyPr>
          <a:lstStyle/>
          <a:p>
            <a:pPr marL="1079500" lvl="2" indent="-457200">
              <a:buClrTx/>
              <a:buSzPct val="111000"/>
              <a:buFont typeface="+mj-lt"/>
              <a:buAutoNum type="arabicPeriod"/>
            </a:pPr>
            <a:r>
              <a:rPr lang="en-US" dirty="0" err="1" smtClean="0">
                <a:solidFill>
                  <a:srgbClr val="2F2B20"/>
                </a:solidFill>
              </a:rPr>
              <a:t>Revisión</a:t>
            </a:r>
            <a:r>
              <a:rPr lang="en-US" dirty="0" smtClean="0">
                <a:solidFill>
                  <a:srgbClr val="2F2B20"/>
                </a:solidFill>
              </a:rPr>
              <a:t> </a:t>
            </a:r>
            <a:r>
              <a:rPr lang="en-US" dirty="0">
                <a:solidFill>
                  <a:srgbClr val="2F2B20"/>
                </a:solidFill>
              </a:rPr>
              <a:t>y </a:t>
            </a:r>
            <a:r>
              <a:rPr lang="en-US" dirty="0" err="1">
                <a:solidFill>
                  <a:srgbClr val="2F2B20"/>
                </a:solidFill>
              </a:rPr>
              <a:t>r</a:t>
            </a:r>
            <a:r>
              <a:rPr lang="en-US" dirty="0" err="1" smtClean="0">
                <a:solidFill>
                  <a:srgbClr val="2F2B20"/>
                </a:solidFill>
              </a:rPr>
              <a:t>eescritura</a:t>
            </a:r>
            <a:r>
              <a:rPr lang="en-US" dirty="0" smtClean="0">
                <a:solidFill>
                  <a:srgbClr val="2F2B20"/>
                </a:solidFill>
              </a:rPr>
              <a:t> </a:t>
            </a:r>
            <a:r>
              <a:rPr lang="en-US" dirty="0">
                <a:solidFill>
                  <a:srgbClr val="2F2B20"/>
                </a:solidFill>
              </a:rPr>
              <a:t>del </a:t>
            </a:r>
            <a:r>
              <a:rPr lang="en-US" dirty="0" err="1" smtClean="0">
                <a:solidFill>
                  <a:srgbClr val="2F2B20"/>
                </a:solidFill>
              </a:rPr>
              <a:t>texto</a:t>
            </a:r>
            <a:r>
              <a:rPr lang="en-US" dirty="0" smtClean="0">
                <a:solidFill>
                  <a:srgbClr val="2F2B20"/>
                </a:solidFill>
              </a:rPr>
              <a:t>.</a:t>
            </a:r>
            <a:endParaRPr lang="es-ES_tradnl" dirty="0">
              <a:solidFill>
                <a:srgbClr val="2F2B20"/>
              </a:solidFill>
            </a:endParaRPr>
          </a:p>
          <a:p>
            <a:pPr marL="1079500" lvl="2" indent="-457200">
              <a:buClrTx/>
              <a:buSzPct val="111000"/>
              <a:buFont typeface="+mj-lt"/>
              <a:buAutoNum type="arabicPeriod"/>
            </a:pPr>
            <a:r>
              <a:rPr lang="en-US" dirty="0" err="1" smtClean="0">
                <a:solidFill>
                  <a:srgbClr val="2F2B20"/>
                </a:solidFill>
              </a:rPr>
              <a:t>Identificación</a:t>
            </a:r>
            <a:r>
              <a:rPr lang="en-US" dirty="0" smtClean="0">
                <a:solidFill>
                  <a:srgbClr val="2F2B20"/>
                </a:solidFill>
              </a:rPr>
              <a:t> </a:t>
            </a:r>
            <a:r>
              <a:rPr lang="en-US" dirty="0">
                <a:solidFill>
                  <a:srgbClr val="2F2B20"/>
                </a:solidFill>
              </a:rPr>
              <a:t>del </a:t>
            </a:r>
            <a:r>
              <a:rPr lang="en-US" dirty="0" err="1">
                <a:solidFill>
                  <a:srgbClr val="2F2B20"/>
                </a:solidFill>
              </a:rPr>
              <a:t>tema</a:t>
            </a:r>
            <a:r>
              <a:rPr lang="en-US" dirty="0">
                <a:solidFill>
                  <a:srgbClr val="2F2B20"/>
                </a:solidFill>
              </a:rPr>
              <a:t> de </a:t>
            </a:r>
            <a:r>
              <a:rPr lang="en-US" dirty="0" err="1">
                <a:solidFill>
                  <a:srgbClr val="2F2B20"/>
                </a:solidFill>
              </a:rPr>
              <a:t>filosofía</a:t>
            </a:r>
            <a:r>
              <a:rPr lang="en-US" dirty="0">
                <a:solidFill>
                  <a:srgbClr val="2F2B20"/>
                </a:solidFill>
              </a:rPr>
              <a:t> </a:t>
            </a:r>
            <a:r>
              <a:rPr lang="en-US" dirty="0" err="1">
                <a:solidFill>
                  <a:srgbClr val="2F2B20"/>
                </a:solidFill>
              </a:rPr>
              <a:t>arquitectónica</a:t>
            </a:r>
            <a:r>
              <a:rPr lang="en-US" dirty="0">
                <a:solidFill>
                  <a:srgbClr val="2F2B20"/>
                </a:solidFill>
              </a:rPr>
              <a:t> y </a:t>
            </a:r>
            <a:r>
              <a:rPr lang="en-US" dirty="0" err="1" smtClean="0">
                <a:solidFill>
                  <a:srgbClr val="2F2B20"/>
                </a:solidFill>
              </a:rPr>
              <a:t>descripción</a:t>
            </a:r>
            <a:r>
              <a:rPr lang="en-US" dirty="0" smtClean="0">
                <a:solidFill>
                  <a:srgbClr val="2F2B20"/>
                </a:solidFill>
              </a:rPr>
              <a:t> </a:t>
            </a:r>
            <a:r>
              <a:rPr lang="en-US" dirty="0">
                <a:solidFill>
                  <a:srgbClr val="2F2B20"/>
                </a:solidFill>
              </a:rPr>
              <a:t>de las </a:t>
            </a:r>
            <a:r>
              <a:rPr lang="en-US" dirty="0" err="1">
                <a:solidFill>
                  <a:srgbClr val="2F2B20"/>
                </a:solidFill>
              </a:rPr>
              <a:t>respuestas</a:t>
            </a:r>
            <a:r>
              <a:rPr lang="en-US" dirty="0">
                <a:solidFill>
                  <a:srgbClr val="2F2B20"/>
                </a:solidFill>
              </a:rPr>
              <a:t> </a:t>
            </a:r>
            <a:r>
              <a:rPr lang="en-US" dirty="0" err="1">
                <a:solidFill>
                  <a:srgbClr val="2F2B20"/>
                </a:solidFill>
              </a:rPr>
              <a:t>arquitectónicas</a:t>
            </a:r>
            <a:r>
              <a:rPr lang="en-US" dirty="0">
                <a:solidFill>
                  <a:srgbClr val="2F2B20"/>
                </a:solidFill>
              </a:rPr>
              <a:t> a </a:t>
            </a:r>
            <a:r>
              <a:rPr lang="en-US" dirty="0" smtClean="0">
                <a:solidFill>
                  <a:srgbClr val="2F2B20"/>
                </a:solidFill>
              </a:rPr>
              <a:t>ser </a:t>
            </a:r>
            <a:r>
              <a:rPr lang="en-US" dirty="0" err="1" smtClean="0">
                <a:solidFill>
                  <a:srgbClr val="2F2B20"/>
                </a:solidFill>
              </a:rPr>
              <a:t>desarrolladas</a:t>
            </a:r>
            <a:r>
              <a:rPr lang="en-US" dirty="0" smtClean="0">
                <a:solidFill>
                  <a:srgbClr val="2F2B20"/>
                </a:solidFill>
              </a:rPr>
              <a:t> en </a:t>
            </a:r>
            <a:r>
              <a:rPr lang="en-US" dirty="0" err="1">
                <a:solidFill>
                  <a:srgbClr val="2F2B20"/>
                </a:solidFill>
              </a:rPr>
              <a:t>cada</a:t>
            </a:r>
            <a:r>
              <a:rPr lang="en-US" dirty="0">
                <a:solidFill>
                  <a:srgbClr val="2F2B20"/>
                </a:solidFill>
              </a:rPr>
              <a:t> </a:t>
            </a:r>
            <a:r>
              <a:rPr lang="en-US" dirty="0" err="1">
                <a:solidFill>
                  <a:srgbClr val="2F2B20"/>
                </a:solidFill>
              </a:rPr>
              <a:t>proyecto</a:t>
            </a:r>
            <a:r>
              <a:rPr lang="en-US" dirty="0">
                <a:solidFill>
                  <a:srgbClr val="2F2B20"/>
                </a:solidFill>
              </a:rPr>
              <a:t> de </a:t>
            </a:r>
            <a:r>
              <a:rPr lang="en-US" dirty="0" err="1" smtClean="0">
                <a:solidFill>
                  <a:srgbClr val="2F2B20"/>
                </a:solidFill>
              </a:rPr>
              <a:t>diseño</a:t>
            </a:r>
            <a:r>
              <a:rPr lang="en-US" dirty="0" smtClean="0">
                <a:solidFill>
                  <a:srgbClr val="2F2B20"/>
                </a:solidFill>
              </a:rPr>
              <a:t>.</a:t>
            </a:r>
          </a:p>
          <a:p>
            <a:pPr marL="1079500" lvl="2" indent="-457200">
              <a:buClrTx/>
              <a:buSzPct val="111000"/>
              <a:buFont typeface="+mj-lt"/>
              <a:buAutoNum type="arabicPeriod"/>
            </a:pPr>
            <a:r>
              <a:rPr lang="en-US" dirty="0" err="1" smtClean="0">
                <a:solidFill>
                  <a:srgbClr val="2F2B20"/>
                </a:solidFill>
              </a:rPr>
              <a:t>Segunda</a:t>
            </a:r>
            <a:r>
              <a:rPr lang="en-US" dirty="0" smtClean="0">
                <a:solidFill>
                  <a:srgbClr val="2F2B20"/>
                </a:solidFill>
              </a:rPr>
              <a:t> </a:t>
            </a:r>
            <a:r>
              <a:rPr lang="en-US" dirty="0" err="1">
                <a:solidFill>
                  <a:srgbClr val="2F2B20"/>
                </a:solidFill>
              </a:rPr>
              <a:t>corrección</a:t>
            </a:r>
            <a:r>
              <a:rPr lang="en-US" dirty="0">
                <a:solidFill>
                  <a:srgbClr val="2F2B20"/>
                </a:solidFill>
              </a:rPr>
              <a:t> y </a:t>
            </a:r>
            <a:r>
              <a:rPr lang="en-US" dirty="0" err="1">
                <a:solidFill>
                  <a:srgbClr val="2F2B20"/>
                </a:solidFill>
              </a:rPr>
              <a:t>evaluación</a:t>
            </a:r>
            <a:r>
              <a:rPr lang="en-US" dirty="0">
                <a:solidFill>
                  <a:srgbClr val="2F2B20"/>
                </a:solidFill>
              </a:rPr>
              <a:t> del </a:t>
            </a:r>
            <a:r>
              <a:rPr lang="en-US" dirty="0" err="1">
                <a:solidFill>
                  <a:srgbClr val="2F2B20"/>
                </a:solidFill>
              </a:rPr>
              <a:t>texto</a:t>
            </a:r>
            <a:r>
              <a:rPr lang="en-US" dirty="0">
                <a:solidFill>
                  <a:srgbClr val="2F2B20"/>
                </a:solidFill>
              </a:rPr>
              <a:t> </a:t>
            </a:r>
            <a:r>
              <a:rPr lang="en-US" dirty="0" err="1" smtClean="0">
                <a:solidFill>
                  <a:srgbClr val="2F2B20"/>
                </a:solidFill>
              </a:rPr>
              <a:t>escrito</a:t>
            </a:r>
            <a:r>
              <a:rPr lang="en-US" dirty="0" smtClean="0">
                <a:solidFill>
                  <a:srgbClr val="2F2B20"/>
                </a:solidFill>
              </a:rPr>
              <a:t>.</a:t>
            </a:r>
            <a:endParaRPr lang="es-ES_tradnl" dirty="0">
              <a:solidFill>
                <a:srgbClr val="2F2B20"/>
              </a:solidFill>
            </a:endParaRPr>
          </a:p>
          <a:p>
            <a:pPr>
              <a:buClrTx/>
              <a:buSzPct val="111000"/>
            </a:pPr>
            <a:endParaRPr lang="en-US" dirty="0">
              <a:solidFill>
                <a:srgbClr val="2F2B2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800" y="2133600"/>
            <a:ext cx="7620000" cy="381000"/>
          </a:xfrm>
        </p:spPr>
        <p:txBody>
          <a:bodyPr/>
          <a:lstStyle/>
          <a:p>
            <a:r>
              <a:rPr lang="en-US" dirty="0"/>
              <a:t>Durante la </a:t>
            </a:r>
            <a:r>
              <a:rPr lang="en-US" dirty="0" err="1" smtClean="0"/>
              <a:t>Segunda</a:t>
            </a:r>
            <a:r>
              <a:rPr lang="en-US" dirty="0" smtClean="0"/>
              <a:t> </a:t>
            </a:r>
            <a:r>
              <a:rPr lang="en-US" dirty="0" err="1" smtClean="0"/>
              <a:t>Fase</a:t>
            </a:r>
            <a:r>
              <a:rPr lang="en-US" dirty="0" smtClean="0"/>
              <a:t> </a:t>
            </a:r>
            <a:r>
              <a:rPr lang="en-US" dirty="0"/>
              <a:t>se </a:t>
            </a:r>
            <a:r>
              <a:rPr lang="en-US" dirty="0" err="1"/>
              <a:t>propuso</a:t>
            </a:r>
            <a:r>
              <a:rPr lang="en-US" dirty="0"/>
              <a:t>: </a:t>
            </a:r>
            <a:endParaRPr lang="es-ES_tradnl" dirty="0"/>
          </a:p>
          <a:p>
            <a:endParaRPr lang="en-US" dirty="0"/>
          </a:p>
        </p:txBody>
      </p:sp>
      <p:sp>
        <p:nvSpPr>
          <p:cNvPr id="5" name="L-Shape 4"/>
          <p:cNvSpPr/>
          <p:nvPr/>
        </p:nvSpPr>
        <p:spPr>
          <a:xfrm rot="5400000">
            <a:off x="6340090" y="-320290"/>
            <a:ext cx="1423812" cy="2369192"/>
          </a:xfrm>
          <a:prstGeom prst="corner">
            <a:avLst>
              <a:gd name="adj1" fmla="val 16120"/>
              <a:gd name="adj2" fmla="val 16110"/>
            </a:avLst>
          </a:prstGeom>
        </p:spPr>
        <p:style>
          <a:lnRef idx="2">
            <a:schemeClr val="accent4">
              <a:hueOff val="-3518287"/>
              <a:satOff val="21119"/>
              <a:lumOff val="-1863"/>
              <a:alphaOff val="0"/>
            </a:schemeClr>
          </a:lnRef>
          <a:fillRef idx="1">
            <a:schemeClr val="accent4">
              <a:hueOff val="-3518287"/>
              <a:satOff val="21119"/>
              <a:lumOff val="-1863"/>
              <a:alphaOff val="0"/>
            </a:schemeClr>
          </a:fillRef>
          <a:effectRef idx="0">
            <a:schemeClr val="accent4">
              <a:hueOff val="-3518287"/>
              <a:satOff val="21119"/>
              <a:lumOff val="-1863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Title 1"/>
          <p:cNvSpPr txBox="1">
            <a:spLocks/>
          </p:cNvSpPr>
          <p:nvPr/>
        </p:nvSpPr>
        <p:spPr>
          <a:xfrm rot="16200000">
            <a:off x="6275519" y="2335081"/>
            <a:ext cx="5029200" cy="663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FASES DE APLICACIÓN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609600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FASE DE DESARROLLO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60478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320"/>
            <a:ext cx="7620000" cy="868680"/>
          </a:xfrm>
        </p:spPr>
        <p:txBody>
          <a:bodyPr/>
          <a:lstStyle/>
          <a:p>
            <a:r>
              <a:rPr lang="en-US" dirty="0" smtClean="0"/>
              <a:t>3 </a:t>
            </a:r>
            <a:r>
              <a:rPr lang="en-US" dirty="0" err="1" smtClean="0"/>
              <a:t>actividades</a:t>
            </a:r>
            <a:r>
              <a:rPr lang="en-US" dirty="0" smtClean="0"/>
              <a:t> de la</a:t>
            </a:r>
            <a:br>
              <a:rPr lang="en-US" dirty="0" smtClean="0"/>
            </a:br>
            <a:r>
              <a:rPr lang="en-US" dirty="0" smtClean="0"/>
              <a:t>TERCERA FASE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7620000" cy="2590800"/>
          </a:xfrm>
        </p:spPr>
        <p:txBody>
          <a:bodyPr>
            <a:normAutofit/>
          </a:bodyPr>
          <a:lstStyle/>
          <a:p>
            <a:pPr marL="1079500" lvl="2" indent="-457200">
              <a:buClrTx/>
              <a:buSzPct val="105000"/>
              <a:buFont typeface="+mj-lt"/>
              <a:buAutoNum type="arabicPeriod"/>
            </a:pPr>
            <a:r>
              <a:rPr lang="en-US" dirty="0" err="1" smtClean="0"/>
              <a:t>Revisión</a:t>
            </a:r>
            <a:r>
              <a:rPr lang="en-US" dirty="0" smtClean="0"/>
              <a:t> </a:t>
            </a:r>
            <a:r>
              <a:rPr lang="en-US" dirty="0"/>
              <a:t>y </a:t>
            </a:r>
            <a:r>
              <a:rPr lang="en-US" dirty="0" err="1"/>
              <a:t>Reescritura</a:t>
            </a:r>
            <a:r>
              <a:rPr lang="en-US" dirty="0"/>
              <a:t> del </a:t>
            </a:r>
            <a:r>
              <a:rPr lang="en-US" dirty="0" err="1" smtClean="0"/>
              <a:t>texto</a:t>
            </a:r>
            <a:r>
              <a:rPr lang="en-US" dirty="0" smtClean="0"/>
              <a:t>.</a:t>
            </a:r>
            <a:endParaRPr lang="es-ES_tradnl" dirty="0"/>
          </a:p>
          <a:p>
            <a:pPr marL="1079500" lvl="2" indent="-457200">
              <a:buClrTx/>
              <a:buSzPct val="105000"/>
              <a:buFont typeface="+mj-lt"/>
              <a:buAutoNum type="arabicPeriod"/>
            </a:pPr>
            <a:r>
              <a:rPr lang="en-US" dirty="0" err="1" smtClean="0"/>
              <a:t>Desarrollo</a:t>
            </a:r>
            <a:r>
              <a:rPr lang="en-US" dirty="0" smtClean="0"/>
              <a:t> </a:t>
            </a:r>
            <a:r>
              <a:rPr lang="en-US" dirty="0"/>
              <a:t>final del </a:t>
            </a:r>
            <a:r>
              <a:rPr lang="en-US" dirty="0" err="1"/>
              <a:t>tema</a:t>
            </a:r>
            <a:r>
              <a:rPr lang="en-US" dirty="0"/>
              <a:t> de </a:t>
            </a:r>
            <a:r>
              <a:rPr lang="en-US" dirty="0" err="1"/>
              <a:t>filosofía</a:t>
            </a:r>
            <a:r>
              <a:rPr lang="en-US" dirty="0"/>
              <a:t> </a:t>
            </a:r>
            <a:r>
              <a:rPr lang="en-US" dirty="0" err="1"/>
              <a:t>arquitectónica</a:t>
            </a:r>
            <a:r>
              <a:rPr lang="en-US" dirty="0"/>
              <a:t> y </a:t>
            </a:r>
            <a:r>
              <a:rPr lang="en-US" dirty="0" err="1" smtClean="0"/>
              <a:t>descripción</a:t>
            </a:r>
            <a:r>
              <a:rPr lang="en-US" dirty="0" smtClean="0"/>
              <a:t> </a:t>
            </a:r>
            <a:r>
              <a:rPr lang="en-US" dirty="0"/>
              <a:t>de las </a:t>
            </a:r>
            <a:r>
              <a:rPr lang="en-US" dirty="0" err="1"/>
              <a:t>respuestas</a:t>
            </a:r>
            <a:r>
              <a:rPr lang="en-US" dirty="0"/>
              <a:t> </a:t>
            </a:r>
            <a:r>
              <a:rPr lang="en-US" dirty="0" err="1"/>
              <a:t>arquitectónicas</a:t>
            </a:r>
            <a:r>
              <a:rPr lang="en-US" dirty="0"/>
              <a:t> a </a:t>
            </a:r>
            <a:r>
              <a:rPr lang="en-US" dirty="0" err="1"/>
              <a:t>ser</a:t>
            </a:r>
            <a:r>
              <a:rPr lang="en-US" dirty="0"/>
              <a:t> </a:t>
            </a:r>
            <a:r>
              <a:rPr lang="en-US" dirty="0" err="1" smtClean="0"/>
              <a:t>desarrollado</a:t>
            </a:r>
            <a:r>
              <a:rPr lang="en-US" dirty="0" smtClean="0"/>
              <a:t> </a:t>
            </a:r>
            <a:r>
              <a:rPr lang="en-US" dirty="0"/>
              <a:t>de </a:t>
            </a:r>
            <a:r>
              <a:rPr lang="en-US" dirty="0" err="1"/>
              <a:t>manera</a:t>
            </a:r>
            <a:r>
              <a:rPr lang="en-US" dirty="0"/>
              <a:t> individual en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proyecto</a:t>
            </a:r>
            <a:r>
              <a:rPr lang="en-US" dirty="0"/>
              <a:t> de </a:t>
            </a:r>
            <a:r>
              <a:rPr lang="en-US" dirty="0" err="1" smtClean="0"/>
              <a:t>diseño</a:t>
            </a:r>
            <a:endParaRPr lang="es-ES_tradnl" dirty="0"/>
          </a:p>
          <a:p>
            <a:pPr marL="1079500" lvl="2" indent="-457200">
              <a:buClrTx/>
              <a:buSzPct val="105000"/>
              <a:buFont typeface="+mj-lt"/>
              <a:buAutoNum type="arabicPeriod"/>
            </a:pPr>
            <a:r>
              <a:rPr lang="en-US" dirty="0" err="1" smtClean="0"/>
              <a:t>Corrección</a:t>
            </a:r>
            <a:r>
              <a:rPr lang="en-US" dirty="0" smtClean="0"/>
              <a:t> </a:t>
            </a:r>
            <a:r>
              <a:rPr lang="en-US" dirty="0"/>
              <a:t>y </a:t>
            </a:r>
            <a:r>
              <a:rPr lang="en-US" dirty="0" err="1"/>
              <a:t>evaluación</a:t>
            </a:r>
            <a:r>
              <a:rPr lang="en-US" dirty="0"/>
              <a:t> final del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escrito</a:t>
            </a:r>
            <a:endParaRPr lang="es-ES_tradnl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800" y="1447800"/>
            <a:ext cx="7620000" cy="381000"/>
          </a:xfrm>
        </p:spPr>
        <p:txBody>
          <a:bodyPr/>
          <a:lstStyle/>
          <a:p>
            <a:r>
              <a:rPr lang="en-US" dirty="0"/>
              <a:t>Durante la </a:t>
            </a:r>
            <a:r>
              <a:rPr lang="en-US" dirty="0" err="1" smtClean="0"/>
              <a:t>Tercera</a:t>
            </a:r>
            <a:r>
              <a:rPr lang="en-US" dirty="0" smtClean="0"/>
              <a:t> </a:t>
            </a:r>
            <a:r>
              <a:rPr lang="en-US" dirty="0" err="1" smtClean="0"/>
              <a:t>Fase</a:t>
            </a:r>
            <a:r>
              <a:rPr lang="en-US" dirty="0" smtClean="0"/>
              <a:t> </a:t>
            </a:r>
            <a:r>
              <a:rPr lang="en-US" dirty="0"/>
              <a:t>se </a:t>
            </a:r>
            <a:r>
              <a:rPr lang="en-US" dirty="0" err="1"/>
              <a:t>propuso</a:t>
            </a:r>
            <a:r>
              <a:rPr lang="en-US" dirty="0"/>
              <a:t>: </a:t>
            </a:r>
            <a:endParaRPr lang="es-ES_tradnl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4000143"/>
            <a:ext cx="8001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NOTA:</a:t>
            </a:r>
          </a:p>
          <a:p>
            <a:r>
              <a:rPr lang="en-US" b="1" dirty="0" err="1" smtClean="0">
                <a:solidFill>
                  <a:srgbClr val="3366FF"/>
                </a:solidFill>
              </a:rPr>
              <a:t>Esta</a:t>
            </a:r>
            <a:r>
              <a:rPr lang="en-US" b="1" dirty="0" smtClean="0">
                <a:solidFill>
                  <a:srgbClr val="3366FF"/>
                </a:solidFill>
              </a:rPr>
              <a:t> </a:t>
            </a:r>
            <a:r>
              <a:rPr lang="en-US" b="1" dirty="0" err="1" smtClean="0">
                <a:solidFill>
                  <a:srgbClr val="3366FF"/>
                </a:solidFill>
              </a:rPr>
              <a:t>fase</a:t>
            </a:r>
            <a:r>
              <a:rPr lang="en-US" b="1" dirty="0" smtClean="0">
                <a:solidFill>
                  <a:srgbClr val="3366FF"/>
                </a:solidFill>
              </a:rPr>
              <a:t> no se </a:t>
            </a:r>
            <a:r>
              <a:rPr lang="en-US" b="1" dirty="0" err="1" smtClean="0">
                <a:solidFill>
                  <a:srgbClr val="3366FF"/>
                </a:solidFill>
              </a:rPr>
              <a:t>incluye</a:t>
            </a:r>
            <a:r>
              <a:rPr lang="en-US" b="1" dirty="0" smtClean="0">
                <a:solidFill>
                  <a:srgbClr val="3366FF"/>
                </a:solidFill>
              </a:rPr>
              <a:t> en la </a:t>
            </a:r>
            <a:r>
              <a:rPr lang="en-US" b="1" dirty="0" err="1" smtClean="0">
                <a:solidFill>
                  <a:srgbClr val="3366FF"/>
                </a:solidFill>
              </a:rPr>
              <a:t>investigación</a:t>
            </a:r>
            <a:r>
              <a:rPr lang="en-US" b="1" dirty="0">
                <a:solidFill>
                  <a:srgbClr val="3366FF"/>
                </a:solidFill>
              </a:rPr>
              <a:t>- </a:t>
            </a:r>
            <a:r>
              <a:rPr lang="en-US" b="1" dirty="0" err="1" smtClean="0">
                <a:solidFill>
                  <a:srgbClr val="3366FF"/>
                </a:solidFill>
              </a:rPr>
              <a:t>acción</a:t>
            </a:r>
            <a:r>
              <a:rPr lang="en-US" b="1" dirty="0" smtClean="0">
                <a:solidFill>
                  <a:srgbClr val="3366FF"/>
                </a:solidFill>
              </a:rPr>
              <a:t>, </a:t>
            </a:r>
            <a:r>
              <a:rPr lang="en-US" b="1" dirty="0" err="1" smtClean="0">
                <a:solidFill>
                  <a:srgbClr val="3366FF"/>
                </a:solidFill>
              </a:rPr>
              <a:t>para</a:t>
            </a:r>
            <a:r>
              <a:rPr lang="en-US" b="1" dirty="0" smtClean="0">
                <a:solidFill>
                  <a:srgbClr val="3366FF"/>
                </a:solidFill>
              </a:rPr>
              <a:t> </a:t>
            </a:r>
            <a:r>
              <a:rPr lang="en-US" b="1" dirty="0" err="1">
                <a:solidFill>
                  <a:srgbClr val="3366FF"/>
                </a:solidFill>
              </a:rPr>
              <a:t>evitar</a:t>
            </a:r>
            <a:r>
              <a:rPr lang="en-US" b="1" dirty="0">
                <a:solidFill>
                  <a:srgbClr val="3366FF"/>
                </a:solidFill>
              </a:rPr>
              <a:t> </a:t>
            </a:r>
            <a:r>
              <a:rPr lang="en-US" b="1" dirty="0" err="1">
                <a:solidFill>
                  <a:srgbClr val="3366FF"/>
                </a:solidFill>
              </a:rPr>
              <a:t>dificultades</a:t>
            </a:r>
            <a:r>
              <a:rPr lang="en-US" dirty="0"/>
              <a:t> </a:t>
            </a:r>
            <a:r>
              <a:rPr lang="en-US" dirty="0" smtClean="0"/>
              <a:t>:</a:t>
            </a:r>
          </a:p>
          <a:p>
            <a:endParaRPr lang="en-US" sz="1200" dirty="0" smtClean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E</a:t>
            </a:r>
            <a:r>
              <a:rPr lang="en-US" dirty="0" smtClean="0"/>
              <a:t>n </a:t>
            </a:r>
            <a:r>
              <a:rPr lang="en-US" dirty="0" smtClean="0"/>
              <a:t>el </a:t>
            </a:r>
            <a:r>
              <a:rPr lang="en-US" dirty="0" err="1" smtClean="0"/>
              <a:t>proceso</a:t>
            </a:r>
            <a:r>
              <a:rPr lang="en-US" dirty="0" smtClean="0"/>
              <a:t> de </a:t>
            </a:r>
            <a:r>
              <a:rPr lang="en-US" dirty="0" err="1" smtClean="0"/>
              <a:t>enseñanza</a:t>
            </a:r>
            <a:r>
              <a:rPr lang="en-US" dirty="0" smtClean="0"/>
              <a:t>- </a:t>
            </a:r>
            <a:r>
              <a:rPr lang="en-US" dirty="0" err="1" smtClean="0"/>
              <a:t>aprendizaje</a:t>
            </a:r>
            <a:r>
              <a:rPr lang="en-US" dirty="0" smtClean="0"/>
              <a:t> de los </a:t>
            </a:r>
            <a:r>
              <a:rPr lang="en-US" dirty="0" err="1" smtClean="0"/>
              <a:t>estudiantes</a:t>
            </a:r>
            <a:r>
              <a:rPr lang="en-US" dirty="0" smtClean="0"/>
              <a:t>, </a:t>
            </a:r>
            <a:r>
              <a:rPr lang="en-US" dirty="0" err="1" smtClean="0"/>
              <a:t>quienes</a:t>
            </a:r>
            <a:r>
              <a:rPr lang="en-US" dirty="0" smtClean="0"/>
              <a:t> </a:t>
            </a:r>
            <a:r>
              <a:rPr lang="en-US" dirty="0" err="1" smtClean="0"/>
              <a:t>debían</a:t>
            </a:r>
            <a:r>
              <a:rPr lang="en-US" dirty="0" smtClean="0"/>
              <a:t> </a:t>
            </a:r>
            <a:r>
              <a:rPr lang="en-US" dirty="0" err="1" smtClean="0"/>
              <a:t>realizar</a:t>
            </a:r>
            <a:r>
              <a:rPr lang="en-US" dirty="0" smtClean="0"/>
              <a:t> los </a:t>
            </a:r>
            <a:r>
              <a:rPr lang="en-US" dirty="0" err="1" smtClean="0"/>
              <a:t>gráficos</a:t>
            </a:r>
            <a:r>
              <a:rPr lang="en-US" dirty="0" smtClean="0"/>
              <a:t> y </a:t>
            </a:r>
            <a:r>
              <a:rPr lang="en-US" dirty="0" err="1" smtClean="0"/>
              <a:t>modelos</a:t>
            </a:r>
            <a:r>
              <a:rPr lang="en-US" dirty="0" smtClean="0"/>
              <a:t> de </a:t>
            </a:r>
            <a:r>
              <a:rPr lang="en-US" dirty="0" err="1" smtClean="0"/>
              <a:t>representación</a:t>
            </a:r>
            <a:r>
              <a:rPr lang="en-US" dirty="0" smtClean="0"/>
              <a:t> </a:t>
            </a:r>
            <a:r>
              <a:rPr lang="en-US" dirty="0" err="1" smtClean="0"/>
              <a:t>propios</a:t>
            </a:r>
            <a:r>
              <a:rPr lang="en-US" dirty="0" smtClean="0"/>
              <a:t> del </a:t>
            </a:r>
            <a:r>
              <a:rPr lang="en-US" dirty="0" err="1" smtClean="0"/>
              <a:t>proyecto</a:t>
            </a:r>
            <a:r>
              <a:rPr lang="en-US" dirty="0" smtClean="0"/>
              <a:t> </a:t>
            </a:r>
            <a:r>
              <a:rPr lang="en-US" dirty="0" err="1" smtClean="0"/>
              <a:t>arquitectónico</a:t>
            </a:r>
            <a:r>
              <a:rPr lang="en-US" dirty="0" smtClean="0"/>
              <a:t> </a:t>
            </a:r>
            <a:r>
              <a:rPr lang="en-US" dirty="0" err="1" smtClean="0"/>
              <a:t>definitivo</a:t>
            </a:r>
            <a:r>
              <a:rPr lang="en-US" dirty="0" smtClean="0"/>
              <a:t> </a:t>
            </a:r>
            <a:r>
              <a:rPr lang="en-US" dirty="0" err="1" smtClean="0"/>
              <a:t>desarrollado</a:t>
            </a:r>
            <a:r>
              <a:rPr lang="en-US" dirty="0" smtClean="0"/>
              <a:t> </a:t>
            </a:r>
            <a:r>
              <a:rPr lang="en-US" dirty="0" err="1" smtClean="0"/>
              <a:t>durante</a:t>
            </a:r>
            <a:r>
              <a:rPr lang="en-US" dirty="0" smtClean="0"/>
              <a:t> la </a:t>
            </a:r>
            <a:r>
              <a:rPr lang="en-US" dirty="0" err="1" smtClean="0"/>
              <a:t>asignatura</a:t>
            </a:r>
            <a:r>
              <a:rPr lang="en-US" dirty="0" smtClean="0"/>
              <a:t> </a:t>
            </a:r>
            <a:r>
              <a:rPr lang="en-US" dirty="0" err="1" smtClean="0"/>
              <a:t>Diseño</a:t>
            </a:r>
            <a:r>
              <a:rPr lang="en-US" dirty="0" smtClean="0"/>
              <a:t> V</a:t>
            </a:r>
          </a:p>
          <a:p>
            <a:pPr marL="285750" indent="-285750">
              <a:buFont typeface="Wingdings" charset="2"/>
              <a:buChar char="§"/>
            </a:pPr>
            <a:endParaRPr lang="en-US" sz="1200" dirty="0" smtClean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E</a:t>
            </a:r>
            <a:r>
              <a:rPr lang="en-US" dirty="0" smtClean="0"/>
              <a:t>n </a:t>
            </a:r>
            <a:r>
              <a:rPr lang="en-US" dirty="0" smtClean="0"/>
              <a:t>la </a:t>
            </a:r>
            <a:r>
              <a:rPr lang="en-US" dirty="0" err="1" smtClean="0"/>
              <a:t>logística</a:t>
            </a:r>
            <a:r>
              <a:rPr lang="en-US" dirty="0" smtClean="0"/>
              <a:t> de la </a:t>
            </a:r>
            <a:r>
              <a:rPr lang="en-US" dirty="0" err="1" smtClean="0"/>
              <a:t>asignatura</a:t>
            </a:r>
            <a:r>
              <a:rPr lang="en-US" dirty="0" smtClean="0"/>
              <a:t>, la </a:t>
            </a:r>
            <a:r>
              <a:rPr lang="en-US" dirty="0" err="1" smtClean="0"/>
              <a:t>cual</a:t>
            </a:r>
            <a:r>
              <a:rPr lang="en-US" dirty="0" smtClean="0"/>
              <a:t> </a:t>
            </a:r>
            <a:r>
              <a:rPr lang="en-US" dirty="0" err="1" smtClean="0"/>
              <a:t>debe</a:t>
            </a:r>
            <a:r>
              <a:rPr lang="en-US" dirty="0" smtClean="0"/>
              <a:t> </a:t>
            </a:r>
            <a:r>
              <a:rPr lang="en-US" dirty="0" err="1" smtClean="0"/>
              <a:t>evaluar</a:t>
            </a:r>
            <a:r>
              <a:rPr lang="en-US" dirty="0" smtClean="0"/>
              <a:t>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competencias</a:t>
            </a:r>
            <a:r>
              <a:rPr lang="en-US" dirty="0" smtClean="0"/>
              <a:t> </a:t>
            </a:r>
            <a:r>
              <a:rPr lang="en-US" dirty="0" err="1" smtClean="0"/>
              <a:t>propias</a:t>
            </a:r>
            <a:r>
              <a:rPr lang="en-US" dirty="0" smtClean="0"/>
              <a:t> del </a:t>
            </a:r>
            <a:r>
              <a:rPr lang="en-US" dirty="0" err="1" smtClean="0"/>
              <a:t>desarrollo</a:t>
            </a:r>
            <a:r>
              <a:rPr lang="en-US" dirty="0" smtClean="0"/>
              <a:t> del </a:t>
            </a:r>
            <a:r>
              <a:rPr lang="en-US" dirty="0" err="1" smtClean="0"/>
              <a:t>diseño</a:t>
            </a:r>
            <a:r>
              <a:rPr lang="en-US" dirty="0" smtClean="0"/>
              <a:t> de un </a:t>
            </a:r>
            <a:r>
              <a:rPr lang="en-US" dirty="0" err="1" smtClean="0"/>
              <a:t>proyecto</a:t>
            </a:r>
            <a:r>
              <a:rPr lang="en-US" dirty="0" smtClean="0"/>
              <a:t> </a:t>
            </a:r>
            <a:r>
              <a:rPr lang="en-US" dirty="0" err="1" smtClean="0"/>
              <a:t>arquitectónico</a:t>
            </a:r>
            <a:endParaRPr lang="en-US" dirty="0" smtClean="0"/>
          </a:p>
        </p:txBody>
      </p:sp>
      <p:sp>
        <p:nvSpPr>
          <p:cNvPr id="6" name="L-Shape 5"/>
          <p:cNvSpPr/>
          <p:nvPr/>
        </p:nvSpPr>
        <p:spPr>
          <a:xfrm rot="5400000">
            <a:off x="6416290" y="-320290"/>
            <a:ext cx="1423812" cy="2369192"/>
          </a:xfrm>
          <a:prstGeom prst="corner">
            <a:avLst>
              <a:gd name="adj1" fmla="val 16120"/>
              <a:gd name="adj2" fmla="val 16110"/>
            </a:avLst>
          </a:prstGeom>
        </p:spPr>
        <p:style>
          <a:lnRef idx="2">
            <a:schemeClr val="accent4">
              <a:hueOff val="-7036575"/>
              <a:satOff val="42238"/>
              <a:lumOff val="-3725"/>
              <a:alphaOff val="0"/>
            </a:schemeClr>
          </a:lnRef>
          <a:fillRef idx="1">
            <a:schemeClr val="accent4">
              <a:hueOff val="-7036575"/>
              <a:satOff val="42238"/>
              <a:lumOff val="-3725"/>
              <a:alphaOff val="0"/>
            </a:schemeClr>
          </a:fillRef>
          <a:effectRef idx="0">
            <a:schemeClr val="accent4">
              <a:hueOff val="-7036575"/>
              <a:satOff val="42238"/>
              <a:lumOff val="-3725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Title 1"/>
          <p:cNvSpPr txBox="1">
            <a:spLocks/>
          </p:cNvSpPr>
          <p:nvPr/>
        </p:nvSpPr>
        <p:spPr>
          <a:xfrm rot="16200000">
            <a:off x="6275519" y="2335081"/>
            <a:ext cx="5029200" cy="663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FASES DE APLICACIÓN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6488668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FASE DE TERMINACIÓN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683505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</a:t>
            </a:r>
            <a:r>
              <a:rPr lang="en-US" dirty="0" err="1" smtClean="0"/>
              <a:t>onocimientos</a:t>
            </a:r>
            <a:r>
              <a:rPr lang="en-US" dirty="0" smtClean="0"/>
              <a:t> </a:t>
            </a:r>
            <a:r>
              <a:rPr lang="en-US" dirty="0" err="1" smtClean="0"/>
              <a:t>previos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3364" b="-1189"/>
          <a:stretch/>
        </p:blipFill>
        <p:spPr>
          <a:xfrm>
            <a:off x="457200" y="1970599"/>
            <a:ext cx="7620000" cy="1306001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Rúbrica</a:t>
            </a:r>
            <a:r>
              <a:rPr lang="en-US" dirty="0" smtClean="0"/>
              <a:t> de </a:t>
            </a:r>
            <a:r>
              <a:rPr lang="en-US" dirty="0" err="1" smtClean="0"/>
              <a:t>evaluación</a:t>
            </a:r>
            <a:r>
              <a:rPr lang="en-US" dirty="0" smtClean="0"/>
              <a:t> de </a:t>
            </a:r>
            <a:r>
              <a:rPr lang="en-US" dirty="0" err="1" smtClean="0"/>
              <a:t>portafolios</a:t>
            </a:r>
            <a:r>
              <a:rPr lang="en-US" dirty="0" smtClean="0"/>
              <a:t> </a:t>
            </a:r>
            <a:r>
              <a:rPr lang="en-US" dirty="0" err="1" smtClean="0"/>
              <a:t>nivel</a:t>
            </a:r>
            <a:r>
              <a:rPr lang="en-US" dirty="0" smtClean="0"/>
              <a:t> de </a:t>
            </a:r>
            <a:r>
              <a:rPr lang="en-US" dirty="0" err="1" smtClean="0"/>
              <a:t>diseño</a:t>
            </a:r>
            <a:r>
              <a:rPr lang="en-US" dirty="0" smtClean="0"/>
              <a:t> anterior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1" y="3276600"/>
            <a:ext cx="3657600" cy="34387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6616988" y="2603212"/>
            <a:ext cx="4267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PRIMEROS ESCRITOS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19400" y="3314700"/>
            <a:ext cx="1562100" cy="14097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185013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868362"/>
          </a:xfrm>
        </p:spPr>
        <p:txBody>
          <a:bodyPr/>
          <a:lstStyle/>
          <a:p>
            <a:r>
              <a:rPr lang="es-ES_tradnl" sz="2400" b="1" dirty="0" smtClean="0"/>
              <a:t>Dificultades identificadas en los primeros escritos de los estudiantes participantes de ARQ-311-T-004</a:t>
            </a:r>
            <a:r>
              <a:rPr lang="es-ES_tradnl" sz="2400" dirty="0" smtClean="0"/>
              <a:t/>
            </a:r>
            <a:br>
              <a:rPr lang="es-ES_tradnl" sz="2400" dirty="0" smtClean="0"/>
            </a:b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609600" y="838200"/>
            <a:ext cx="7848600" cy="5706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ES_tradnl" sz="1600" dirty="0"/>
              <a:t> </a:t>
            </a:r>
          </a:p>
          <a:p>
            <a:pPr marL="285750" lvl="0" indent="-285750">
              <a:lnSpc>
                <a:spcPct val="120000"/>
              </a:lnSpc>
              <a:buFont typeface="Wingdings" charset="2"/>
              <a:buChar char="§"/>
            </a:pPr>
            <a:r>
              <a:rPr lang="es-ES_tradnl" sz="1600" dirty="0" smtClean="0"/>
              <a:t>Los </a:t>
            </a:r>
            <a:r>
              <a:rPr lang="es-ES_tradnl" sz="1600" dirty="0"/>
              <a:t>estudiantes </a:t>
            </a:r>
            <a:r>
              <a:rPr lang="es-ES_tradnl" sz="1600" b="1" i="1" dirty="0"/>
              <a:t>tienden a </a:t>
            </a:r>
            <a:r>
              <a:rPr lang="es-ES_tradnl" sz="1600" b="1" i="1" dirty="0" smtClean="0"/>
              <a:t>restar </a:t>
            </a:r>
            <a:r>
              <a:rPr lang="es-ES_tradnl" sz="1600" b="1" i="1" dirty="0"/>
              <a:t>importancia a los documentos </a:t>
            </a:r>
            <a:r>
              <a:rPr lang="es-ES_tradnl" sz="1600" b="1" i="1" dirty="0" smtClean="0"/>
              <a:t>solicitados, </a:t>
            </a:r>
            <a:r>
              <a:rPr lang="es-ES_tradnl" sz="1600" b="1" i="1" dirty="0"/>
              <a:t>prefiriendo utilizar imágenes o gráfico</a:t>
            </a:r>
            <a:r>
              <a:rPr lang="es-ES_tradnl" sz="1600" i="1" dirty="0"/>
              <a:t>s en sus textos</a:t>
            </a:r>
            <a:r>
              <a:rPr lang="es-ES_tradnl" sz="1600" dirty="0"/>
              <a:t> para suplementar o sustituir el texto </a:t>
            </a:r>
            <a:r>
              <a:rPr lang="es-ES_tradnl" sz="1600" dirty="0" smtClean="0"/>
              <a:t>escrito.</a:t>
            </a:r>
            <a:endParaRPr lang="es-ES_tradnl" sz="1600" dirty="0"/>
          </a:p>
          <a:p>
            <a:pPr marL="285750" lvl="0" indent="-285750">
              <a:lnSpc>
                <a:spcPct val="120000"/>
              </a:lnSpc>
              <a:buFont typeface="Wingdings" charset="2"/>
              <a:buChar char="§"/>
            </a:pPr>
            <a:r>
              <a:rPr lang="es-ES_tradnl" sz="1600" dirty="0"/>
              <a:t>Generalmente, </a:t>
            </a:r>
            <a:r>
              <a:rPr lang="es-ES_tradnl" sz="1600" b="1" i="1" dirty="0"/>
              <a:t>optan por explicar algún elemento </a:t>
            </a:r>
            <a:r>
              <a:rPr lang="es-ES_tradnl" sz="1600" b="1" i="1" dirty="0" smtClean="0"/>
              <a:t>oralmente, </a:t>
            </a:r>
            <a:r>
              <a:rPr lang="es-ES_tradnl" sz="1600" i="1" dirty="0"/>
              <a:t>apoyándose en textos sucintos presentados digitalmente con </a:t>
            </a:r>
            <a:r>
              <a:rPr lang="es-ES_tradnl" sz="1600" i="1" dirty="0" smtClean="0"/>
              <a:t>viñetas</a:t>
            </a:r>
            <a:r>
              <a:rPr lang="es-ES_tradnl" sz="1600" dirty="0"/>
              <a:t>.</a:t>
            </a:r>
          </a:p>
          <a:p>
            <a:pPr marL="285750" lvl="0" indent="-285750">
              <a:lnSpc>
                <a:spcPct val="120000"/>
              </a:lnSpc>
              <a:buFont typeface="Wingdings" charset="2"/>
              <a:buChar char="§"/>
            </a:pPr>
            <a:r>
              <a:rPr lang="es-ES_tradnl" sz="1600" b="1" i="1" dirty="0"/>
              <a:t>Muchos de sus textos son copiados digitalmente y pegados en los </a:t>
            </a:r>
            <a:r>
              <a:rPr lang="es-ES_tradnl" sz="1600" b="1" i="1" dirty="0" smtClean="0"/>
              <a:t>informes, </a:t>
            </a:r>
            <a:r>
              <a:rPr lang="es-ES_tradnl" sz="1600" i="1" dirty="0"/>
              <a:t>sin citar su fuente ni delimitar el texto ajeno</a:t>
            </a:r>
            <a:r>
              <a:rPr lang="es-ES_tradnl" sz="1600" dirty="0"/>
              <a:t> citado con paratexto, pie de página, comillas u otros. Generalmente, los textos carecen de bibliografía. </a:t>
            </a:r>
          </a:p>
          <a:p>
            <a:pPr marL="285750" lvl="0" indent="-285750">
              <a:lnSpc>
                <a:spcPct val="120000"/>
              </a:lnSpc>
              <a:buFont typeface="Wingdings" charset="2"/>
              <a:buChar char="§"/>
            </a:pPr>
            <a:r>
              <a:rPr lang="es-ES_tradnl" sz="1600" b="1" dirty="0"/>
              <a:t>Tienen </a:t>
            </a:r>
            <a:r>
              <a:rPr lang="es-ES_tradnl" sz="1600" b="1" i="1" dirty="0"/>
              <a:t>dificultades para comprender el tipo de texto que se les </a:t>
            </a:r>
            <a:r>
              <a:rPr lang="es-ES_tradnl" sz="1600" b="1" i="1" dirty="0" smtClean="0"/>
              <a:t>solicita</a:t>
            </a:r>
            <a:r>
              <a:rPr lang="es-ES_tradnl" sz="1600" b="1" dirty="0" smtClean="0"/>
              <a:t>.</a:t>
            </a:r>
            <a:endParaRPr lang="es-ES_tradnl" sz="1600" b="1" dirty="0"/>
          </a:p>
          <a:p>
            <a:pPr marL="285750" lvl="0" indent="-285750">
              <a:lnSpc>
                <a:spcPct val="120000"/>
              </a:lnSpc>
              <a:buFont typeface="Wingdings" charset="2"/>
              <a:buChar char="§"/>
            </a:pPr>
            <a:r>
              <a:rPr lang="es-ES_tradnl" sz="1600" dirty="0"/>
              <a:t>Demuestran </a:t>
            </a:r>
            <a:r>
              <a:rPr lang="es-ES_tradnl" sz="1600" b="1" i="1" dirty="0"/>
              <a:t>dificultades para producir reflexiones personales </a:t>
            </a:r>
            <a:r>
              <a:rPr lang="es-ES_tradnl" sz="1600" i="1" dirty="0"/>
              <a:t>y desarrollar sus ideas </a:t>
            </a:r>
            <a:r>
              <a:rPr lang="es-ES_tradnl" sz="1600" i="1" dirty="0" smtClean="0"/>
              <a:t>organizadamente.</a:t>
            </a:r>
            <a:endParaRPr lang="es-ES_tradnl" sz="1600" dirty="0"/>
          </a:p>
          <a:p>
            <a:pPr marL="285750" lvl="0" indent="-285750">
              <a:lnSpc>
                <a:spcPct val="120000"/>
              </a:lnSpc>
              <a:buFont typeface="Wingdings" charset="2"/>
              <a:buChar char="§"/>
            </a:pPr>
            <a:r>
              <a:rPr lang="es-ES_tradnl" sz="1600" b="1" i="1" dirty="0"/>
              <a:t>Presentan inconvenientes para resumir textos y comunicar sus </a:t>
            </a:r>
            <a:r>
              <a:rPr lang="es-ES_tradnl" sz="1600" b="1" i="1" dirty="0" smtClean="0"/>
              <a:t>conceptos.</a:t>
            </a:r>
            <a:endParaRPr lang="es-ES_tradnl" sz="1600" b="1" dirty="0"/>
          </a:p>
          <a:p>
            <a:pPr marL="285750" lvl="0" indent="-285750">
              <a:lnSpc>
                <a:spcPct val="120000"/>
              </a:lnSpc>
              <a:buFont typeface="Wingdings" charset="2"/>
              <a:buChar char="§"/>
            </a:pPr>
            <a:r>
              <a:rPr lang="es-ES_tradnl" sz="1600" b="1" dirty="0"/>
              <a:t>Tienden a </a:t>
            </a:r>
            <a:r>
              <a:rPr lang="es-ES_tradnl" sz="1600" b="1" i="1" dirty="0"/>
              <a:t>utilizar los verbos en primera persona</a:t>
            </a:r>
            <a:r>
              <a:rPr lang="es-ES_tradnl" sz="1600" b="1" dirty="0"/>
              <a:t> (singular o plural</a:t>
            </a:r>
            <a:r>
              <a:rPr lang="es-ES_tradnl" sz="1600" b="1" dirty="0" smtClean="0"/>
              <a:t>),</a:t>
            </a:r>
            <a:r>
              <a:rPr lang="es-ES_tradnl" sz="1600" dirty="0" smtClean="0"/>
              <a:t> </a:t>
            </a:r>
            <a:r>
              <a:rPr lang="es-ES_tradnl" sz="1600" dirty="0"/>
              <a:t>personalizando el texto y haciendo que </a:t>
            </a:r>
            <a:r>
              <a:rPr lang="es-ES_tradnl" sz="1600" dirty="0" smtClean="0"/>
              <a:t>éste </a:t>
            </a:r>
            <a:r>
              <a:rPr lang="es-ES_tradnl" sz="1600" dirty="0"/>
              <a:t>se sienta poco </a:t>
            </a:r>
            <a:r>
              <a:rPr lang="es-ES_tradnl" sz="1600" dirty="0" smtClean="0"/>
              <a:t>formal.</a:t>
            </a:r>
            <a:endParaRPr lang="es-ES_tradnl" sz="1600" dirty="0"/>
          </a:p>
          <a:p>
            <a:pPr marL="285750" lvl="0" indent="-285750">
              <a:lnSpc>
                <a:spcPct val="120000"/>
              </a:lnSpc>
              <a:buFont typeface="Wingdings" charset="2"/>
              <a:buChar char="§"/>
            </a:pPr>
            <a:r>
              <a:rPr lang="es-ES_tradnl" sz="1600" b="1" dirty="0"/>
              <a:t>Utilizan </a:t>
            </a:r>
            <a:r>
              <a:rPr lang="es-ES_tradnl" sz="1600" b="1" i="1" dirty="0"/>
              <a:t>adjetivos apreciativos o poco </a:t>
            </a:r>
            <a:r>
              <a:rPr lang="es-ES_tradnl" sz="1600" b="1" i="1" dirty="0" smtClean="0"/>
              <a:t>precisos.</a:t>
            </a:r>
            <a:endParaRPr lang="es-ES_tradnl" sz="1600" b="1" dirty="0"/>
          </a:p>
          <a:p>
            <a:pPr marL="285750" lvl="0" indent="-285750">
              <a:lnSpc>
                <a:spcPct val="120000"/>
              </a:lnSpc>
              <a:buFont typeface="Wingdings" charset="2"/>
              <a:buChar char="§"/>
            </a:pPr>
            <a:r>
              <a:rPr lang="es-ES_tradnl" sz="1600" dirty="0"/>
              <a:t>El texto se presenta en </a:t>
            </a:r>
            <a:r>
              <a:rPr lang="es-ES_tradnl" sz="1600" b="1" i="1" dirty="0"/>
              <a:t>formato predominantemente narrativo- </a:t>
            </a:r>
            <a:r>
              <a:rPr lang="es-ES_tradnl" sz="1600" b="1" i="1" dirty="0" smtClean="0"/>
              <a:t>descriptivo,</a:t>
            </a:r>
            <a:r>
              <a:rPr lang="es-ES_tradnl" sz="1600" b="1" dirty="0" smtClean="0"/>
              <a:t> </a:t>
            </a:r>
            <a:r>
              <a:rPr lang="es-ES_tradnl" sz="1600" dirty="0"/>
              <a:t>con poco análisis de sus propias observaciones y/ o </a:t>
            </a:r>
            <a:r>
              <a:rPr lang="es-ES_tradnl" sz="1600" dirty="0" smtClean="0"/>
              <a:t>investigaciones.</a:t>
            </a:r>
            <a:endParaRPr lang="es-ES_tradnl" sz="1600" dirty="0"/>
          </a:p>
          <a:p>
            <a:pPr marL="285750" lvl="0" indent="-285750">
              <a:lnSpc>
                <a:spcPct val="120000"/>
              </a:lnSpc>
              <a:buFont typeface="Wingdings" charset="2"/>
              <a:buChar char="§"/>
            </a:pPr>
            <a:r>
              <a:rPr lang="es-ES_tradnl" sz="1600" b="1" dirty="0"/>
              <a:t>Presentan dificultades para organizar y estructurar sus </a:t>
            </a:r>
            <a:r>
              <a:rPr lang="es-ES_tradnl" sz="1600" b="1" dirty="0" smtClean="0"/>
              <a:t>textos, </a:t>
            </a:r>
            <a:r>
              <a:rPr lang="es-ES_tradnl" sz="1600" dirty="0"/>
              <a:t>por lo que </a:t>
            </a:r>
            <a:r>
              <a:rPr lang="es-ES_tradnl" sz="1600" i="1" dirty="0"/>
              <a:t>repiten el mismo texto en diferentes lugares o incorporan </a:t>
            </a:r>
            <a:r>
              <a:rPr lang="es-ES_tradnl" sz="1600" i="1" dirty="0" smtClean="0"/>
              <a:t>bibliografía </a:t>
            </a:r>
            <a:r>
              <a:rPr lang="es-ES_tradnl" sz="1600" i="1" dirty="0"/>
              <a:t>poco pertinentes al </a:t>
            </a:r>
            <a:r>
              <a:rPr lang="es-ES_tradnl" sz="1600" i="1" dirty="0" smtClean="0"/>
              <a:t>tema.</a:t>
            </a:r>
            <a:endParaRPr lang="es-ES_tradnl" sz="16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 rot="16200000">
            <a:off x="6427919" y="2487481"/>
            <a:ext cx="4724400" cy="663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PROBLEMATIZACIÓN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49510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4800600" cy="868680"/>
          </a:xfrm>
        </p:spPr>
        <p:txBody>
          <a:bodyPr/>
          <a:lstStyle/>
          <a:p>
            <a:r>
              <a:rPr lang="en-US" dirty="0" err="1"/>
              <a:t>R</a:t>
            </a:r>
            <a:r>
              <a:rPr lang="en-US" dirty="0" err="1" smtClean="0"/>
              <a:t>úbrica</a:t>
            </a:r>
            <a:r>
              <a:rPr lang="en-US" dirty="0" smtClean="0"/>
              <a:t> del primer </a:t>
            </a:r>
            <a:r>
              <a:rPr lang="en-US" dirty="0" err="1" smtClean="0"/>
              <a:t>documento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371600"/>
            <a:ext cx="7620000" cy="381000"/>
          </a:xfrm>
        </p:spPr>
        <p:txBody>
          <a:bodyPr/>
          <a:lstStyle/>
          <a:p>
            <a:r>
              <a:rPr lang="en-US" dirty="0" smtClean="0"/>
              <a:t>(Fin de la </a:t>
            </a:r>
            <a:r>
              <a:rPr lang="en-US" dirty="0" err="1" smtClean="0"/>
              <a:t>primera</a:t>
            </a:r>
            <a:r>
              <a:rPr lang="en-US" dirty="0" smtClean="0"/>
              <a:t> </a:t>
            </a:r>
            <a:r>
              <a:rPr lang="en-US" dirty="0" err="1" smtClean="0"/>
              <a:t>fase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91000" y="3124200"/>
            <a:ext cx="1562100" cy="1409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r="-3368" b="-1317"/>
          <a:stretch/>
        </p:blipFill>
        <p:spPr>
          <a:xfrm>
            <a:off x="5763267" y="1"/>
            <a:ext cx="3456933" cy="6934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2133600"/>
            <a:ext cx="4114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Criterios</a:t>
            </a:r>
            <a:r>
              <a:rPr lang="en-US" dirty="0" smtClean="0"/>
              <a:t> </a:t>
            </a:r>
            <a:r>
              <a:rPr lang="en-US" dirty="0" err="1" smtClean="0"/>
              <a:t>generales</a:t>
            </a:r>
            <a:r>
              <a:rPr lang="en-US" dirty="0" smtClean="0"/>
              <a:t>: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err="1" smtClean="0"/>
              <a:t>Estructura</a:t>
            </a:r>
            <a:r>
              <a:rPr lang="en-US" dirty="0" smtClean="0"/>
              <a:t> del </a:t>
            </a:r>
            <a:r>
              <a:rPr lang="en-US" dirty="0" err="1" smtClean="0"/>
              <a:t>portafolio</a:t>
            </a:r>
            <a:endParaRPr lang="en-US" dirty="0" smtClean="0"/>
          </a:p>
          <a:p>
            <a:pPr marL="285750" indent="-285750">
              <a:buFont typeface="Wingdings" charset="2"/>
              <a:buChar char="§"/>
            </a:pPr>
            <a:r>
              <a:rPr lang="en-US" dirty="0" err="1" smtClean="0"/>
              <a:t>Delimitación</a:t>
            </a:r>
            <a:r>
              <a:rPr lang="en-US" dirty="0" smtClean="0"/>
              <a:t>/ </a:t>
            </a:r>
            <a:r>
              <a:rPr lang="en-US" dirty="0" err="1" smtClean="0"/>
              <a:t>proceso</a:t>
            </a:r>
            <a:r>
              <a:rPr lang="en-US" dirty="0" smtClean="0"/>
              <a:t> de </a:t>
            </a:r>
            <a:r>
              <a:rPr lang="en-US" dirty="0" err="1" smtClean="0"/>
              <a:t>investigación</a:t>
            </a:r>
            <a:endParaRPr lang="en-US" dirty="0" smtClean="0"/>
          </a:p>
          <a:p>
            <a:pPr marL="285750" indent="-285750">
              <a:buFont typeface="Wingdings" charset="2"/>
              <a:buChar char="§"/>
            </a:pPr>
            <a:r>
              <a:rPr lang="en-US" dirty="0" err="1" smtClean="0"/>
              <a:t>Problematización</a:t>
            </a:r>
            <a:endParaRPr lang="en-US" dirty="0" smtClean="0"/>
          </a:p>
          <a:p>
            <a:pPr marL="285750" indent="-285750">
              <a:buFont typeface="Wingdings" charset="2"/>
              <a:buChar char="§"/>
            </a:pPr>
            <a:r>
              <a:rPr lang="en-US" dirty="0" err="1" smtClean="0"/>
              <a:t>Síntesis</a:t>
            </a:r>
            <a:r>
              <a:rPr lang="en-US" dirty="0" smtClean="0"/>
              <a:t> 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err="1" smtClean="0"/>
              <a:t>Presentación</a:t>
            </a:r>
            <a:r>
              <a:rPr lang="en-US" dirty="0" smtClean="0"/>
              <a:t> </a:t>
            </a:r>
            <a:r>
              <a:rPr lang="en-US" dirty="0" err="1" smtClean="0"/>
              <a:t>proyecto</a:t>
            </a:r>
            <a:r>
              <a:rPr lang="en-US" dirty="0" smtClean="0"/>
              <a:t> (</a:t>
            </a:r>
            <a:r>
              <a:rPr lang="en-US" dirty="0" err="1" smtClean="0"/>
              <a:t>planos</a:t>
            </a:r>
            <a:r>
              <a:rPr lang="en-US" dirty="0" smtClean="0"/>
              <a:t>)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err="1" smtClean="0"/>
              <a:t>Anexos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 cstate="print"/>
          <a:srcRect t="-1678" b="-2824"/>
          <a:stretch/>
        </p:blipFill>
        <p:spPr>
          <a:xfrm>
            <a:off x="76200" y="4572000"/>
            <a:ext cx="9012146" cy="2133600"/>
          </a:xfrm>
          <a:ln w="19050" cmpd="sng">
            <a:solidFill>
              <a:schemeClr val="tx1"/>
            </a:solidFill>
          </a:ln>
          <a:effectLst>
            <a:outerShdw blurRad="50800" dist="508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719145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alphaModFix amt="3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3657600" cy="5334000"/>
          </a:xfrm>
          <a:solidFill>
            <a:srgbClr val="F2F2F2">
              <a:alpha val="62000"/>
            </a:srgbClr>
          </a:solidFill>
        </p:spPr>
        <p:txBody>
          <a:bodyPr>
            <a:normAutofit lnSpcReduction="10000"/>
          </a:bodyPr>
          <a:lstStyle/>
          <a:p>
            <a:pPr algn="r"/>
            <a:r>
              <a:rPr lang="es-ES_tradnl" sz="1800" dirty="0"/>
              <a:t>“</a:t>
            </a:r>
            <a:r>
              <a:rPr lang="es-ES_tradnl" sz="1800" i="1" dirty="0"/>
              <a:t>La lectura es la puerta de acceso a la cultura escrita y a todo lo (que) ésta comporta: socialización, conocimientos, </a:t>
            </a:r>
            <a:r>
              <a:rPr lang="es-ES_tradnl" sz="1800" i="1" dirty="0" smtClean="0"/>
              <a:t>información..., </a:t>
            </a:r>
            <a:r>
              <a:rPr lang="es-ES_tradnl" sz="1800" i="1" dirty="0"/>
              <a:t>la adquisición progresiva del código escrito implica el desarrollo de capacidades cognitivas superiores: la reflexión, la crítica, la conciencia de los procesos de pensamiento propios y ajenos. Aspectos como el éxito escolar o laboral y el grado de autonomía personal se relacionan directamente con la competencia lectora. Las expresiones que designan estos hechos en el ámbito educativo son “aprender a leer:, “leer para aprender” y “</a:t>
            </a:r>
            <a:r>
              <a:rPr lang="es-ES_tradnl" sz="1800" b="1" i="1" dirty="0"/>
              <a:t>aprender a aprender con la lectura</a:t>
            </a:r>
            <a:r>
              <a:rPr lang="es-ES_tradnl" sz="1800" i="1" dirty="0"/>
              <a:t>.</a:t>
            </a:r>
            <a:r>
              <a:rPr lang="es-ES_tradnl" sz="1800" dirty="0"/>
              <a:t>” 						</a:t>
            </a:r>
            <a:r>
              <a:rPr lang="es-ES_tradnl" sz="1800" dirty="0" smtClean="0"/>
              <a:t> </a:t>
            </a:r>
            <a:r>
              <a:rPr lang="es-ES_tradnl" sz="1800" dirty="0"/>
              <a:t>(</a:t>
            </a:r>
            <a:r>
              <a:rPr lang="es-ES_tradnl" sz="1800" dirty="0" err="1"/>
              <a:t>Atorresi</a:t>
            </a:r>
            <a:r>
              <a:rPr lang="es-ES_tradnl" sz="1800" dirty="0"/>
              <a:t>, 2005: 3-4)</a:t>
            </a:r>
          </a:p>
          <a:p>
            <a:pPr algn="r"/>
            <a:endParaRPr lang="en-US" sz="1800" dirty="0"/>
          </a:p>
        </p:txBody>
      </p:sp>
    </p:spTree>
    <p:extLst>
      <p:ext uri="{BB962C8B-B14F-4D97-AF65-F5344CB8AC3E}">
        <p14:creationId xmlns="" xmlns:p14="http://schemas.microsoft.com/office/powerpoint/2010/main" val="36374764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50838"/>
            <a:ext cx="7620000" cy="1173162"/>
          </a:xfrm>
        </p:spPr>
        <p:txBody>
          <a:bodyPr/>
          <a:lstStyle/>
          <a:p>
            <a:r>
              <a:rPr lang="en-US" dirty="0" err="1" smtClean="0"/>
              <a:t>Criterios</a:t>
            </a:r>
            <a:r>
              <a:rPr lang="en-US" dirty="0" smtClean="0"/>
              <a:t> de la </a:t>
            </a:r>
            <a:r>
              <a:rPr lang="en-US" dirty="0" err="1" smtClean="0"/>
              <a:t>rúbrica</a:t>
            </a:r>
            <a:r>
              <a:rPr lang="en-US" dirty="0" smtClean="0"/>
              <a:t> de </a:t>
            </a:r>
            <a:r>
              <a:rPr lang="en-US" dirty="0" err="1" smtClean="0"/>
              <a:t>evaluación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800" y="1752600"/>
            <a:ext cx="7620000" cy="381000"/>
          </a:xfrm>
        </p:spPr>
        <p:txBody>
          <a:bodyPr/>
          <a:lstStyle/>
          <a:p>
            <a:pPr marL="61913"/>
            <a:r>
              <a:rPr lang="en-US" dirty="0" smtClean="0"/>
              <a:t>(</a:t>
            </a:r>
            <a:r>
              <a:rPr lang="en-US" dirty="0" err="1" smtClean="0"/>
              <a:t>Aplicada</a:t>
            </a:r>
            <a:r>
              <a:rPr lang="en-US" dirty="0" smtClean="0"/>
              <a:t> al final de la </a:t>
            </a:r>
            <a:r>
              <a:rPr lang="en-US" dirty="0" err="1" smtClean="0"/>
              <a:t>segunda</a:t>
            </a:r>
            <a:r>
              <a:rPr lang="en-US" dirty="0" smtClean="0"/>
              <a:t> </a:t>
            </a:r>
            <a:r>
              <a:rPr lang="en-US" dirty="0" err="1" smtClean="0"/>
              <a:t>fase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b="-139"/>
          <a:stretch/>
        </p:blipFill>
        <p:spPr>
          <a:xfrm>
            <a:off x="457200" y="2362200"/>
            <a:ext cx="7858237" cy="2928433"/>
          </a:xfrm>
          <a:ln w="19050" cmpd="sng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09600" y="5562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(ATORRESI, 2005)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05200" y="55626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(DIPLOMADO, 2014)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00800" y="55626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(FRANQUIZ, 2014)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609600" y="4724400"/>
            <a:ext cx="5791200" cy="1022866"/>
            <a:chOff x="609600" y="4724400"/>
            <a:chExt cx="5791200" cy="1022866"/>
          </a:xfrm>
        </p:grpSpPr>
        <p:cxnSp>
          <p:nvCxnSpPr>
            <p:cNvPr id="10" name="Straight Arrow Connector 9"/>
            <p:cNvCxnSpPr>
              <a:stCxn id="8" idx="1"/>
            </p:cNvCxnSpPr>
            <p:nvPr/>
          </p:nvCxnSpPr>
          <p:spPr>
            <a:xfrm flipV="1">
              <a:off x="6400800" y="4724400"/>
              <a:ext cx="0" cy="1022866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3505200" y="4724400"/>
              <a:ext cx="0" cy="1022866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609600" y="4724400"/>
              <a:ext cx="0" cy="1022866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Title 1"/>
          <p:cNvSpPr txBox="1">
            <a:spLocks/>
          </p:cNvSpPr>
          <p:nvPr/>
        </p:nvSpPr>
        <p:spPr>
          <a:xfrm rot="16200000">
            <a:off x="6885119" y="2716081"/>
            <a:ext cx="3810000" cy="663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EVALUACIÓN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740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-709" r="-140"/>
          <a:stretch/>
        </p:blipFill>
        <p:spPr>
          <a:xfrm>
            <a:off x="1320918" y="1524000"/>
            <a:ext cx="5729348" cy="5271498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Ejemplo</a:t>
            </a:r>
            <a:r>
              <a:rPr lang="en-US" dirty="0" smtClean="0"/>
              <a:t> de </a:t>
            </a:r>
            <a:r>
              <a:rPr lang="en-US" dirty="0" err="1"/>
              <a:t>r</a:t>
            </a:r>
            <a:r>
              <a:rPr lang="en-US" dirty="0" err="1" smtClean="0"/>
              <a:t>úbrica</a:t>
            </a:r>
            <a:r>
              <a:rPr lang="en-US" dirty="0" smtClean="0"/>
              <a:t> </a:t>
            </a:r>
            <a:r>
              <a:rPr lang="en-US" dirty="0"/>
              <a:t>de </a:t>
            </a:r>
            <a:r>
              <a:rPr lang="en-US" dirty="0" err="1"/>
              <a:t>evaluación</a:t>
            </a:r>
            <a:r>
              <a:rPr lang="en-US" dirty="0"/>
              <a:t>, </a:t>
            </a:r>
            <a:r>
              <a:rPr lang="en-US" dirty="0" err="1" smtClean="0"/>
              <a:t>aplicada</a:t>
            </a:r>
            <a:r>
              <a:rPr lang="en-US" dirty="0" smtClean="0"/>
              <a:t> al final de la 2da. </a:t>
            </a:r>
            <a:r>
              <a:rPr lang="en-US" dirty="0" err="1"/>
              <a:t>Fase</a:t>
            </a:r>
            <a:r>
              <a:rPr lang="en-US" dirty="0"/>
              <a:t>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-506" r="76"/>
          <a:stretch/>
        </p:blipFill>
        <p:spPr>
          <a:xfrm>
            <a:off x="1295400" y="1524000"/>
            <a:ext cx="5715000" cy="5256463"/>
          </a:xfrm>
          <a:ln w="19050" cmpd="sng">
            <a:solidFill>
              <a:schemeClr val="tx1"/>
            </a:solidFill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 rot="16200000">
            <a:off x="6885119" y="2716081"/>
            <a:ext cx="3810000" cy="663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EVALUACIÓN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9949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FOTOS CEL ROSE NOV 2009 097"/>
          <p:cNvPicPr>
            <a:picLocks noChangeAspect="1" noChangeArrowheads="1"/>
          </p:cNvPicPr>
          <p:nvPr/>
        </p:nvPicPr>
        <p:blipFill>
          <a:blip r:embed="rId3" cstate="print">
            <a:lum contrast="80000"/>
            <a:grayscl/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766" t="10045" r="20894" b="13370"/>
          <a:stretch>
            <a:fillRect/>
          </a:stretch>
        </p:blipFill>
        <p:spPr bwMode="auto">
          <a:xfrm>
            <a:off x="4495800" y="4648200"/>
            <a:ext cx="1676400" cy="1620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arquis 2"/>
          <p:cNvPicPr/>
          <p:nvPr/>
        </p:nvPicPr>
        <p:blipFill>
          <a:blip r:embed="rId4" cstate="print">
            <a:biLevel thresh="75000"/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1676400" cy="1676400"/>
          </a:xfrm>
          <a:prstGeom prst="rect">
            <a:avLst/>
          </a:prstGeom>
          <a:noFill/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sz="2800" dirty="0" smtClean="0"/>
              <a:t>Integración</a:t>
            </a:r>
            <a:r>
              <a:rPr lang="en-US" sz="2800" dirty="0" smtClean="0"/>
              <a:t> de los </a:t>
            </a:r>
            <a:r>
              <a:rPr lang="es-DO" sz="2800" dirty="0" smtClean="0"/>
              <a:t>diferentes</a:t>
            </a:r>
            <a:r>
              <a:rPr lang="en-US" sz="2800" dirty="0" smtClean="0"/>
              <a:t> </a:t>
            </a:r>
            <a:r>
              <a:rPr lang="en-US" sz="2800" dirty="0" err="1" smtClean="0"/>
              <a:t>saberes</a:t>
            </a:r>
            <a:r>
              <a:rPr lang="en-US" sz="2800" dirty="0" smtClean="0"/>
              <a:t> en el </a:t>
            </a:r>
            <a:r>
              <a:rPr lang="en-US" sz="2800" dirty="0" err="1" smtClean="0"/>
              <a:t>proceso</a:t>
            </a:r>
            <a:r>
              <a:rPr lang="en-US" sz="2800" dirty="0" smtClean="0"/>
              <a:t> de </a:t>
            </a:r>
            <a:r>
              <a:rPr lang="en-US" sz="2800" dirty="0" err="1" smtClean="0"/>
              <a:t>enseñanza</a:t>
            </a:r>
            <a:r>
              <a:rPr lang="en-US" sz="2800" dirty="0" smtClean="0"/>
              <a:t> </a:t>
            </a:r>
            <a:r>
              <a:rPr lang="en-US" sz="2800" dirty="0" err="1" smtClean="0"/>
              <a:t>aprendizaje</a:t>
            </a:r>
            <a:r>
              <a:rPr lang="en-US" sz="2800" dirty="0" smtClean="0"/>
              <a:t> del </a:t>
            </a:r>
            <a:r>
              <a:rPr lang="en-US" sz="2800" dirty="0" err="1" smtClean="0"/>
              <a:t>diseño</a:t>
            </a:r>
            <a:endParaRPr lang="en-US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002549885"/>
              </p:ext>
            </p:extLst>
          </p:nvPr>
        </p:nvGraphicFramePr>
        <p:xfrm>
          <a:off x="457200" y="1600200"/>
          <a:ext cx="76200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3400" y="64008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¿</a:t>
            </a:r>
            <a:r>
              <a:rPr lang="en-US" dirty="0" err="1" smtClean="0"/>
              <a:t>Cómo</a:t>
            </a:r>
            <a:r>
              <a:rPr lang="en-US" dirty="0" smtClean="0"/>
              <a:t> se </a:t>
            </a:r>
            <a:r>
              <a:rPr lang="en-US" dirty="0" err="1" smtClean="0"/>
              <a:t>aprende</a:t>
            </a:r>
            <a:r>
              <a:rPr lang="en-US" dirty="0" smtClean="0"/>
              <a:t> a </a:t>
            </a:r>
            <a:r>
              <a:rPr lang="en-US" dirty="0" err="1" smtClean="0"/>
              <a:t>diseñar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6099602" y="2365801"/>
            <a:ext cx="54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PROCESO DE ENSEÑANZA- APRENDIZAJE DEL DISEÑO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38400" y="2057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gráficos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95800" y="153566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cálculos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029200" y="222146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6666"/>
                </a:solidFill>
                <a:effectLst>
                  <a:outerShdw blurRad="12700" dist="12700" dir="2700000" algn="tl" rotWithShape="0">
                    <a:srgbClr val="000000">
                      <a:alpha val="75000"/>
                    </a:srgbClr>
                  </a:outerShdw>
                </a:effectLst>
              </a:rPr>
              <a:t>socializaciones</a:t>
            </a:r>
            <a:r>
              <a:rPr lang="en-US" b="1" dirty="0" smtClean="0">
                <a:solidFill>
                  <a:srgbClr val="FF6666"/>
                </a:solidFill>
                <a:effectLst>
                  <a:outerShdw blurRad="12700" dist="12700" dir="2700000" algn="tl" rotWithShape="0">
                    <a:srgbClr val="000000">
                      <a:alpha val="75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FF6666"/>
                </a:solidFill>
                <a:effectLst>
                  <a:outerShdw blurRad="12700" dist="12700" dir="2700000" algn="tl" rotWithShape="0">
                    <a:srgbClr val="000000">
                      <a:alpha val="75000"/>
                    </a:srgbClr>
                  </a:outerShdw>
                </a:effectLst>
              </a:rPr>
              <a:t>orales</a:t>
            </a:r>
            <a:endParaRPr lang="en-US" b="1" dirty="0">
              <a:solidFill>
                <a:srgbClr val="FF6666"/>
              </a:solidFill>
              <a:effectLst>
                <a:outerShdw blurRad="12700" dist="12700" dir="2700000" algn="tl" rotWithShape="0">
                  <a:srgbClr val="000000">
                    <a:alpha val="75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86200" y="6183868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FF6666"/>
                </a:solidFill>
                <a:effectLst>
                  <a:outerShdw blurRad="12700" dist="12700" dir="2700000" algn="tl" rotWithShape="0">
                    <a:srgbClr val="000000">
                      <a:alpha val="75000"/>
                    </a:srgbClr>
                  </a:outerShdw>
                </a:effectLst>
              </a:defRPr>
            </a:lvl1pPr>
          </a:lstStyle>
          <a:p>
            <a:r>
              <a:rPr lang="en-US" dirty="0" err="1"/>
              <a:t>redacción</a:t>
            </a:r>
            <a:r>
              <a:rPr lang="en-US" dirty="0"/>
              <a:t> de </a:t>
            </a:r>
            <a:r>
              <a:rPr lang="en-US" dirty="0" err="1"/>
              <a:t>informes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3400" y="49530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FF6666"/>
                </a:solidFill>
                <a:effectLst>
                  <a:outerShdw blurRad="12700" dist="12700" dir="2700000" algn="tl" rotWithShape="0">
                    <a:srgbClr val="000000">
                      <a:alpha val="75000"/>
                    </a:srgbClr>
                  </a:outerShdw>
                </a:effectLst>
              </a:defRPr>
            </a:lvl1pPr>
          </a:lstStyle>
          <a:p>
            <a:r>
              <a:rPr lang="en-US" dirty="0" err="1"/>
              <a:t>composición</a:t>
            </a:r>
            <a:r>
              <a:rPr lang="en-US" dirty="0"/>
              <a:t> de </a:t>
            </a:r>
            <a:r>
              <a:rPr lang="en-US" dirty="0" err="1"/>
              <a:t>portafolios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715000" y="32766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FF6666"/>
                </a:solidFill>
                <a:effectLst>
                  <a:outerShdw blurRad="12700" dist="12700" dir="2700000" algn="tl" rotWithShape="0">
                    <a:srgbClr val="000000">
                      <a:alpha val="75000"/>
                    </a:srgbClr>
                  </a:outerShdw>
                </a:effectLst>
              </a:defRPr>
            </a:lvl1pPr>
          </a:lstStyle>
          <a:p>
            <a:r>
              <a:rPr lang="en-US" dirty="0" err="1"/>
              <a:t>conceptualizaciones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715000" y="51054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FF6666"/>
                </a:solidFill>
                <a:effectLst>
                  <a:outerShdw blurRad="12700" dist="12700" dir="2700000" algn="tl" rotWithShape="0">
                    <a:srgbClr val="000000">
                      <a:alpha val="75000"/>
                    </a:srgbClr>
                  </a:outerShdw>
                </a:effectLst>
              </a:defRPr>
            </a:lvl1pPr>
          </a:lstStyle>
          <a:p>
            <a:r>
              <a:rPr lang="en-US" dirty="0" err="1"/>
              <a:t>análisis</a:t>
            </a:r>
            <a:r>
              <a:rPr lang="en-US" dirty="0"/>
              <a:t> y </a:t>
            </a:r>
            <a:r>
              <a:rPr lang="en-US" dirty="0" err="1"/>
              <a:t>reflexión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04800" y="260246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modelos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57200" y="3581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planos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752600" y="44196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fotografías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038600" y="4876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3D’s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581400" y="267866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digitación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559623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 advTm="65000">
        <p14:pan dir="u"/>
      </p:transition>
    </mc:Choice>
    <mc:Fallback>
      <p:transition spd="slow" advTm="6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B732C8D-959B-4ACD-A5F5-53D7970769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9B732C8D-959B-4ACD-A5F5-53D7970769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CB45297-1C2C-4A9C-AB80-52CEF5C0F3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graphicEl>
                                              <a:dgm id="{5CB45297-1C2C-4A9C-AB80-52CEF5C0F3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3546AD5-F1FD-431D-A28E-0DA5400032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graphicEl>
                                              <a:dgm id="{33546AD5-F1FD-431D-A28E-0DA5400032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0F0E2C-184E-43F0-944A-9DEC1A49A8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graphicEl>
                                              <a:dgm id="{480F0E2C-184E-43F0-944A-9DEC1A49A8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7861B1A-B2F9-4D46-9B61-40915E57A3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97861B1A-B2F9-4D46-9B61-40915E57A3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FB899DA-8DA2-4653-9508-FDCA688B9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graphicEl>
                                              <a:dgm id="{CFB899DA-8DA2-4653-9508-FDCA688B92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1567F0-D696-4052-89D3-AEF26A6A78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7C1567F0-D696-4052-89D3-AEF26A6A78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4F46FA-3588-4DD9-9B52-8920F28EC9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DD4F46FA-3588-4DD9-9B52-8920F28EC9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16E4AA1-72CA-4DD5-A9B4-F41CEB2506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graphicEl>
                                              <a:dgm id="{616E4AA1-72CA-4DD5-A9B4-F41CEB2506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1C9BFF0-7993-4E10-A042-6D1A05BE55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graphicEl>
                                              <a:dgm id="{A1C9BFF0-7993-4E10-A042-6D1A05BE55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99D57FA-D586-425F-AF77-900362F17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graphicEl>
                                              <a:dgm id="{699D57FA-D586-425F-AF77-900362F177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664A55B-D84B-442E-B29D-87B5152440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graphicEl>
                                              <a:dgm id="{E664A55B-D84B-442E-B29D-87B5152440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D68B8FD-4E28-4A5C-9975-487D6FAE8D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graphicEl>
                                              <a:dgm id="{ED68B8FD-4E28-4A5C-9975-487D6FAE8D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E70E50-4C6D-447A-B11A-0770269B21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graphicEl>
                                              <a:dgm id="{DCE70E50-4C6D-447A-B11A-0770269B21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66841FB-2652-42F1-984E-12C63507D3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dgm id="{366841FB-2652-42F1-984E-12C63507D3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9B53CF2-0946-DC4D-92EA-F664C5FE46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graphicEl>
                                              <a:dgm id="{C9B53CF2-0946-DC4D-92EA-F664C5FE46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25DD506-F7E7-784F-9021-38117BE2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>
                                            <p:graphicEl>
                                              <a:dgm id="{925DD506-F7E7-784F-9021-38117BE23C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38A5A79-812A-6842-8055-5B262A6111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>
                                            <p:graphicEl>
                                              <a:dgm id="{E38A5A79-812A-6842-8055-5B262A6111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A4B59AA-31C7-2D4B-A84D-F6FAB0604F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>
                                            <p:graphicEl>
                                              <a:dgm id="{0A4B59AA-31C7-2D4B-A84D-F6FAB0604F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0FE655-6A15-494F-9913-507FB3C30F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graphicEl>
                                              <a:dgm id="{DC0FE655-6A15-494F-9913-507FB3C30F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alphaModFix amt="3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</a:t>
            </a:r>
            <a:r>
              <a:rPr lang="en-US" dirty="0" err="1" smtClean="0"/>
              <a:t>omparación</a:t>
            </a:r>
            <a:r>
              <a:rPr lang="en-US" dirty="0" smtClean="0"/>
              <a:t> de </a:t>
            </a:r>
            <a:r>
              <a:rPr lang="en-US" dirty="0" err="1" smtClean="0"/>
              <a:t>calificaciones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alphaModFix amt="61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33400" y="1981200"/>
            <a:ext cx="3489300" cy="4302818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(Primer y </a:t>
            </a:r>
            <a:r>
              <a:rPr lang="en-US" dirty="0" err="1" smtClean="0"/>
              <a:t>segundo</a:t>
            </a:r>
            <a:r>
              <a:rPr lang="en-US" dirty="0" smtClean="0"/>
              <a:t> </a:t>
            </a:r>
            <a:r>
              <a:rPr lang="en-US" dirty="0" err="1" smtClean="0"/>
              <a:t>documento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 rot="16200000">
            <a:off x="6885119" y="2716081"/>
            <a:ext cx="3810000" cy="663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RESULTADOS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62400" y="388620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sz="1600" b="1" dirty="0"/>
              <a:t>L</a:t>
            </a:r>
            <a:r>
              <a:rPr lang="es-ES_tradnl" sz="1600" b="1" dirty="0" smtClean="0"/>
              <a:t>os </a:t>
            </a:r>
            <a:r>
              <a:rPr lang="es-ES_tradnl" sz="1600" b="1" dirty="0"/>
              <a:t>estudiantes obtuvieron una mejoría de hasta 45.80 puntos en sus </a:t>
            </a:r>
            <a:r>
              <a:rPr lang="es-ES_tradnl" sz="1600" b="1" dirty="0" smtClean="0"/>
              <a:t>evaluaciones, es decir </a:t>
            </a:r>
            <a:r>
              <a:rPr lang="es-ES_tradnl" sz="1600" dirty="0"/>
              <a:t>u</a:t>
            </a:r>
            <a:r>
              <a:rPr lang="es-ES_tradnl" sz="1600" dirty="0" smtClean="0"/>
              <a:t>na </a:t>
            </a:r>
            <a:r>
              <a:rPr lang="es-ES_tradnl" sz="1600" dirty="0"/>
              <a:t>mejoría promedio de 26 puntos </a:t>
            </a:r>
            <a:r>
              <a:rPr lang="es-ES_tradnl" sz="1600" dirty="0" smtClean="0"/>
              <a:t>(29%) </a:t>
            </a:r>
            <a:r>
              <a:rPr lang="es-ES_tradnl" sz="1600" dirty="0"/>
              <a:t>entre el primer documento y el segundo documento. </a:t>
            </a:r>
            <a:endParaRPr lang="es-ES_tradnl" sz="1600" dirty="0" smtClean="0"/>
          </a:p>
          <a:p>
            <a:endParaRPr lang="es-ES_tradnl" sz="1600" dirty="0" smtClean="0"/>
          </a:p>
          <a:p>
            <a:r>
              <a:rPr lang="es-ES_tradnl" sz="1600" b="1" i="1" dirty="0" smtClean="0"/>
              <a:t>Nota: </a:t>
            </a:r>
          </a:p>
          <a:p>
            <a:r>
              <a:rPr lang="es-ES_tradnl" sz="1600" dirty="0" smtClean="0"/>
              <a:t>Se </a:t>
            </a:r>
            <a:r>
              <a:rPr lang="es-ES_tradnl" sz="1600" dirty="0"/>
              <a:t>utilizaron similares rúbricas de </a:t>
            </a:r>
            <a:r>
              <a:rPr lang="es-ES_tradnl" sz="1600" dirty="0" smtClean="0"/>
              <a:t>evaluación aunque</a:t>
            </a:r>
            <a:r>
              <a:rPr lang="es-ES_tradnl" sz="1600" dirty="0"/>
              <a:t> </a:t>
            </a:r>
            <a:r>
              <a:rPr lang="es-ES_tradnl" sz="1600" dirty="0" smtClean="0"/>
              <a:t>en </a:t>
            </a:r>
            <a:r>
              <a:rPr lang="es-ES_tradnl" sz="1600" dirty="0"/>
              <a:t>la segunda fase </a:t>
            </a:r>
            <a:r>
              <a:rPr lang="es-ES_tradnl" sz="1600" dirty="0" smtClean="0"/>
              <a:t>se utilizaron mayor </a:t>
            </a:r>
            <a:r>
              <a:rPr lang="es-ES_tradnl" sz="1600" dirty="0"/>
              <a:t>cantidad de elementos y de mayor </a:t>
            </a:r>
            <a:r>
              <a:rPr lang="es-ES_tradnl" sz="1600" dirty="0" smtClean="0"/>
              <a:t>complejidad.</a:t>
            </a:r>
            <a:endParaRPr lang="es-ES_tradnl" sz="1600" dirty="0"/>
          </a:p>
        </p:txBody>
      </p:sp>
    </p:spTree>
    <p:extLst>
      <p:ext uri="{BB962C8B-B14F-4D97-AF65-F5344CB8AC3E}">
        <p14:creationId xmlns="" xmlns:p14="http://schemas.microsoft.com/office/powerpoint/2010/main" val="207347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868362"/>
          </a:xfrm>
        </p:spPr>
        <p:txBody>
          <a:bodyPr/>
          <a:lstStyle/>
          <a:p>
            <a:pPr algn="r"/>
            <a:r>
              <a:rPr lang="en-US" sz="3200" dirty="0" smtClean="0"/>
              <a:t>FICHA DE COMPARACIÓN DEL </a:t>
            </a:r>
            <a:br>
              <a:rPr lang="en-US" sz="3200" dirty="0" smtClean="0"/>
            </a:br>
            <a:r>
              <a:rPr lang="en-US" sz="3200" dirty="0" smtClean="0"/>
              <a:t>DOCUMENTO ESCRITO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1024" r="643"/>
          <a:stretch/>
        </p:blipFill>
        <p:spPr>
          <a:xfrm>
            <a:off x="381000" y="1295400"/>
            <a:ext cx="6858000" cy="5366198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r"/>
            <a:r>
              <a:rPr lang="en-US" dirty="0"/>
              <a:t>FASE 1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 rot="16200000">
            <a:off x="6885119" y="2716081"/>
            <a:ext cx="3810000" cy="663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RESULTADOS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54985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r"/>
            <a:r>
              <a:rPr lang="en-US" dirty="0"/>
              <a:t>FASE </a:t>
            </a:r>
            <a:r>
              <a:rPr lang="en-US" dirty="0" smtClean="0"/>
              <a:t>2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717" r="1397"/>
          <a:stretch/>
        </p:blipFill>
        <p:spPr>
          <a:xfrm>
            <a:off x="457200" y="1295400"/>
            <a:ext cx="6705599" cy="5326966"/>
          </a:xfr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200" dirty="0"/>
              <a:t>FICHA DE COMPARACIÓN DEL </a:t>
            </a:r>
            <a:br>
              <a:rPr lang="en-US" sz="3200" dirty="0"/>
            </a:br>
            <a:r>
              <a:rPr lang="en-US" sz="3200" dirty="0"/>
              <a:t>DOCUMENTO ESCRITO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 rot="16200000">
            <a:off x="6885119" y="2716081"/>
            <a:ext cx="3810000" cy="663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RESULTADOS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Donut 1"/>
          <p:cNvSpPr/>
          <p:nvPr/>
        </p:nvSpPr>
        <p:spPr>
          <a:xfrm>
            <a:off x="3200400" y="3657600"/>
            <a:ext cx="381000" cy="304800"/>
          </a:xfrm>
          <a:prstGeom prst="donut">
            <a:avLst>
              <a:gd name="adj" fmla="val 8213"/>
            </a:avLst>
          </a:prstGeom>
          <a:solidFill>
            <a:srgbClr val="FF0000"/>
          </a:solidFill>
          <a:ln>
            <a:solidFill>
              <a:srgbClr val="FF66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83299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alphaModFix amt="22000"/>
          </a:blip>
          <a:srcRect t="26375" b="26375"/>
          <a:stretch>
            <a:fillRect/>
          </a:stretch>
        </p:blipFill>
        <p:spPr>
          <a:xfrm>
            <a:off x="28229" y="914400"/>
            <a:ext cx="9071429" cy="59436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7620000" cy="563562"/>
          </a:xfrm>
        </p:spPr>
        <p:txBody>
          <a:bodyPr/>
          <a:lstStyle/>
          <a:p>
            <a:r>
              <a:rPr lang="es-ES_tradnl" sz="3200" dirty="0"/>
              <a:t>Esta investigación- acción demostró que:</a:t>
            </a:r>
            <a:endParaRPr lang="en-US" sz="32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 rot="16200000">
            <a:off x="6885119" y="2716081"/>
            <a:ext cx="3810000" cy="663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RESULTADOS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472278"/>
            <a:ext cx="8077200" cy="6407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s-ES_tradnl" dirty="0" smtClean="0"/>
              <a:t>Cuando </a:t>
            </a:r>
            <a:r>
              <a:rPr lang="es-ES_tradnl" dirty="0"/>
              <a:t>se aplican las estrategias de lectura y escritura junto a los ejercicios de </a:t>
            </a:r>
            <a:r>
              <a:rPr lang="es-ES_tradnl" dirty="0" smtClean="0"/>
              <a:t>diseño</a:t>
            </a:r>
            <a:r>
              <a:rPr lang="es-ES_tradnl" b="1" dirty="0" smtClean="0"/>
              <a:t>, los </a:t>
            </a:r>
            <a:r>
              <a:rPr lang="es-ES_tradnl" b="1" dirty="0"/>
              <a:t>estudiantes de arquitectura pueden lograr un </a:t>
            </a:r>
            <a:r>
              <a:rPr lang="es-ES_tradnl" b="1" dirty="0" smtClean="0"/>
              <a:t>buen documento </a:t>
            </a:r>
            <a:r>
              <a:rPr lang="es-ES_tradnl" b="1" dirty="0"/>
              <a:t>escrito como complemento </a:t>
            </a:r>
            <a:r>
              <a:rPr lang="es-ES_tradnl" b="1" dirty="0" smtClean="0"/>
              <a:t>de </a:t>
            </a:r>
            <a:r>
              <a:rPr lang="es-ES_tradnl" b="1" dirty="0"/>
              <a:t>sus proyectos de </a:t>
            </a:r>
            <a:r>
              <a:rPr lang="es-ES_tradnl" b="1" dirty="0" smtClean="0"/>
              <a:t>diseño</a:t>
            </a:r>
            <a:r>
              <a:rPr lang="es-ES_tradnl" dirty="0" smtClean="0"/>
              <a:t>. 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s-ES_tradnl" dirty="0" smtClean="0"/>
              <a:t>Las </a:t>
            </a:r>
            <a:r>
              <a:rPr lang="es-ES_tradnl" dirty="0"/>
              <a:t>actividades de taller se pueden</a:t>
            </a:r>
            <a:r>
              <a:rPr lang="es-ES_tradnl" b="1" dirty="0"/>
              <a:t> </a:t>
            </a:r>
            <a:r>
              <a:rPr lang="es-ES_tradnl" b="1" dirty="0" smtClean="0"/>
              <a:t>documentar, </a:t>
            </a:r>
            <a:r>
              <a:rPr lang="es-ES_tradnl" b="1" dirty="0"/>
              <a:t>utilizando diferentes tipos de </a:t>
            </a:r>
            <a:r>
              <a:rPr lang="es-ES_tradnl" b="1" dirty="0" smtClean="0"/>
              <a:t>textos: narrativos</a:t>
            </a:r>
            <a:r>
              <a:rPr lang="es-ES_tradnl" b="1" dirty="0"/>
              <a:t>, descriptivos y expositivos</a:t>
            </a:r>
            <a:r>
              <a:rPr lang="es-ES_tradnl" dirty="0"/>
              <a:t>.   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s-ES_tradnl" b="1" dirty="0" smtClean="0"/>
              <a:t>El uso de diferentes tipos de textos ayuda a generar </a:t>
            </a:r>
            <a:r>
              <a:rPr lang="es-ES_tradnl" b="1" dirty="0"/>
              <a:t>los conceptos que fundamentan los proyectos arquitectónicos académicos</a:t>
            </a:r>
            <a:r>
              <a:rPr lang="es-ES_tradnl" dirty="0"/>
              <a:t>. 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s-ES_tradnl" dirty="0" smtClean="0"/>
              <a:t>El </a:t>
            </a:r>
            <a:r>
              <a:rPr lang="es-ES_tradnl" dirty="0"/>
              <a:t>uso de las </a:t>
            </a:r>
            <a:r>
              <a:rPr lang="es-ES_tradnl" dirty="0" smtClean="0"/>
              <a:t>estrategias: </a:t>
            </a:r>
            <a:r>
              <a:rPr lang="es-ES_tradnl" dirty="0"/>
              <a:t>guías de lectura, comunicación de los sistemas de evaluación y retroalimentación de </a:t>
            </a:r>
            <a:r>
              <a:rPr lang="es-ES_tradnl" dirty="0" smtClean="0"/>
              <a:t>evaluaciones apoya al proceso de enseñanza-aprendizaje, </a:t>
            </a:r>
            <a:r>
              <a:rPr lang="es-ES_tradnl" b="1" dirty="0" smtClean="0"/>
              <a:t>ayudando </a:t>
            </a:r>
            <a:r>
              <a:rPr lang="es-ES_tradnl" b="1" dirty="0"/>
              <a:t>a </a:t>
            </a:r>
            <a:r>
              <a:rPr lang="es-ES_tradnl" b="1" dirty="0" smtClean="0"/>
              <a:t>que los estudiantes mejoren </a:t>
            </a:r>
            <a:r>
              <a:rPr lang="es-ES_tradnl" b="1" dirty="0"/>
              <a:t>sus competencias discursivas y </a:t>
            </a:r>
            <a:r>
              <a:rPr lang="es-ES_tradnl" b="1" dirty="0" smtClean="0"/>
              <a:t>expositivas y fomentando </a:t>
            </a:r>
            <a:r>
              <a:rPr lang="es-ES_tradnl" b="1" dirty="0"/>
              <a:t>competencias de revisión crítica de sus </a:t>
            </a:r>
            <a:r>
              <a:rPr lang="es-ES_tradnl" b="1" dirty="0" smtClean="0"/>
              <a:t>textos y diseños</a:t>
            </a:r>
            <a:r>
              <a:rPr lang="es-ES_tradnl" dirty="0" smtClean="0"/>
              <a:t>. 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s-ES_tradnl" dirty="0" smtClean="0"/>
              <a:t>Los informes </a:t>
            </a:r>
            <a:r>
              <a:rPr lang="es-ES_tradnl" dirty="0"/>
              <a:t>finales </a:t>
            </a:r>
            <a:r>
              <a:rPr lang="es-ES_tradnl" dirty="0" smtClean="0"/>
              <a:t>incluyeron </a:t>
            </a:r>
            <a:r>
              <a:rPr lang="es-ES_tradnl" dirty="0"/>
              <a:t>muchas de las competencias necesarias para la producción de los documentos finales del proyecto de grado de </a:t>
            </a:r>
            <a:r>
              <a:rPr lang="es-ES_tradnl" dirty="0" smtClean="0"/>
              <a:t>Arquitectura, </a:t>
            </a:r>
            <a:r>
              <a:rPr lang="es-ES_tradnl" dirty="0"/>
              <a:t>por lo que </a:t>
            </a:r>
            <a:r>
              <a:rPr lang="es-ES_tradnl" b="1" dirty="0" smtClean="0"/>
              <a:t>el ejercicio de lectura y escritura en cada nivel de diseño puede servir </a:t>
            </a:r>
            <a:r>
              <a:rPr lang="es-ES_tradnl" b="1" dirty="0"/>
              <a:t>como elemento de base para la producción </a:t>
            </a:r>
            <a:r>
              <a:rPr lang="es-ES_tradnl" b="1" dirty="0" smtClean="0"/>
              <a:t>de los mismos</a:t>
            </a:r>
            <a:r>
              <a:rPr lang="es-ES_tradnl" dirty="0" smtClean="0"/>
              <a:t>. </a:t>
            </a:r>
            <a:endParaRPr lang="es-ES_tradnl" dirty="0"/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s-ES_tradnl" b="1" dirty="0" smtClean="0"/>
              <a:t> </a:t>
            </a:r>
            <a:r>
              <a:rPr lang="es-ES_tradnl" dirty="0" smtClean="0"/>
              <a:t>Se pueden </a:t>
            </a:r>
            <a:r>
              <a:rPr lang="es-ES_tradnl" dirty="0"/>
              <a:t>implementar estrategias de lectura y escritura </a:t>
            </a:r>
            <a:r>
              <a:rPr lang="es-ES_tradnl" dirty="0" smtClean="0"/>
              <a:t>en </a:t>
            </a:r>
            <a:r>
              <a:rPr lang="es-ES_tradnl" dirty="0"/>
              <a:t>asignaturas </a:t>
            </a:r>
            <a:r>
              <a:rPr lang="es-ES_tradnl" dirty="0" smtClean="0"/>
              <a:t>prácticas, incorporándose dichas competencias al </a:t>
            </a:r>
            <a:r>
              <a:rPr lang="es-ES_tradnl" dirty="0"/>
              <a:t>sistema de evaluación </a:t>
            </a:r>
            <a:r>
              <a:rPr lang="es-ES_tradnl" dirty="0" smtClean="0"/>
              <a:t>de </a:t>
            </a:r>
            <a:r>
              <a:rPr lang="es-ES_tradnl" dirty="0"/>
              <a:t>cada fase de producción</a:t>
            </a:r>
            <a:r>
              <a:rPr lang="es-ES_tradnl" b="1" dirty="0"/>
              <a:t> sin perder el carácter de </a:t>
            </a:r>
            <a:r>
              <a:rPr lang="es-ES_tradnl" b="1" dirty="0" smtClean="0"/>
              <a:t>taller</a:t>
            </a:r>
            <a:r>
              <a:rPr lang="es-ES_tradnl" dirty="0" smtClean="0"/>
              <a:t>. </a:t>
            </a:r>
            <a:endParaRPr lang="es-ES_tradnl" dirty="0"/>
          </a:p>
        </p:txBody>
      </p:sp>
    </p:spTree>
    <p:extLst>
      <p:ext uri="{BB962C8B-B14F-4D97-AF65-F5344CB8AC3E}">
        <p14:creationId xmlns="" xmlns:p14="http://schemas.microsoft.com/office/powerpoint/2010/main" val="2652285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alphaModFix amt="13000"/>
          </a:blip>
          <a:srcRect t="26375" b="26375"/>
          <a:stretch>
            <a:fillRect/>
          </a:stretch>
        </p:blipFill>
        <p:spPr>
          <a:xfrm>
            <a:off x="28229" y="1143000"/>
            <a:ext cx="9071429" cy="5715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944562"/>
          </a:xfrm>
        </p:spPr>
        <p:txBody>
          <a:bodyPr/>
          <a:lstStyle/>
          <a:p>
            <a:r>
              <a:rPr lang="en-US" dirty="0" smtClean="0"/>
              <a:t>CONCLUSIONES GENERALES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 rot="16200000">
            <a:off x="6885119" y="2716081"/>
            <a:ext cx="3810000" cy="663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RESULTADOS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1219200"/>
            <a:ext cx="7848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_tradnl" sz="2000" b="1" dirty="0" smtClean="0"/>
              <a:t>La  </a:t>
            </a:r>
            <a:r>
              <a:rPr lang="es-ES_tradnl" sz="2000" b="1" dirty="0"/>
              <a:t>Alfabetización Académica </a:t>
            </a:r>
            <a:r>
              <a:rPr lang="es-ES_tradnl" sz="2000" b="1" dirty="0" smtClean="0"/>
              <a:t>debe </a:t>
            </a:r>
            <a:r>
              <a:rPr lang="es-ES_tradnl" sz="2000" b="1" dirty="0"/>
              <a:t>ser desarrollada de acuerdo a las particularidades de los textos utilizados, requeridos o producidos</a:t>
            </a:r>
            <a:r>
              <a:rPr lang="es-ES_tradnl" sz="2000" dirty="0"/>
              <a:t> en cada una de las disciplinas y en cada una de las asignaturas que componen </a:t>
            </a:r>
            <a:r>
              <a:rPr lang="es-ES_tradnl" sz="2000" dirty="0" smtClean="0"/>
              <a:t>el </a:t>
            </a:r>
            <a:r>
              <a:rPr lang="es-ES_tradnl" sz="2000" dirty="0"/>
              <a:t>currículo</a:t>
            </a:r>
            <a:r>
              <a:rPr lang="es-ES_tradnl" sz="2000" dirty="0" smtClean="0"/>
              <a:t>. Si se utilizan buenas estrategias de lectura y escritura durante el </a:t>
            </a:r>
            <a:r>
              <a:rPr lang="es-ES_tradnl" sz="2000" dirty="0" err="1" smtClean="0"/>
              <a:t>desarrrollo</a:t>
            </a:r>
            <a:r>
              <a:rPr lang="es-ES_tradnl" sz="2000" dirty="0" smtClean="0"/>
              <a:t> de la asignatura, los estudiantes las incorporan a su quehacer profesional.</a:t>
            </a:r>
          </a:p>
          <a:p>
            <a:pPr marL="342900" indent="-342900"/>
            <a:endParaRPr lang="es-ES_tradnl" sz="2000" dirty="0"/>
          </a:p>
          <a:p>
            <a:pPr marL="342900" indent="-342900"/>
            <a:r>
              <a:rPr lang="en-US" sz="2000" dirty="0" smtClean="0"/>
              <a:t>2.   L</a:t>
            </a:r>
            <a:r>
              <a:rPr lang="es-ES_tradnl" sz="2000" dirty="0" smtClean="0"/>
              <a:t>a </a:t>
            </a:r>
            <a:r>
              <a:rPr lang="es-ES_tradnl" sz="2000" b="1" dirty="0"/>
              <a:t>calendarización de los períodos </a:t>
            </a:r>
            <a:r>
              <a:rPr lang="es-ES_tradnl" sz="2000" b="1" dirty="0" smtClean="0"/>
              <a:t>académicos</a:t>
            </a:r>
            <a:r>
              <a:rPr lang="es-ES_tradnl" sz="2000" dirty="0" smtClean="0"/>
              <a:t> </a:t>
            </a:r>
            <a:r>
              <a:rPr lang="es-ES_tradnl" sz="2000" dirty="0"/>
              <a:t>afecta directamente la planificación y el proceso de enseñanza aprendizaje. </a:t>
            </a:r>
            <a:r>
              <a:rPr lang="es-ES_tradnl" sz="2000" dirty="0" smtClean="0"/>
              <a:t>Es importante guiar a los estudiantes para que mantengan una situación académica regular, lo que permite asegurarles una mejor formación integral y procesual, impactando en la calidad de los resultados obtenidos.</a:t>
            </a:r>
          </a:p>
          <a:p>
            <a:pPr marL="342900" indent="-342900"/>
            <a:endParaRPr lang="es-ES_tradnl" sz="2000" dirty="0" smtClean="0"/>
          </a:p>
          <a:p>
            <a:pPr marL="457200" indent="-457200"/>
            <a:r>
              <a:rPr lang="es-ES_tradnl" sz="2000" dirty="0" smtClean="0"/>
              <a:t>3.    En el </a:t>
            </a:r>
            <a:r>
              <a:rPr lang="es-ES_tradnl" sz="2000" dirty="0"/>
              <a:t>proceso de enseñanza </a:t>
            </a:r>
            <a:r>
              <a:rPr lang="es-ES_tradnl" sz="2000" dirty="0" smtClean="0"/>
              <a:t>aprendizaje de cada asignatura, si se </a:t>
            </a:r>
            <a:r>
              <a:rPr lang="es-ES_tradnl" sz="2000" b="1" dirty="0" smtClean="0"/>
              <a:t>articulan </a:t>
            </a:r>
            <a:r>
              <a:rPr lang="es-ES_tradnl" sz="2000" b="1" dirty="0"/>
              <a:t>los </a:t>
            </a:r>
            <a:r>
              <a:rPr lang="es-ES_tradnl" sz="2000" b="1" dirty="0" smtClean="0"/>
              <a:t>procesos de </a:t>
            </a:r>
            <a:r>
              <a:rPr lang="es-ES_tradnl" sz="2000" b="1" dirty="0"/>
              <a:t>lectura y escritura </a:t>
            </a:r>
            <a:r>
              <a:rPr lang="es-ES_tradnl" sz="2000" dirty="0" smtClean="0"/>
              <a:t>con sus respectivas evaluaciones, los estudiantes obtienen un mayor desarrollo cognitivo en su campo profesional. </a:t>
            </a:r>
          </a:p>
          <a:p>
            <a:pPr marL="342900" indent="-342900"/>
            <a:endParaRPr lang="es-ES_tradnl" sz="2000" dirty="0" smtClean="0"/>
          </a:p>
        </p:txBody>
      </p:sp>
    </p:spTree>
    <p:extLst>
      <p:ext uri="{BB962C8B-B14F-4D97-AF65-F5344CB8AC3E}">
        <p14:creationId xmlns="" xmlns:p14="http://schemas.microsoft.com/office/powerpoint/2010/main" val="41990351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864600" cy="67259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505200"/>
            <a:ext cx="7620000" cy="1143000"/>
          </a:xfrm>
        </p:spPr>
        <p:txBody>
          <a:bodyPr/>
          <a:lstStyle/>
          <a:p>
            <a:pPr algn="r"/>
            <a:r>
              <a:rPr lang="en-US" sz="3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Para </a:t>
            </a:r>
            <a:r>
              <a:rPr lang="en-US" sz="32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más</a:t>
            </a:r>
            <a:r>
              <a:rPr lang="en-US" sz="3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información</a:t>
            </a:r>
            <a:endParaRPr lang="en-US" sz="3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4495800"/>
            <a:ext cx="7620000" cy="2119559"/>
          </a:xfrm>
        </p:spPr>
        <p:txBody>
          <a:bodyPr>
            <a:normAutofit/>
          </a:bodyPr>
          <a:lstStyle/>
          <a:p>
            <a:pPr algn="r"/>
            <a:r>
              <a:rPr lang="en-US" sz="2000" dirty="0" err="1" smtClean="0">
                <a:solidFill>
                  <a:schemeClr val="bg1"/>
                </a:solidFill>
              </a:rPr>
              <a:t>Arq</a:t>
            </a:r>
            <a:r>
              <a:rPr lang="en-US" sz="2000" dirty="0" smtClean="0">
                <a:solidFill>
                  <a:schemeClr val="bg1"/>
                </a:solidFill>
              </a:rPr>
              <a:t>. Rosemary </a:t>
            </a:r>
            <a:r>
              <a:rPr lang="en-US" sz="2000" dirty="0" err="1" smtClean="0">
                <a:solidFill>
                  <a:schemeClr val="bg1"/>
                </a:solidFill>
              </a:rPr>
              <a:t>Franquiz</a:t>
            </a:r>
            <a:r>
              <a:rPr lang="en-US" sz="2000" dirty="0" smtClean="0">
                <a:solidFill>
                  <a:schemeClr val="bg1"/>
                </a:solidFill>
              </a:rPr>
              <a:t>.</a:t>
            </a:r>
          </a:p>
          <a:p>
            <a:pPr marL="227013" algn="r"/>
            <a:r>
              <a:rPr lang="en-US" sz="2000" dirty="0" err="1" smtClean="0">
                <a:solidFill>
                  <a:schemeClr val="bg1"/>
                </a:solidFill>
              </a:rPr>
              <a:t>rfranquiz@pucmm.csti.edu.do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227013" algn="r"/>
            <a:r>
              <a:rPr lang="en-US" sz="2000" dirty="0" err="1" smtClean="0">
                <a:solidFill>
                  <a:schemeClr val="bg1"/>
                </a:solidFill>
              </a:rPr>
              <a:t>rosemaryfranquiz@yahoo.com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096000"/>
            <a:ext cx="3810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GRACIAS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16369194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52000">
        <p:split orient="vert"/>
      </p:transition>
    </mc:Choice>
    <mc:Fallback>
      <p:transition spd="slow" advTm="5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59436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EL ESTUDIANTE DE ARQUITECTURA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Preguntas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iniciales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600" y="1981200"/>
            <a:ext cx="7620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charset="2"/>
              <a:buChar char="§"/>
            </a:pPr>
            <a:r>
              <a:rPr lang="es-ES_tradnl" dirty="0" smtClean="0">
                <a:solidFill>
                  <a:srgbClr val="FFFFFF"/>
                </a:solidFill>
              </a:rPr>
              <a:t>¿</a:t>
            </a:r>
            <a:r>
              <a:rPr lang="es-ES_tradnl" dirty="0">
                <a:solidFill>
                  <a:srgbClr val="FFFFFF"/>
                </a:solidFill>
              </a:rPr>
              <a:t>La lectura y escritura pueden emplearse como parte del proceso de desarrollo de un diseño arquitectónico?</a:t>
            </a:r>
          </a:p>
          <a:p>
            <a:pPr marL="285750" lvl="0" indent="-285750">
              <a:buFont typeface="Wingdings" charset="2"/>
              <a:buChar char="§"/>
            </a:pPr>
            <a:r>
              <a:rPr lang="es-ES_tradnl" dirty="0">
                <a:solidFill>
                  <a:srgbClr val="FFFFFF"/>
                </a:solidFill>
              </a:rPr>
              <a:t>¿Puede reevaluarse el sistema de evaluación para incorporar la lectura y escritura en cada uno de los momentos evaluativos sin perder el carácter de taller de diseño?</a:t>
            </a:r>
          </a:p>
        </p:txBody>
      </p:sp>
    </p:spTree>
    <p:extLst>
      <p:ext uri="{BB962C8B-B14F-4D97-AF65-F5344CB8AC3E}">
        <p14:creationId xmlns="" xmlns:p14="http://schemas.microsoft.com/office/powerpoint/2010/main" val="3508281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42000">
        <p:fade/>
      </p:transition>
    </mc:Choice>
    <mc:Fallback>
      <p:transition spd="med" advTm="4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7848600" cy="1143000"/>
          </a:xfrm>
        </p:spPr>
        <p:txBody>
          <a:bodyPr/>
          <a:lstStyle/>
          <a:p>
            <a:r>
              <a:rPr lang="es-DO" sz="2400" smtClean="0"/>
              <a:t>Complejidad</a:t>
            </a:r>
            <a:r>
              <a:rPr lang="es-DO" sz="2400" smtClean="0"/>
              <a:t> del proceso de enseñanza- aprendizaje </a:t>
            </a:r>
            <a:r>
              <a:rPr lang="es-DO" sz="2400" smtClean="0"/>
              <a:t>(PEA</a:t>
            </a:r>
            <a:r>
              <a:rPr lang="es-DO" sz="2400" smtClean="0"/>
              <a:t>) del diseño arquitectónico junto a estrategias de lectura y </a:t>
            </a:r>
            <a:r>
              <a:rPr lang="es-DO" sz="2400" smtClean="0"/>
              <a:t>escritura</a:t>
            </a:r>
            <a:endParaRPr lang="es-DO" sz="240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352800" y="1371600"/>
            <a:ext cx="44958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800" dirty="0">
                <a:latin typeface="+mn-lt"/>
              </a:rPr>
              <a:t>Según </a:t>
            </a:r>
            <a:r>
              <a:rPr lang="es-ES_tradnl" sz="1800" dirty="0" err="1">
                <a:latin typeface="+mn-lt"/>
              </a:rPr>
              <a:t>Montellano</a:t>
            </a:r>
            <a:r>
              <a:rPr lang="es-ES_tradnl" sz="1800" dirty="0">
                <a:latin typeface="+mn-lt"/>
              </a:rPr>
              <a:t> Tolosa (1999:31), </a:t>
            </a:r>
            <a:r>
              <a:rPr lang="es-ES_tradnl" sz="1800" dirty="0" smtClean="0">
                <a:latin typeface="+mn-lt"/>
              </a:rPr>
              <a:t>“</a:t>
            </a:r>
            <a:r>
              <a:rPr lang="es-ES_tradnl" sz="1800" i="1" dirty="0">
                <a:latin typeface="+mn-lt"/>
              </a:rPr>
              <a:t>enseñar a diseñar consiste en guiar y conducir el proceso creador del alumno hacia una meta clara, preestablecida, precisa y esperada… </a:t>
            </a:r>
            <a:r>
              <a:rPr lang="es-ES_tradnl" sz="1800" i="1" dirty="0" smtClean="0">
                <a:latin typeface="+mn-lt"/>
              </a:rPr>
              <a:t>a </a:t>
            </a:r>
            <a:r>
              <a:rPr lang="es-ES_tradnl" sz="1800" i="1" dirty="0">
                <a:latin typeface="+mn-lt"/>
              </a:rPr>
              <a:t>resultados conscientes, profesionales, adecuados y pertinentes</a:t>
            </a:r>
            <a:r>
              <a:rPr lang="es-ES_tradnl" sz="1800" dirty="0">
                <a:latin typeface="+mn-lt"/>
              </a:rPr>
              <a:t>”</a:t>
            </a:r>
            <a:r>
              <a:rPr lang="es-ES_tradnl" sz="1800" dirty="0" smtClean="0">
                <a:latin typeface="+mn-lt"/>
              </a:rPr>
              <a:t>.</a:t>
            </a:r>
            <a:endParaRPr lang="es-ES_tradnl" sz="18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6099602" y="2289602"/>
            <a:ext cx="54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PROCESO DE ENSEÑANZA- APRENDIZAJE  DEL DISEÑO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5594866" y="2558534"/>
            <a:ext cx="533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Imagen</a:t>
            </a:r>
            <a:r>
              <a:rPr lang="en-US" dirty="0" smtClean="0"/>
              <a:t> </a:t>
            </a:r>
            <a:r>
              <a:rPr lang="en-US" dirty="0" err="1" smtClean="0"/>
              <a:t>recuperada</a:t>
            </a:r>
            <a:r>
              <a:rPr lang="en-US" dirty="0" smtClean="0"/>
              <a:t> en: </a:t>
            </a:r>
            <a:r>
              <a:rPr lang="es-ES_tradnl" dirty="0" err="1"/>
              <a:t>Eyssautier</a:t>
            </a:r>
            <a:r>
              <a:rPr lang="es-ES_tradnl" dirty="0"/>
              <a:t> de la Mora, 2006</a:t>
            </a:r>
            <a:r>
              <a:rPr lang="es-ES_tradnl" dirty="0" smtClean="0"/>
              <a:t>: 16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colorTemperature colorTemp="5957"/>
                    </a14:imgEffect>
                    <a14:imgEffect>
                      <a14:saturation sat="61000"/>
                    </a14:imgEffect>
                    <a14:imgEffect>
                      <a14:brightnessContrast bright="15000" contrast="33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2420480" y="3429000"/>
            <a:ext cx="5629762" cy="3276600"/>
          </a:xfrm>
          <a:prstGeom prst="rect">
            <a:avLst/>
          </a:prstGeom>
        </p:spPr>
      </p:pic>
      <p:pic>
        <p:nvPicPr>
          <p:cNvPr id="4" name="Picture 2" descr="DINAMICA TALLER DISEN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2480" t="2733" r="936" b="1324"/>
          <a:stretch/>
        </p:blipFill>
        <p:spPr bwMode="auto">
          <a:xfrm rot="16200000">
            <a:off x="129208" y="1623391"/>
            <a:ext cx="3352801" cy="269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429000" y="1295400"/>
            <a:ext cx="4572000" cy="1754326"/>
          </a:xfrm>
          <a:prstGeom prst="rect">
            <a:avLst/>
          </a:prstGeom>
          <a:solidFill>
            <a:srgbClr val="F2F2F2"/>
          </a:solidFill>
        </p:spPr>
        <p:txBody>
          <a:bodyPr>
            <a:spAutoFit/>
          </a:bodyPr>
          <a:lstStyle/>
          <a:p>
            <a:r>
              <a:rPr lang="es-ES_tradnl" dirty="0"/>
              <a:t>La integración de obras intelectuales de tipo </a:t>
            </a:r>
            <a:r>
              <a:rPr lang="es-ES_tradnl" dirty="0" smtClean="0"/>
              <a:t>narrativo </a:t>
            </a:r>
            <a:r>
              <a:rPr lang="es-ES_tradnl" dirty="0"/>
              <a:t>con </a:t>
            </a:r>
            <a:r>
              <a:rPr lang="es-ES_tradnl" dirty="0" smtClean="0"/>
              <a:t>obras de diseño arquitectónico </a:t>
            </a:r>
            <a:r>
              <a:rPr lang="es-ES_tradnl" dirty="0"/>
              <a:t>es una actividad especialmente </a:t>
            </a:r>
            <a:r>
              <a:rPr lang="es-ES_tradnl" dirty="0" smtClean="0"/>
              <a:t>delicada, intricada </a:t>
            </a:r>
            <a:r>
              <a:rPr lang="es-ES_tradnl" dirty="0"/>
              <a:t>y </a:t>
            </a:r>
            <a:r>
              <a:rPr lang="es-ES_tradnl" dirty="0" smtClean="0"/>
              <a:t>laboriosa </a:t>
            </a:r>
            <a:r>
              <a:rPr lang="es-ES_tradnl" dirty="0"/>
              <a:t>pues integra dos partes del cerebro </a:t>
            </a:r>
            <a:r>
              <a:rPr lang="es-ES_tradnl" dirty="0" smtClean="0"/>
              <a:t>distintos. </a:t>
            </a:r>
            <a:r>
              <a:rPr lang="es-ES_tradnl" dirty="0"/>
              <a:t>(</a:t>
            </a:r>
            <a:r>
              <a:rPr lang="es-ES_tradnl" dirty="0" err="1"/>
              <a:t>Eyssautier</a:t>
            </a:r>
            <a:r>
              <a:rPr lang="es-ES_tradnl" dirty="0"/>
              <a:t> de la Mora, 2006: 16-17) 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2350002" y="3053834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Imagen</a:t>
            </a:r>
            <a:r>
              <a:rPr lang="en-US" dirty="0" smtClean="0"/>
              <a:t> </a:t>
            </a:r>
            <a:r>
              <a:rPr lang="en-US" dirty="0" err="1" smtClean="0"/>
              <a:t>recuperada</a:t>
            </a:r>
            <a:r>
              <a:rPr lang="en-US" dirty="0" smtClean="0"/>
              <a:t> en: Franquiz,(2005) p. 46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239000" y="5486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smtClean="0">
                <a:solidFill>
                  <a:srgbClr val="FF6666"/>
                </a:solidFill>
              </a:rPr>
              <a:t>(Literario)</a:t>
            </a:r>
            <a:endParaRPr lang="es-ES_tradnl" b="1">
              <a:solidFill>
                <a:srgbClr val="FF6666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5867400" y="5486400"/>
            <a:ext cx="1371600" cy="228600"/>
          </a:xfrm>
          <a:prstGeom prst="line">
            <a:avLst/>
          </a:prstGeom>
          <a:ln w="28575" cmpd="sng">
            <a:solidFill>
              <a:srgbClr val="FF66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724400" y="30480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FF6666"/>
                </a:solidFill>
              </a:defRPr>
            </a:lvl1pPr>
          </a:lstStyle>
          <a:p>
            <a:r>
              <a:rPr lang="es-ES_tradnl" smtClean="0"/>
              <a:t>Diseño arquitectónico</a:t>
            </a:r>
            <a:endParaRPr lang="es-ES_tradnl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5715000" y="3429000"/>
            <a:ext cx="381000" cy="1219200"/>
          </a:xfrm>
          <a:prstGeom prst="line">
            <a:avLst/>
          </a:prstGeom>
          <a:ln w="38100" cmpd="sng">
            <a:solidFill>
              <a:srgbClr val="FF66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3095290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/>
      <p:bldP spid="13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Caracterización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Estudiante</a:t>
            </a:r>
            <a:r>
              <a:rPr lang="en-US" dirty="0" smtClean="0"/>
              <a:t> </a:t>
            </a:r>
            <a:r>
              <a:rPr lang="en-US" dirty="0" err="1" smtClean="0"/>
              <a:t>Participante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574456598"/>
              </p:ext>
            </p:extLst>
          </p:nvPr>
        </p:nvGraphicFramePr>
        <p:xfrm>
          <a:off x="5638799" y="-762000"/>
          <a:ext cx="5181601" cy="7391400"/>
        </p:xfrm>
        <a:graphic>
          <a:graphicData uri="http://schemas.openxmlformats.org/presentationml/2006/ole">
            <p:oleObj spid="_x0000_s1078" name="Document" r:id="rId4" imgW="6061680" imgH="8118720" progId="Word.Document.12">
              <p:link updateAutomatic="1"/>
            </p:oleObj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381000" y="5791200"/>
            <a:ext cx="7620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6403033" y="2817168"/>
            <a:ext cx="4724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CARACTERIZACIÓN ESTUDIANTES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4953000" y="3810000"/>
            <a:ext cx="685800" cy="1524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3400" y="4343400"/>
            <a:ext cx="4191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El cuadro presenta las asignaturas aprobadas del Plan de Estudios de cada estudiante participante (columnas 1 a 10).</a:t>
            </a:r>
          </a:p>
          <a:p>
            <a:r>
              <a:rPr lang="es-ES_tradnl" dirty="0" smtClean="0"/>
              <a:t>(cuadros blancos representan asignaturas no aprobadas.)</a:t>
            </a:r>
          </a:p>
          <a:p>
            <a:endParaRPr lang="es-ES_tradnl" dirty="0" smtClean="0"/>
          </a:p>
          <a:p>
            <a:r>
              <a:rPr lang="es-ES_tradnl" b="1" dirty="0" smtClean="0">
                <a:solidFill>
                  <a:schemeClr val="accent4">
                    <a:lumMod val="75000"/>
                  </a:schemeClr>
                </a:solidFill>
              </a:rPr>
              <a:t>Nótese que algunos estudiantes no habían completado el Ciclo Básico.</a:t>
            </a:r>
            <a:endParaRPr lang="es-ES_tradnl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1524000"/>
            <a:ext cx="5029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(</a:t>
            </a:r>
            <a:r>
              <a:rPr lang="en-US" sz="2000" dirty="0" err="1"/>
              <a:t>previo</a:t>
            </a:r>
            <a:r>
              <a:rPr lang="en-US" sz="2000" dirty="0"/>
              <a:t> al </a:t>
            </a:r>
            <a:r>
              <a:rPr lang="en-US" sz="2000" dirty="0" err="1" smtClean="0"/>
              <a:t>proceso</a:t>
            </a:r>
            <a:r>
              <a:rPr lang="en-US" sz="2000" dirty="0" smtClean="0"/>
              <a:t> de </a:t>
            </a:r>
            <a:r>
              <a:rPr lang="en-US" sz="2000" dirty="0" err="1" smtClean="0"/>
              <a:t>enseñanza-aprendizaje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33400" y="2133600"/>
            <a:ext cx="449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En el taller (período académico 1-2014-2015) participaron 10 estudiantes:</a:t>
            </a:r>
          </a:p>
          <a:p>
            <a:pPr marL="285750" indent="-285750">
              <a:buFont typeface="Wingdings" charset="2"/>
              <a:buChar char="§"/>
            </a:pPr>
            <a:r>
              <a:rPr lang="es-ES_tradnl" dirty="0" smtClean="0"/>
              <a:t>5 Mujeres</a:t>
            </a:r>
          </a:p>
          <a:p>
            <a:pPr marL="285750" indent="-285750">
              <a:buFont typeface="Wingdings" charset="2"/>
              <a:buChar char="§"/>
            </a:pPr>
            <a:r>
              <a:rPr lang="es-ES_tradnl" dirty="0" smtClean="0"/>
              <a:t>5 Varones</a:t>
            </a:r>
            <a:endParaRPr lang="es-ES_tradnl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" y="3276600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Los estudiantes habían estudiado en diferentes</a:t>
            </a:r>
            <a:r>
              <a:rPr lang="es-ES_tradnl" dirty="0"/>
              <a:t> </a:t>
            </a:r>
            <a:r>
              <a:rPr lang="es-ES_tradnl" dirty="0" smtClean="0"/>
              <a:t>Instituciones de Educación Secundaria.</a:t>
            </a:r>
          </a:p>
        </p:txBody>
      </p:sp>
      <p:sp>
        <p:nvSpPr>
          <p:cNvPr id="12" name="Right Brace 11"/>
          <p:cNvSpPr/>
          <p:nvPr/>
        </p:nvSpPr>
        <p:spPr>
          <a:xfrm>
            <a:off x="7543800" y="685800"/>
            <a:ext cx="381000" cy="12954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848600" y="1066800"/>
            <a:ext cx="9144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FF0000"/>
                </a:solidFill>
              </a:rPr>
              <a:t>Ciclo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r>
              <a:rPr lang="en-US" sz="1400" b="1" dirty="0" err="1" smtClean="0">
                <a:solidFill>
                  <a:srgbClr val="FF0000"/>
                </a:solidFill>
              </a:rPr>
              <a:t>Básico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4" name="Right Brace 13"/>
          <p:cNvSpPr/>
          <p:nvPr/>
        </p:nvSpPr>
        <p:spPr>
          <a:xfrm>
            <a:off x="7543800" y="1981200"/>
            <a:ext cx="381000" cy="13716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/>
          <p:cNvSpPr/>
          <p:nvPr/>
        </p:nvSpPr>
        <p:spPr>
          <a:xfrm>
            <a:off x="7543800" y="3352800"/>
            <a:ext cx="381000" cy="13716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/>
          <p:cNvSpPr/>
          <p:nvPr/>
        </p:nvSpPr>
        <p:spPr>
          <a:xfrm>
            <a:off x="7543800" y="4724400"/>
            <a:ext cx="381000" cy="12192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Brace 16"/>
          <p:cNvSpPr/>
          <p:nvPr/>
        </p:nvSpPr>
        <p:spPr>
          <a:xfrm>
            <a:off x="7543800" y="5943600"/>
            <a:ext cx="381000" cy="6858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924800" y="2362200"/>
            <a:ext cx="9144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1er</a:t>
            </a:r>
          </a:p>
          <a:p>
            <a:r>
              <a:rPr lang="en-US" sz="1400" b="1" dirty="0" err="1" smtClean="0">
                <a:solidFill>
                  <a:srgbClr val="FF0000"/>
                </a:solidFill>
              </a:rPr>
              <a:t>Año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24800" y="3733800"/>
            <a:ext cx="9144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2do</a:t>
            </a:r>
          </a:p>
          <a:p>
            <a:r>
              <a:rPr lang="en-US" sz="1400" b="1" dirty="0" err="1" smtClean="0">
                <a:solidFill>
                  <a:srgbClr val="FF0000"/>
                </a:solidFill>
              </a:rPr>
              <a:t>Año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24800" y="5181600"/>
            <a:ext cx="9144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3er</a:t>
            </a:r>
          </a:p>
          <a:p>
            <a:r>
              <a:rPr lang="en-US" sz="1400" b="1" dirty="0" err="1" smtClean="0">
                <a:solidFill>
                  <a:srgbClr val="FF0000"/>
                </a:solidFill>
              </a:rPr>
              <a:t>Año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924800" y="6029980"/>
            <a:ext cx="9144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4to</a:t>
            </a:r>
          </a:p>
          <a:p>
            <a:r>
              <a:rPr lang="en-US" sz="1400" b="1" dirty="0" err="1" smtClean="0">
                <a:solidFill>
                  <a:srgbClr val="FF0000"/>
                </a:solidFill>
              </a:rPr>
              <a:t>Año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00600" y="342900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FF0000"/>
                </a:solidFill>
              </a:rPr>
              <a:t>Diseño</a:t>
            </a:r>
            <a:r>
              <a:rPr lang="en-US" sz="1400" b="1" dirty="0" smtClean="0">
                <a:solidFill>
                  <a:srgbClr val="FF0000"/>
                </a:solidFill>
              </a:rPr>
              <a:t> V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33912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Métodos</a:t>
            </a:r>
            <a:r>
              <a:rPr lang="en-US" dirty="0" smtClean="0"/>
              <a:t>, </a:t>
            </a:r>
            <a:r>
              <a:rPr lang="en-US" dirty="0" err="1" smtClean="0"/>
              <a:t>estrategias</a:t>
            </a:r>
            <a:r>
              <a:rPr lang="en-US" dirty="0" smtClean="0"/>
              <a:t> y </a:t>
            </a:r>
            <a:r>
              <a:rPr lang="en-US" dirty="0" err="1" smtClean="0"/>
              <a:t>actividades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-32872" b="-32872"/>
          <a:stretch>
            <a:fillRect/>
          </a:stretch>
        </p:blipFill>
        <p:spPr>
          <a:xfrm>
            <a:off x="304800" y="1600200"/>
            <a:ext cx="7982857" cy="5029200"/>
          </a:xfrm>
        </p:spPr>
      </p:pic>
      <p:sp>
        <p:nvSpPr>
          <p:cNvPr id="5" name="TextBox 4"/>
          <p:cNvSpPr txBox="1"/>
          <p:nvPr/>
        </p:nvSpPr>
        <p:spPr>
          <a:xfrm rot="16200000">
            <a:off x="6585466" y="3045768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PLANIFICACIÓN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1371600"/>
            <a:ext cx="693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Planificar</a:t>
            </a:r>
            <a:r>
              <a:rPr lang="en-US" sz="2000" dirty="0" smtClean="0"/>
              <a:t> </a:t>
            </a:r>
            <a:r>
              <a:rPr lang="en-US" sz="2000" dirty="0" err="1" smtClean="0"/>
              <a:t>integrando</a:t>
            </a:r>
            <a:r>
              <a:rPr lang="en-US" sz="2000" dirty="0" smtClean="0"/>
              <a:t> la </a:t>
            </a:r>
            <a:r>
              <a:rPr lang="en-US" sz="2000" dirty="0" err="1" smtClean="0"/>
              <a:t>lectura</a:t>
            </a:r>
            <a:r>
              <a:rPr lang="en-US" sz="2000" dirty="0" smtClean="0"/>
              <a:t> y </a:t>
            </a:r>
            <a:r>
              <a:rPr lang="en-US" sz="2000" dirty="0" err="1" smtClean="0"/>
              <a:t>escritura</a:t>
            </a:r>
            <a:r>
              <a:rPr lang="en-US" sz="2000" dirty="0" smtClean="0"/>
              <a:t>:</a:t>
            </a:r>
            <a:endParaRPr 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31940805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763000" cy="944562"/>
          </a:xfrm>
        </p:spPr>
        <p:txBody>
          <a:bodyPr/>
          <a:lstStyle/>
          <a:p>
            <a:r>
              <a:rPr lang="en-US" sz="3200" dirty="0" err="1" smtClean="0"/>
              <a:t>Relación</a:t>
            </a:r>
            <a:r>
              <a:rPr lang="en-US" sz="3200" dirty="0" smtClean="0"/>
              <a:t> </a:t>
            </a:r>
            <a:r>
              <a:rPr lang="en-US" sz="3200" dirty="0" err="1" smtClean="0"/>
              <a:t>calendarización</a:t>
            </a:r>
            <a:r>
              <a:rPr lang="en-US" sz="3200" dirty="0" smtClean="0"/>
              <a:t> </a:t>
            </a:r>
            <a:r>
              <a:rPr lang="en-US" sz="3200" dirty="0" err="1" smtClean="0"/>
              <a:t>académica</a:t>
            </a:r>
            <a:r>
              <a:rPr lang="en-US" sz="3200" dirty="0" smtClean="0"/>
              <a:t> de la </a:t>
            </a:r>
            <a:r>
              <a:rPr lang="en-US" sz="3200" dirty="0" err="1" smtClean="0"/>
              <a:t>asignatura</a:t>
            </a:r>
            <a:r>
              <a:rPr lang="en-US" sz="3200" dirty="0" smtClean="0"/>
              <a:t> de </a:t>
            </a:r>
            <a:r>
              <a:rPr lang="en-US" sz="3200" dirty="0" err="1" smtClean="0"/>
              <a:t>Diseño</a:t>
            </a:r>
            <a:r>
              <a:rPr lang="en-US" sz="3200" dirty="0" smtClean="0"/>
              <a:t> con </a:t>
            </a:r>
            <a:r>
              <a:rPr lang="en-US" sz="3200" dirty="0" err="1" smtClean="0"/>
              <a:t>las</a:t>
            </a:r>
            <a:r>
              <a:rPr lang="en-US" sz="3200" dirty="0" smtClean="0"/>
              <a:t> </a:t>
            </a:r>
            <a:r>
              <a:rPr lang="en-US" sz="3200" dirty="0" err="1" smtClean="0"/>
              <a:t>entregas</a:t>
            </a:r>
            <a:r>
              <a:rPr lang="en-US" sz="3200" dirty="0" smtClean="0"/>
              <a:t> de </a:t>
            </a:r>
            <a:r>
              <a:rPr lang="en-US" sz="3200" dirty="0" err="1" smtClean="0"/>
              <a:t>documentos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1000" y="5867400"/>
            <a:ext cx="7620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/>
          </a:p>
        </p:txBody>
      </p:sp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498080728"/>
              </p:ext>
            </p:extLst>
          </p:nvPr>
        </p:nvGraphicFramePr>
        <p:xfrm>
          <a:off x="228600" y="1524000"/>
          <a:ext cx="7543800" cy="4660150"/>
        </p:xfrm>
        <a:graphic>
          <a:graphicData uri="http://schemas.openxmlformats.org/presentationml/2006/ole">
            <p:oleObj spid="_x0000_s8237" name="Document" r:id="rId3" imgW="5421600" imgH="3849120" progId="Word.Document.8">
              <p:embed/>
            </p:oleObj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1143000" y="2362200"/>
            <a:ext cx="3962400" cy="457200"/>
            <a:chOff x="1143000" y="2362200"/>
            <a:chExt cx="3962400" cy="457200"/>
          </a:xfrm>
        </p:grpSpPr>
        <p:sp>
          <p:nvSpPr>
            <p:cNvPr id="3" name="Down Arrow 2"/>
            <p:cNvSpPr/>
            <p:nvPr/>
          </p:nvSpPr>
          <p:spPr>
            <a:xfrm>
              <a:off x="4953000" y="2362200"/>
              <a:ext cx="152400" cy="457200"/>
            </a:xfrm>
            <a:prstGeom prst="down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Down Arrow 7"/>
            <p:cNvSpPr/>
            <p:nvPr/>
          </p:nvSpPr>
          <p:spPr>
            <a:xfrm>
              <a:off x="1143000" y="2362200"/>
              <a:ext cx="152400" cy="457200"/>
            </a:xfrm>
            <a:prstGeom prst="down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Down Arrow 8"/>
            <p:cNvSpPr/>
            <p:nvPr/>
          </p:nvSpPr>
          <p:spPr>
            <a:xfrm>
              <a:off x="2971800" y="2362200"/>
              <a:ext cx="152400" cy="457200"/>
            </a:xfrm>
            <a:prstGeom prst="down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Down Arrow 10"/>
          <p:cNvSpPr/>
          <p:nvPr/>
        </p:nvSpPr>
        <p:spPr>
          <a:xfrm>
            <a:off x="228600" y="6324600"/>
            <a:ext cx="152400" cy="4572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6324600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Momentos</a:t>
            </a:r>
            <a:r>
              <a:rPr lang="en-US" dirty="0" smtClean="0"/>
              <a:t> de </a:t>
            </a:r>
            <a:r>
              <a:rPr lang="en-US" dirty="0" err="1" smtClean="0"/>
              <a:t>entrega</a:t>
            </a:r>
            <a:r>
              <a:rPr lang="en-US" dirty="0" smtClean="0"/>
              <a:t> de los </a:t>
            </a:r>
            <a:r>
              <a:rPr lang="en-US" dirty="0" err="1" smtClean="0"/>
              <a:t>documentos</a:t>
            </a:r>
            <a:r>
              <a:rPr lang="en-US" dirty="0" smtClean="0"/>
              <a:t> </a:t>
            </a:r>
            <a:r>
              <a:rPr lang="en-US" dirty="0" err="1" smtClean="0"/>
              <a:t>escritos</a:t>
            </a:r>
            <a:r>
              <a:rPr lang="en-US" dirty="0" smtClean="0"/>
              <a:t> en </a:t>
            </a:r>
            <a:r>
              <a:rPr lang="en-US" dirty="0" err="1" smtClean="0"/>
              <a:t>relación</a:t>
            </a:r>
            <a:r>
              <a:rPr lang="en-US" dirty="0" smtClean="0"/>
              <a:t> al </a:t>
            </a:r>
            <a:r>
              <a:rPr lang="en-US" dirty="0" err="1" smtClean="0"/>
              <a:t>período</a:t>
            </a:r>
            <a:r>
              <a:rPr lang="en-US" dirty="0" smtClean="0"/>
              <a:t> </a:t>
            </a:r>
            <a:r>
              <a:rPr lang="en-US" dirty="0" err="1" smtClean="0"/>
              <a:t>académico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6838271" y="3829734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Imagen</a:t>
            </a:r>
            <a:r>
              <a:rPr lang="en-US" dirty="0" smtClean="0"/>
              <a:t> </a:t>
            </a:r>
            <a:r>
              <a:rPr lang="en-US" dirty="0" err="1" smtClean="0"/>
              <a:t>recuperada</a:t>
            </a:r>
            <a:r>
              <a:rPr lang="en-US" dirty="0" smtClean="0"/>
              <a:t> en:</a:t>
            </a:r>
          </a:p>
          <a:p>
            <a:r>
              <a:rPr lang="en-US" dirty="0" err="1" smtClean="0"/>
              <a:t>Franquiz</a:t>
            </a:r>
            <a:r>
              <a:rPr lang="en-US" dirty="0" smtClean="0"/>
              <a:t>,(2005) p. 151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6627167" y="3045768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PLANIFICACIÓN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88293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alphaModFix amt="41000"/>
          </a:blip>
          <a:srcRect l="264" r="-27"/>
          <a:stretch/>
        </p:blipFill>
        <p:spPr>
          <a:xfrm>
            <a:off x="0" y="-16235"/>
            <a:ext cx="9144000" cy="687423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Propuesta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1447800"/>
            <a:ext cx="74676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dirty="0"/>
              <a:t>Con respecto a </a:t>
            </a:r>
            <a:r>
              <a:rPr lang="es-ES_tradnl" sz="2400" dirty="0" smtClean="0"/>
              <a:t>las estrategias </a:t>
            </a:r>
            <a:r>
              <a:rPr lang="es-ES_tradnl" sz="2400" dirty="0"/>
              <a:t>de lectura, se </a:t>
            </a:r>
            <a:r>
              <a:rPr lang="es-ES_tradnl" sz="2400" dirty="0" smtClean="0"/>
              <a:t>propuso</a:t>
            </a:r>
            <a:r>
              <a:rPr lang="es-ES_tradnl" dirty="0" smtClean="0"/>
              <a:t>:</a:t>
            </a:r>
            <a:endParaRPr lang="es-ES_tradnl" dirty="0"/>
          </a:p>
          <a:p>
            <a:pPr marL="285750" lvl="0" indent="-285750">
              <a:buFont typeface="Wingdings" charset="2"/>
              <a:buChar char="§"/>
            </a:pPr>
            <a:r>
              <a:rPr lang="es-ES_tradnl" b="1" dirty="0"/>
              <a:t>Lectura de textos expositivos </a:t>
            </a:r>
            <a:r>
              <a:rPr lang="es-ES_tradnl" dirty="0"/>
              <a:t>para definir el proyecto </a:t>
            </a:r>
            <a:r>
              <a:rPr lang="es-ES_tradnl" dirty="0" smtClean="0"/>
              <a:t>arquitectónico.</a:t>
            </a:r>
            <a:endParaRPr lang="es-ES_tradnl" dirty="0"/>
          </a:p>
          <a:p>
            <a:pPr marL="285750" lvl="0" indent="-285750">
              <a:buFont typeface="Wingdings" charset="2"/>
              <a:buChar char="§"/>
            </a:pPr>
            <a:r>
              <a:rPr lang="es-ES_tradnl" b="1" dirty="0"/>
              <a:t>Visitas técnicas </a:t>
            </a:r>
            <a:r>
              <a:rPr lang="es-ES_tradnl" dirty="0"/>
              <a:t>a partir de </a:t>
            </a:r>
            <a:r>
              <a:rPr lang="es-ES_tradnl" dirty="0" smtClean="0"/>
              <a:t>guías.</a:t>
            </a:r>
            <a:endParaRPr lang="es-ES_tradnl" dirty="0"/>
          </a:p>
          <a:p>
            <a:pPr marL="285750" lvl="0" indent="-285750">
              <a:buFont typeface="Wingdings" charset="2"/>
              <a:buChar char="§"/>
            </a:pPr>
            <a:r>
              <a:rPr lang="es-ES_tradnl" b="1" dirty="0"/>
              <a:t>Lectura </a:t>
            </a:r>
            <a:r>
              <a:rPr lang="es-ES_tradnl" b="1" dirty="0" smtClean="0"/>
              <a:t>de diversos textos para </a:t>
            </a:r>
            <a:r>
              <a:rPr lang="es-ES_tradnl" b="1" dirty="0"/>
              <a:t>encontrar un elemento común </a:t>
            </a:r>
            <a:r>
              <a:rPr lang="es-ES_tradnl" dirty="0"/>
              <a:t>entre ellos y escribir sobre ese tópico o tema. </a:t>
            </a:r>
          </a:p>
          <a:p>
            <a:r>
              <a:rPr lang="es-ES_tradnl" dirty="0"/>
              <a:t> </a:t>
            </a:r>
          </a:p>
          <a:p>
            <a:r>
              <a:rPr lang="es-ES_tradnl" sz="2400" dirty="0"/>
              <a:t>Con respecto a </a:t>
            </a:r>
            <a:r>
              <a:rPr lang="es-ES_tradnl" sz="2400" dirty="0" smtClean="0"/>
              <a:t>las estrategias </a:t>
            </a:r>
            <a:r>
              <a:rPr lang="es-ES_tradnl" sz="2400" dirty="0"/>
              <a:t>de escritura, se propuso:</a:t>
            </a:r>
          </a:p>
          <a:p>
            <a:pPr marL="285750" lvl="0" indent="-285750">
              <a:buFont typeface="Wingdings" charset="2"/>
              <a:buChar char="§"/>
            </a:pPr>
            <a:r>
              <a:rPr lang="es-ES_tradnl" b="1" dirty="0"/>
              <a:t>Elaboración de resúmenes, </a:t>
            </a:r>
            <a:r>
              <a:rPr lang="es-ES_tradnl" dirty="0"/>
              <a:t>como estrategia para expresar lo comprendido.</a:t>
            </a:r>
          </a:p>
          <a:p>
            <a:pPr marL="285750" lvl="0" indent="-285750">
              <a:buFont typeface="Wingdings" charset="2"/>
              <a:buChar char="§"/>
            </a:pPr>
            <a:r>
              <a:rPr lang="es-ES_tradnl" b="1" dirty="0"/>
              <a:t>Producción de informes </a:t>
            </a:r>
            <a:r>
              <a:rPr lang="es-ES_tradnl" dirty="0"/>
              <a:t>a partir de la investigación de un tema.</a:t>
            </a:r>
          </a:p>
          <a:p>
            <a:pPr marL="285750" lvl="0" indent="-285750">
              <a:buFont typeface="Wingdings" charset="2"/>
              <a:buChar char="§"/>
            </a:pPr>
            <a:r>
              <a:rPr lang="es-ES_tradnl" b="1" dirty="0"/>
              <a:t>Descripción de ejercicios en proceso</a:t>
            </a:r>
            <a:r>
              <a:rPr lang="es-ES_tradnl" dirty="0"/>
              <a:t>. Los estudiantes </a:t>
            </a:r>
            <a:r>
              <a:rPr lang="es-ES_tradnl" dirty="0" smtClean="0"/>
              <a:t>recibían </a:t>
            </a:r>
            <a:r>
              <a:rPr lang="es-ES_tradnl" dirty="0"/>
              <a:t>una práctica con ejercicios para </a:t>
            </a:r>
            <a:r>
              <a:rPr lang="es-ES_tradnl" dirty="0" smtClean="0"/>
              <a:t>resolver y debían </a:t>
            </a:r>
            <a:r>
              <a:rPr lang="es-ES_tradnl" dirty="0"/>
              <a:t>describir los pasos seguidos y los puntos críticos o dificultades encontradas y cómo </a:t>
            </a:r>
            <a:r>
              <a:rPr lang="es-ES_tradnl" dirty="0" smtClean="0"/>
              <a:t>lograban </a:t>
            </a:r>
            <a:r>
              <a:rPr lang="es-ES_tradnl" dirty="0"/>
              <a:t>solucionar los mismos.</a:t>
            </a:r>
          </a:p>
          <a:p>
            <a:pPr marL="285750" lvl="0" indent="-285750">
              <a:buFont typeface="Wingdings" charset="2"/>
              <a:buChar char="§"/>
            </a:pPr>
            <a:r>
              <a:rPr lang="es-ES_tradnl" b="1" dirty="0"/>
              <a:t>Generación de ideas por observación</a:t>
            </a:r>
            <a:r>
              <a:rPr lang="es-ES_tradnl" dirty="0"/>
              <a:t>. Los estudiantes </a:t>
            </a:r>
            <a:r>
              <a:rPr lang="es-ES_tradnl" dirty="0" smtClean="0"/>
              <a:t>realizaron </a:t>
            </a:r>
            <a:r>
              <a:rPr lang="es-ES_tradnl" dirty="0"/>
              <a:t>una </a:t>
            </a:r>
            <a:r>
              <a:rPr lang="es-ES_tradnl" dirty="0" smtClean="0"/>
              <a:t>visita </a:t>
            </a:r>
            <a:r>
              <a:rPr lang="es-ES_tradnl" dirty="0"/>
              <a:t>t</a:t>
            </a:r>
            <a:r>
              <a:rPr lang="es-ES_tradnl" dirty="0" smtClean="0"/>
              <a:t>écnica </a:t>
            </a:r>
            <a:r>
              <a:rPr lang="es-ES_tradnl" dirty="0"/>
              <a:t>a un terreno/ solar utilizando una guía de </a:t>
            </a:r>
            <a:r>
              <a:rPr lang="es-ES_tradnl" dirty="0" smtClean="0"/>
              <a:t>observación. Luego, debían </a:t>
            </a:r>
            <a:r>
              <a:rPr lang="es-ES_tradnl" dirty="0"/>
              <a:t>elaborar un texto apoyados en los criterios entregados.</a:t>
            </a:r>
          </a:p>
        </p:txBody>
      </p:sp>
    </p:spTree>
    <p:extLst>
      <p:ext uri="{BB962C8B-B14F-4D97-AF65-F5344CB8AC3E}">
        <p14:creationId xmlns="" xmlns:p14="http://schemas.microsoft.com/office/powerpoint/2010/main" val="87071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381000" y="2209800"/>
            <a:ext cx="7848600" cy="445285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1112520"/>
            <a:ext cx="2895600" cy="868680"/>
          </a:xfrm>
        </p:spPr>
        <p:txBody>
          <a:bodyPr/>
          <a:lstStyle/>
          <a:p>
            <a:pPr algn="r"/>
            <a:r>
              <a:rPr lang="en-US" sz="2400" dirty="0" err="1" smtClean="0"/>
              <a:t>Fases</a:t>
            </a:r>
            <a:r>
              <a:rPr lang="en-US" sz="2400" dirty="0" smtClean="0"/>
              <a:t> de </a:t>
            </a:r>
            <a:r>
              <a:rPr lang="en-US" sz="2400" dirty="0" err="1" smtClean="0"/>
              <a:t>aplicación</a:t>
            </a:r>
            <a:r>
              <a:rPr lang="en-US" sz="2400" dirty="0"/>
              <a:t> de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err="1" smtClean="0"/>
              <a:t>estrategias</a:t>
            </a:r>
            <a:r>
              <a:rPr lang="en-US" sz="2400" dirty="0" smtClean="0"/>
              <a:t>  de </a:t>
            </a:r>
            <a:r>
              <a:rPr lang="en-US" sz="2400" dirty="0" err="1" smtClean="0"/>
              <a:t>lectura</a:t>
            </a:r>
            <a:r>
              <a:rPr lang="en-US" sz="2400" dirty="0" smtClean="0"/>
              <a:t> </a:t>
            </a:r>
            <a:r>
              <a:rPr lang="en-US" sz="2400" dirty="0"/>
              <a:t>y </a:t>
            </a:r>
            <a:r>
              <a:rPr lang="en-US" sz="2400" dirty="0" err="1"/>
              <a:t>escritura</a:t>
            </a:r>
            <a:endParaRPr lang="en-US" sz="24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242946552"/>
              </p:ext>
            </p:extLst>
          </p:nvPr>
        </p:nvGraphicFramePr>
        <p:xfrm>
          <a:off x="3124200" y="304800"/>
          <a:ext cx="5029200" cy="213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 rot="16200000">
            <a:off x="6275519" y="2335081"/>
            <a:ext cx="5029200" cy="663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FASES DE APLICACIÓN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6468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Tm="16000">
        <p14:doors dir="vert"/>
      </p:transition>
    </mc:Choice>
    <mc:Fallback>
      <p:transition spd="slow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661B61F-F9A4-4016-BC6A-C269ACC4AB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graphicEl>
                                              <a:dgm id="{A661B61F-F9A4-4016-BC6A-C269ACC4AB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>
                                            <p:graphicEl>
                                              <a:dgm id="{A661B61F-F9A4-4016-BC6A-C269ACC4AB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graphicEl>
                                              <a:dgm id="{A661B61F-F9A4-4016-BC6A-C269ACC4AB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07CC60A-4BC7-43DC-88C9-3E287B1EE4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graphicEl>
                                              <a:dgm id="{B07CC60A-4BC7-43DC-88C9-3E287B1EE4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graphicEl>
                                              <a:dgm id="{B07CC60A-4BC7-43DC-88C9-3E287B1EE4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graphicEl>
                                              <a:dgm id="{B07CC60A-4BC7-43DC-88C9-3E287B1EE4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5FFD674-1A31-4028-8AA1-D411CD7E3F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graphicEl>
                                              <a:dgm id="{25FFD674-1A31-4028-8AA1-D411CD7E3F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graphicEl>
                                              <a:dgm id="{25FFD674-1A31-4028-8AA1-D411CD7E3F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graphicEl>
                                              <a:dgm id="{25FFD674-1A31-4028-8AA1-D411CD7E3F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9430E96-A880-4AF1-8199-0039DB0A40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>
                                            <p:graphicEl>
                                              <a:dgm id="{49430E96-A880-4AF1-8199-0039DB0A40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graphicEl>
                                              <a:dgm id="{49430E96-A880-4AF1-8199-0039DB0A40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graphicEl>
                                              <a:dgm id="{49430E96-A880-4AF1-8199-0039DB0A40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9AEECCB-7485-44E7-BE2D-71C16C77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graphicEl>
                                              <a:dgm id="{19AEECCB-7485-44E7-BE2D-71C16C7735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graphicEl>
                                              <a:dgm id="{19AEECCB-7485-44E7-BE2D-71C16C77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graphicEl>
                                              <a:dgm id="{19AEECCB-7485-44E7-BE2D-71C16C77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D900B4F-046F-474C-94ED-6CDAA63540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graphicEl>
                                              <a:dgm id="{BD900B4F-046F-474C-94ED-6CDAA63540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graphicEl>
                                              <a:dgm id="{BD900B4F-046F-474C-94ED-6CDAA63540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graphicEl>
                                              <a:dgm id="{BD900B4F-046F-474C-94ED-6CDAA63540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E7FA18-967A-4323-8C8A-C76A8B22A8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>
                                            <p:graphicEl>
                                              <a:dgm id="{38E7FA18-967A-4323-8C8A-C76A8B22A8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graphicEl>
                                              <a:dgm id="{38E7FA18-967A-4323-8C8A-C76A8B22A8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graphicEl>
                                              <a:dgm id="{38E7FA18-967A-4323-8C8A-C76A8B22A8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D0A4A39-A66A-4555-87D5-C68B4811A3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graphicEl>
                                              <a:dgm id="{BD0A4A39-A66A-4555-87D5-C68B4811A3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graphicEl>
                                              <a:dgm id="{BD0A4A39-A66A-4555-87D5-C68B4811A3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>
                                            <p:graphicEl>
                                              <a:dgm id="{BD0A4A39-A66A-4555-87D5-C68B4811A3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7" grpId="0">
        <p:bldSub>
          <a:bldDgm bld="one"/>
        </p:bldSub>
      </p:bldGraphic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t Is All Too Much by Peter Walsh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E8A11ED9A9056468EB06BF2DDD8132B" ma:contentTypeVersion="2" ma:contentTypeDescription="Crear nuevo documento." ma:contentTypeScope="" ma:versionID="ea1ea9747d5e1c16d79f9e84215e0dd6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cd6bce56cd35acad97fd37550ee15fe3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Fecha de inicio programada" ma:description="Fecha de inicio programada es una columna del sitio que crea la característica Publicación. Se usa para especificar la fecha y la hora a la que esta página se presentará por primera vez a los visitantes del sitio." ma:internalName="PublishingStartDate">
      <xsd:simpleType>
        <xsd:restriction base="dms:Unknown"/>
      </xsd:simpleType>
    </xsd:element>
    <xsd:element name="PublishingExpirationDate" ma:index="9" nillable="true" ma:displayName="Fecha de finalización programada" ma:description="Fecha de finalización programada es una columna del sitio que crea la característica Publicación. Se usa para especificar la fecha y la hora a la que esta página dejará de presentarse a los visitantes del sitio.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C423404-7107-4597-B1E0-A7C67FEE9FCC}"/>
</file>

<file path=customXml/itemProps2.xml><?xml version="1.0" encoding="utf-8"?>
<ds:datastoreItem xmlns:ds="http://schemas.openxmlformats.org/officeDocument/2006/customXml" ds:itemID="{95226FCA-0679-452E-876D-F38F636AB3A0}"/>
</file>

<file path=customXml/itemProps3.xml><?xml version="1.0" encoding="utf-8"?>
<ds:datastoreItem xmlns:ds="http://schemas.openxmlformats.org/officeDocument/2006/customXml" ds:itemID="{E4F47C4E-3476-47EC-8EF6-CE4C0BEC2B98}"/>
</file>

<file path=docProps/app.xml><?xml version="1.0" encoding="utf-8"?>
<Properties xmlns="http://schemas.openxmlformats.org/officeDocument/2006/extended-properties" xmlns:vt="http://schemas.openxmlformats.org/officeDocument/2006/docPropsVTypes">
  <Template>It Is All Too Much by Peter Walsh.potx</Template>
  <TotalTime>30739</TotalTime>
  <Words>1582</Words>
  <Application>Microsoft Office PowerPoint</Application>
  <PresentationFormat>On-screen Show (4:3)</PresentationFormat>
  <Paragraphs>214</Paragraphs>
  <Slides>25</Slides>
  <Notes>7</Notes>
  <HiddenSlides>0</HiddenSlides>
  <MMClips>0</MMClips>
  <ScaleCrop>false</ScaleCrop>
  <HeadingPairs>
    <vt:vector size="8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It Is All Too Much by Peter Walsh</vt:lpstr>
      <vt:lpstr>\\localhost\Users\rosemaryfranquiz\DIPLOMADO LECTURA ESCRITURA 2014\SEGUNDO CUATRIMESTRE\Macintosh HD:Users:rosemaryfranquiz:DIPLOMADO LECTURA ESCRITURA 2014:INVESTIGACIÓN- ACCIÓN 2014:INVESTIGACIÓN DE LA LECTURA Y ESCRITURA.docx!OLE_LINK1</vt:lpstr>
      <vt:lpstr>Document</vt:lpstr>
      <vt:lpstr>ESCRIBIR EN EL TALLER DE DISEÑo ARQUITECTÓNICO</vt:lpstr>
      <vt:lpstr>Integración de los diferentes saberes en el proceso de enseñanza aprendizaje del diseño</vt:lpstr>
      <vt:lpstr>Slide 3</vt:lpstr>
      <vt:lpstr>Complejidad del proceso de enseñanza- aprendizaje (PEA) del diseño arquitectónico junto a estrategias de lectura y escritura</vt:lpstr>
      <vt:lpstr>Caracterización Estudiante Participante</vt:lpstr>
      <vt:lpstr>Métodos, estrategias y actividades</vt:lpstr>
      <vt:lpstr>Relación calendarización académica de la asignatura de Diseño con las entregas de documentos </vt:lpstr>
      <vt:lpstr>Propuesta</vt:lpstr>
      <vt:lpstr>Fases de aplicación de  estrategias  de lectura y escritura</vt:lpstr>
      <vt:lpstr>Fases de aplicación</vt:lpstr>
      <vt:lpstr>14 actividades realizadas durante la primera fase</vt:lpstr>
      <vt:lpstr>3 actividades realizadas durante la segunda fase</vt:lpstr>
      <vt:lpstr>3 actividades de la TERCERA FASE</vt:lpstr>
      <vt:lpstr>Conocimientos previos</vt:lpstr>
      <vt:lpstr>Dificultades identificadas en los primeros escritos de los estudiantes participantes de ARQ-311-T-004 </vt:lpstr>
      <vt:lpstr>Rúbrica del primer documento</vt:lpstr>
      <vt:lpstr>Slide 17</vt:lpstr>
      <vt:lpstr>Criterios de la rúbrica de evaluación</vt:lpstr>
      <vt:lpstr>Ejemplo de rúbrica de evaluación, aplicada al final de la 2da. Fase </vt:lpstr>
      <vt:lpstr>Comparación de calificaciones</vt:lpstr>
      <vt:lpstr>FICHA DE COMPARACIÓN DEL  DOCUMENTO ESCRITO</vt:lpstr>
      <vt:lpstr>FICHA DE COMPARACIÓN DEL  DOCUMENTO ESCRITO</vt:lpstr>
      <vt:lpstr>Esta investigación- acción demostró que:</vt:lpstr>
      <vt:lpstr>CONCLUSIONES GENERALES</vt:lpstr>
      <vt:lpstr>Para más información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dc:description/>
  <cp:lastModifiedBy>mvelazquez</cp:lastModifiedBy>
  <cp:revision>160</cp:revision>
  <dcterms:created xsi:type="dcterms:W3CDTF">2010-05-18T20:31:16Z</dcterms:created>
  <dcterms:modified xsi:type="dcterms:W3CDTF">2015-04-20T14:18:54Z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0x0101000E8A11ED9A9056468EB06BF2DDD8132B</vt:lpwstr>
  </property>
</Properties>
</file>