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4"/>
  </p:handoutMasterIdLst>
  <p:sldIdLst>
    <p:sldId id="257" r:id="rId2"/>
    <p:sldId id="258" r:id="rId3"/>
    <p:sldId id="262" r:id="rId4"/>
    <p:sldId id="259" r:id="rId5"/>
    <p:sldId id="260" r:id="rId6"/>
    <p:sldId id="261" r:id="rId7"/>
    <p:sldId id="263" r:id="rId8"/>
    <p:sldId id="280" r:id="rId9"/>
    <p:sldId id="278" r:id="rId10"/>
    <p:sldId id="274" r:id="rId11"/>
    <p:sldId id="264" r:id="rId12"/>
    <p:sldId id="265" r:id="rId13"/>
    <p:sldId id="266" r:id="rId14"/>
    <p:sldId id="271" r:id="rId15"/>
    <p:sldId id="268" r:id="rId16"/>
    <p:sldId id="272" r:id="rId17"/>
    <p:sldId id="270" r:id="rId18"/>
    <p:sldId id="277" r:id="rId19"/>
    <p:sldId id="269" r:id="rId20"/>
    <p:sldId id="276" r:id="rId21"/>
    <p:sldId id="282" r:id="rId22"/>
    <p:sldId id="275" r:id="rId2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808000"/>
    <a:srgbClr val="333300"/>
    <a:srgbClr val="663300"/>
    <a:srgbClr val="0C788E"/>
    <a:srgbClr val="006666"/>
    <a:srgbClr val="0099CC"/>
    <a:srgbClr val="1C1C1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3" autoAdjust="0"/>
    <p:restoredTop sz="94265" autoAdjust="0"/>
  </p:normalViewPr>
  <p:slideViewPr>
    <p:cSldViewPr>
      <p:cViewPr varScale="1">
        <p:scale>
          <a:sx n="86" d="100"/>
          <a:sy n="86" d="100"/>
        </p:scale>
        <p:origin x="-10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D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E933A00-E08D-49A5-A57C-80D6808956DF}" type="datetimeFigureOut">
              <a:rPr lang="es-DO"/>
              <a:pPr>
                <a:defRPr/>
              </a:pPr>
              <a:t>20/04/2015</a:t>
            </a:fld>
            <a:endParaRPr lang="es-D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D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972B203-899E-48CB-A0E3-A0D2AEF71097}" type="slidenum">
              <a:rPr lang="es-DO"/>
              <a:pPr>
                <a:defRPr/>
              </a:pPr>
              <a:t>‹#›</a:t>
            </a:fld>
            <a:endParaRPr lang="es-D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D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s-D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9E821-634D-4772-A348-F71329C2407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D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D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DC673-D739-4995-B132-486B3B3AE29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D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D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C5088-49C1-41D2-90B4-8FF24094934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D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D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6A791-F4A1-40FF-8940-AB6A3F77A44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D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CDC44-F57C-4EBD-998F-42057A11CFC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D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D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D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7B990-B353-4140-BDEB-5E4C70827AD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D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D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D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74B0F-AE65-4000-9F4D-02BDEE92F32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D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9F703-934C-4C6D-854C-9BA866D4F6A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0F099-9E38-4370-9507-D2BE1D586A9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D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D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23787-12F3-4D5C-B0A7-E07C0695839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D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D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82BF5-14F1-496E-B5B1-900BA8CD108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C3574A8-E886-4128-A858-5D518C30B25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268413"/>
            <a:ext cx="8678862" cy="49688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s-MX" sz="1400" b="1" dirty="0" smtClean="0"/>
              <a:t>PONTIFICIA UNIVERSIDAD CATÓLICA MADRE Y MAESTRA</a:t>
            </a:r>
            <a:endParaRPr lang="es-DO" sz="1400" dirty="0" smtClean="0"/>
          </a:p>
          <a:p>
            <a:pPr algn="ctr" eaLnBrk="1" hangingPunct="1">
              <a:buFontTx/>
              <a:buNone/>
            </a:pPr>
            <a:r>
              <a:rPr lang="es-MX" sz="1400" b="1" dirty="0" smtClean="0"/>
              <a:t>FACULTAD DE CIENCIAS Y HUMANIDADES</a:t>
            </a:r>
            <a:endParaRPr lang="es-DO" sz="1400" dirty="0" smtClean="0"/>
          </a:p>
          <a:p>
            <a:pPr algn="ctr" eaLnBrk="1" hangingPunct="1">
              <a:buFontTx/>
              <a:buNone/>
            </a:pPr>
            <a:r>
              <a:rPr lang="es-MX" sz="1400" b="1" dirty="0" smtClean="0"/>
              <a:t>CENTRO DE EXCELENCIA PARA LA INVESTIGACIÓN Y DIFUSIÓN </a:t>
            </a:r>
          </a:p>
          <a:p>
            <a:pPr algn="ctr" eaLnBrk="1" hangingPunct="1">
              <a:buFontTx/>
              <a:buNone/>
            </a:pPr>
            <a:r>
              <a:rPr lang="es-MX" sz="1400" b="1" dirty="0" smtClean="0"/>
              <a:t>DE LA LECTURA Y ESCRITURA </a:t>
            </a:r>
            <a:endParaRPr lang="es-DO" sz="1400" dirty="0" smtClean="0"/>
          </a:p>
          <a:p>
            <a:pPr algn="ctr" eaLnBrk="1" hangingPunct="1">
              <a:buFontTx/>
              <a:buNone/>
            </a:pPr>
            <a:r>
              <a:rPr lang="es-MX" sz="1400" b="1" dirty="0" smtClean="0"/>
              <a:t>(CEDILE)</a:t>
            </a:r>
          </a:p>
          <a:p>
            <a:pPr algn="ctr" eaLnBrk="1" hangingPunct="1">
              <a:buFontTx/>
              <a:buNone/>
            </a:pPr>
            <a:endParaRPr lang="es-DO" sz="1200" dirty="0" smtClean="0"/>
          </a:p>
          <a:p>
            <a:pPr algn="ctr" eaLnBrk="1" hangingPunct="1">
              <a:buFontTx/>
              <a:buNone/>
            </a:pPr>
            <a:r>
              <a:rPr lang="es-MX" sz="1000" b="1" dirty="0" smtClean="0"/>
              <a:t> </a:t>
            </a:r>
            <a:endParaRPr lang="es-DO" sz="1000" dirty="0" smtClean="0"/>
          </a:p>
          <a:p>
            <a:pPr algn="ctr" eaLnBrk="1" hangingPunct="1">
              <a:buFontTx/>
              <a:buNone/>
            </a:pPr>
            <a:r>
              <a:rPr lang="es-MX" sz="1000" b="1" dirty="0" smtClean="0"/>
              <a:t> </a:t>
            </a:r>
            <a:endParaRPr lang="es-DO" sz="1000" dirty="0" smtClean="0"/>
          </a:p>
          <a:p>
            <a:pPr algn="ctr" eaLnBrk="1" hangingPunct="1">
              <a:buFontTx/>
              <a:buNone/>
            </a:pPr>
            <a:r>
              <a:rPr lang="es-MX" sz="1000" b="1" dirty="0" smtClean="0"/>
              <a:t> </a:t>
            </a:r>
            <a:endParaRPr lang="es-DO" sz="1000" dirty="0" smtClean="0"/>
          </a:p>
          <a:p>
            <a:pPr algn="ctr" eaLnBrk="1" hangingPunct="1">
              <a:buFontTx/>
              <a:buNone/>
            </a:pPr>
            <a:r>
              <a:rPr lang="es-MX" sz="1000" b="1" dirty="0" smtClean="0"/>
              <a:t> </a:t>
            </a:r>
            <a:endParaRPr lang="es-DO" sz="1000" dirty="0" smtClean="0"/>
          </a:p>
          <a:p>
            <a:pPr algn="ctr" eaLnBrk="1" hangingPunct="1">
              <a:buFontTx/>
              <a:buNone/>
            </a:pPr>
            <a:r>
              <a:rPr lang="es-MX" sz="1000" b="1" dirty="0" smtClean="0"/>
              <a:t> </a:t>
            </a:r>
            <a:r>
              <a:rPr lang="es-MX" sz="1400" b="1" dirty="0" smtClean="0"/>
              <a:t> </a:t>
            </a:r>
            <a:r>
              <a:rPr lang="es-MX" sz="1400" dirty="0" smtClean="0"/>
              <a:t>PROGRAMA DE ALFABETIZACIÓN ACADÉMICA</a:t>
            </a:r>
            <a:endParaRPr lang="es-DO" sz="1400" dirty="0" smtClean="0"/>
          </a:p>
          <a:p>
            <a:pPr algn="ctr" eaLnBrk="1" hangingPunct="1">
              <a:buFontTx/>
              <a:buNone/>
            </a:pPr>
            <a:r>
              <a:rPr lang="es-MX" sz="1400" dirty="0" smtClean="0"/>
              <a:t>DIPLOMADO EN LECTURA Y ESCRITURA </a:t>
            </a:r>
            <a:endParaRPr lang="es-DO" sz="1400" dirty="0" smtClean="0"/>
          </a:p>
          <a:p>
            <a:pPr algn="ctr" eaLnBrk="1" hangingPunct="1">
              <a:buFontTx/>
              <a:buNone/>
            </a:pPr>
            <a:r>
              <a:rPr lang="es-MX" sz="1400" dirty="0" smtClean="0"/>
              <a:t>A TRAVÉS DEL CURRÍCULO EN EL NIVEL SUPERIOR</a:t>
            </a:r>
            <a:endParaRPr lang="es-DO" sz="1400" dirty="0" smtClean="0"/>
          </a:p>
          <a:p>
            <a:pPr algn="ctr" eaLnBrk="1" hangingPunct="1">
              <a:buFontTx/>
              <a:buNone/>
            </a:pPr>
            <a:r>
              <a:rPr lang="es-MX" sz="1400" dirty="0" smtClean="0"/>
              <a:t> </a:t>
            </a:r>
            <a:endParaRPr lang="es-DO" sz="1400" dirty="0" smtClean="0"/>
          </a:p>
          <a:p>
            <a:pPr algn="ctr" eaLnBrk="1" hangingPunct="1">
              <a:buFontTx/>
              <a:buNone/>
            </a:pPr>
            <a:r>
              <a:rPr lang="es-DO" sz="1400" dirty="0" smtClean="0"/>
              <a:t>PROYECTO DE INVESTIGACIÓN – ACCIÓN </a:t>
            </a:r>
          </a:p>
          <a:p>
            <a:pPr algn="ctr" eaLnBrk="1" hangingPunct="1">
              <a:buFontTx/>
              <a:buNone/>
            </a:pPr>
            <a:r>
              <a:rPr lang="es-DO" sz="1400" b="1" dirty="0" smtClean="0"/>
              <a:t> </a:t>
            </a:r>
            <a:endParaRPr lang="es-DO" sz="1400" dirty="0" smtClean="0"/>
          </a:p>
          <a:p>
            <a:pPr algn="ctr" eaLnBrk="1" hangingPunct="1">
              <a:buFontTx/>
              <a:buNone/>
            </a:pPr>
            <a:r>
              <a:rPr lang="es-DO" sz="1400" b="1" dirty="0" smtClean="0"/>
              <a:t>“DESARROLLO DE LA COMPRENSIÓN LECTORA CRÍTICA EN LOS ESTUDIANTES DE HOTELERÍA”</a:t>
            </a:r>
          </a:p>
          <a:p>
            <a:pPr algn="ctr" eaLnBrk="1" hangingPunct="1">
              <a:buFontTx/>
              <a:buNone/>
            </a:pPr>
            <a:endParaRPr lang="es-DO" sz="800" dirty="0" smtClean="0"/>
          </a:p>
          <a:p>
            <a:pPr algn="ctr" eaLnBrk="1" hangingPunct="1">
              <a:buFontTx/>
              <a:buNone/>
            </a:pPr>
            <a:r>
              <a:rPr lang="es-DO" sz="1400" dirty="0" smtClean="0"/>
              <a:t> Cristina A. Núñez </a:t>
            </a:r>
            <a:r>
              <a:rPr lang="es-DO" sz="1400" dirty="0" err="1" smtClean="0"/>
              <a:t>Khoury</a:t>
            </a:r>
            <a:endParaRPr lang="es-DO" sz="1400" dirty="0" smtClean="0"/>
          </a:p>
          <a:p>
            <a:pPr algn="ctr" eaLnBrk="1" hangingPunct="1">
              <a:buFontTx/>
              <a:buNone/>
            </a:pPr>
            <a:r>
              <a:rPr lang="es-DO" sz="1400" dirty="0" smtClean="0"/>
              <a:t>DEPARTAMENTO DE ADMINISTRACIÓN HOTELERA </a:t>
            </a:r>
          </a:p>
          <a:p>
            <a:pPr algn="ctr" eaLnBrk="1" hangingPunct="1">
              <a:buFontTx/>
              <a:buNone/>
            </a:pPr>
            <a:r>
              <a:rPr lang="es-DO" sz="1000" b="1" dirty="0" smtClean="0"/>
              <a:t> </a:t>
            </a:r>
            <a:endParaRPr lang="es-DO" sz="1000" dirty="0" smtClean="0"/>
          </a:p>
          <a:p>
            <a:pPr algn="ctr" eaLnBrk="1" hangingPunct="1">
              <a:buFontTx/>
              <a:buNone/>
            </a:pPr>
            <a:endParaRPr lang="es-DO" sz="1000" dirty="0" smtClean="0">
              <a:solidFill>
                <a:srgbClr val="1C1C1C"/>
              </a:solidFill>
            </a:endParaRPr>
          </a:p>
        </p:txBody>
      </p:sp>
      <p:pic>
        <p:nvPicPr>
          <p:cNvPr id="2051" name="Picture 5" descr="C:\Users\yrodriguez\AppData\Local\Microsoft\Windows\Temporary Internet Files\Content.Outlook\MQ6F4DZE\LOGO ORIGINAL 2011 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8" y="2357438"/>
            <a:ext cx="1071562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23850" y="0"/>
            <a:ext cx="8362950" cy="1417638"/>
          </a:xfrm>
        </p:spPr>
        <p:txBody>
          <a:bodyPr/>
          <a:lstStyle/>
          <a:p>
            <a:pPr eaLnBrk="1" hangingPunct="1"/>
            <a:r>
              <a:rPr lang="es-DO" sz="2000" b="1" smtClean="0"/>
              <a:t/>
            </a:r>
            <a:br>
              <a:rPr lang="es-DO" sz="2000" b="1" smtClean="0"/>
            </a:br>
            <a:r>
              <a:rPr lang="es-DO" sz="2000" b="1" smtClean="0"/>
              <a:t/>
            </a:r>
            <a:br>
              <a:rPr lang="es-DO" sz="2000" b="1" smtClean="0"/>
            </a:br>
            <a:r>
              <a:rPr lang="es-DO" sz="2000" b="1" smtClean="0"/>
              <a:t/>
            </a:r>
            <a:br>
              <a:rPr lang="es-DO" sz="2000" b="1" smtClean="0"/>
            </a:br>
            <a:r>
              <a:rPr lang="es-DO" sz="2000" b="1" smtClean="0">
                <a:solidFill>
                  <a:srgbClr val="422C16"/>
                </a:solidFill>
              </a:rPr>
              <a:t>RÚBRICA PARA LA EVALUACION DE LA COMPRENSIÓN LECTORA MEDIANTE EL USO DE GUÍAS DE LECTURA</a:t>
            </a:r>
            <a:r>
              <a:rPr lang="es-DO" sz="2000" smtClean="0"/>
              <a:t/>
            </a:r>
            <a:br>
              <a:rPr lang="es-DO" sz="2000" smtClean="0"/>
            </a:br>
            <a:r>
              <a:rPr lang="es-DO" sz="2000" smtClean="0"/>
              <a:t> </a:t>
            </a:r>
            <a:r>
              <a:rPr lang="es-DO" smtClean="0"/>
              <a:t/>
            </a:r>
            <a:br>
              <a:rPr lang="es-DO" smtClean="0"/>
            </a:br>
            <a:endParaRPr lang="es-DO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14313" y="1143000"/>
          <a:ext cx="8715436" cy="5524526"/>
        </p:xfrm>
        <a:graphic>
          <a:graphicData uri="http://schemas.openxmlformats.org/drawingml/2006/table">
            <a:tbl>
              <a:tblPr/>
              <a:tblGrid>
                <a:gridCol w="1315538"/>
                <a:gridCol w="2184893"/>
                <a:gridCol w="2786082"/>
                <a:gridCol w="2428923"/>
              </a:tblGrid>
              <a:tr h="211582">
                <a:tc>
                  <a:txBody>
                    <a:bodyPr/>
                    <a:lstStyle/>
                    <a:p>
                      <a:r>
                        <a:rPr lang="es-DO" sz="1600" dirty="0" smtClean="0">
                          <a:latin typeface="Calibri"/>
                          <a:ea typeface="Times New Roman"/>
                        </a:rPr>
                        <a:t>Aspectos</a:t>
                      </a:r>
                      <a:r>
                        <a:rPr lang="es-DO" sz="1600" baseline="0" dirty="0" smtClean="0">
                          <a:latin typeface="Calibri"/>
                          <a:ea typeface="Times New Roman"/>
                        </a:rPr>
                        <a:t> </a:t>
                      </a:r>
                      <a:endParaRPr lang="es-DO" sz="1600" dirty="0">
                        <a:latin typeface="Calibri"/>
                        <a:ea typeface="Times New Roman"/>
                      </a:endParaRPr>
                    </a:p>
                  </a:txBody>
                  <a:tcPr marL="68086" marR="68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b="1" kern="18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Optimo </a:t>
                      </a:r>
                      <a:endParaRPr lang="es-DO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86" marR="68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b="1" kern="18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Medio </a:t>
                      </a:r>
                      <a:endParaRPr lang="es-DO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86" marR="68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600" b="1" kern="18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Bajo </a:t>
                      </a:r>
                      <a:endParaRPr lang="es-DO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86" marR="68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4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DO" sz="10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DO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LOCALIZACIÓN DE INFORMACIÓN RELEVANTE</a:t>
                      </a:r>
                      <a:endParaRPr lang="es-DO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86" marR="68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DO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Localiza todas las informaciones y datos relevantes del texto de acuerdo con los requisitos o características  especificadas en las preguntas.</a:t>
                      </a:r>
                      <a:endParaRPr lang="es-DO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86" marR="68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DO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Localiza datos e información importante dentro del texto. Pero deja de lado algunos de estos en el momento de resolver preguntas o no los toma en cuenta en la reconstrucción del sentido del texto</a:t>
                      </a:r>
                      <a:endParaRPr lang="es-DO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86" marR="68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DO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Localiza escasa  información importante dentro del texto y no logra establecer conexiones entre unos y otros para resolver las preguntas.</a:t>
                      </a:r>
                      <a:endParaRPr lang="es-DO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86" marR="68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4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DO" sz="10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DO" sz="10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DO" sz="1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COMPRENSIÓN </a:t>
                      </a:r>
                      <a:r>
                        <a:rPr lang="es-DO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GLOBAL</a:t>
                      </a:r>
                      <a:endParaRPr lang="es-DO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86" marR="68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DO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Señala el tema general o el mensaje del texto e  identifica su función, utilidad e importancia al momento de ejercer su trabajo como profesional.</a:t>
                      </a:r>
                      <a:endParaRPr lang="es-DO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86" marR="68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DO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Ubica el tema principal del texto, pero muestra dificultad en reconocer la función, utilidad e importancia de dicho texto al momento de ejercer su trabajo como profesional.</a:t>
                      </a:r>
                      <a:endParaRPr lang="es-DO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86" marR="68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DO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Le resulta difícil ubicar el tema principal del texto y no reconoce  la función, utilidad e importancia del mismo al momento de ejercer su trabajo como profesional.</a:t>
                      </a:r>
                      <a:endParaRPr lang="es-DO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86" marR="68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11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DO" sz="10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DO" sz="10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DO" sz="10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DO" sz="1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COMPRENSIÓN </a:t>
                      </a:r>
                      <a:r>
                        <a:rPr lang="es-DO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INFERENCIAL</a:t>
                      </a:r>
                      <a:endParaRPr lang="es-DO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86" marR="68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DO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Procesa  la estructura informativa del texto: demostrando su conocimiento o dominio del mismo. Para ello compara y contrasta la información, realiza inferencias. Explicita la intención del autor y señala en qué se basa para deducir dicha intención.</a:t>
                      </a:r>
                      <a:endParaRPr lang="es-DO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86" marR="68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DO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Procesa la información explícita o implícita. Pero en el análisis y la reconstrucción del sentido del texto le falta precisión al momento de deducir o mostrar la relación entre los aspectos que sirven de base a su  interpretación. Identifica la intención del autor, pero le falta puntualizar que apartados del texto le permiten corroborar su apreciación.</a:t>
                      </a:r>
                      <a:endParaRPr lang="es-DO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86" marR="68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DO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Esboza un análisis fragmentario del texto a partir del acercamiento que ha logrado. Identifica  la intención del autor a partir de algunos indicios del texto, sin lograr precisar qué aspectos puntuales del mismo lo demuestran.</a:t>
                      </a:r>
                      <a:endParaRPr lang="es-DO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86" marR="68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11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DO" sz="10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DO" sz="10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DO" sz="1000" b="1" dirty="0" smtClean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DO" sz="1000" b="1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COMPRENSIÓN </a:t>
                      </a:r>
                      <a:r>
                        <a:rPr lang="es-DO" sz="10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CRÍTICA</a:t>
                      </a:r>
                      <a:endParaRPr lang="es-DO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86" marR="68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DO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Relaciona las informaciones del texto leído con los conocimientos previos y los procedentes de otros textos. Valora la utilidad de los mismos para lograr un buen desempeño en su vida como profesional.</a:t>
                      </a:r>
                      <a:endParaRPr lang="es-DO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86" marR="68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DO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Presenta cierta dificultad al relacionar la información del texto leído con los conocimientos previos y los procedentes de otros textos. No  tiene bien clara la utilidad de los mismos para lograr un buen desempeño en su vida como profesional.</a:t>
                      </a:r>
                      <a:endParaRPr lang="es-DO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86" marR="68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DO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Hace una valoración del texto leído en el que no toma en cuenta su propio saber y las informaciones de </a:t>
                      </a:r>
                      <a:r>
                        <a:rPr lang="es-DO" sz="11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DO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otros textos relacionados con el tema abordado. Tampoco reconoce la utilidad de dichas informaciones para lograr un buen desempeño en su vida como profesional.</a:t>
                      </a:r>
                      <a:endParaRPr lang="es-DO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086" marR="680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n 2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" y="1285875"/>
            <a:ext cx="8572500" cy="4786313"/>
          </a:xfrm>
        </p:spPr>
      </p:pic>
      <p:sp>
        <p:nvSpPr>
          <p:cNvPr id="12291" name="Title 4"/>
          <p:cNvSpPr>
            <a:spLocks noGrp="1"/>
          </p:cNvSpPr>
          <p:nvPr>
            <p:ph type="title"/>
          </p:nvPr>
        </p:nvSpPr>
        <p:spPr>
          <a:xfrm>
            <a:off x="357188" y="0"/>
            <a:ext cx="8401050" cy="1143000"/>
          </a:xfrm>
        </p:spPr>
        <p:txBody>
          <a:bodyPr/>
          <a:lstStyle/>
          <a:p>
            <a:pPr eaLnBrk="1" hangingPunct="1"/>
            <a:r>
              <a:rPr lang="es-DO" sz="2800" b="1" smtClean="0">
                <a:solidFill>
                  <a:srgbClr val="422C16"/>
                </a:solidFill>
                <a:latin typeface="Arial Black" pitchFamily="34" charset="0"/>
                <a:cs typeface="Times New Roman" pitchFamily="18" charset="0"/>
              </a:rPr>
              <a:t>Análisis resultados de la guía de lectura 1 </a:t>
            </a:r>
            <a:endParaRPr lang="es-DO" sz="2800" smtClean="0">
              <a:solidFill>
                <a:srgbClr val="422C16"/>
              </a:solidFill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63"/>
          </a:xfrm>
        </p:spPr>
        <p:txBody>
          <a:bodyPr/>
          <a:lstStyle/>
          <a:p>
            <a:pPr eaLnBrk="1" hangingPunct="1"/>
            <a:r>
              <a:rPr lang="es-DO" sz="3000" b="1" smtClean="0">
                <a:solidFill>
                  <a:srgbClr val="422C16"/>
                </a:solidFill>
                <a:latin typeface="Arial Black" pitchFamily="34" charset="0"/>
                <a:cs typeface="Times New Roman" pitchFamily="18" charset="0"/>
              </a:rPr>
              <a:t>Análisis resultados de la guía de lectura 2</a:t>
            </a:r>
            <a:endParaRPr lang="es-DO" sz="32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250950"/>
            <a:ext cx="8858250" cy="496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ibro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9842"/>
          <a:stretch>
            <a:fillRect/>
          </a:stretch>
        </p:blipFill>
        <p:spPr>
          <a:xfrm>
            <a:off x="467544" y="1412776"/>
            <a:ext cx="7920880" cy="4824535"/>
          </a:xfrm>
        </p:spPr>
      </p:pic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86813" cy="1143000"/>
          </a:xfrm>
        </p:spPr>
        <p:txBody>
          <a:bodyPr/>
          <a:lstStyle/>
          <a:p>
            <a:pPr eaLnBrk="1" hangingPunct="1"/>
            <a:r>
              <a:rPr lang="es-ES" sz="2800" b="1" smtClean="0">
                <a:latin typeface="Arial Black" pitchFamily="34" charset="0"/>
              </a:rPr>
              <a:t>Comparación resultados pruebas parciales</a:t>
            </a:r>
            <a:endParaRPr lang="es-DO" sz="2800" smtClean="0">
              <a:latin typeface="Arial Black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85750" y="1357313"/>
          <a:ext cx="8572559" cy="4643470"/>
        </p:xfrm>
        <a:graphic>
          <a:graphicData uri="http://schemas.openxmlformats.org/drawingml/2006/table">
            <a:tbl>
              <a:tblPr/>
              <a:tblGrid>
                <a:gridCol w="2534496"/>
                <a:gridCol w="3354480"/>
                <a:gridCol w="2534496"/>
                <a:gridCol w="149087"/>
              </a:tblGrid>
              <a:tr h="278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DO" sz="1100" dirty="0">
                        <a:latin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DO" sz="1100">
                        <a:latin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DO" sz="1100" dirty="0">
                        <a:latin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DO" sz="1100" dirty="0">
                        <a:latin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11112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4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Cantidad</a:t>
                      </a:r>
                      <a:endParaRPr lang="es-DO" sz="4000" b="1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4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Resultados</a:t>
                      </a:r>
                      <a:endParaRPr lang="es-DO" sz="4000" b="1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4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%</a:t>
                      </a:r>
                      <a:endParaRPr lang="es-DO" sz="4000" b="1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DO" sz="1100"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10710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4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</a:t>
                      </a:r>
                      <a:endParaRPr lang="es-DO" sz="4000" b="1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4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Mejoró</a:t>
                      </a:r>
                      <a:endParaRPr lang="es-DO" sz="4000" b="1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4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76%</a:t>
                      </a:r>
                      <a:endParaRPr lang="es-DO" sz="4000" b="1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DO" sz="1100" dirty="0"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10710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4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s-DO" sz="4000" b="1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4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Igual</a:t>
                      </a:r>
                      <a:endParaRPr lang="es-DO" sz="4000" b="1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4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16%</a:t>
                      </a:r>
                      <a:endParaRPr lang="es-DO" sz="4000" b="1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DO" sz="1100" dirty="0"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11112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4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s-DO" sz="4000" b="1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4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empeoró</a:t>
                      </a:r>
                      <a:endParaRPr lang="es-DO" sz="4000" b="1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4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8%</a:t>
                      </a:r>
                      <a:endParaRPr lang="es-DO" sz="4000" b="1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DO" sz="1100" dirty="0"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3200" b="1" smtClean="0">
                <a:solidFill>
                  <a:srgbClr val="422C16"/>
                </a:solidFill>
                <a:latin typeface="Arial Black" pitchFamily="34" charset="0"/>
              </a:rPr>
              <a:t>Valoración de las estrategias por los estudiantes</a:t>
            </a:r>
            <a:r>
              <a:rPr lang="es-DO" sz="3600" smtClean="0"/>
              <a:t/>
            </a:r>
            <a:br>
              <a:rPr lang="es-DO" sz="3600" smtClean="0"/>
            </a:br>
            <a:endParaRPr lang="es-DO" sz="3600" smtClean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198563"/>
            <a:ext cx="8280921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ibro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9842"/>
          <a:stretch>
            <a:fillRect/>
          </a:stretch>
        </p:blipFill>
        <p:spPr>
          <a:xfrm>
            <a:off x="467544" y="1412776"/>
            <a:ext cx="7968624" cy="4824535"/>
          </a:xfrm>
        </p:spPr>
      </p:pic>
      <p:sp>
        <p:nvSpPr>
          <p:cNvPr id="163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3200" b="1" smtClean="0">
                <a:solidFill>
                  <a:srgbClr val="422C16"/>
                </a:solidFill>
                <a:latin typeface="Arial Black" pitchFamily="34" charset="0"/>
              </a:rPr>
              <a:t>Valoración de las estrategias por los estudiantes</a:t>
            </a:r>
            <a:r>
              <a:rPr lang="es-DO" sz="3600" smtClean="0"/>
              <a:t/>
            </a:r>
            <a:br>
              <a:rPr lang="es-DO" sz="3600" smtClean="0"/>
            </a:br>
            <a:endParaRPr lang="es-DO" sz="3600" smtClean="0"/>
          </a:p>
        </p:txBody>
      </p: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214313" y="1214438"/>
            <a:ext cx="8786812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DO"/>
          </a:p>
          <a:p>
            <a:endParaRPr lang="es-DO"/>
          </a:p>
          <a:p>
            <a:pPr>
              <a:buFont typeface="Arial" charset="0"/>
              <a:buChar char="•"/>
            </a:pPr>
            <a:r>
              <a:rPr lang="es-DO"/>
              <a:t> </a:t>
            </a:r>
            <a:r>
              <a:rPr lang="es-DO" b="1"/>
              <a:t>“</a:t>
            </a:r>
            <a:r>
              <a:rPr lang="es-DO" sz="2400" b="1">
                <a:latin typeface="Times New Roman" pitchFamily="18" charset="0"/>
                <a:cs typeface="Times New Roman" pitchFamily="18" charset="0"/>
              </a:rPr>
              <a:t>Las lecturas fueron muy interesantes y nos ayudaron bastante”.</a:t>
            </a:r>
          </a:p>
          <a:p>
            <a:endParaRPr lang="es-DO" sz="2400" b="1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es-DO" sz="2400" b="1">
                <a:latin typeface="Times New Roman" pitchFamily="18" charset="0"/>
                <a:cs typeface="Times New Roman" pitchFamily="18" charset="0"/>
              </a:rPr>
              <a:t>“La manera que la profe hizo la clase es muy buena, detalla cada </a:t>
            </a:r>
          </a:p>
          <a:p>
            <a:r>
              <a:rPr lang="es-DO" sz="2400" b="1">
                <a:latin typeface="Times New Roman" pitchFamily="18" charset="0"/>
                <a:cs typeface="Times New Roman" pitchFamily="18" charset="0"/>
              </a:rPr>
              <a:t>    cosa con las tareas del cuadro, tenemos más o menos las ideas”.</a:t>
            </a:r>
          </a:p>
          <a:p>
            <a:pPr>
              <a:buFont typeface="Arial" charset="0"/>
              <a:buChar char="•"/>
            </a:pPr>
            <a:endParaRPr lang="es-DO" sz="2400" b="1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es-DO" sz="2400" b="1">
                <a:latin typeface="Times New Roman" pitchFamily="18" charset="0"/>
                <a:cs typeface="Times New Roman" pitchFamily="18" charset="0"/>
              </a:rPr>
              <a:t>“Considero que quedaron bien tal como están, y que ayudan a la    </a:t>
            </a:r>
          </a:p>
          <a:p>
            <a:r>
              <a:rPr lang="es-DO" sz="2400" b="1">
                <a:latin typeface="Times New Roman" pitchFamily="18" charset="0"/>
                <a:cs typeface="Times New Roman" pitchFamily="18" charset="0"/>
              </a:rPr>
              <a:t>    comprensión clara de los temas”.</a:t>
            </a:r>
          </a:p>
          <a:p>
            <a:pPr>
              <a:buFont typeface="Arial" charset="0"/>
              <a:buChar char="•"/>
            </a:pPr>
            <a:endParaRPr lang="es-DO" sz="2400" b="1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es-DO" sz="2400" b="1">
                <a:latin typeface="Times New Roman" pitchFamily="18" charset="0"/>
                <a:cs typeface="Times New Roman" pitchFamily="18" charset="0"/>
              </a:rPr>
              <a:t>“Pienso que las guías de lectura ayudan mucho para estudiar  </a:t>
            </a:r>
          </a:p>
          <a:p>
            <a:r>
              <a:rPr lang="es-DO" sz="2400" b="1">
                <a:latin typeface="Times New Roman" pitchFamily="18" charset="0"/>
                <a:cs typeface="Times New Roman" pitchFamily="18" charset="0"/>
              </a:rPr>
              <a:t>    para los exámenes”.</a:t>
            </a:r>
          </a:p>
          <a:p>
            <a:pPr>
              <a:buFont typeface="Arial" charset="0"/>
              <a:buChar char="•"/>
            </a:pPr>
            <a:endParaRPr lang="es-DO" sz="2400" b="1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es-DO" sz="2400" b="1">
                <a:latin typeface="Times New Roman" pitchFamily="18" charset="0"/>
                <a:cs typeface="Times New Roman" pitchFamily="18" charset="0"/>
              </a:rPr>
              <a:t>“Me parece que es un buen método de enseñanza, muy activo”.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3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36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6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6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ibro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9842"/>
          <a:stretch>
            <a:fillRect/>
          </a:stretch>
        </p:blipFill>
        <p:spPr>
          <a:xfrm>
            <a:off x="467544" y="1412776"/>
            <a:ext cx="7968624" cy="4824535"/>
          </a:xfrm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3200" b="1" smtClean="0">
                <a:solidFill>
                  <a:srgbClr val="422C16"/>
                </a:solidFill>
                <a:latin typeface="Arial Black" pitchFamily="34" charset="0"/>
              </a:rPr>
              <a:t>Valoración de las estrategias por los estudiantes</a:t>
            </a:r>
            <a:r>
              <a:rPr lang="es-DO" sz="3600" smtClean="0"/>
              <a:t/>
            </a:r>
            <a:br>
              <a:rPr lang="es-DO" sz="3600" smtClean="0"/>
            </a:br>
            <a:endParaRPr lang="es-DO" sz="3600" smtClean="0"/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179388" y="1428750"/>
            <a:ext cx="87503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DO"/>
          </a:p>
          <a:p>
            <a:endParaRPr lang="es-DO"/>
          </a:p>
          <a:p>
            <a:pPr algn="just">
              <a:buFont typeface="Arial" charset="0"/>
              <a:buChar char="•"/>
            </a:pPr>
            <a:r>
              <a:rPr lang="es-DO" b="1"/>
              <a:t> “</a:t>
            </a:r>
            <a:r>
              <a:rPr lang="es-DO" sz="2400" b="1">
                <a:latin typeface="Times New Roman" pitchFamily="18" charset="0"/>
                <a:cs typeface="Times New Roman" pitchFamily="18" charset="0"/>
              </a:rPr>
              <a:t>Pienso que podría darse más tiempo para realizar las guías,  </a:t>
            </a:r>
          </a:p>
          <a:p>
            <a:pPr algn="just"/>
            <a:r>
              <a:rPr lang="es-DO" sz="2400" b="1">
                <a:latin typeface="Times New Roman" pitchFamily="18" charset="0"/>
                <a:cs typeface="Times New Roman" pitchFamily="18" charset="0"/>
              </a:rPr>
              <a:t>    pero ya aparte de esto, creo que esta bien organizado”</a:t>
            </a:r>
          </a:p>
          <a:p>
            <a:pPr algn="just"/>
            <a:endParaRPr lang="es-DO" sz="2400" b="1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es-DO" sz="2400" b="1">
                <a:latin typeface="Times New Roman" pitchFamily="18" charset="0"/>
                <a:cs typeface="Times New Roman" pitchFamily="18" charset="0"/>
              </a:rPr>
              <a:t>“Una sugerencia podría ser que las lecturas se hagan en la casa  </a:t>
            </a:r>
          </a:p>
          <a:p>
            <a:pPr algn="just"/>
            <a:r>
              <a:rPr lang="es-DO" sz="2400" b="1">
                <a:latin typeface="Times New Roman" pitchFamily="18" charset="0"/>
                <a:cs typeface="Times New Roman" pitchFamily="18" charset="0"/>
              </a:rPr>
              <a:t>   y se comparte en clase, de esa manera se puede analizar mejor ”</a:t>
            </a:r>
          </a:p>
          <a:p>
            <a:pPr algn="just">
              <a:buFont typeface="Arial" charset="0"/>
              <a:buChar char="•"/>
            </a:pPr>
            <a:endParaRPr lang="es-DO" sz="2400" b="1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es-DO" sz="2400" b="1">
                <a:latin typeface="Times New Roman" pitchFamily="18" charset="0"/>
                <a:cs typeface="Times New Roman" pitchFamily="18" charset="0"/>
              </a:rPr>
              <a:t>“Que las lecturas sean más corta, así no daría tiempo a las   </a:t>
            </a:r>
          </a:p>
          <a:p>
            <a:pPr algn="just"/>
            <a:r>
              <a:rPr lang="es-DO" sz="2400" b="1">
                <a:latin typeface="Times New Roman" pitchFamily="18" charset="0"/>
                <a:cs typeface="Times New Roman" pitchFamily="18" charset="0"/>
              </a:rPr>
              <a:t>    distracciones y fuera más exacto y concisa la idea que quiere </a:t>
            </a:r>
          </a:p>
          <a:p>
            <a:pPr algn="just"/>
            <a:r>
              <a:rPr lang="es-DO" sz="2400" b="1">
                <a:latin typeface="Times New Roman" pitchFamily="18" charset="0"/>
                <a:cs typeface="Times New Roman" pitchFamily="18" charset="0"/>
              </a:rPr>
              <a:t>    expresarse”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3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3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ibro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9842"/>
          <a:stretch>
            <a:fillRect/>
          </a:stretch>
        </p:blipFill>
        <p:spPr>
          <a:xfrm>
            <a:off x="611560" y="1369179"/>
            <a:ext cx="8040632" cy="4868131"/>
          </a:xfrm>
        </p:spPr>
      </p:pic>
      <p:sp>
        <p:nvSpPr>
          <p:cNvPr id="184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DO" sz="3600" smtClean="0">
                <a:solidFill>
                  <a:srgbClr val="422C16"/>
                </a:solidFill>
                <a:latin typeface="Arial Black" pitchFamily="34" charset="0"/>
              </a:rPr>
              <a:t>CONCLUSIONES</a:t>
            </a: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287338" y="1428750"/>
            <a:ext cx="8570912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DO" sz="2400" b="1">
                <a:latin typeface="Times New Roman" pitchFamily="18" charset="0"/>
                <a:cs typeface="Times New Roman" pitchFamily="18" charset="0"/>
              </a:rPr>
              <a:t>  El uso de guías de lectura, organizadores gráficos y los cuadros   </a:t>
            </a:r>
          </a:p>
          <a:p>
            <a:r>
              <a:rPr lang="es-DO" sz="2400" b="1">
                <a:latin typeface="Times New Roman" pitchFamily="18" charset="0"/>
                <a:cs typeface="Times New Roman" pitchFamily="18" charset="0"/>
              </a:rPr>
              <a:t>  de contenido  favorecieron:</a:t>
            </a:r>
          </a:p>
          <a:p>
            <a:endParaRPr lang="es-DO" sz="2400" b="1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s-DO" sz="2400" b="1">
                <a:latin typeface="Times New Roman" pitchFamily="18" charset="0"/>
                <a:cs typeface="Times New Roman" pitchFamily="18" charset="0"/>
              </a:rPr>
              <a:t> La dinámica de las clases haciéndolas más creativas e   </a:t>
            </a:r>
          </a:p>
          <a:p>
            <a:r>
              <a:rPr lang="es-DO" sz="2400" b="1">
                <a:latin typeface="Times New Roman" pitchFamily="18" charset="0"/>
                <a:cs typeface="Times New Roman" pitchFamily="18" charset="0"/>
              </a:rPr>
              <a:t>     interactivas.</a:t>
            </a:r>
          </a:p>
          <a:p>
            <a:endParaRPr lang="es-DO" sz="2400" b="1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s-DO" sz="2400" b="1">
                <a:latin typeface="Times New Roman" pitchFamily="18" charset="0"/>
                <a:cs typeface="Times New Roman" pitchFamily="18" charset="0"/>
              </a:rPr>
              <a:t> La motivación del docente para buscar otros recursos que   </a:t>
            </a:r>
          </a:p>
          <a:p>
            <a:r>
              <a:rPr lang="es-DO" sz="2400" b="1">
                <a:latin typeface="Times New Roman" pitchFamily="18" charset="0"/>
                <a:cs typeface="Times New Roman" pitchFamily="18" charset="0"/>
              </a:rPr>
              <a:t>     mejoren el proceso de enseñanza - aprendizaje en el aula.</a:t>
            </a:r>
          </a:p>
          <a:p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s-DO" sz="2400" b="1">
                <a:latin typeface="Times New Roman" pitchFamily="18" charset="0"/>
                <a:cs typeface="Times New Roman" pitchFamily="18" charset="0"/>
              </a:rPr>
              <a:t> El análisis crítico de los estudiantes, dando respuestas a las   </a:t>
            </a:r>
          </a:p>
          <a:p>
            <a:r>
              <a:rPr lang="es-DO" sz="2400" b="1">
                <a:latin typeface="Times New Roman" pitchFamily="18" charset="0"/>
                <a:cs typeface="Times New Roman" pitchFamily="18" charset="0"/>
              </a:rPr>
              <a:t>     preguntas abiertas.</a:t>
            </a:r>
          </a:p>
          <a:p>
            <a:r>
              <a:rPr lang="es-DO" sz="2400" b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es-DO" sz="2400" b="1">
                <a:latin typeface="Times New Roman" pitchFamily="18" charset="0"/>
                <a:cs typeface="Times New Roman" pitchFamily="18" charset="0"/>
              </a:rPr>
              <a:t> Mejores resultados en los exámenes.  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es-DO" sz="24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4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4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ibro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9842"/>
          <a:stretch>
            <a:fillRect/>
          </a:stretch>
        </p:blipFill>
        <p:spPr>
          <a:xfrm>
            <a:off x="611560" y="1369179"/>
            <a:ext cx="8040632" cy="4868131"/>
          </a:xfrm>
        </p:spPr>
      </p:pic>
      <p:sp>
        <p:nvSpPr>
          <p:cNvPr id="194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DO" sz="3600" smtClean="0">
                <a:solidFill>
                  <a:srgbClr val="422C16"/>
                </a:solidFill>
                <a:latin typeface="Arial Black" pitchFamily="34" charset="0"/>
              </a:rPr>
              <a:t>CONCLUSIONES</a:t>
            </a: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428625" y="1285875"/>
            <a:ext cx="857091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DO" sz="2400" b="1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Font typeface="Wingdings" pitchFamily="2" charset="2"/>
              <a:buChar char="q"/>
            </a:pPr>
            <a:r>
              <a:rPr lang="es-DO" sz="2400" b="1">
                <a:latin typeface="Times New Roman" pitchFamily="18" charset="0"/>
                <a:cs typeface="Times New Roman" pitchFamily="18" charset="0"/>
              </a:rPr>
              <a:t>  Un mejor nivel de comprensión de los estudiantes, siendo </a:t>
            </a:r>
          </a:p>
          <a:p>
            <a:r>
              <a:rPr lang="es-DO" sz="2400" b="1">
                <a:latin typeface="Times New Roman" pitchFamily="18" charset="0"/>
                <a:cs typeface="Times New Roman" pitchFamily="18" charset="0"/>
              </a:rPr>
              <a:t>      capaces de interpretar más ampliamente los enunciados y de </a:t>
            </a:r>
          </a:p>
          <a:p>
            <a:r>
              <a:rPr lang="es-DO" sz="2400" b="1">
                <a:latin typeface="Times New Roman" pitchFamily="18" charset="0"/>
                <a:cs typeface="Times New Roman" pitchFamily="18" charset="0"/>
              </a:rPr>
              <a:t>      ofrecer soluciones a problemáticas presentadas.</a:t>
            </a:r>
          </a:p>
          <a:p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s-DO" sz="2400" b="1">
                <a:latin typeface="Times New Roman" pitchFamily="18" charset="0"/>
                <a:cs typeface="Times New Roman" pitchFamily="18" charset="0"/>
              </a:rPr>
              <a:t> Mayor retención, organización, interpretación y valoración </a:t>
            </a:r>
          </a:p>
          <a:p>
            <a:r>
              <a:rPr lang="es-DO" sz="2400" b="1">
                <a:latin typeface="Times New Roman" pitchFamily="18" charset="0"/>
                <a:cs typeface="Times New Roman" pitchFamily="18" charset="0"/>
              </a:rPr>
              <a:t>     de la información que ofrecen los textos.</a:t>
            </a:r>
          </a:p>
          <a:p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s-DO" sz="2400" b="1">
                <a:latin typeface="Times New Roman" pitchFamily="18" charset="0"/>
                <a:cs typeface="Times New Roman" pitchFamily="18" charset="0"/>
              </a:rPr>
              <a:t> Mejor comprensión inferencial y crítica de los estudiantes.</a:t>
            </a:r>
          </a:p>
          <a:p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s-DO" sz="2400" b="1">
                <a:latin typeface="Times New Roman" pitchFamily="18" charset="0"/>
                <a:cs typeface="Times New Roman" pitchFamily="18" charset="0"/>
              </a:rPr>
              <a:t> La participación activa de los estudiantes en clase.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es-DO" sz="24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ibro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9842"/>
          <a:stretch>
            <a:fillRect/>
          </a:stretch>
        </p:blipFill>
        <p:spPr>
          <a:xfrm>
            <a:off x="428596" y="1357298"/>
            <a:ext cx="7968624" cy="4824535"/>
          </a:xfrm>
        </p:spPr>
      </p:pic>
      <p:sp>
        <p:nvSpPr>
          <p:cNvPr id="204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DO" sz="3200" b="1" smtClean="0">
                <a:solidFill>
                  <a:srgbClr val="422C16"/>
                </a:solidFill>
                <a:latin typeface="Arial Black" pitchFamily="34" charset="0"/>
              </a:rPr>
              <a:t>LIMITACIONES</a:t>
            </a:r>
            <a:r>
              <a:rPr lang="es-DO" smtClean="0"/>
              <a:t> </a:t>
            </a:r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214313" y="1916113"/>
            <a:ext cx="871537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es-DO" sz="2400" b="1" dirty="0">
                <a:latin typeface="Times New Roman" pitchFamily="18" charset="0"/>
                <a:cs typeface="Times New Roman" pitchFamily="18" charset="0"/>
              </a:rPr>
              <a:t>La falta de tiempo no permitía que el profesor les entregara a los estudiantes la guía de lectura con anticipación para que llegaran más preparados a las clases.</a:t>
            </a:r>
          </a:p>
          <a:p>
            <a:pPr algn="just"/>
            <a:endParaRPr lang="es-DO" sz="24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es-DO" sz="2400" b="1" dirty="0">
                <a:latin typeface="Times New Roman" pitchFamily="18" charset="0"/>
                <a:cs typeface="Times New Roman" pitchFamily="18" charset="0"/>
              </a:rPr>
              <a:t>Por la cantidad de estudiantes, no se pudo realizar una retroalimentación detallada y personalizada que les ayudara a visualizar sus errores y trabajar sus debilidades particulares</a:t>
            </a:r>
            <a:r>
              <a:rPr lang="es-DO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libro.jp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9842"/>
          <a:stretch>
            <a:fillRect/>
          </a:stretch>
        </p:blipFill>
        <p:spPr bwMode="auto">
          <a:xfrm>
            <a:off x="467544" y="1354490"/>
            <a:ext cx="8064896" cy="4882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125538"/>
          </a:xfrm>
        </p:spPr>
        <p:txBody>
          <a:bodyPr/>
          <a:lstStyle/>
          <a:p>
            <a:pPr eaLnBrk="1" hangingPunct="1"/>
            <a:r>
              <a:rPr lang="es-DO" sz="4000" smtClean="0">
                <a:solidFill>
                  <a:srgbClr val="422C16"/>
                </a:solidFill>
                <a:latin typeface="Arial Black" pitchFamily="34" charset="0"/>
                <a:cs typeface="Times New Roman" pitchFamily="18" charset="0"/>
              </a:rPr>
              <a:t>Contextualización</a:t>
            </a:r>
            <a:r>
              <a:rPr lang="es-DO" sz="4000" smtClean="0">
                <a:solidFill>
                  <a:schemeClr val="bg1"/>
                </a:solidFill>
                <a:latin typeface="Arial Black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968875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s-DO" sz="200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s-DO" sz="2400" b="1" smtClean="0">
                <a:latin typeface="Times New Roman" pitchFamily="18" charset="0"/>
                <a:cs typeface="Times New Roman" pitchFamily="18" charset="0"/>
              </a:rPr>
              <a:t>El trabajo de investigación-acción enfocado en la lectura como proceso fue aplicado a los estudiantes de la asignatura de  Operaciones de Alimentos y Bebidas la cual es impartida en el  periodo 1 del segundo año de estudio de los pensa de la carrera Administración Hotelera para ambas concentraciones A&amp;B  y  Mercadeo Hotelero.</a:t>
            </a:r>
          </a:p>
          <a:p>
            <a:pPr algn="just" eaLnBrk="1" hangingPunct="1">
              <a:buFontTx/>
              <a:buNone/>
            </a:pPr>
            <a:endParaRPr lang="es-DO" sz="2400" b="1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Tx/>
              <a:buNone/>
            </a:pPr>
            <a:r>
              <a:rPr lang="es-DO" sz="2400" b="1" smtClean="0">
                <a:latin typeface="Times New Roman" pitchFamily="18" charset="0"/>
                <a:cs typeface="Times New Roman" pitchFamily="18" charset="0"/>
              </a:rPr>
              <a:t>    Los estudiantes no fueron seleccionados al azar sino que estaban asignados al grupo 002 antes del proyecto, lo conformaban  25 estudiantes compuesto por 7 hombres y 18 mujeres de los cuales 22 eran dominicanos y 3 extranjeros.</a:t>
            </a:r>
          </a:p>
          <a:p>
            <a:pPr algn="just" eaLnBrk="1" hangingPunct="1">
              <a:buFontTx/>
              <a:buNone/>
            </a:pPr>
            <a:endParaRPr lang="es-DO" sz="2400" smtClean="0">
              <a:solidFill>
                <a:srgbClr val="1C1C1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975"/>
            <a:ext cx="4357688" cy="516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1196975"/>
            <a:ext cx="47879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3716338"/>
            <a:ext cx="47879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468313" y="260350"/>
            <a:ext cx="77374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DO" sz="3200" b="1">
                <a:solidFill>
                  <a:srgbClr val="422C16"/>
                </a:solidFill>
                <a:latin typeface="Arial Black" pitchFamily="34" charset="0"/>
              </a:rPr>
              <a:t>Actividades realizadas en el aula.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ibro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9842"/>
          <a:stretch>
            <a:fillRect/>
          </a:stretch>
        </p:blipFill>
        <p:spPr>
          <a:xfrm>
            <a:off x="428596" y="1357298"/>
            <a:ext cx="7968624" cy="4824535"/>
          </a:xfrm>
        </p:spPr>
      </p:pic>
      <p:sp>
        <p:nvSpPr>
          <p:cNvPr id="5" name="Rectangle 4"/>
          <p:cNvSpPr/>
          <p:nvPr/>
        </p:nvSpPr>
        <p:spPr>
          <a:xfrm>
            <a:off x="899592" y="1916832"/>
            <a:ext cx="76328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“Si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nos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proponemos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nuestros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alumnos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replanteen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críticamente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las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palabras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mundo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en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debido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momento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conocer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expresar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propia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reafirmando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así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condición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humana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participación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en la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historia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estaremos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comenzando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asumir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responsabilidad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formar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ciudadanos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Paulo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Freire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( 1999)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2 Marcador de contenido"/>
          <p:cNvSpPr>
            <a:spLocks noGrp="1"/>
          </p:cNvSpPr>
          <p:nvPr>
            <p:ph idx="1"/>
          </p:nvPr>
        </p:nvSpPr>
        <p:spPr>
          <a:xfrm>
            <a:off x="428625" y="1214438"/>
            <a:ext cx="8229600" cy="1643062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5400" smtClean="0">
                <a:solidFill>
                  <a:srgbClr val="422C16"/>
                </a:solidFill>
                <a:latin typeface="Arial Black" pitchFamily="34" charset="0"/>
              </a:rPr>
              <a:t>Gracias </a:t>
            </a:r>
            <a:r>
              <a:rPr lang="es-DO" sz="5400" smtClean="0">
                <a:solidFill>
                  <a:srgbClr val="422C16"/>
                </a:solidFill>
                <a:latin typeface="Arial Black" pitchFamily="34" charset="0"/>
              </a:rPr>
              <a:t>por su atención </a:t>
            </a:r>
          </a:p>
        </p:txBody>
      </p:sp>
      <p:pic>
        <p:nvPicPr>
          <p:cNvPr id="23555" name="Picture 2" descr="http://lib.gxmu.edu.cn/images/hel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5" y="2857500"/>
            <a:ext cx="5214938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ibro.jp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9842"/>
          <a:stretch>
            <a:fillRect/>
          </a:stretch>
        </p:blipFill>
        <p:spPr bwMode="auto">
          <a:xfrm>
            <a:off x="467544" y="1412776"/>
            <a:ext cx="7968624" cy="48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eaLnBrk="1" hangingPunct="1"/>
            <a:r>
              <a:rPr lang="es-DO" sz="4000" smtClean="0">
                <a:solidFill>
                  <a:srgbClr val="422C16"/>
                </a:solidFill>
                <a:latin typeface="Arial Black" pitchFamily="34" charset="0"/>
                <a:cs typeface="Times New Roman" pitchFamily="18" charset="0"/>
              </a:rPr>
              <a:t>PROBLEMA</a:t>
            </a:r>
            <a:r>
              <a:rPr lang="es-DO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>
          <a:xfrm>
            <a:off x="428625" y="1428750"/>
            <a:ext cx="8229600" cy="4525963"/>
          </a:xfrm>
        </p:spPr>
        <p:txBody>
          <a:bodyPr/>
          <a:lstStyle/>
          <a:p>
            <a:pPr eaLnBrk="1" hangingPunct="1"/>
            <a:r>
              <a:rPr lang="es-ES" sz="2400" b="1" smtClean="0">
                <a:latin typeface="Times New Roman" pitchFamily="18" charset="0"/>
                <a:cs typeface="Times New Roman" pitchFamily="18" charset="0"/>
              </a:rPr>
              <a:t>Los estudiantes muestran poco interés en la lectura.</a:t>
            </a:r>
          </a:p>
          <a:p>
            <a:pPr eaLnBrk="1" hangingPunct="1"/>
            <a:r>
              <a:rPr lang="es-ES" sz="2400" b="1" smtClean="0">
                <a:latin typeface="Times New Roman" pitchFamily="18" charset="0"/>
                <a:cs typeface="Times New Roman" pitchFamily="18" charset="0"/>
              </a:rPr>
              <a:t>Mala interpretación de los enunciados.</a:t>
            </a:r>
            <a:endParaRPr lang="es-DO" sz="24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s-ES" sz="2400" b="1" smtClean="0">
                <a:latin typeface="Times New Roman" pitchFamily="18" charset="0"/>
                <a:cs typeface="Times New Roman" pitchFamily="18" charset="0"/>
              </a:rPr>
              <a:t>Copia de segmentos de texto sin citar el autor, ni consultar otras fuentes autorizadas.</a:t>
            </a:r>
            <a:endParaRPr lang="es-DO" sz="24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s-ES" sz="2400" b="1" smtClean="0">
                <a:latin typeface="Times New Roman" pitchFamily="18" charset="0"/>
                <a:cs typeface="Times New Roman" pitchFamily="18" charset="0"/>
              </a:rPr>
              <a:t>Escaso uso de estrategias de escritura para dar cuenta de lo comprendido.</a:t>
            </a:r>
            <a:endParaRPr lang="es-DO" sz="24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s-ES" sz="2400" b="1" smtClean="0">
                <a:latin typeface="Times New Roman" pitchFamily="18" charset="0"/>
                <a:cs typeface="Times New Roman" pitchFamily="18" charset="0"/>
              </a:rPr>
              <a:t>Dificultad en relacionar la información del texto con los saberes previos.</a:t>
            </a:r>
            <a:endParaRPr lang="es-DO" sz="24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s-ES" sz="2400" b="1" smtClean="0">
                <a:latin typeface="Times New Roman" pitchFamily="18" charset="0"/>
                <a:cs typeface="Times New Roman" pitchFamily="18" charset="0"/>
              </a:rPr>
              <a:t>Dificultad para ubicar el tema principal y la utilidad e  importancia que tiene para su vida profesional.</a:t>
            </a:r>
            <a:endParaRPr lang="es-DO" sz="24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s-ES" sz="2400" b="1" smtClean="0">
                <a:latin typeface="Times New Roman" pitchFamily="18" charset="0"/>
                <a:cs typeface="Times New Roman" pitchFamily="18" charset="0"/>
              </a:rPr>
              <a:t>Una escasa valoración del tema leído y falta de criticidad</a:t>
            </a:r>
            <a:r>
              <a:rPr lang="es-ES" sz="2000" b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s-DO" sz="2000" b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ibro.jp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9842"/>
          <a:stretch>
            <a:fillRect/>
          </a:stretch>
        </p:blipFill>
        <p:spPr bwMode="auto">
          <a:xfrm>
            <a:off x="467544" y="1412776"/>
            <a:ext cx="7968624" cy="48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857250"/>
          </a:xfrm>
        </p:spPr>
        <p:txBody>
          <a:bodyPr/>
          <a:lstStyle/>
          <a:p>
            <a:pPr eaLnBrk="1" hangingPunct="1"/>
            <a:r>
              <a:rPr lang="es-DO" sz="3600" b="1" smtClean="0">
                <a:solidFill>
                  <a:srgbClr val="422C16"/>
                </a:solidFill>
                <a:latin typeface="Arial Black" pitchFamily="34" charset="0"/>
                <a:cs typeface="Times New Roman" pitchFamily="18" charset="0"/>
              </a:rPr>
              <a:t>OBJETIVO GENERAL</a:t>
            </a:r>
            <a:endParaRPr lang="es-DO" sz="36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Content Placeholder 2"/>
          <p:cNvSpPr>
            <a:spLocks noGrp="1"/>
          </p:cNvSpPr>
          <p:nvPr>
            <p:ph idx="1"/>
          </p:nvPr>
        </p:nvSpPr>
        <p:spPr>
          <a:xfrm>
            <a:off x="428625" y="1928813"/>
            <a:ext cx="8229600" cy="3400425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es-DO" sz="3600" b="1" dirty="0" smtClean="0">
                <a:latin typeface="Times New Roman" pitchFamily="18" charset="0"/>
                <a:cs typeface="Times New Roman" pitchFamily="18" charset="0"/>
              </a:rPr>
              <a:t>   Aplicar </a:t>
            </a:r>
            <a:r>
              <a:rPr lang="es-DO" sz="3600" b="1" dirty="0" smtClean="0">
                <a:latin typeface="Times New Roman" pitchFamily="18" charset="0"/>
                <a:cs typeface="Times New Roman" pitchFamily="18" charset="0"/>
              </a:rPr>
              <a:t>estrategias </a:t>
            </a:r>
            <a:r>
              <a:rPr lang="es-DO" sz="3600" b="1" dirty="0" smtClean="0">
                <a:latin typeface="Times New Roman" pitchFamily="18" charset="0"/>
                <a:cs typeface="Times New Roman" pitchFamily="18" charset="0"/>
              </a:rPr>
              <a:t>de lectura y de escritura en la asignatura de Operaciones de Alimentos y Bebidas que ayuden a mejorar la comprensión lectora y despertar el interés de los estudiantes de la carrera de Hotelería.</a:t>
            </a:r>
          </a:p>
          <a:p>
            <a:pPr eaLnBrk="1" hangingPunct="1"/>
            <a:endParaRPr lang="es-DO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ibro.jp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9842"/>
          <a:stretch>
            <a:fillRect/>
          </a:stretch>
        </p:blipFill>
        <p:spPr bwMode="auto">
          <a:xfrm>
            <a:off x="467544" y="1412776"/>
            <a:ext cx="7968624" cy="48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611188" y="0"/>
            <a:ext cx="8229600" cy="1143000"/>
          </a:xfrm>
        </p:spPr>
        <p:txBody>
          <a:bodyPr/>
          <a:lstStyle/>
          <a:p>
            <a:pPr eaLnBrk="1" hangingPunct="1"/>
            <a:r>
              <a:rPr lang="es-DO" sz="3200" b="1" smtClean="0">
                <a:solidFill>
                  <a:srgbClr val="422C16"/>
                </a:solidFill>
                <a:latin typeface="Arial Black" pitchFamily="34" charset="0"/>
                <a:cs typeface="Times New Roman" pitchFamily="18" charset="0"/>
              </a:rPr>
              <a:t>OBJETIVOS ESPECÍFICOS</a:t>
            </a:r>
            <a:endParaRPr lang="es-DO" sz="3200" smtClean="0">
              <a:solidFill>
                <a:srgbClr val="422C16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214313" y="1285875"/>
            <a:ext cx="8715375" cy="5089525"/>
          </a:xfrm>
        </p:spPr>
        <p:txBody>
          <a:bodyPr/>
          <a:lstStyle/>
          <a:p>
            <a:pPr algn="just"/>
            <a:r>
              <a:rPr lang="es-DO" sz="2500" b="1" smtClean="0">
                <a:latin typeface="Times New Roman" pitchFamily="18" charset="0"/>
                <a:cs typeface="Times New Roman" pitchFamily="18" charset="0"/>
              </a:rPr>
              <a:t>Desarrollar competencias para retener, interpretar, organizar y valorar la información para integrarlas a las experiencias de los alumnos en su carrera de Hotelería y Turismo.</a:t>
            </a:r>
            <a:endParaRPr lang="es-ES" sz="2500" b="1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DO" sz="2500" b="1" smtClean="0">
                <a:latin typeface="Times New Roman" pitchFamily="18" charset="0"/>
                <a:cs typeface="Times New Roman" pitchFamily="18" charset="0"/>
              </a:rPr>
              <a:t>Asignar artículos relacionados con los temas de la asignatura Alimentos y Bebidas para analizarlos en grupo o individualmente.</a:t>
            </a:r>
            <a:endParaRPr lang="es-ES" sz="2500" b="1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DO" sz="2500" b="1" smtClean="0">
                <a:latin typeface="Times New Roman" pitchFamily="18" charset="0"/>
                <a:cs typeface="Times New Roman" pitchFamily="18" charset="0"/>
              </a:rPr>
              <a:t>Utilizar guías como estrategia de lectura y escritura para mejorar la comprensión lectora de los estudiantes y lograr una mayor participación en clase.</a:t>
            </a:r>
            <a:endParaRPr lang="es-ES" sz="2500" b="1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DO" sz="2500" b="1" smtClean="0">
                <a:latin typeface="Times New Roman" pitchFamily="18" charset="0"/>
                <a:cs typeface="Times New Roman" pitchFamily="18" charset="0"/>
              </a:rPr>
              <a:t>Utilizar organizadores gráficos y cuadros de contenidos para dar cuenta de lo comprendido en los textos analizados. </a:t>
            </a:r>
            <a:endParaRPr lang="es-ES" sz="25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s-DO" sz="24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ibro.jp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9842"/>
          <a:stretch>
            <a:fillRect/>
          </a:stretch>
        </p:blipFill>
        <p:spPr bwMode="auto">
          <a:xfrm>
            <a:off x="467544" y="1412776"/>
            <a:ext cx="7968624" cy="48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DO" sz="3600" smtClean="0">
                <a:latin typeface="Arial Black" pitchFamily="34" charset="0"/>
                <a:cs typeface="Times New Roman" pitchFamily="18" charset="0"/>
              </a:rPr>
              <a:t>MARCO TEÓRICO </a:t>
            </a:r>
          </a:p>
        </p:txBody>
      </p:sp>
      <p:sp>
        <p:nvSpPr>
          <p:cNvPr id="7172" name="Content Placeholder 2"/>
          <p:cNvSpPr>
            <a:spLocks noGrp="1"/>
          </p:cNvSpPr>
          <p:nvPr>
            <p:ph idx="1"/>
          </p:nvPr>
        </p:nvSpPr>
        <p:spPr>
          <a:xfrm>
            <a:off x="285750" y="1571625"/>
            <a:ext cx="8472488" cy="4525963"/>
          </a:xfrm>
        </p:spPr>
        <p:txBody>
          <a:bodyPr/>
          <a:lstStyle/>
          <a:p>
            <a:pPr algn="just" eaLnBrk="1" hangingPunct="1"/>
            <a:r>
              <a:rPr lang="es-DO" sz="2800" b="1" smtClean="0">
                <a:latin typeface="Times New Roman" pitchFamily="18" charset="0"/>
                <a:cs typeface="Times New Roman" pitchFamily="18" charset="0"/>
              </a:rPr>
              <a:t>La lectura es la interpretación del mensaje escrito a partir de la información que proporciona el texto, de sus características y de los conocimientos del lector. (Pipkin  E. y Reynoso M., 2010)</a:t>
            </a:r>
          </a:p>
          <a:p>
            <a:pPr algn="just" eaLnBrk="1" hangingPunct="1">
              <a:buFontTx/>
              <a:buNone/>
            </a:pPr>
            <a:endParaRPr lang="es-DO" sz="1800" b="1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es-DO" sz="2800" b="1" smtClean="0">
                <a:latin typeface="Times New Roman" pitchFamily="18" charset="0"/>
                <a:cs typeface="Times New Roman" pitchFamily="18" charset="0"/>
              </a:rPr>
              <a:t>Etapas del proceso de lectura, antes, durante y después de la lectura, (Isabel Solé, 2006)</a:t>
            </a:r>
          </a:p>
          <a:p>
            <a:pPr algn="just" eaLnBrk="1" hangingPunct="1">
              <a:buFontTx/>
              <a:buNone/>
            </a:pPr>
            <a:endParaRPr lang="es-DO" sz="1800" b="1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es-DO" sz="2800" b="1" smtClean="0">
                <a:latin typeface="Times New Roman" pitchFamily="18" charset="0"/>
                <a:cs typeface="Times New Roman" pitchFamily="18" charset="0"/>
              </a:rPr>
              <a:t>Desarrollo de la comprensión a través de Guías de lectura, (Paula Carlino, 2009)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ibro.jp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9842"/>
          <a:stretch>
            <a:fillRect/>
          </a:stretch>
        </p:blipFill>
        <p:spPr bwMode="auto">
          <a:xfrm>
            <a:off x="500034" y="1357298"/>
            <a:ext cx="7968624" cy="48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DO" sz="3600" smtClean="0">
                <a:latin typeface="Arial Black" pitchFamily="34" charset="0"/>
                <a:cs typeface="Times New Roman" pitchFamily="18" charset="0"/>
              </a:rPr>
              <a:t>METODOLOGÍA</a:t>
            </a:r>
          </a:p>
        </p:txBody>
      </p:sp>
      <p:sp>
        <p:nvSpPr>
          <p:cNvPr id="8196" name="Content Placeholder 2"/>
          <p:cNvSpPr>
            <a:spLocks noGrp="1"/>
          </p:cNvSpPr>
          <p:nvPr>
            <p:ph idx="1"/>
          </p:nvPr>
        </p:nvSpPr>
        <p:spPr>
          <a:xfrm>
            <a:off x="642938" y="1643063"/>
            <a:ext cx="8220075" cy="442912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s-DO" sz="4000" b="1" smtClean="0">
                <a:latin typeface="Times New Roman" pitchFamily="18" charset="0"/>
                <a:cs typeface="Times New Roman" pitchFamily="18" charset="0"/>
              </a:rPr>
              <a:t>Guías de lectura</a:t>
            </a:r>
          </a:p>
          <a:p>
            <a:pPr eaLnBrk="1" hangingPunct="1">
              <a:lnSpc>
                <a:spcPct val="150000"/>
              </a:lnSpc>
            </a:pPr>
            <a:r>
              <a:rPr lang="es-DO" sz="4000" b="1" smtClean="0">
                <a:latin typeface="Times New Roman" pitchFamily="18" charset="0"/>
                <a:cs typeface="Times New Roman" pitchFamily="18" charset="0"/>
              </a:rPr>
              <a:t>Evaluación a través de rúbricas </a:t>
            </a:r>
          </a:p>
          <a:p>
            <a:pPr eaLnBrk="1" hangingPunct="1">
              <a:lnSpc>
                <a:spcPct val="150000"/>
              </a:lnSpc>
            </a:pPr>
            <a:r>
              <a:rPr lang="es-DO" sz="4000" b="1" smtClean="0">
                <a:latin typeface="Times New Roman" pitchFamily="18" charset="0"/>
                <a:cs typeface="Times New Roman" pitchFamily="18" charset="0"/>
              </a:rPr>
              <a:t>Encuesta a estudiantes</a:t>
            </a:r>
          </a:p>
          <a:p>
            <a:pPr eaLnBrk="1" hangingPunct="1">
              <a:lnSpc>
                <a:spcPct val="150000"/>
              </a:lnSpc>
            </a:pPr>
            <a:r>
              <a:rPr lang="es-DO" sz="4000" b="1" smtClean="0">
                <a:latin typeface="Times New Roman" pitchFamily="18" charset="0"/>
                <a:cs typeface="Times New Roman" pitchFamily="18" charset="0"/>
              </a:rPr>
              <a:t>Evaluación de parciales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yrodriguez\Pictures\2015-04-07\001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0" y="0"/>
            <a:ext cx="4938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C:\Users\yrodriguez\Pictures\2015-04-07 1\1 001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4513263" y="0"/>
            <a:ext cx="46307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45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E8A11ED9A9056468EB06BF2DDD8132B" ma:contentTypeVersion="2" ma:contentTypeDescription="Crear nuevo documento." ma:contentTypeScope="" ma:versionID="ea1ea9747d5e1c16d79f9e84215e0dd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cd6bce56cd35acad97fd37550ee15fe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DC2ED3A-AF48-40C6-9010-7D874942327C}"/>
</file>

<file path=customXml/itemProps2.xml><?xml version="1.0" encoding="utf-8"?>
<ds:datastoreItem xmlns:ds="http://schemas.openxmlformats.org/officeDocument/2006/customXml" ds:itemID="{3D2CD1C7-0904-4B49-AD94-14D652E6600F}"/>
</file>

<file path=customXml/itemProps3.xml><?xml version="1.0" encoding="utf-8"?>
<ds:datastoreItem xmlns:ds="http://schemas.openxmlformats.org/officeDocument/2006/customXml" ds:itemID="{05B17FC6-CF91-4425-A173-3AD8F2251CA7}"/>
</file>

<file path=docProps/app.xml><?xml version="1.0" encoding="utf-8"?>
<Properties xmlns="http://schemas.openxmlformats.org/officeDocument/2006/extended-properties" xmlns:vt="http://schemas.openxmlformats.org/officeDocument/2006/docPropsVTypes">
  <TotalTime>6680</TotalTime>
  <Words>1368</Words>
  <Application>Microsoft Office PowerPoint</Application>
  <PresentationFormat>On-screen Show (4:3)</PresentationFormat>
  <Paragraphs>158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Diseño predeterminado</vt:lpstr>
      <vt:lpstr>Slide 1</vt:lpstr>
      <vt:lpstr>Contextualización </vt:lpstr>
      <vt:lpstr>PROBLEMA </vt:lpstr>
      <vt:lpstr>OBJETIVO GENERAL</vt:lpstr>
      <vt:lpstr>OBJETIVOS ESPECÍFICOS</vt:lpstr>
      <vt:lpstr>MARCO TEÓRICO </vt:lpstr>
      <vt:lpstr>METODOLOGÍA</vt:lpstr>
      <vt:lpstr>Slide 8</vt:lpstr>
      <vt:lpstr>Slide 9</vt:lpstr>
      <vt:lpstr>   RÚBRICA PARA LA EVALUACION DE LA COMPRENSIÓN LECTORA MEDIANTE EL USO DE GUÍAS DE LECTURA   </vt:lpstr>
      <vt:lpstr>Análisis resultados de la guía de lectura 1 </vt:lpstr>
      <vt:lpstr>Análisis resultados de la guía de lectura 2</vt:lpstr>
      <vt:lpstr>Comparación resultados pruebas parciales</vt:lpstr>
      <vt:lpstr>Valoración de las estrategias por los estudiantes </vt:lpstr>
      <vt:lpstr>Valoración de las estrategias por los estudiantes </vt:lpstr>
      <vt:lpstr>Valoración de las estrategias por los estudiantes </vt:lpstr>
      <vt:lpstr>CONCLUSIONES</vt:lpstr>
      <vt:lpstr>CONCLUSIONES</vt:lpstr>
      <vt:lpstr>LIMITACIONES </vt:lpstr>
      <vt:lpstr>Slide 20</vt:lpstr>
      <vt:lpstr>Slide 21</vt:lpstr>
      <vt:lpstr>Slide 22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dc:description/>
  <cp:lastModifiedBy>mvelazquez</cp:lastModifiedBy>
  <cp:revision>854</cp:revision>
  <dcterms:created xsi:type="dcterms:W3CDTF">2010-05-23T14:28:12Z</dcterms:created>
  <dcterms:modified xsi:type="dcterms:W3CDTF">2015-04-20T14:32:19Z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0x0101000E8A11ED9A9056468EB06BF2DDD8132B</vt:lpwstr>
  </property>
</Properties>
</file>