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sldIdLst>
    <p:sldId id="256" r:id="rId2"/>
    <p:sldId id="260" r:id="rId3"/>
    <p:sldId id="264" r:id="rId4"/>
    <p:sldId id="262" r:id="rId5"/>
    <p:sldId id="271" r:id="rId6"/>
    <p:sldId id="261" r:id="rId7"/>
    <p:sldId id="263" r:id="rId8"/>
    <p:sldId id="276" r:id="rId9"/>
    <p:sldId id="269" r:id="rId10"/>
    <p:sldId id="265" r:id="rId11"/>
    <p:sldId id="272" r:id="rId12"/>
    <p:sldId id="277" r:id="rId13"/>
    <p:sldId id="278" r:id="rId14"/>
    <p:sldId id="273" r:id="rId15"/>
    <p:sldId id="279" r:id="rId16"/>
    <p:sldId id="270" r:id="rId17"/>
    <p:sldId id="274" r:id="rId18"/>
  </p:sldIdLst>
  <p:sldSz cx="9144000" cy="6858000" type="screen4x3"/>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CD980"/>
    <a:srgbClr val="FFFFFF"/>
    <a:srgbClr val="FFFF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596" y="-21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8BB14A-E392-41CD-A6B5-F69E830EEBD0}"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s-DO"/>
        </a:p>
      </dgm:t>
    </dgm:pt>
    <dgm:pt modelId="{7470F445-3E44-4B16-89DB-7D6F24834F2D}">
      <dgm:prSet custT="1"/>
      <dgm:spPr/>
      <dgm:t>
        <a:bodyPr/>
        <a:lstStyle/>
        <a:p>
          <a:pPr algn="just" rtl="0"/>
          <a:r>
            <a:rPr lang="es-DO" sz="2000" dirty="0" smtClean="0"/>
            <a:t>También </a:t>
          </a:r>
          <a:r>
            <a:rPr lang="es-ES_tradnl" sz="2000" dirty="0" smtClean="0"/>
            <a:t>se </a:t>
          </a:r>
          <a:r>
            <a:rPr lang="es-DO" sz="2000" dirty="0" smtClean="0"/>
            <a:t> elaboraron  mapas conceptuales de los contenidos estudiados, específicamente sobre el capítulo II y VI del libro de texto de la asignatura (Wilson, Jerry; Anthony J. Bufa; </a:t>
          </a:r>
          <a:r>
            <a:rPr lang="es-DO" sz="2000" dirty="0" err="1" smtClean="0"/>
            <a:t>Bo</a:t>
          </a:r>
          <a:r>
            <a:rPr lang="es-DO" sz="2000" dirty="0" smtClean="0"/>
            <a:t> Lou. </a:t>
          </a:r>
          <a:r>
            <a:rPr lang="es-DO" sz="2000" b="1" dirty="0" smtClean="0"/>
            <a:t>Física</a:t>
          </a:r>
          <a:r>
            <a:rPr lang="es-DO" sz="2000" dirty="0" smtClean="0"/>
            <a:t>. Sexta edición. </a:t>
          </a:r>
          <a:r>
            <a:rPr lang="es-DO" sz="2000" dirty="0" err="1" smtClean="0"/>
            <a:t>Pearson</a:t>
          </a:r>
          <a:r>
            <a:rPr lang="es-DO" sz="2000" dirty="0" smtClean="0"/>
            <a:t> Educación. México 2007).  Los alumnos debían leer y comprender los textos indicados, extraer las ideas principales y representar a través de un mapa de ideas la relación entre los temas. Debían presentarlo digitalmente en el aula y luego enviarlo para su revisión y calificación.  Finalmente, realizaron un informe escrito referente a una de las prácticas de laboratorio de la asignatura.  </a:t>
          </a:r>
          <a:endParaRPr lang="es-DO" sz="2000" dirty="0"/>
        </a:p>
      </dgm:t>
    </dgm:pt>
    <dgm:pt modelId="{AA57BA49-40D5-4983-8F18-6A83C1FD3BBD}" type="parTrans" cxnId="{9E19B7AA-AF7E-4666-9811-C2F690E5A59D}">
      <dgm:prSet/>
      <dgm:spPr/>
      <dgm:t>
        <a:bodyPr/>
        <a:lstStyle/>
        <a:p>
          <a:endParaRPr lang="es-DO"/>
        </a:p>
      </dgm:t>
    </dgm:pt>
    <dgm:pt modelId="{49AA0C05-0E6D-4BA3-95FC-295EEBAF0D3A}" type="sibTrans" cxnId="{9E19B7AA-AF7E-4666-9811-C2F690E5A59D}">
      <dgm:prSet/>
      <dgm:spPr/>
      <dgm:t>
        <a:bodyPr/>
        <a:lstStyle/>
        <a:p>
          <a:endParaRPr lang="es-DO"/>
        </a:p>
      </dgm:t>
    </dgm:pt>
    <dgm:pt modelId="{069616F0-176F-43A9-AFA3-BA41CBCBF7B7}" type="pres">
      <dgm:prSet presAssocID="{A88BB14A-E392-41CD-A6B5-F69E830EEBD0}" presName="Name0" presStyleCnt="0">
        <dgm:presLayoutVars>
          <dgm:dir/>
          <dgm:resizeHandles val="exact"/>
        </dgm:presLayoutVars>
      </dgm:prSet>
      <dgm:spPr/>
      <dgm:t>
        <a:bodyPr/>
        <a:lstStyle/>
        <a:p>
          <a:endParaRPr lang="es-DO"/>
        </a:p>
      </dgm:t>
    </dgm:pt>
    <dgm:pt modelId="{28A2DC9A-41E7-4319-8ABF-DCAFD6A5D62D}" type="pres">
      <dgm:prSet presAssocID="{A88BB14A-E392-41CD-A6B5-F69E830EEBD0}" presName="arrow" presStyleLbl="bgShp" presStyleIdx="0" presStyleCnt="1" custLinFactY="13853" custLinFactNeighborX="2778" custLinFactNeighborY="100000"/>
      <dgm:spPr/>
    </dgm:pt>
    <dgm:pt modelId="{D30DECFE-753D-4E25-BF2B-79486A2ACDA3}" type="pres">
      <dgm:prSet presAssocID="{A88BB14A-E392-41CD-A6B5-F69E830EEBD0}" presName="points" presStyleCnt="0"/>
      <dgm:spPr/>
    </dgm:pt>
    <dgm:pt modelId="{130E1E00-57FA-47EA-8D46-6C63F1CA5953}" type="pres">
      <dgm:prSet presAssocID="{7470F445-3E44-4B16-89DB-7D6F24834F2D}" presName="compositeA" presStyleCnt="0"/>
      <dgm:spPr/>
    </dgm:pt>
    <dgm:pt modelId="{F4834907-1CEF-4515-9899-80BB929F8DE2}" type="pres">
      <dgm:prSet presAssocID="{7470F445-3E44-4B16-89DB-7D6F24834F2D}" presName="textA" presStyleLbl="revTx" presStyleIdx="0" presStyleCnt="1" custScaleX="111328" custScaleY="183292" custLinFactNeighborX="3339" custLinFactNeighborY="17343">
        <dgm:presLayoutVars>
          <dgm:bulletEnabled val="1"/>
        </dgm:presLayoutVars>
      </dgm:prSet>
      <dgm:spPr/>
      <dgm:t>
        <a:bodyPr/>
        <a:lstStyle/>
        <a:p>
          <a:endParaRPr lang="es-DO"/>
        </a:p>
      </dgm:t>
    </dgm:pt>
    <dgm:pt modelId="{E1801755-F516-467A-9A9B-CB90543EAAC4}" type="pres">
      <dgm:prSet presAssocID="{7470F445-3E44-4B16-89DB-7D6F24834F2D}" presName="circleA" presStyleLbl="node1" presStyleIdx="0" presStyleCnt="1" custLinFactY="100000" custLinFactNeighborX="27727" custLinFactNeighborY="104501"/>
      <dgm:spPr/>
    </dgm:pt>
    <dgm:pt modelId="{C0FCF991-9DD3-46CE-8448-1B75BB69C361}" type="pres">
      <dgm:prSet presAssocID="{7470F445-3E44-4B16-89DB-7D6F24834F2D}" presName="spaceA" presStyleCnt="0"/>
      <dgm:spPr/>
    </dgm:pt>
  </dgm:ptLst>
  <dgm:cxnLst>
    <dgm:cxn modelId="{E6940BB2-6695-4C45-9C4D-1CEA6332E9FC}" type="presOf" srcId="{A88BB14A-E392-41CD-A6B5-F69E830EEBD0}" destId="{069616F0-176F-43A9-AFA3-BA41CBCBF7B7}" srcOrd="0" destOrd="0" presId="urn:microsoft.com/office/officeart/2005/8/layout/hProcess11"/>
    <dgm:cxn modelId="{9E19B7AA-AF7E-4666-9811-C2F690E5A59D}" srcId="{A88BB14A-E392-41CD-A6B5-F69E830EEBD0}" destId="{7470F445-3E44-4B16-89DB-7D6F24834F2D}" srcOrd="0" destOrd="0" parTransId="{AA57BA49-40D5-4983-8F18-6A83C1FD3BBD}" sibTransId="{49AA0C05-0E6D-4BA3-95FC-295EEBAF0D3A}"/>
    <dgm:cxn modelId="{5DC381C7-5F2D-4E9D-A7CF-6174DC40A7E6}" type="presOf" srcId="{7470F445-3E44-4B16-89DB-7D6F24834F2D}" destId="{F4834907-1CEF-4515-9899-80BB929F8DE2}" srcOrd="0" destOrd="0" presId="urn:microsoft.com/office/officeart/2005/8/layout/hProcess11"/>
    <dgm:cxn modelId="{7915B982-B2AF-4087-BC0B-E767C92DE727}" type="presParOf" srcId="{069616F0-176F-43A9-AFA3-BA41CBCBF7B7}" destId="{28A2DC9A-41E7-4319-8ABF-DCAFD6A5D62D}" srcOrd="0" destOrd="0" presId="urn:microsoft.com/office/officeart/2005/8/layout/hProcess11"/>
    <dgm:cxn modelId="{19C19526-67EB-48A7-9420-2DDE0BD2AA0C}" type="presParOf" srcId="{069616F0-176F-43A9-AFA3-BA41CBCBF7B7}" destId="{D30DECFE-753D-4E25-BF2B-79486A2ACDA3}" srcOrd="1" destOrd="0" presId="urn:microsoft.com/office/officeart/2005/8/layout/hProcess11"/>
    <dgm:cxn modelId="{39084058-9B6D-4F1B-AA43-FDE5B9B71A5E}" type="presParOf" srcId="{D30DECFE-753D-4E25-BF2B-79486A2ACDA3}" destId="{130E1E00-57FA-47EA-8D46-6C63F1CA5953}" srcOrd="0" destOrd="0" presId="urn:microsoft.com/office/officeart/2005/8/layout/hProcess11"/>
    <dgm:cxn modelId="{38FA4B4F-2A13-430B-A6E9-11153BF8E4F0}" type="presParOf" srcId="{130E1E00-57FA-47EA-8D46-6C63F1CA5953}" destId="{F4834907-1CEF-4515-9899-80BB929F8DE2}" srcOrd="0" destOrd="0" presId="urn:microsoft.com/office/officeart/2005/8/layout/hProcess11"/>
    <dgm:cxn modelId="{EFF212AB-9EDA-4D54-A2C6-B70244CAC261}" type="presParOf" srcId="{130E1E00-57FA-47EA-8D46-6C63F1CA5953}" destId="{E1801755-F516-467A-9A9B-CB90543EAAC4}" srcOrd="1" destOrd="0" presId="urn:microsoft.com/office/officeart/2005/8/layout/hProcess11"/>
    <dgm:cxn modelId="{320F55B7-7A18-4CE7-934D-82767CC2A81E}" type="presParOf" srcId="{130E1E00-57FA-47EA-8D46-6C63F1CA5953}" destId="{C0FCF991-9DD3-46CE-8448-1B75BB69C361}"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A2DC9A-41E7-4319-8ABF-DCAFD6A5D62D}">
      <dsp:nvSpPr>
        <dsp:cNvPr id="0" name=""/>
        <dsp:cNvSpPr/>
      </dsp:nvSpPr>
      <dsp:spPr>
        <a:xfrm>
          <a:off x="0" y="3284334"/>
          <a:ext cx="8229600" cy="218955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834907-1CEF-4515-9899-80BB929F8DE2}">
      <dsp:nvSpPr>
        <dsp:cNvPr id="0" name=""/>
        <dsp:cNvSpPr/>
      </dsp:nvSpPr>
      <dsp:spPr>
        <a:xfrm>
          <a:off x="228584" y="-76196"/>
          <a:ext cx="7392934" cy="401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just" defTabSz="889000" rtl="0">
            <a:lnSpc>
              <a:spcPct val="90000"/>
            </a:lnSpc>
            <a:spcBef>
              <a:spcPct val="0"/>
            </a:spcBef>
            <a:spcAft>
              <a:spcPct val="35000"/>
            </a:spcAft>
          </a:pPr>
          <a:r>
            <a:rPr lang="es-DO" sz="2000" kern="1200" dirty="0" smtClean="0"/>
            <a:t>También </a:t>
          </a:r>
          <a:r>
            <a:rPr lang="es-ES_tradnl" sz="2000" kern="1200" dirty="0" smtClean="0"/>
            <a:t>se </a:t>
          </a:r>
          <a:r>
            <a:rPr lang="es-DO" sz="2000" kern="1200" dirty="0" smtClean="0"/>
            <a:t> elaboraron  mapas conceptuales de los contenidos estudiados, específicamente sobre el capítulo II y VI del libro de texto de la asignatura (Wilson, Jerry; Anthony J. Bufa; </a:t>
          </a:r>
          <a:r>
            <a:rPr lang="es-DO" sz="2000" kern="1200" dirty="0" err="1" smtClean="0"/>
            <a:t>Bo</a:t>
          </a:r>
          <a:r>
            <a:rPr lang="es-DO" sz="2000" kern="1200" dirty="0" smtClean="0"/>
            <a:t> Lou. </a:t>
          </a:r>
          <a:r>
            <a:rPr lang="es-DO" sz="2000" b="1" kern="1200" dirty="0" smtClean="0"/>
            <a:t>Física</a:t>
          </a:r>
          <a:r>
            <a:rPr lang="es-DO" sz="2000" kern="1200" dirty="0" smtClean="0"/>
            <a:t>. Sexta edición. </a:t>
          </a:r>
          <a:r>
            <a:rPr lang="es-DO" sz="2000" kern="1200" dirty="0" err="1" smtClean="0"/>
            <a:t>Pearson</a:t>
          </a:r>
          <a:r>
            <a:rPr lang="es-DO" sz="2000" kern="1200" dirty="0" smtClean="0"/>
            <a:t> Educación. México 2007).  Los alumnos debían leer y comprender los textos indicados, extraer las ideas principales y representar a través de un mapa de ideas la relación entre los temas. Debían presentarlo digitalmente en el aula y luego enviarlo para su revisión y calificación.  Finalmente, realizaron un informe escrito referente a una de las prácticas de laboratorio de la asignatura.  </a:t>
          </a:r>
          <a:endParaRPr lang="es-DO" sz="2000" kern="1200" dirty="0"/>
        </a:p>
      </dsp:txBody>
      <dsp:txXfrm>
        <a:off x="228584" y="-76196"/>
        <a:ext cx="7392934" cy="4013281"/>
      </dsp:txXfrm>
    </dsp:sp>
    <dsp:sp modelId="{E1801755-F516-467A-9A9B-CB90543EAAC4}">
      <dsp:nvSpPr>
        <dsp:cNvPr id="0" name=""/>
        <dsp:cNvSpPr/>
      </dsp:nvSpPr>
      <dsp:spPr>
        <a:xfrm>
          <a:off x="3581400" y="4038598"/>
          <a:ext cx="547389" cy="5473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2F2914-02BA-4F01-BADD-F515BF3B5ACD}" type="datetimeFigureOut">
              <a:rPr lang="es-DO" smtClean="0"/>
              <a:t>27/03/2014</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D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E45E67-7881-4814-91B5-8DB26DAD94D7}" type="slidenum">
              <a:rPr lang="es-DO" smtClean="0"/>
              <a:t>‹Nº›</a:t>
            </a:fld>
            <a:endParaRPr lang="es-D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DO" dirty="0"/>
          </a:p>
        </p:txBody>
      </p:sp>
      <p:sp>
        <p:nvSpPr>
          <p:cNvPr id="4" name="3 Marcador de número de diapositiva"/>
          <p:cNvSpPr>
            <a:spLocks noGrp="1"/>
          </p:cNvSpPr>
          <p:nvPr>
            <p:ph type="sldNum" sz="quarter" idx="10"/>
          </p:nvPr>
        </p:nvSpPr>
        <p:spPr/>
        <p:txBody>
          <a:bodyPr/>
          <a:lstStyle/>
          <a:p>
            <a:fld id="{59E45E67-7881-4814-91B5-8DB26DAD94D7}" type="slidenum">
              <a:rPr lang="es-DO" smtClean="0"/>
              <a:t>9</a:t>
            </a:fld>
            <a:endParaRPr lang="es-D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A497181-C981-462F-AEEE-B29D0238990D}" type="datetimeFigureOut">
              <a:rPr lang="es-DO" smtClean="0"/>
              <a:pPr/>
              <a:t>27/03/2014</a:t>
            </a:fld>
            <a:endParaRPr lang="es-D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D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6951E2E-47A2-4826-8664-2B93B8CAEA24}" type="slidenum">
              <a:rPr lang="es-DO" smtClean="0"/>
              <a:pPr/>
              <a:t>‹Nº›</a:t>
            </a:fld>
            <a:endParaRPr lang="es-DO"/>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6" name="5 Marcador de pie de página"/>
          <p:cNvSpPr>
            <a:spLocks noGrp="1"/>
          </p:cNvSpPr>
          <p:nvPr>
            <p:ph type="ftr" sz="quarter" idx="11"/>
          </p:nvPr>
        </p:nvSpPr>
        <p:spPr/>
        <p:txBody>
          <a:bodyPr/>
          <a:lstStyle>
            <a:extLst/>
          </a:lstStyle>
          <a:p>
            <a:endParaRPr lang="es-DO"/>
          </a:p>
        </p:txBody>
      </p:sp>
      <p:sp>
        <p:nvSpPr>
          <p:cNvPr id="7" name="6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8" name="7 Marcador de pie de página"/>
          <p:cNvSpPr>
            <a:spLocks noGrp="1"/>
          </p:cNvSpPr>
          <p:nvPr>
            <p:ph type="ftr" sz="quarter" idx="11"/>
          </p:nvPr>
        </p:nvSpPr>
        <p:spPr/>
        <p:txBody>
          <a:bodyPr/>
          <a:lstStyle>
            <a:extLst/>
          </a:lstStyle>
          <a:p>
            <a:endParaRPr lang="es-DO"/>
          </a:p>
        </p:txBody>
      </p:sp>
      <p:sp>
        <p:nvSpPr>
          <p:cNvPr id="9" name="8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4" name="3 Marcador de pie de página"/>
          <p:cNvSpPr>
            <a:spLocks noGrp="1"/>
          </p:cNvSpPr>
          <p:nvPr>
            <p:ph type="ftr" sz="quarter" idx="11"/>
          </p:nvPr>
        </p:nvSpPr>
        <p:spPr/>
        <p:txBody>
          <a:bodyPr/>
          <a:lstStyle>
            <a:extLst/>
          </a:lstStyle>
          <a:p>
            <a:endParaRPr lang="es-DO"/>
          </a:p>
        </p:txBody>
      </p:sp>
      <p:sp>
        <p:nvSpPr>
          <p:cNvPr id="5" name="4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A497181-C981-462F-AEEE-B29D0238990D}" type="datetimeFigureOut">
              <a:rPr lang="es-DO" smtClean="0"/>
              <a:pPr/>
              <a:t>27/03/2014</a:t>
            </a:fld>
            <a:endParaRPr lang="es-DO"/>
          </a:p>
        </p:txBody>
      </p:sp>
      <p:sp>
        <p:nvSpPr>
          <p:cNvPr id="3" name="2 Marcador de pie de página"/>
          <p:cNvSpPr>
            <a:spLocks noGrp="1"/>
          </p:cNvSpPr>
          <p:nvPr>
            <p:ph type="ftr" sz="quarter" idx="11"/>
          </p:nvPr>
        </p:nvSpPr>
        <p:spPr/>
        <p:txBody>
          <a:bodyPr/>
          <a:lstStyle>
            <a:extLst/>
          </a:lstStyle>
          <a:p>
            <a:endParaRPr lang="es-DO"/>
          </a:p>
        </p:txBody>
      </p:sp>
      <p:sp>
        <p:nvSpPr>
          <p:cNvPr id="4" name="3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A497181-C981-462F-AEEE-B29D0238990D}" type="datetimeFigureOut">
              <a:rPr lang="es-DO" smtClean="0"/>
              <a:pPr/>
              <a:t>27/03/2014</a:t>
            </a:fld>
            <a:endParaRPr lang="es-DO"/>
          </a:p>
        </p:txBody>
      </p:sp>
      <p:sp>
        <p:nvSpPr>
          <p:cNvPr id="6" name="5 Marcador de pie de página"/>
          <p:cNvSpPr>
            <a:spLocks noGrp="1"/>
          </p:cNvSpPr>
          <p:nvPr>
            <p:ph type="ftr" sz="quarter" idx="11"/>
          </p:nvPr>
        </p:nvSpPr>
        <p:spPr/>
        <p:txBody>
          <a:bodyPr/>
          <a:lstStyle>
            <a:extLst/>
          </a:lstStyle>
          <a:p>
            <a:endParaRPr lang="es-DO"/>
          </a:p>
        </p:txBody>
      </p:sp>
      <p:sp>
        <p:nvSpPr>
          <p:cNvPr id="7" name="6 Marcador de número de diapositiva"/>
          <p:cNvSpPr>
            <a:spLocks noGrp="1"/>
          </p:cNvSpPr>
          <p:nvPr>
            <p:ph type="sldNum" sz="quarter" idx="12"/>
          </p:nvPr>
        </p:nvSpPr>
        <p:spPr/>
        <p:txBody>
          <a:bodyPr/>
          <a:lstStyle>
            <a:extLst/>
          </a:lstStyle>
          <a:p>
            <a:fld id="{D6951E2E-47A2-4826-8664-2B93B8CAEA24}" type="slidenum">
              <a:rPr lang="es-DO" smtClean="0"/>
              <a:pPr/>
              <a:t>‹Nº›</a:t>
            </a:fld>
            <a:endParaRPr lang="es-DO"/>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A497181-C981-462F-AEEE-B29D0238990D}" type="datetimeFigureOut">
              <a:rPr lang="es-DO" smtClean="0"/>
              <a:pPr/>
              <a:t>27/03/2014</a:t>
            </a:fld>
            <a:endParaRPr lang="es-D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D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6951E2E-47A2-4826-8664-2B93B8CAEA24}" type="slidenum">
              <a:rPr lang="es-DO" smtClean="0"/>
              <a:pPr/>
              <a:t>‹Nº›</a:t>
            </a:fld>
            <a:endParaRPr lang="es-D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497181-C981-462F-AEEE-B29D0238990D}" type="datetimeFigureOut">
              <a:rPr lang="es-DO" smtClean="0"/>
              <a:pPr/>
              <a:t>27/03/2014</a:t>
            </a:fld>
            <a:endParaRPr lang="es-D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D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6951E2E-47A2-4826-8664-2B93B8CAEA24}" type="slidenum">
              <a:rPr lang="es-DO" smtClean="0"/>
              <a:pPr/>
              <a:t>‹Nº›</a:t>
            </a:fld>
            <a:endParaRPr lang="es-DO"/>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533401"/>
            <a:ext cx="8610600" cy="5410199"/>
          </a:xfrm>
        </p:spPr>
        <p:txBody>
          <a:bodyPr>
            <a:normAutofit/>
          </a:bodyPr>
          <a:lstStyle/>
          <a:p>
            <a:pPr algn="ctr"/>
            <a:r>
              <a:rPr lang="en-US" sz="2200" b="1" dirty="0" smtClean="0"/>
              <a:t/>
            </a:r>
            <a:br>
              <a:rPr lang="en-US" sz="2200" b="1" dirty="0" smtClean="0"/>
            </a:br>
            <a:r>
              <a:rPr lang="es-MX" sz="2000" b="1" dirty="0" smtClean="0"/>
              <a:t/>
            </a:r>
            <a:br>
              <a:rPr lang="es-MX" sz="2000" b="1" dirty="0" smtClean="0"/>
            </a:br>
            <a:r>
              <a:rPr lang="es-MX" sz="2000" b="1" dirty="0" smtClean="0"/>
              <a:t/>
            </a:r>
            <a:br>
              <a:rPr lang="es-MX" sz="2000" b="1" dirty="0" smtClean="0"/>
            </a:br>
            <a:r>
              <a:rPr lang="es-DO" sz="2000" dirty="0"/>
              <a:t/>
            </a:r>
            <a:br>
              <a:rPr lang="es-DO" sz="2000" dirty="0"/>
            </a:br>
            <a:r>
              <a:rPr lang="es-DO" sz="2000" dirty="0"/>
              <a:t/>
            </a:r>
            <a:br>
              <a:rPr lang="es-DO" sz="2000" dirty="0"/>
            </a:br>
            <a:r>
              <a:rPr lang="es-MX" sz="2200" b="1" dirty="0"/>
              <a:t> </a:t>
            </a:r>
            <a:r>
              <a:rPr lang="es-DO" sz="2200" dirty="0"/>
              <a:t/>
            </a:r>
            <a:br>
              <a:rPr lang="es-DO" sz="2200" dirty="0"/>
            </a:br>
            <a:endParaRPr lang="es-DO" sz="2200" dirty="0"/>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685800"/>
            <a:ext cx="1184598" cy="115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609600" y="5562600"/>
            <a:ext cx="5105400" cy="923330"/>
          </a:xfrm>
          <a:prstGeom prst="rect">
            <a:avLst/>
          </a:prstGeom>
          <a:noFill/>
        </p:spPr>
        <p:txBody>
          <a:bodyPr wrap="square" rtlCol="0">
            <a:spAutoFit/>
          </a:bodyPr>
          <a:lstStyle/>
          <a:p>
            <a:r>
              <a:rPr lang="es-DO" b="1" dirty="0" smtClean="0">
                <a:solidFill>
                  <a:schemeClr val="bg1"/>
                </a:solidFill>
              </a:rPr>
              <a:t>Programa de Alfabetización Académica</a:t>
            </a:r>
          </a:p>
          <a:p>
            <a:r>
              <a:rPr lang="es-DO" dirty="0" smtClean="0">
                <a:solidFill>
                  <a:schemeClr val="bg1"/>
                </a:solidFill>
              </a:rPr>
              <a:t>Centro de Excelencia para la Investigación y Difusión  de la Lectura y Escritura (CEDILE)</a:t>
            </a:r>
            <a:endParaRPr lang="es-DO" dirty="0">
              <a:solidFill>
                <a:schemeClr val="bg1"/>
              </a:solidFill>
            </a:endParaRPr>
          </a:p>
        </p:txBody>
      </p:sp>
      <p:sp>
        <p:nvSpPr>
          <p:cNvPr id="5" name="4 Rectángulo"/>
          <p:cNvSpPr/>
          <p:nvPr/>
        </p:nvSpPr>
        <p:spPr>
          <a:xfrm>
            <a:off x="1676400" y="762000"/>
            <a:ext cx="6705600" cy="923330"/>
          </a:xfrm>
          <a:prstGeom prst="rect">
            <a:avLst/>
          </a:prstGeom>
        </p:spPr>
        <p:txBody>
          <a:bodyPr wrap="square">
            <a:spAutoFit/>
          </a:bodyPr>
          <a:lstStyle/>
          <a:p>
            <a:r>
              <a:rPr lang="en-US" b="1" dirty="0" smtClean="0">
                <a:latin typeface="Albertus" pitchFamily="34" charset="0"/>
                <a:cs typeface="Aharoni" pitchFamily="2" charset="-79"/>
              </a:rPr>
              <a:t>PONTIFICIA UNIVERSIDAD CATÓLICA MADRE Y MAESTRA</a:t>
            </a:r>
            <a:r>
              <a:rPr lang="en-US" sz="2000" b="1" dirty="0" smtClean="0"/>
              <a:t/>
            </a:r>
            <a:br>
              <a:rPr lang="en-US" sz="2000" b="1" dirty="0" smtClean="0"/>
            </a:br>
            <a:r>
              <a:rPr lang="en-US" dirty="0" smtClean="0"/>
              <a:t>CAMPUS SANTO TOMÁS DE AQUINO</a:t>
            </a:r>
            <a:br>
              <a:rPr lang="en-US" dirty="0" smtClean="0"/>
            </a:br>
            <a:r>
              <a:rPr lang="en-US" dirty="0" smtClean="0"/>
              <a:t>FACULTAD DE CIENCIAS Y HUMANIDADES</a:t>
            </a:r>
            <a:endParaRPr lang="es-DO" dirty="0"/>
          </a:p>
        </p:txBody>
      </p:sp>
      <p:sp>
        <p:nvSpPr>
          <p:cNvPr id="7" name="6 Rectángulo"/>
          <p:cNvSpPr/>
          <p:nvPr/>
        </p:nvSpPr>
        <p:spPr>
          <a:xfrm>
            <a:off x="1143000" y="2367171"/>
            <a:ext cx="7162800" cy="1754326"/>
          </a:xfrm>
          <a:prstGeom prst="rect">
            <a:avLst/>
          </a:prstGeom>
        </p:spPr>
        <p:txBody>
          <a:bodyPr wrap="square">
            <a:spAutoFit/>
          </a:bodyPr>
          <a:lstStyle/>
          <a:p>
            <a:pPr algn="ctr"/>
            <a:r>
              <a:rPr lang="es-DO" sz="2000" b="1" dirty="0" smtClean="0"/>
              <a:t>APLICACIÓN DE ESTRATEGIAS DE </a:t>
            </a:r>
            <a:r>
              <a:rPr lang="es-DO" sz="2000" b="1" dirty="0" smtClean="0"/>
              <a:t>PRODUCCIÓN </a:t>
            </a:r>
            <a:r>
              <a:rPr lang="es-DO" sz="2000" b="1" dirty="0" smtClean="0"/>
              <a:t>DE TEXTOS PARA DAR EVIDENCIA DE LO  APRENDIDO EN LA ASIGNATURA DE FÍSICA INTRODUCTORIA</a:t>
            </a:r>
            <a:br>
              <a:rPr lang="es-DO" sz="2000" b="1" dirty="0" smtClean="0"/>
            </a:br>
            <a:r>
              <a:rPr lang="es-DO" sz="1400" b="1" dirty="0" smtClean="0"/>
              <a:t/>
            </a:r>
            <a:br>
              <a:rPr lang="es-DO" sz="1400" b="1" dirty="0" smtClean="0"/>
            </a:br>
            <a:r>
              <a:rPr lang="es-DO" sz="1400" b="1" dirty="0" smtClean="0"/>
              <a:t/>
            </a:r>
            <a:br>
              <a:rPr lang="es-DO" sz="1400" b="1" dirty="0" smtClean="0"/>
            </a:br>
            <a:r>
              <a:rPr lang="es-DO" sz="2000" b="1" dirty="0" smtClean="0"/>
              <a:t>Mtro</a:t>
            </a:r>
            <a:r>
              <a:rPr lang="es-DO" sz="2000" b="1" dirty="0" smtClean="0"/>
              <a:t>. José L. Ureña Acosta</a:t>
            </a:r>
            <a:endParaRPr lang="es-DO" sz="2000" b="1" dirty="0"/>
          </a:p>
        </p:txBody>
      </p:sp>
    </p:spTree>
    <p:extLst>
      <p:ext uri="{BB962C8B-B14F-4D97-AF65-F5344CB8AC3E}">
        <p14:creationId xmlns="" xmlns:p14="http://schemas.microsoft.com/office/powerpoint/2010/main" val="1292207976"/>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4724400"/>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lvl="1"/>
            <a:endParaRPr lang="en-US" sz="2200" dirty="0" smtClean="0"/>
          </a:p>
          <a:p>
            <a:pPr marL="0" marR="0">
              <a:spcBef>
                <a:spcPts val="0"/>
              </a:spcBef>
              <a:spcAft>
                <a:spcPts val="0"/>
              </a:spcAft>
              <a:buNone/>
            </a:pPr>
            <a:r>
              <a:rPr lang="es-DO" sz="2800" b="1" dirty="0">
                <a:latin typeface="Calibri"/>
                <a:ea typeface="Batang"/>
              </a:rPr>
              <a:t>Energía (Bolsas de aire</a:t>
            </a:r>
            <a:r>
              <a:rPr lang="es-DO" sz="2800" dirty="0">
                <a:latin typeface="Calibri"/>
                <a:ea typeface="Batang"/>
              </a:rPr>
              <a:t>)</a:t>
            </a:r>
            <a:endParaRPr lang="es-DO" sz="4000" dirty="0">
              <a:latin typeface="Times New Roman"/>
              <a:ea typeface="Batang"/>
            </a:endParaRPr>
          </a:p>
          <a:p>
            <a:pPr marL="0" marR="0">
              <a:spcBef>
                <a:spcPts val="0"/>
              </a:spcBef>
              <a:spcAft>
                <a:spcPts val="0"/>
              </a:spcAft>
              <a:buNone/>
            </a:pPr>
            <a:r>
              <a:rPr lang="es-DO" sz="2800" dirty="0">
                <a:latin typeface="Calibri"/>
                <a:ea typeface="Batang"/>
              </a:rPr>
              <a:t>La función de las bolsas de aire</a:t>
            </a:r>
            <a:r>
              <a:rPr lang="es-DO" sz="2800" dirty="0">
                <a:highlight>
                  <a:srgbClr val="FFFF00"/>
                </a:highlight>
                <a:latin typeface="Calibri"/>
                <a:ea typeface="Batang"/>
              </a:rPr>
              <a:t>,</a:t>
            </a:r>
            <a:r>
              <a:rPr lang="es-DO" sz="2800" dirty="0">
                <a:latin typeface="Calibri"/>
                <a:ea typeface="Batang"/>
              </a:rPr>
              <a:t> al igual que el cinturón de seguridad</a:t>
            </a:r>
            <a:r>
              <a:rPr lang="es-DO" sz="2800" dirty="0">
                <a:highlight>
                  <a:srgbClr val="FFFF00"/>
                </a:highlight>
                <a:latin typeface="Calibri"/>
                <a:ea typeface="Batang"/>
              </a:rPr>
              <a:t>,</a:t>
            </a:r>
            <a:r>
              <a:rPr lang="es-DO" sz="2800" dirty="0">
                <a:latin typeface="Calibri"/>
                <a:ea typeface="Batang"/>
              </a:rPr>
              <a:t> es de absorber energía  y ampliar el área sobre el cual se ejerce la fuerza al momento de ocurrir un accidente.  </a:t>
            </a:r>
            <a:r>
              <a:rPr lang="es-DO" sz="2800" dirty="0">
                <a:highlight>
                  <a:srgbClr val="FFFF00"/>
                </a:highlight>
                <a:latin typeface="Calibri"/>
                <a:ea typeface="Batang"/>
              </a:rPr>
              <a:t>La</a:t>
            </a:r>
            <a:r>
              <a:rPr lang="es-DO" sz="2800" dirty="0">
                <a:latin typeface="Calibri"/>
                <a:ea typeface="Batang"/>
              </a:rPr>
              <a:t> bolsas de aire lo que </a:t>
            </a:r>
            <a:r>
              <a:rPr lang="es-DO" sz="2800" dirty="0">
                <a:highlight>
                  <a:srgbClr val="FFFF00"/>
                </a:highlight>
                <a:latin typeface="Calibri"/>
                <a:ea typeface="Batang"/>
              </a:rPr>
              <a:t>hace</a:t>
            </a:r>
            <a:r>
              <a:rPr lang="es-DO" sz="2800" dirty="0">
                <a:latin typeface="Calibri"/>
                <a:ea typeface="Batang"/>
              </a:rPr>
              <a:t> es prolongar </a:t>
            </a:r>
            <a:r>
              <a:rPr lang="es-DO" sz="2800" dirty="0">
                <a:highlight>
                  <a:srgbClr val="FFFF00"/>
                </a:highlight>
                <a:latin typeface="Calibri"/>
                <a:ea typeface="Batang"/>
              </a:rPr>
              <a:t>en</a:t>
            </a:r>
            <a:r>
              <a:rPr lang="es-DO" sz="2800" dirty="0">
                <a:latin typeface="Calibri"/>
                <a:ea typeface="Batang"/>
              </a:rPr>
              <a:t> tiempo de impacto. Es decir, es mucho mayor </a:t>
            </a:r>
            <a:r>
              <a:rPr lang="es-DO" sz="2800" dirty="0">
                <a:highlight>
                  <a:srgbClr val="FFFF00"/>
                </a:highlight>
                <a:latin typeface="Calibri"/>
                <a:ea typeface="Batang"/>
              </a:rPr>
              <a:t>en</a:t>
            </a:r>
            <a:r>
              <a:rPr lang="es-DO" sz="2800" dirty="0">
                <a:latin typeface="Calibri"/>
                <a:ea typeface="Batang"/>
              </a:rPr>
              <a:t> tiempo de impacto entre la bolsa de aire y el conductor que el tiempo de interacción entre cristal delantero y cabeza del conductor.</a:t>
            </a:r>
            <a:endParaRPr lang="es-DO" sz="4000" dirty="0">
              <a:latin typeface="Times New Roman"/>
              <a:ea typeface="Batang"/>
            </a:endParaRPr>
          </a:p>
          <a:p>
            <a:pPr marL="0" marR="0">
              <a:spcBef>
                <a:spcPts val="0"/>
              </a:spcBef>
              <a:spcAft>
                <a:spcPts val="0"/>
              </a:spcAft>
              <a:buNone/>
            </a:pPr>
            <a:endParaRPr lang="es-DO" sz="2800" dirty="0" smtClean="0">
              <a:latin typeface="Calibri"/>
              <a:ea typeface="Batang"/>
            </a:endParaRPr>
          </a:p>
          <a:p>
            <a:pPr marL="0" marR="0">
              <a:spcBef>
                <a:spcPts val="0"/>
              </a:spcBef>
              <a:spcAft>
                <a:spcPts val="0"/>
              </a:spcAft>
              <a:buNone/>
            </a:pPr>
            <a:r>
              <a:rPr lang="es-DO" sz="2800" dirty="0" smtClean="0">
                <a:latin typeface="Calibri"/>
                <a:ea typeface="Batang"/>
              </a:rPr>
              <a:t>Para </a:t>
            </a:r>
            <a:r>
              <a:rPr lang="es-DO" sz="2800" dirty="0">
                <a:latin typeface="Calibri"/>
                <a:ea typeface="Batang"/>
              </a:rPr>
              <a:t>entender esto mejor, en clase, se </a:t>
            </a:r>
            <a:r>
              <a:rPr lang="es-DO" sz="2800" dirty="0">
                <a:highlight>
                  <a:srgbClr val="FFFF00"/>
                </a:highlight>
                <a:latin typeface="Calibri"/>
                <a:ea typeface="Batang"/>
              </a:rPr>
              <a:t>dijo</a:t>
            </a:r>
            <a:r>
              <a:rPr lang="es-DO" sz="2800" dirty="0">
                <a:latin typeface="Calibri"/>
                <a:ea typeface="Batang"/>
              </a:rPr>
              <a:t> una comparación entre los primeros carros y los carros de hoy en día. Donde las personas  mayores decían que los carros de hoy en día no eran buenos porque se desbarataban en un choque a diferencia de los carros antiguos que chocaban y quedaban sin mucho daño. Pero, la diferencia radica en que en un carro viejo el conductor no quedaba vivo y en un carro moderno sí</a:t>
            </a:r>
            <a:r>
              <a:rPr lang="es-DO" sz="2800" dirty="0" smtClean="0">
                <a:latin typeface="Calibri"/>
                <a:ea typeface="Batang"/>
              </a:rPr>
              <a:t>.</a:t>
            </a:r>
            <a:endParaRPr lang="es-DO" sz="4000" dirty="0">
              <a:latin typeface="Times New Roman"/>
              <a:ea typeface="Batang"/>
            </a:endParaRPr>
          </a:p>
        </p:txBody>
      </p:sp>
      <p:sp>
        <p:nvSpPr>
          <p:cNvPr id="2" name="Title 1"/>
          <p:cNvSpPr>
            <a:spLocks noGrp="1"/>
          </p:cNvSpPr>
          <p:nvPr>
            <p:ph type="title"/>
          </p:nvPr>
        </p:nvSpPr>
        <p:spPr>
          <a:xfrm>
            <a:off x="381000" y="152400"/>
            <a:ext cx="8229600" cy="1143000"/>
          </a:xfrm>
        </p:spPr>
        <p:txBody>
          <a:bodyPr>
            <a:normAutofit fontScale="90000"/>
          </a:bodyPr>
          <a:lstStyle/>
          <a:p>
            <a:pPr algn="ctr"/>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smtClean="0">
                <a:solidFill>
                  <a:schemeClr val="tx1"/>
                </a:solidFill>
                <a:effectLst/>
              </a:rPr>
              <a:t/>
            </a:r>
            <a:br>
              <a:rPr lang="es-DO" sz="2200" dirty="0" smtClean="0">
                <a:solidFill>
                  <a:schemeClr val="tx1"/>
                </a:solidFill>
                <a:effectLst/>
              </a:rPr>
            </a:br>
            <a:r>
              <a:rPr lang="es-DO" sz="2200" dirty="0" smtClean="0">
                <a:solidFill>
                  <a:schemeClr val="tx1"/>
                </a:solidFill>
                <a:effectLst/>
                <a:latin typeface="Albertus Extra Bold"/>
              </a:rPr>
              <a:t>EJEMPLO DE UN TEXTO ENVIADO POR UN ESTUDIANTE QUE MUESTRA EL PROCESO DE RETROALIMENTACIÓN POR PARTE DEL DOCENTE:</a:t>
            </a:r>
            <a:r>
              <a:rPr lang="es-DO" sz="2200" dirty="0" smtClean="0">
                <a:solidFill>
                  <a:schemeClr val="tx1"/>
                </a:solidFill>
                <a:effectLst/>
              </a:rPr>
              <a:t/>
            </a:r>
            <a:br>
              <a:rPr lang="es-DO" sz="2200" dirty="0" smtClean="0">
                <a:solidFill>
                  <a:schemeClr val="tx1"/>
                </a:solidFill>
                <a:effectLst/>
              </a:rPr>
            </a:br>
            <a:r>
              <a:rPr lang="es-DO" sz="2200" dirty="0"/>
              <a:t/>
            </a:r>
            <a:br>
              <a:rPr lang="es-DO" sz="2200" dirty="0"/>
            </a:br>
            <a:r>
              <a:rPr lang="es-DO" dirty="0"/>
              <a:t/>
            </a:r>
            <a:br>
              <a:rPr lang="es-DO" dirty="0"/>
            </a:br>
            <a:endParaRPr lang="es-DO" dirty="0"/>
          </a:p>
        </p:txBody>
      </p:sp>
    </p:spTree>
    <p:extLst>
      <p:ext uri="{BB962C8B-B14F-4D97-AF65-F5344CB8AC3E}">
        <p14:creationId xmlns="" xmlns:p14="http://schemas.microsoft.com/office/powerpoint/2010/main" val="151621999"/>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533400"/>
          <a:ext cx="8229600" cy="5473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DO" sz="2800" dirty="0" smtClean="0"/>
              <a:t/>
            </a:r>
            <a:br>
              <a:rPr lang="es-DO" sz="2800" dirty="0" smtClean="0"/>
            </a:br>
            <a:endParaRPr lang="es-DO" sz="3200" dirty="0"/>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81000" y="0"/>
            <a:ext cx="9525000" cy="1143000"/>
          </a:xfrm>
        </p:spPr>
        <p:txBody>
          <a:bodyPr>
            <a:normAutofit/>
          </a:bodyPr>
          <a:lstStyle/>
          <a:p>
            <a:r>
              <a:rPr lang="es-DO" sz="2800" dirty="0" smtClean="0"/>
              <a:t/>
            </a:r>
            <a:br>
              <a:rPr lang="es-DO" sz="2800" dirty="0" smtClean="0"/>
            </a:br>
            <a:endParaRPr lang="es-DO" sz="3200" dirty="0"/>
          </a:p>
        </p:txBody>
      </p:sp>
      <p:sp>
        <p:nvSpPr>
          <p:cNvPr id="5" name="4 Marcador de contenido"/>
          <p:cNvSpPr>
            <a:spLocks noGrp="1"/>
          </p:cNvSpPr>
          <p:nvPr>
            <p:ph idx="1"/>
          </p:nvPr>
        </p:nvSpPr>
        <p:spPr/>
        <p:txBody>
          <a:bodyPr/>
          <a:lstStyle/>
          <a:p>
            <a:endParaRPr lang="es-DO"/>
          </a:p>
        </p:txBody>
      </p:sp>
      <p:pic>
        <p:nvPicPr>
          <p:cNvPr id="6"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838200"/>
            <a:ext cx="8534400" cy="5303520"/>
          </a:xfrm>
          <a:prstGeom prst="rect">
            <a:avLst/>
          </a:prstGeom>
          <a:noFill/>
          <a:ln>
            <a:noFill/>
          </a:ln>
        </p:spPr>
      </p:pic>
      <p:sp>
        <p:nvSpPr>
          <p:cNvPr id="7" name="6 Rectángulo"/>
          <p:cNvSpPr/>
          <p:nvPr/>
        </p:nvSpPr>
        <p:spPr>
          <a:xfrm>
            <a:off x="304800" y="228600"/>
            <a:ext cx="8839200" cy="400110"/>
          </a:xfrm>
          <a:prstGeom prst="rect">
            <a:avLst/>
          </a:prstGeom>
        </p:spPr>
        <p:txBody>
          <a:bodyPr wrap="square">
            <a:spAutoFit/>
          </a:bodyPr>
          <a:lstStyle/>
          <a:p>
            <a:pPr algn="ctr"/>
            <a:r>
              <a:rPr lang="es-DO" sz="2000" b="1" dirty="0" smtClean="0">
                <a:latin typeface="Albertus Extra Bold"/>
              </a:rPr>
              <a:t>EJEMPLO DE UN MAPA CONCEPTUAL ELABORADO POR UN </a:t>
            </a:r>
            <a:r>
              <a:rPr lang="es-DO" sz="2000" b="1" dirty="0" smtClean="0">
                <a:latin typeface="Albertus Extra Bold"/>
              </a:rPr>
              <a:t>ALUMNO</a:t>
            </a:r>
            <a:endParaRPr lang="es-DO" sz="2000" b="1" dirty="0">
              <a:latin typeface="Albertus Extra Bold"/>
            </a:endParaRPr>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pPr algn="ctr"/>
            <a:r>
              <a:rPr lang="es-DO" sz="2200" dirty="0" smtClean="0"/>
              <a:t/>
            </a:r>
            <a:br>
              <a:rPr lang="es-DO" sz="2200" dirty="0" smtClean="0"/>
            </a:br>
            <a:r>
              <a:rPr lang="es-DO" sz="2200" dirty="0" smtClean="0"/>
              <a:t/>
            </a:r>
            <a:br>
              <a:rPr lang="es-DO" sz="2200" dirty="0" smtClean="0"/>
            </a:br>
            <a:r>
              <a:rPr lang="es-DO" sz="2200" dirty="0" smtClean="0"/>
              <a:t/>
            </a:r>
            <a:br>
              <a:rPr lang="es-DO" sz="2200" dirty="0" smtClean="0"/>
            </a:br>
            <a:r>
              <a:rPr lang="es-DO" sz="2200" dirty="0" smtClean="0"/>
              <a:t/>
            </a:r>
            <a:br>
              <a:rPr lang="es-DO" sz="2200" dirty="0" smtClean="0"/>
            </a:br>
            <a:r>
              <a:rPr lang="es-DO" sz="2200" dirty="0" smtClean="0"/>
              <a:t/>
            </a:r>
            <a:br>
              <a:rPr lang="es-DO" sz="2200" dirty="0" smtClean="0"/>
            </a:br>
            <a:r>
              <a:rPr lang="es-DO" sz="2200" dirty="0" smtClean="0"/>
              <a:t/>
            </a:r>
            <a:br>
              <a:rPr lang="es-DO" sz="2200" dirty="0" smtClean="0"/>
            </a:br>
            <a:r>
              <a:rPr lang="es-DO" sz="2200" dirty="0" smtClean="0"/>
              <a:t/>
            </a:r>
            <a:br>
              <a:rPr lang="es-DO" sz="2200" dirty="0" smtClean="0"/>
            </a:br>
            <a:r>
              <a:rPr lang="es-DO" sz="3100" dirty="0" smtClean="0">
                <a:latin typeface="Albertus Extra Bold"/>
              </a:rPr>
              <a:t> RESULTADOS </a:t>
            </a:r>
            <a:r>
              <a:rPr lang="es-DO" sz="2200" dirty="0" smtClean="0"/>
              <a:t/>
            </a:r>
            <a:br>
              <a:rPr lang="es-DO" sz="2200" dirty="0" smtClean="0"/>
            </a:br>
            <a:r>
              <a:rPr lang="es-DO" sz="2200" dirty="0"/>
              <a:t/>
            </a:r>
            <a:br>
              <a:rPr lang="es-DO" sz="2200" dirty="0"/>
            </a:br>
            <a:r>
              <a:rPr lang="es-DO" sz="2200" dirty="0" smtClean="0"/>
              <a:t/>
            </a:r>
            <a:br>
              <a:rPr lang="es-DO" sz="2200" dirty="0" smtClean="0"/>
            </a:br>
            <a:r>
              <a:rPr lang="es-DO" dirty="0"/>
              <a:t/>
            </a:r>
            <a:br>
              <a:rPr lang="es-DO" dirty="0"/>
            </a:br>
            <a:endParaRPr lang="es-DO" dirty="0"/>
          </a:p>
        </p:txBody>
      </p:sp>
      <p:graphicFrame>
        <p:nvGraphicFramePr>
          <p:cNvPr id="5" name="Table 4"/>
          <p:cNvGraphicFramePr>
            <a:graphicFrameLocks noGrp="1"/>
          </p:cNvGraphicFramePr>
          <p:nvPr>
            <p:extLst>
              <p:ext uri="{D42A27DB-BD31-4B8C-83A1-F6EECF244321}">
                <p14:modId xmlns="" xmlns:p14="http://schemas.microsoft.com/office/powerpoint/2010/main" val="2369304655"/>
              </p:ext>
            </p:extLst>
          </p:nvPr>
        </p:nvGraphicFramePr>
        <p:xfrm>
          <a:off x="762000" y="762000"/>
          <a:ext cx="7696200" cy="5292090"/>
        </p:xfrm>
        <a:graphic>
          <a:graphicData uri="http://schemas.openxmlformats.org/drawingml/2006/table">
            <a:tbl>
              <a:tblPr firstRow="1" firstCol="1" bandRow="1">
                <a:tableStyleId>{5C22544A-7EE6-4342-B048-85BDC9FD1C3A}</a:tableStyleId>
              </a:tblPr>
              <a:tblGrid>
                <a:gridCol w="1539240"/>
                <a:gridCol w="1539240"/>
                <a:gridCol w="1539240"/>
                <a:gridCol w="1539240"/>
                <a:gridCol w="1539240"/>
              </a:tblGrid>
              <a:tr h="1143000">
                <a:tc>
                  <a:txBody>
                    <a:bodyPr/>
                    <a:lstStyle/>
                    <a:p>
                      <a:pPr marL="0" marR="0" algn="ctr">
                        <a:lnSpc>
                          <a:spcPct val="150000"/>
                        </a:lnSpc>
                        <a:spcBef>
                          <a:spcPts val="0"/>
                        </a:spcBef>
                        <a:spcAft>
                          <a:spcPts val="600"/>
                        </a:spcAft>
                      </a:pPr>
                      <a:r>
                        <a:rPr lang="es-DO" sz="1800" dirty="0">
                          <a:effectLst/>
                        </a:rPr>
                        <a:t> </a:t>
                      </a:r>
                    </a:p>
                    <a:p>
                      <a:pPr marL="0" marR="0" algn="ctr">
                        <a:lnSpc>
                          <a:spcPct val="150000"/>
                        </a:lnSpc>
                        <a:spcBef>
                          <a:spcPts val="0"/>
                        </a:spcBef>
                        <a:spcAft>
                          <a:spcPts val="600"/>
                        </a:spcAft>
                      </a:pPr>
                      <a:r>
                        <a:rPr lang="es-DO" sz="1800" dirty="0">
                          <a:effectLst/>
                        </a:rPr>
                        <a:t>ESTUDIANTE</a:t>
                      </a:r>
                      <a:endParaRPr lang="es-DO" sz="1800" dirty="0">
                        <a:effectLst/>
                        <a:latin typeface="Times New Roman"/>
                        <a:ea typeface="Batang"/>
                        <a:cs typeface="Times New Roman"/>
                      </a:endParaRPr>
                    </a:p>
                  </a:txBody>
                  <a:tcPr marL="68580" marR="68580" marT="0" marB="0"/>
                </a:tc>
                <a:tc gridSpan="3">
                  <a:txBody>
                    <a:bodyPr/>
                    <a:lstStyle/>
                    <a:p>
                      <a:pPr marL="0" marR="0" algn="ctr">
                        <a:lnSpc>
                          <a:spcPct val="150000"/>
                        </a:lnSpc>
                        <a:spcBef>
                          <a:spcPts val="0"/>
                        </a:spcBef>
                        <a:spcAft>
                          <a:spcPts val="600"/>
                        </a:spcAft>
                      </a:pPr>
                      <a:r>
                        <a:rPr lang="es-DO" sz="1800" dirty="0">
                          <a:effectLst/>
                        </a:rPr>
                        <a:t> </a:t>
                      </a:r>
                      <a:endParaRPr lang="es-DO" sz="1800" dirty="0" smtClean="0">
                        <a:effectLst/>
                      </a:endParaRPr>
                    </a:p>
                    <a:p>
                      <a:pPr marL="0" marR="0" algn="ctr">
                        <a:lnSpc>
                          <a:spcPct val="150000"/>
                        </a:lnSpc>
                        <a:spcBef>
                          <a:spcPts val="0"/>
                        </a:spcBef>
                        <a:spcAft>
                          <a:spcPts val="600"/>
                        </a:spcAft>
                      </a:pPr>
                      <a:r>
                        <a:rPr lang="es-DO" sz="1800" dirty="0" smtClean="0">
                          <a:effectLst/>
                        </a:rPr>
                        <a:t>EXÁMENES  PARCIALES</a:t>
                      </a:r>
                      <a:endParaRPr lang="es-DO" sz="1800" dirty="0">
                        <a:effectLst/>
                        <a:latin typeface="Times New Roman"/>
                        <a:ea typeface="Batang"/>
                        <a:cs typeface="Times New Roman"/>
                      </a:endParaRPr>
                    </a:p>
                  </a:txBody>
                  <a:tcPr marL="68580" marR="68580" marT="0" marB="0"/>
                </a:tc>
                <a:tc hMerge="1">
                  <a:txBody>
                    <a:bodyPr/>
                    <a:lstStyle/>
                    <a:p>
                      <a:endParaRPr lang="es-DO"/>
                    </a:p>
                  </a:txBody>
                  <a:tcPr/>
                </a:tc>
                <a:tc hMerge="1">
                  <a:txBody>
                    <a:bodyPr/>
                    <a:lstStyle/>
                    <a:p>
                      <a:endParaRPr lang="es-DO"/>
                    </a:p>
                  </a:txBody>
                  <a:tcPr/>
                </a:tc>
                <a:tc>
                  <a:txBody>
                    <a:bodyPr/>
                    <a:lstStyle/>
                    <a:p>
                      <a:pPr marL="0" marR="0" algn="ctr">
                        <a:lnSpc>
                          <a:spcPct val="150000"/>
                        </a:lnSpc>
                        <a:spcBef>
                          <a:spcPts val="0"/>
                        </a:spcBef>
                        <a:spcAft>
                          <a:spcPts val="600"/>
                        </a:spcAft>
                      </a:pPr>
                      <a:r>
                        <a:rPr lang="es-DO" sz="1800" dirty="0">
                          <a:effectLst/>
                        </a:rPr>
                        <a:t> </a:t>
                      </a:r>
                      <a:r>
                        <a:rPr lang="es-DO" sz="1800" dirty="0" smtClean="0">
                          <a:effectLst/>
                        </a:rPr>
                        <a:t>EXAMEN </a:t>
                      </a:r>
                      <a:r>
                        <a:rPr lang="es-DO" sz="1800" dirty="0">
                          <a:effectLst/>
                        </a:rPr>
                        <a:t>FINAL</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dirty="0">
                          <a:effectLst/>
                        </a:rPr>
                        <a:t>N</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I (15%)</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II (20%)</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III (20%)</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I(30%)</a:t>
                      </a:r>
                      <a:endParaRPr lang="es-DO" sz="180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1</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11</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11</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16</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24</a:t>
                      </a:r>
                      <a:endParaRPr lang="es-DO" sz="180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2</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14</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12</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15</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28</a:t>
                      </a:r>
                      <a:endParaRPr lang="es-DO" sz="180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3</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8</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14</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17</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27</a:t>
                      </a:r>
                      <a:endParaRPr lang="es-DO" sz="180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dirty="0">
                          <a:effectLst/>
                        </a:rPr>
                        <a:t>4</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10</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7</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18</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20</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5</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11</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14</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17</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25</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6</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12</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13</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18</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24</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7</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7</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10</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11</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24</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8</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6</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12</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18</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23</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9</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6</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10</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18</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23</a:t>
                      </a:r>
                      <a:endParaRPr lang="es-DO" sz="1800" dirty="0">
                        <a:effectLst/>
                        <a:latin typeface="Times New Roman"/>
                        <a:ea typeface="Batang"/>
                        <a:cs typeface="Times New Roman"/>
                      </a:endParaRPr>
                    </a:p>
                  </a:txBody>
                  <a:tcPr marL="68580" marR="68580" marT="0" marB="0"/>
                </a:tc>
              </a:tr>
              <a:tr h="300737">
                <a:tc>
                  <a:txBody>
                    <a:bodyPr/>
                    <a:lstStyle/>
                    <a:p>
                      <a:pPr marL="0" marR="0" algn="ctr">
                        <a:lnSpc>
                          <a:spcPct val="150000"/>
                        </a:lnSpc>
                        <a:spcBef>
                          <a:spcPts val="0"/>
                        </a:spcBef>
                        <a:spcAft>
                          <a:spcPts val="600"/>
                        </a:spcAft>
                      </a:pPr>
                      <a:r>
                        <a:rPr lang="es-DO" sz="1600">
                          <a:effectLst/>
                        </a:rPr>
                        <a:t>PROMEDIOS</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9(60%)</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16(80%)</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a:effectLst/>
                        </a:rPr>
                        <a:t>16(80%)</a:t>
                      </a:r>
                      <a:endParaRPr lang="es-DO" sz="18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24(80%)</a:t>
                      </a:r>
                      <a:endParaRPr lang="es-DO" sz="1800" dirty="0">
                        <a:effectLst/>
                        <a:latin typeface="Times New Roman"/>
                        <a:ea typeface="Batang"/>
                        <a:cs typeface="Times New Roman"/>
                      </a:endParaRPr>
                    </a:p>
                  </a:txBody>
                  <a:tcPr marL="68580" marR="68580" marT="0" marB="0"/>
                </a:tc>
              </a:tr>
            </a:tbl>
          </a:graphicData>
        </a:graphic>
      </p:graphicFrame>
    </p:spTree>
    <p:extLst>
      <p:ext uri="{BB962C8B-B14F-4D97-AF65-F5344CB8AC3E}">
        <p14:creationId xmlns="" xmlns:p14="http://schemas.microsoft.com/office/powerpoint/2010/main" val="478739315"/>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5800" y="1066800"/>
            <a:ext cx="8229600" cy="4525963"/>
          </a:xfrm>
        </p:spPr>
        <p:txBody>
          <a:bodyPr>
            <a:noAutofit/>
          </a:bodyPr>
          <a:lstStyle/>
          <a:p>
            <a:pPr algn="ctr">
              <a:buNone/>
            </a:pPr>
            <a:r>
              <a:rPr lang="es-DO" sz="2400" dirty="0" smtClean="0"/>
              <a:t>	</a:t>
            </a:r>
            <a:r>
              <a:rPr lang="es-DO" sz="2400" dirty="0" smtClean="0"/>
              <a:t>El cambio de una metodología únicamente </a:t>
            </a:r>
            <a:r>
              <a:rPr lang="es-DO" sz="2400" dirty="0" smtClean="0"/>
              <a:t>basada en </a:t>
            </a:r>
            <a:r>
              <a:rPr lang="es-DO" sz="2400" dirty="0" smtClean="0"/>
              <a:t>los procedimientos para resolver los problemas, </a:t>
            </a:r>
            <a:r>
              <a:rPr lang="es-DO" sz="2400" dirty="0" smtClean="0"/>
              <a:t>a otra abierta a nuevas rutas para aumentar la comprensión y la apropiación de los conceptos básicos de la </a:t>
            </a:r>
            <a:r>
              <a:rPr lang="es-DO" sz="2400" dirty="0" smtClean="0"/>
              <a:t>Física, dio buenos resultados.</a:t>
            </a:r>
          </a:p>
          <a:p>
            <a:pPr algn="ctr">
              <a:buNone/>
            </a:pPr>
            <a:endParaRPr lang="es-MX" sz="2400" dirty="0" smtClean="0"/>
          </a:p>
          <a:p>
            <a:pPr algn="ctr">
              <a:buNone/>
            </a:pPr>
            <a:r>
              <a:rPr lang="es-DO" sz="2400" dirty="0" smtClean="0"/>
              <a:t>	Con </a:t>
            </a:r>
            <a:r>
              <a:rPr lang="es-DO" sz="2400" dirty="0" smtClean="0"/>
              <a:t>el uso de las estrategias de lectura y escritura para evidenciar el grado de comprensión de los contenidos expuestos en Física Introductoria, los estudiantes obtuvieron un mejor desempeño en sus calificaciones, desplazando un aprendizaje memorístico hacia un aprendizaje por competencias.</a:t>
            </a:r>
            <a:endParaRPr lang="es-DO" sz="2400" dirty="0"/>
          </a:p>
        </p:txBody>
      </p:sp>
      <p:sp>
        <p:nvSpPr>
          <p:cNvPr id="3" name="2 Título"/>
          <p:cNvSpPr>
            <a:spLocks noGrp="1"/>
          </p:cNvSpPr>
          <p:nvPr>
            <p:ph type="title"/>
          </p:nvPr>
        </p:nvSpPr>
        <p:spPr>
          <a:xfrm>
            <a:off x="304800" y="0"/>
            <a:ext cx="8229600" cy="1143000"/>
          </a:xfrm>
        </p:spPr>
        <p:txBody>
          <a:bodyPr>
            <a:normAutofit/>
          </a:bodyPr>
          <a:lstStyle/>
          <a:p>
            <a:pPr algn="ctr"/>
            <a:r>
              <a:rPr lang="es-DO" sz="2800" dirty="0" smtClean="0">
                <a:latin typeface="Albertus Extra Bold"/>
              </a:rPr>
              <a:t>RESULTADOS</a:t>
            </a:r>
            <a:endParaRPr lang="es-DO" sz="2800" dirty="0">
              <a:latin typeface="Albertus Extra Bold"/>
            </a:endParaRPr>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5800" y="1143000"/>
            <a:ext cx="8229600" cy="4525963"/>
          </a:xfrm>
        </p:spPr>
        <p:txBody>
          <a:bodyPr>
            <a:noAutofit/>
          </a:bodyPr>
          <a:lstStyle/>
          <a:p>
            <a:pPr algn="ctr">
              <a:buNone/>
            </a:pPr>
            <a:r>
              <a:rPr lang="es-DO" sz="2400" dirty="0" smtClean="0"/>
              <a:t>	</a:t>
            </a:r>
            <a:endParaRPr lang="es-DO" sz="2400" dirty="0" smtClean="0"/>
          </a:p>
          <a:p>
            <a:pPr algn="ctr">
              <a:buNone/>
            </a:pPr>
            <a:endParaRPr lang="es-DO" sz="2400" dirty="0"/>
          </a:p>
        </p:txBody>
      </p:sp>
      <p:sp>
        <p:nvSpPr>
          <p:cNvPr id="3" name="2 Título"/>
          <p:cNvSpPr>
            <a:spLocks noGrp="1"/>
          </p:cNvSpPr>
          <p:nvPr>
            <p:ph type="title"/>
          </p:nvPr>
        </p:nvSpPr>
        <p:spPr>
          <a:xfrm>
            <a:off x="381000" y="304800"/>
            <a:ext cx="8229600" cy="1143000"/>
          </a:xfrm>
        </p:spPr>
        <p:txBody>
          <a:bodyPr>
            <a:normAutofit/>
          </a:bodyPr>
          <a:lstStyle/>
          <a:p>
            <a:pPr algn="ctr"/>
            <a:r>
              <a:rPr lang="es-DO" sz="2800" dirty="0" smtClean="0">
                <a:latin typeface="Albertus Extra Bold"/>
              </a:rPr>
              <a:t>RESULTADOS</a:t>
            </a:r>
            <a:endParaRPr lang="es-DO" sz="2800" dirty="0">
              <a:latin typeface="Albertus Extra Bold"/>
            </a:endParaRPr>
          </a:p>
        </p:txBody>
      </p:sp>
      <p:sp>
        <p:nvSpPr>
          <p:cNvPr id="4" name="1 Marcador de contenido"/>
          <p:cNvSpPr txBox="1">
            <a:spLocks/>
          </p:cNvSpPr>
          <p:nvPr/>
        </p:nvSpPr>
        <p:spPr>
          <a:xfrm>
            <a:off x="914400" y="1752600"/>
            <a:ext cx="7620000" cy="3810000"/>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s-DO" sz="2700" b="0" i="0" u="none" strike="noStrike" kern="1200" cap="none" spc="0" normalizeH="0" baseline="0" noProof="0" dirty="0" smtClean="0">
                <a:ln>
                  <a:noFill/>
                </a:ln>
                <a:solidFill>
                  <a:schemeClr val="tx1"/>
                </a:solidFill>
                <a:effectLst/>
                <a:uLnTx/>
                <a:uFillTx/>
                <a:latin typeface="+mn-lt"/>
                <a:ea typeface="+mn-ea"/>
                <a:cs typeface="+mn-cs"/>
              </a:rPr>
              <a:t>	A medida que los alumnos van aplicando estrategias de comprensión y producción de textos,</a:t>
            </a:r>
            <a:r>
              <a:rPr kumimoji="0" lang="es-DO" sz="2700" b="0" i="0" u="none" strike="noStrike" kern="1200" cap="none" spc="0" normalizeH="0" noProof="0" dirty="0" smtClean="0">
                <a:ln>
                  <a:noFill/>
                </a:ln>
                <a:solidFill>
                  <a:schemeClr val="tx1"/>
                </a:solidFill>
                <a:effectLst/>
                <a:uLnTx/>
                <a:uFillTx/>
                <a:latin typeface="+mn-lt"/>
                <a:ea typeface="+mn-ea"/>
                <a:cs typeface="+mn-cs"/>
              </a:rPr>
              <a:t>  </a:t>
            </a:r>
            <a:r>
              <a:rPr kumimoji="0" lang="es-DO" sz="2700" b="0" i="0" u="none" strike="noStrike" kern="1200" cap="none" spc="0" normalizeH="0" baseline="0" noProof="0" dirty="0" smtClean="0">
                <a:ln>
                  <a:noFill/>
                </a:ln>
                <a:solidFill>
                  <a:schemeClr val="tx1"/>
                </a:solidFill>
                <a:effectLst/>
                <a:uLnTx/>
                <a:uFillTx/>
                <a:latin typeface="+mn-lt"/>
                <a:ea typeface="+mn-ea"/>
                <a:cs typeface="+mn-cs"/>
              </a:rPr>
              <a:t>mejora la forma en que elaboran las ideas,</a:t>
            </a:r>
            <a:r>
              <a:rPr kumimoji="0" lang="es-DO" sz="2700" b="0" i="0" u="none" strike="noStrike" kern="1200" cap="none" spc="0" normalizeH="0" noProof="0" dirty="0" smtClean="0">
                <a:ln>
                  <a:noFill/>
                </a:ln>
                <a:solidFill>
                  <a:schemeClr val="tx1"/>
                </a:solidFill>
                <a:effectLst/>
                <a:uLnTx/>
                <a:uFillTx/>
                <a:latin typeface="+mn-lt"/>
                <a:ea typeface="+mn-ea"/>
                <a:cs typeface="+mn-cs"/>
              </a:rPr>
              <a:t> lo que se refleja en </a:t>
            </a:r>
            <a:r>
              <a:rPr kumimoji="0" lang="es-DO" sz="2700" b="0" i="0" u="none" strike="noStrike" kern="1200" cap="none" spc="0" normalizeH="0" baseline="0" noProof="0" dirty="0" smtClean="0">
                <a:ln>
                  <a:noFill/>
                </a:ln>
                <a:solidFill>
                  <a:schemeClr val="tx1"/>
                </a:solidFill>
                <a:effectLst/>
                <a:uLnTx/>
                <a:uFillTx/>
                <a:latin typeface="+mn-lt"/>
                <a:ea typeface="+mn-ea"/>
                <a:cs typeface="+mn-cs"/>
              </a:rPr>
              <a:t>un aprendizaje significativo y en un saber que transciende el puro conocimiento </a:t>
            </a:r>
            <a:r>
              <a:rPr lang="es-DO" sz="2700" dirty="0" smtClean="0"/>
              <a:t>de</a:t>
            </a:r>
            <a:r>
              <a:rPr kumimoji="0" lang="es-DO" sz="2700" b="0" i="0" u="none" strike="noStrike" kern="1200" cap="none" spc="0" normalizeH="0" baseline="0" noProof="0" dirty="0" smtClean="0">
                <a:ln>
                  <a:noFill/>
                </a:ln>
                <a:solidFill>
                  <a:schemeClr val="tx1"/>
                </a:solidFill>
                <a:effectLst/>
                <a:uLnTx/>
                <a:uFillTx/>
                <a:latin typeface="+mn-lt"/>
                <a:ea typeface="+mn-ea"/>
                <a:cs typeface="+mn-cs"/>
              </a:rPr>
              <a:t> los procedimientos.</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MX"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DO"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s-DO"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990600"/>
            <a:ext cx="8915400" cy="5181600"/>
          </a:xfrm>
        </p:spPr>
        <p:txBody>
          <a:bodyPr>
            <a:normAutofit fontScale="70000" lnSpcReduction="20000"/>
          </a:bodyPr>
          <a:lstStyle/>
          <a:p>
            <a:pPr algn="ctr">
              <a:lnSpc>
                <a:spcPct val="120000"/>
              </a:lnSpc>
              <a:buNone/>
            </a:pPr>
            <a:r>
              <a:rPr lang="es-DO" sz="3100" dirty="0" smtClean="0"/>
              <a:t>	</a:t>
            </a:r>
            <a:r>
              <a:rPr lang="es-DO" sz="3100" dirty="0" smtClean="0"/>
              <a:t>Para </a:t>
            </a:r>
            <a:r>
              <a:rPr lang="es-DO" sz="3100" dirty="0"/>
              <a:t>ayudar a desarrollar el pensamiento </a:t>
            </a:r>
            <a:r>
              <a:rPr lang="es-DO" sz="3100" dirty="0" smtClean="0"/>
              <a:t>de nuestros estudiantes es </a:t>
            </a:r>
            <a:r>
              <a:rPr lang="es-DO" sz="3100" dirty="0"/>
              <a:t>indispensable que </a:t>
            </a:r>
            <a:r>
              <a:rPr lang="es-DO" sz="3100" dirty="0" smtClean="0"/>
              <a:t>los </a:t>
            </a:r>
            <a:r>
              <a:rPr lang="es-DO" sz="3100" dirty="0"/>
              <a:t>profesores de todas las materias compartamos una responsabilidad: </a:t>
            </a:r>
            <a:endParaRPr lang="es-DO" sz="3100" dirty="0" smtClean="0"/>
          </a:p>
          <a:p>
            <a:pPr algn="ctr">
              <a:lnSpc>
                <a:spcPct val="120000"/>
              </a:lnSpc>
              <a:buNone/>
            </a:pPr>
            <a:endParaRPr lang="es-DO" sz="3100" dirty="0"/>
          </a:p>
          <a:p>
            <a:pPr marL="566928" indent="-457200" algn="ctr">
              <a:lnSpc>
                <a:spcPct val="120000"/>
              </a:lnSpc>
              <a:buNone/>
            </a:pPr>
            <a:r>
              <a:rPr lang="es-DO" sz="3100" dirty="0" smtClean="0"/>
              <a:t>  	</a:t>
            </a:r>
            <a:r>
              <a:rPr lang="es-DO" sz="3100" dirty="0" smtClean="0"/>
              <a:t>Encarar </a:t>
            </a:r>
            <a:r>
              <a:rPr lang="es-DO" sz="3100" dirty="0" smtClean="0"/>
              <a:t>textos desde nuestra disciplina, </a:t>
            </a:r>
            <a:r>
              <a:rPr lang="es-DO" sz="3100" dirty="0" smtClean="0"/>
              <a:t>explicitando nuestros códigos </a:t>
            </a:r>
            <a:r>
              <a:rPr lang="es-DO" sz="3100" dirty="0"/>
              <a:t>de acción cognitiva sobre </a:t>
            </a:r>
            <a:r>
              <a:rPr lang="es-DO" sz="3100" dirty="0" smtClean="0"/>
              <a:t>la bibliografía </a:t>
            </a:r>
            <a:r>
              <a:rPr lang="es-DO" sz="3100" dirty="0"/>
              <a:t>y </a:t>
            </a:r>
            <a:r>
              <a:rPr lang="es-DO" sz="3100" dirty="0" smtClean="0"/>
              <a:t>hacer </a:t>
            </a:r>
            <a:r>
              <a:rPr lang="es-DO" sz="3100" dirty="0"/>
              <a:t>lugar en las </a:t>
            </a:r>
            <a:r>
              <a:rPr lang="es-DO" sz="3100" dirty="0" smtClean="0"/>
              <a:t>clases a la lectura compartida</a:t>
            </a:r>
            <a:r>
              <a:rPr lang="es-DO" sz="3100" dirty="0"/>
              <a:t>, ayudando a entender lo que los </a:t>
            </a:r>
            <a:r>
              <a:rPr lang="es-DO" sz="3100" dirty="0" smtClean="0"/>
              <a:t>textos callan </a:t>
            </a:r>
            <a:r>
              <a:rPr lang="es-DO" sz="3100" dirty="0" smtClean="0"/>
              <a:t>porque </a:t>
            </a:r>
            <a:r>
              <a:rPr lang="es-DO" sz="3100" dirty="0"/>
              <a:t>dan por sobreentendido. </a:t>
            </a:r>
            <a:endParaRPr lang="es-DO" sz="3100" dirty="0" smtClean="0"/>
          </a:p>
          <a:p>
            <a:pPr algn="ctr">
              <a:lnSpc>
                <a:spcPct val="120000"/>
              </a:lnSpc>
              <a:buNone/>
            </a:pPr>
            <a:endParaRPr lang="es-DO" sz="3100" dirty="0"/>
          </a:p>
          <a:p>
            <a:pPr algn="ctr">
              <a:lnSpc>
                <a:spcPct val="120000"/>
              </a:lnSpc>
              <a:buNone/>
            </a:pPr>
            <a:r>
              <a:rPr lang="es-DO" sz="3100" dirty="0" smtClean="0"/>
              <a:t>	Es imprescindible “que </a:t>
            </a:r>
            <a:r>
              <a:rPr lang="es-DO" sz="3100" dirty="0"/>
              <a:t>nuestras instituciones se comprometan con </a:t>
            </a:r>
            <a:r>
              <a:rPr lang="es-DO" sz="3100" dirty="0" smtClean="0"/>
              <a:t>la alfabetización académica </a:t>
            </a:r>
            <a:r>
              <a:rPr lang="es-DO" sz="3100" dirty="0"/>
              <a:t>y </a:t>
            </a:r>
            <a:r>
              <a:rPr lang="es-DO" sz="3100" dirty="0" smtClean="0"/>
              <a:t>apoyen </a:t>
            </a:r>
            <a:r>
              <a:rPr lang="es-DO" sz="3100" dirty="0"/>
              <a:t>la labor docente con estatutos y con acciones manifiestas, que las promuevan y </a:t>
            </a:r>
            <a:r>
              <a:rPr lang="es-DO" sz="3100" dirty="0" smtClean="0"/>
              <a:t>reconozcan</a:t>
            </a:r>
            <a:r>
              <a:rPr lang="es-DO" sz="3100" dirty="0" smtClean="0"/>
              <a:t>”. </a:t>
            </a:r>
            <a:r>
              <a:rPr lang="es-DO" sz="3100" dirty="0" smtClean="0"/>
              <a:t>(Paula Carlino,(2003). </a:t>
            </a:r>
          </a:p>
          <a:p>
            <a:endParaRPr lang="es-DO" dirty="0"/>
          </a:p>
        </p:txBody>
      </p:sp>
      <p:sp>
        <p:nvSpPr>
          <p:cNvPr id="3" name="2 Título"/>
          <p:cNvSpPr>
            <a:spLocks noGrp="1"/>
          </p:cNvSpPr>
          <p:nvPr>
            <p:ph type="title"/>
          </p:nvPr>
        </p:nvSpPr>
        <p:spPr>
          <a:xfrm>
            <a:off x="381000" y="0"/>
            <a:ext cx="8229600" cy="1143000"/>
          </a:xfrm>
        </p:spPr>
        <p:txBody>
          <a:bodyPr>
            <a:normAutofit/>
          </a:bodyPr>
          <a:lstStyle/>
          <a:p>
            <a:pPr algn="ctr"/>
            <a:r>
              <a:rPr lang="es-DO" sz="2800" dirty="0" smtClean="0">
                <a:latin typeface="Albertus Extra Bold"/>
              </a:rPr>
              <a:t>CONCLUSIONES</a:t>
            </a:r>
            <a:endParaRPr lang="es-DO" sz="2800" dirty="0">
              <a:latin typeface="Albertus Extra Bold"/>
            </a:endParaRPr>
          </a:p>
        </p:txBody>
      </p:sp>
    </p:spTree>
    <p:extLst>
      <p:ext uri="{BB962C8B-B14F-4D97-AF65-F5344CB8AC3E}">
        <p14:creationId xmlns="" xmlns:p14="http://schemas.microsoft.com/office/powerpoint/2010/main" val="2039530854"/>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lide(fromBottom)">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slide(fromBottom)">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09929"/>
            <a:ext cx="8229600" cy="3700271"/>
          </a:xfrm>
        </p:spPr>
        <p:style>
          <a:lnRef idx="1">
            <a:schemeClr val="accent6"/>
          </a:lnRef>
          <a:fillRef idx="2">
            <a:schemeClr val="accent6"/>
          </a:fillRef>
          <a:effectRef idx="1">
            <a:schemeClr val="accent6"/>
          </a:effectRef>
          <a:fontRef idx="minor">
            <a:schemeClr val="dk1"/>
          </a:fontRef>
        </p:style>
        <p:txBody>
          <a:bodyPr>
            <a:normAutofit/>
          </a:bodyPr>
          <a:lstStyle/>
          <a:p>
            <a:pPr algn="ctr" fontAlgn="base">
              <a:buNone/>
            </a:pPr>
            <a:r>
              <a:rPr lang="es-DO" sz="2400" dirty="0" smtClean="0"/>
              <a:t>	</a:t>
            </a:r>
            <a:endParaRPr lang="es-DO" sz="2400" dirty="0" smtClean="0"/>
          </a:p>
          <a:p>
            <a:pPr algn="ctr" fontAlgn="base">
              <a:buNone/>
            </a:pPr>
            <a:r>
              <a:rPr lang="es-DO" sz="2400" dirty="0" smtClean="0"/>
              <a:t>¿</a:t>
            </a:r>
            <a:r>
              <a:rPr lang="es-DO" sz="2400" dirty="0" smtClean="0"/>
              <a:t>Por qué esta magnífica tecnología científica, que ahorra trabajo y nos hace la vida mas fácil, nos aporta tan poca felicidad</a:t>
            </a:r>
            <a:r>
              <a:rPr lang="es-DO" sz="2400" dirty="0" smtClean="0"/>
              <a:t>?</a:t>
            </a:r>
          </a:p>
          <a:p>
            <a:pPr algn="ctr" fontAlgn="base">
              <a:buNone/>
            </a:pPr>
            <a:r>
              <a:rPr lang="es-DO" sz="2400" dirty="0" smtClean="0"/>
              <a:t> </a:t>
            </a:r>
          </a:p>
          <a:p>
            <a:pPr algn="ctr" fontAlgn="base">
              <a:buNone/>
            </a:pPr>
            <a:r>
              <a:rPr lang="es-DO" sz="2400" dirty="0" smtClean="0"/>
              <a:t>La </a:t>
            </a:r>
            <a:r>
              <a:rPr lang="es-DO" sz="2400" dirty="0" smtClean="0"/>
              <a:t>repuesta es </a:t>
            </a:r>
            <a:r>
              <a:rPr lang="es-DO" sz="2400" dirty="0" smtClean="0"/>
              <a:t>é</a:t>
            </a:r>
            <a:r>
              <a:rPr lang="es-DO" sz="2400" dirty="0" smtClean="0"/>
              <a:t>sta</a:t>
            </a:r>
            <a:r>
              <a:rPr lang="es-DO" sz="2400" dirty="0" smtClean="0"/>
              <a:t>, simplemente: porque aún no hemos aprendido a usarla con tino</a:t>
            </a:r>
            <a:r>
              <a:rPr lang="es-DO" sz="2400" dirty="0" smtClean="0"/>
              <a:t>.</a:t>
            </a:r>
          </a:p>
          <a:p>
            <a:pPr algn="just" fontAlgn="base">
              <a:buNone/>
            </a:pPr>
            <a:endParaRPr lang="es-DO" sz="2400" dirty="0" smtClean="0"/>
          </a:p>
          <a:p>
            <a:pPr fontAlgn="base">
              <a:buNone/>
            </a:pPr>
            <a:r>
              <a:rPr lang="es-DO" dirty="0" smtClean="0"/>
              <a:t>                                      </a:t>
            </a:r>
            <a:r>
              <a:rPr lang="es-DO" dirty="0" smtClean="0"/>
              <a:t>Albert Einstein</a:t>
            </a:r>
            <a:endParaRPr lang="es-DO" dirty="0" smtClean="0"/>
          </a:p>
          <a:p>
            <a:pPr>
              <a:buNone/>
            </a:pPr>
            <a:endParaRPr lang="es-DO" dirty="0"/>
          </a:p>
        </p:txBody>
      </p:sp>
      <p:sp>
        <p:nvSpPr>
          <p:cNvPr id="3" name="2 Título"/>
          <p:cNvSpPr>
            <a:spLocks noGrp="1"/>
          </p:cNvSpPr>
          <p:nvPr>
            <p:ph type="title"/>
          </p:nvPr>
        </p:nvSpPr>
        <p:spPr>
          <a:xfrm>
            <a:off x="685800" y="381000"/>
            <a:ext cx="8229600" cy="1143000"/>
          </a:xfrm>
        </p:spPr>
        <p:txBody>
          <a:bodyPr>
            <a:normAutofit/>
          </a:bodyPr>
          <a:lstStyle/>
          <a:p>
            <a:pPr algn="ctr"/>
            <a:r>
              <a:rPr lang="es-DO" sz="2800" dirty="0" smtClean="0">
                <a:effectLst/>
                <a:latin typeface="Albertus Extra Bold"/>
              </a:rPr>
              <a:t>ACERCA DE LA FÍSICA Y SU USO…</a:t>
            </a:r>
            <a:endParaRPr lang="es-DO" sz="2800" dirty="0">
              <a:effectLst/>
              <a:latin typeface="Albertus Extra Bold"/>
            </a:endParaRPr>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slide(fromBottom)">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slide(fromBottom)">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slide(fromBottom)">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slide(fromBottom)">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slide(fromBottom)">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slide(fromBottom)">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8839200" cy="5334000"/>
          </a:xfrm>
        </p:spPr>
        <p:txBody>
          <a:bodyPr>
            <a:normAutofit/>
          </a:bodyPr>
          <a:lstStyle/>
          <a:p>
            <a:pPr algn="ctr">
              <a:buNone/>
            </a:pPr>
            <a:r>
              <a:rPr lang="es-DO" dirty="0" smtClean="0"/>
              <a:t>	</a:t>
            </a:r>
            <a:r>
              <a:rPr lang="es-DO" sz="2400" dirty="0" smtClean="0"/>
              <a:t>Este </a:t>
            </a:r>
            <a:r>
              <a:rPr lang="es-DO" sz="2400" dirty="0"/>
              <a:t>estudio exploratorio se llevó a cabo durante el </a:t>
            </a:r>
            <a:r>
              <a:rPr lang="es-DO" sz="2400" dirty="0" smtClean="0"/>
              <a:t>Semestre </a:t>
            </a:r>
            <a:r>
              <a:rPr lang="es-DO" sz="2400" dirty="0" smtClean="0"/>
              <a:t>1-2013-1014 en </a:t>
            </a:r>
            <a:r>
              <a:rPr lang="es-DO" sz="2400" dirty="0"/>
              <a:t>la asignatura </a:t>
            </a:r>
            <a:r>
              <a:rPr lang="es-DO" sz="2400" dirty="0" smtClean="0"/>
              <a:t>Física </a:t>
            </a:r>
            <a:r>
              <a:rPr lang="es-DO" sz="2400" dirty="0"/>
              <a:t>Introductoria </a:t>
            </a:r>
            <a:r>
              <a:rPr lang="es-DO" sz="2400" dirty="0" smtClean="0"/>
              <a:t>en la </a:t>
            </a:r>
            <a:r>
              <a:rPr lang="es-DO" sz="2400" dirty="0"/>
              <a:t>Pontificia Universidad Católica Madre y Maestra</a:t>
            </a:r>
            <a:r>
              <a:rPr lang="es-DO" sz="2400" dirty="0" smtClean="0"/>
              <a:t>. </a:t>
            </a:r>
            <a:endParaRPr lang="es-DO" sz="2400" dirty="0" smtClean="0"/>
          </a:p>
          <a:p>
            <a:pPr algn="ctr">
              <a:buNone/>
            </a:pPr>
            <a:r>
              <a:rPr lang="es-DO" sz="2400" dirty="0" smtClean="0"/>
              <a:t> </a:t>
            </a:r>
            <a:endParaRPr lang="es-DO" sz="2400" dirty="0"/>
          </a:p>
          <a:p>
            <a:pPr algn="ctr">
              <a:buNone/>
            </a:pPr>
            <a:r>
              <a:rPr lang="es-DO" sz="2400" dirty="0" smtClean="0"/>
              <a:t>	I</a:t>
            </a:r>
            <a:r>
              <a:rPr lang="es-DO" sz="2400" dirty="0" smtClean="0"/>
              <a:t>nició </a:t>
            </a:r>
            <a:r>
              <a:rPr lang="es-DO" sz="2400" dirty="0"/>
              <a:t>con 16 estudiantes y terminó con nueve de </a:t>
            </a:r>
            <a:r>
              <a:rPr lang="es-DO" sz="2400" dirty="0" smtClean="0"/>
              <a:t>ellos.</a:t>
            </a:r>
          </a:p>
          <a:p>
            <a:pPr algn="ctr">
              <a:buNone/>
            </a:pPr>
            <a:r>
              <a:rPr lang="es-DO" sz="2400" dirty="0" smtClean="0"/>
              <a:t> </a:t>
            </a:r>
          </a:p>
          <a:p>
            <a:pPr algn="ctr">
              <a:buNone/>
            </a:pPr>
            <a:r>
              <a:rPr lang="es-DO" sz="2400" dirty="0" smtClean="0"/>
              <a:t>	D</a:t>
            </a:r>
            <a:r>
              <a:rPr lang="es-DO" sz="2400" dirty="0" smtClean="0"/>
              <a:t>urante </a:t>
            </a:r>
            <a:r>
              <a:rPr lang="es-DO" sz="2400" dirty="0"/>
              <a:t>el </a:t>
            </a:r>
            <a:r>
              <a:rPr lang="es-DO" sz="2400" dirty="0" smtClean="0"/>
              <a:t>proceso, </a:t>
            </a:r>
            <a:r>
              <a:rPr lang="es-DO" sz="2400" dirty="0"/>
              <a:t>a los alumnos se les dieron las informaciones apropiadas para que pudieran dar evidencia de lo aprendido por medio de diversas estrategias, entre las cuales estaban la redacción de textos y la elaboración de mapas conceptuales</a:t>
            </a:r>
            <a:r>
              <a:rPr lang="es-DO" sz="2400" dirty="0" smtClean="0"/>
              <a:t>.</a:t>
            </a:r>
          </a:p>
          <a:p>
            <a:pPr algn="just"/>
            <a:endParaRPr lang="es-DO" dirty="0" smtClean="0"/>
          </a:p>
          <a:p>
            <a:pPr algn="just"/>
            <a:endParaRPr lang="es-DO" dirty="0"/>
          </a:p>
        </p:txBody>
      </p:sp>
      <p:sp>
        <p:nvSpPr>
          <p:cNvPr id="2" name="Title 1"/>
          <p:cNvSpPr>
            <a:spLocks noGrp="1"/>
          </p:cNvSpPr>
          <p:nvPr>
            <p:ph type="title"/>
          </p:nvPr>
        </p:nvSpPr>
        <p:spPr>
          <a:xfrm>
            <a:off x="457200" y="381000"/>
            <a:ext cx="8229600" cy="381000"/>
          </a:xfrm>
        </p:spPr>
        <p:txBody>
          <a:bodyPr>
            <a:normAutofit fontScale="90000"/>
          </a:bodyPr>
          <a:lstStyle/>
          <a:p>
            <a:pPr algn="ctr"/>
            <a:r>
              <a:rPr lang="es-DO" sz="2200" dirty="0" smtClean="0"/>
              <a:t/>
            </a:r>
            <a:br>
              <a:rPr lang="es-DO" sz="2200" dirty="0" smtClean="0"/>
            </a:br>
            <a:r>
              <a:rPr lang="es-DO" sz="2200" dirty="0">
                <a:solidFill>
                  <a:schemeClr val="tx1"/>
                </a:solidFill>
                <a:latin typeface="Albertus Extra Bold" pitchFamily="34" charset="0"/>
              </a:rPr>
              <a:t/>
            </a:r>
            <a:br>
              <a:rPr lang="es-DO" sz="2200" dirty="0">
                <a:solidFill>
                  <a:schemeClr val="tx1"/>
                </a:solidFill>
                <a:latin typeface="Albertus Extra Bold" pitchFamily="34" charset="0"/>
              </a:rPr>
            </a:br>
            <a:r>
              <a:rPr lang="es-DO" sz="3100" dirty="0" smtClean="0">
                <a:solidFill>
                  <a:schemeClr val="tx1"/>
                </a:solidFill>
                <a:latin typeface="Albertus Extra Bold" pitchFamily="34" charset="0"/>
              </a:rPr>
              <a:t>CONTEXTUALIZACIÓN</a:t>
            </a:r>
            <a:r>
              <a:rPr lang="es-DO" dirty="0"/>
              <a:t/>
            </a:r>
            <a:br>
              <a:rPr lang="es-DO" dirty="0"/>
            </a:br>
            <a:endParaRPr lang="es-DO" dirty="0"/>
          </a:p>
        </p:txBody>
      </p:sp>
    </p:spTree>
    <p:extLst>
      <p:ext uri="{BB962C8B-B14F-4D97-AF65-F5344CB8AC3E}">
        <p14:creationId xmlns="" xmlns:p14="http://schemas.microsoft.com/office/powerpoint/2010/main" val="453422720"/>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a:buNone/>
            </a:pPr>
            <a:endParaRPr lang="en-US" sz="1600" dirty="0" smtClean="0"/>
          </a:p>
          <a:p>
            <a:pPr lvl="1"/>
            <a:endParaRPr lang="en-US" sz="2200" dirty="0" smtClean="0"/>
          </a:p>
        </p:txBody>
      </p:sp>
      <p:sp>
        <p:nvSpPr>
          <p:cNvPr id="2" name="Title 1"/>
          <p:cNvSpPr>
            <a:spLocks noGrp="1"/>
          </p:cNvSpPr>
          <p:nvPr>
            <p:ph type="title"/>
          </p:nvPr>
        </p:nvSpPr>
        <p:spPr>
          <a:xfrm>
            <a:off x="457200" y="533400"/>
            <a:ext cx="8229600" cy="457200"/>
          </a:xfrm>
        </p:spPr>
        <p:txBody>
          <a:bodyPr>
            <a:noAutofit/>
          </a:bodyPr>
          <a:lstStyle/>
          <a:p>
            <a:pPr algn="ctr"/>
            <a:r>
              <a:rPr lang="es-DO" sz="2200" dirty="0" smtClean="0"/>
              <a:t/>
            </a:r>
            <a:br>
              <a:rPr lang="es-DO" sz="2200" dirty="0" smtClean="0"/>
            </a:br>
            <a:endParaRPr lang="es-DO" dirty="0"/>
          </a:p>
        </p:txBody>
      </p:sp>
      <p:graphicFrame>
        <p:nvGraphicFramePr>
          <p:cNvPr id="4" name="Table 3"/>
          <p:cNvGraphicFramePr>
            <a:graphicFrameLocks noGrp="1"/>
          </p:cNvGraphicFramePr>
          <p:nvPr>
            <p:extLst>
              <p:ext uri="{D42A27DB-BD31-4B8C-83A1-F6EECF244321}">
                <p14:modId xmlns="" xmlns:p14="http://schemas.microsoft.com/office/powerpoint/2010/main" val="3554840059"/>
              </p:ext>
            </p:extLst>
          </p:nvPr>
        </p:nvGraphicFramePr>
        <p:xfrm>
          <a:off x="914400" y="609600"/>
          <a:ext cx="7162800" cy="5410197"/>
        </p:xfrm>
        <a:graphic>
          <a:graphicData uri="http://schemas.openxmlformats.org/drawingml/2006/table">
            <a:tbl>
              <a:tblPr firstRow="1" firstCol="1" lastRow="1" lastCol="1" bandRow="1" bandCol="1">
                <a:tableStyleId>{5C22544A-7EE6-4342-B048-85BDC9FD1C3A}</a:tableStyleId>
              </a:tblPr>
              <a:tblGrid>
                <a:gridCol w="2387600"/>
                <a:gridCol w="2387600"/>
                <a:gridCol w="2387600"/>
              </a:tblGrid>
              <a:tr h="1260645">
                <a:tc gridSpan="3">
                  <a:txBody>
                    <a:bodyPr/>
                    <a:lstStyle/>
                    <a:p>
                      <a:pPr marL="0" marR="0" algn="ctr">
                        <a:lnSpc>
                          <a:spcPct val="150000"/>
                        </a:lnSpc>
                        <a:spcBef>
                          <a:spcPts val="0"/>
                        </a:spcBef>
                        <a:spcAft>
                          <a:spcPts val="600"/>
                        </a:spcAft>
                      </a:pPr>
                      <a:r>
                        <a:rPr lang="es-DO" sz="1800" dirty="0" smtClean="0">
                          <a:effectLst/>
                        </a:rPr>
                        <a:t>DISTRIBUCIÓN POR CARRERAS DE </a:t>
                      </a:r>
                      <a:r>
                        <a:rPr lang="es-DO" sz="1800" dirty="0">
                          <a:effectLst/>
                        </a:rPr>
                        <a:t>LOS ESTUDIANTES INSCRITOS </a:t>
                      </a:r>
                    </a:p>
                    <a:p>
                      <a:pPr marL="0" marR="0" algn="ctr">
                        <a:lnSpc>
                          <a:spcPct val="150000"/>
                        </a:lnSpc>
                        <a:spcBef>
                          <a:spcPts val="0"/>
                        </a:spcBef>
                        <a:spcAft>
                          <a:spcPts val="600"/>
                        </a:spcAft>
                      </a:pPr>
                      <a:r>
                        <a:rPr lang="es-DO" sz="1800" dirty="0" smtClean="0">
                          <a:effectLst/>
                        </a:rPr>
                        <a:t>EN FIS.101-T-003. </a:t>
                      </a:r>
                      <a:r>
                        <a:rPr lang="es-DO" sz="1800" dirty="0">
                          <a:effectLst/>
                        </a:rPr>
                        <a:t>SEMESTRE 1-2013-2014</a:t>
                      </a:r>
                      <a:endParaRPr lang="es-DO" sz="1800" dirty="0">
                        <a:effectLst/>
                        <a:latin typeface="Times New Roman"/>
                        <a:ea typeface="Batang"/>
                        <a:cs typeface="Times New Roman"/>
                      </a:endParaRPr>
                    </a:p>
                  </a:txBody>
                  <a:tcPr marL="68580" marR="68580" marT="0" marB="0"/>
                </a:tc>
                <a:tc hMerge="1">
                  <a:txBody>
                    <a:bodyPr/>
                    <a:lstStyle/>
                    <a:p>
                      <a:endParaRPr lang="es-DO"/>
                    </a:p>
                  </a:txBody>
                  <a:tcPr/>
                </a:tc>
                <a:tc hMerge="1">
                  <a:txBody>
                    <a:bodyPr/>
                    <a:lstStyle/>
                    <a:p>
                      <a:endParaRPr lang="es-DO"/>
                    </a:p>
                  </a:txBody>
                  <a:tcPr/>
                </a:tc>
              </a:tr>
              <a:tr h="518694">
                <a:tc>
                  <a:txBody>
                    <a:bodyPr/>
                    <a:lstStyle/>
                    <a:p>
                      <a:pPr marL="0" marR="0" algn="ctr">
                        <a:lnSpc>
                          <a:spcPct val="150000"/>
                        </a:lnSpc>
                        <a:spcBef>
                          <a:spcPts val="0"/>
                        </a:spcBef>
                        <a:spcAft>
                          <a:spcPts val="600"/>
                        </a:spcAft>
                      </a:pPr>
                      <a:r>
                        <a:rPr lang="es-DO" sz="1600" dirty="0">
                          <a:effectLst/>
                        </a:rPr>
                        <a:t>CARRERAS</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a:effectLst/>
                        </a:rPr>
                        <a:t>No. Estudiantes</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a:effectLst/>
                        </a:rPr>
                        <a:t>%</a:t>
                      </a:r>
                      <a:endParaRPr lang="es-DO" sz="160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600" dirty="0">
                          <a:effectLst/>
                        </a:rPr>
                        <a:t>ADM</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1</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a:effectLst/>
                        </a:rPr>
                        <a:t>6</a:t>
                      </a:r>
                      <a:endParaRPr lang="es-DO" sz="160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600">
                          <a:effectLst/>
                        </a:rPr>
                        <a:t>ECGA</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2</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13</a:t>
                      </a:r>
                      <a:endParaRPr lang="es-DO" sz="1600" dirty="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600" dirty="0">
                          <a:effectLst/>
                        </a:rPr>
                        <a:t>II</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4</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25</a:t>
                      </a:r>
                      <a:endParaRPr lang="es-DO" sz="1600" dirty="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600">
                          <a:effectLst/>
                        </a:rPr>
                        <a:t>ITT</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a:effectLst/>
                        </a:rPr>
                        <a:t>6</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38</a:t>
                      </a:r>
                      <a:endParaRPr lang="es-DO" sz="1600" dirty="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600">
                          <a:effectLst/>
                        </a:rPr>
                        <a:t>IC</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a:effectLst/>
                        </a:rPr>
                        <a:t>1</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6</a:t>
                      </a:r>
                      <a:endParaRPr lang="es-DO" sz="1600" dirty="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600">
                          <a:effectLst/>
                        </a:rPr>
                        <a:t>ISC</a:t>
                      </a:r>
                      <a:endParaRPr lang="es-DO" sz="160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2</a:t>
                      </a:r>
                      <a:endParaRPr lang="es-DO" sz="16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600" dirty="0">
                          <a:effectLst/>
                        </a:rPr>
                        <a:t>12</a:t>
                      </a:r>
                      <a:endParaRPr lang="es-DO" sz="1600" dirty="0">
                        <a:effectLst/>
                        <a:latin typeface="Times New Roman"/>
                        <a:ea typeface="Batang"/>
                        <a:cs typeface="Times New Roman"/>
                      </a:endParaRPr>
                    </a:p>
                  </a:txBody>
                  <a:tcPr marL="68580" marR="68580" marT="0" marB="0"/>
                </a:tc>
              </a:tr>
              <a:tr h="518694">
                <a:tc>
                  <a:txBody>
                    <a:bodyPr/>
                    <a:lstStyle/>
                    <a:p>
                      <a:pPr marL="0" marR="0" algn="ctr">
                        <a:lnSpc>
                          <a:spcPct val="150000"/>
                        </a:lnSpc>
                        <a:spcBef>
                          <a:spcPts val="0"/>
                        </a:spcBef>
                        <a:spcAft>
                          <a:spcPts val="600"/>
                        </a:spcAft>
                      </a:pPr>
                      <a:r>
                        <a:rPr lang="es-DO" sz="1800" dirty="0">
                          <a:effectLst/>
                        </a:rPr>
                        <a:t>Totales</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16</a:t>
                      </a:r>
                      <a:endParaRPr lang="es-DO" sz="1800" dirty="0">
                        <a:effectLst/>
                        <a:latin typeface="Times New Roman"/>
                        <a:ea typeface="Batang"/>
                        <a:cs typeface="Times New Roman"/>
                      </a:endParaRPr>
                    </a:p>
                  </a:txBody>
                  <a:tcPr marL="68580" marR="68580" marT="0" marB="0"/>
                </a:tc>
                <a:tc>
                  <a:txBody>
                    <a:bodyPr/>
                    <a:lstStyle/>
                    <a:p>
                      <a:pPr marL="0" marR="0" algn="ctr">
                        <a:lnSpc>
                          <a:spcPct val="150000"/>
                        </a:lnSpc>
                        <a:spcBef>
                          <a:spcPts val="0"/>
                        </a:spcBef>
                        <a:spcAft>
                          <a:spcPts val="600"/>
                        </a:spcAft>
                      </a:pPr>
                      <a:r>
                        <a:rPr lang="es-DO" sz="1800" dirty="0">
                          <a:effectLst/>
                        </a:rPr>
                        <a:t>100</a:t>
                      </a:r>
                      <a:endParaRPr lang="es-DO" sz="1800" dirty="0">
                        <a:effectLst/>
                        <a:latin typeface="Times New Roman"/>
                        <a:ea typeface="Batang"/>
                        <a:cs typeface="Times New Roman"/>
                      </a:endParaRPr>
                    </a:p>
                  </a:txBody>
                  <a:tcPr marL="68580" marR="68580" marT="0" marB="0"/>
                </a:tc>
              </a:tr>
            </a:tbl>
          </a:graphicData>
        </a:graphic>
      </p:graphicFrame>
    </p:spTree>
    <p:extLst>
      <p:ext uri="{BB962C8B-B14F-4D97-AF65-F5344CB8AC3E}">
        <p14:creationId xmlns="" xmlns:p14="http://schemas.microsoft.com/office/powerpoint/2010/main" val="2790342892"/>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normAutofit/>
          </a:bodyPr>
          <a:lstStyle/>
          <a:p>
            <a:pPr algn="ctr">
              <a:buNone/>
            </a:pPr>
            <a:r>
              <a:rPr lang="es-DO" sz="2800" b="1" dirty="0" smtClean="0">
                <a:latin typeface="Albertus Extra Bold" pitchFamily="34" charset="0"/>
              </a:rPr>
              <a:t>OBJETIVO GENERAL</a:t>
            </a:r>
            <a:endParaRPr lang="es-DO" sz="2800" b="1" dirty="0" smtClean="0">
              <a:latin typeface="Albertus Extra Bold" pitchFamily="34" charset="0"/>
            </a:endParaRPr>
          </a:p>
          <a:p>
            <a:pPr algn="just">
              <a:buNone/>
            </a:pPr>
            <a:r>
              <a:rPr lang="es-DO" sz="2200" dirty="0" smtClean="0"/>
              <a:t>	Implementar estrategias para producir textos académicos </a:t>
            </a:r>
            <a:r>
              <a:rPr lang="es-DO" sz="2200" dirty="0" smtClean="0"/>
              <a:t>en Física Introductoria que den evidencia de lo aprendido y permitan mejorar el desempeño académico de los estudiantes.</a:t>
            </a:r>
            <a:endParaRPr lang="es-DO" sz="2200" dirty="0" smtClean="0"/>
          </a:p>
          <a:p>
            <a:pPr>
              <a:buNone/>
            </a:pPr>
            <a:endParaRPr lang="es-DO" sz="2000" dirty="0"/>
          </a:p>
          <a:p>
            <a:pPr algn="ctr">
              <a:buNone/>
            </a:pPr>
            <a:r>
              <a:rPr lang="es-DO" sz="2800" b="1" dirty="0" smtClean="0">
                <a:latin typeface="Albertus Extra Bold" pitchFamily="34" charset="0"/>
              </a:rPr>
              <a:t>OBJETIVOS ESPECÍFICOS</a:t>
            </a:r>
          </a:p>
          <a:p>
            <a:r>
              <a:rPr lang="es-DO" sz="2200" dirty="0" smtClean="0"/>
              <a:t>Analizar textos </a:t>
            </a:r>
            <a:r>
              <a:rPr lang="es-DO" sz="2200" dirty="0"/>
              <a:t>académicos de ciencias </a:t>
            </a:r>
            <a:r>
              <a:rPr lang="es-DO" sz="2200" dirty="0" smtClean="0"/>
              <a:t>físicas.</a:t>
            </a:r>
            <a:endParaRPr lang="es-DO" sz="2200" dirty="0"/>
          </a:p>
          <a:p>
            <a:endParaRPr lang="es-DO" sz="2200" dirty="0" smtClean="0"/>
          </a:p>
          <a:p>
            <a:r>
              <a:rPr lang="es-DO" sz="2200" dirty="0" smtClean="0"/>
              <a:t>Representar por medio de mapas conceptuales la relación entre las ideas de los </a:t>
            </a:r>
            <a:r>
              <a:rPr lang="es-DO" sz="2200" dirty="0"/>
              <a:t>textos académicos </a:t>
            </a:r>
            <a:r>
              <a:rPr lang="es-DO" sz="2200" dirty="0" smtClean="0"/>
              <a:t>presentados en clases.</a:t>
            </a:r>
            <a:endParaRPr lang="es-DO" sz="2200" dirty="0"/>
          </a:p>
          <a:p>
            <a:endParaRPr lang="es-DO" sz="2200" dirty="0" smtClean="0"/>
          </a:p>
          <a:p>
            <a:r>
              <a:rPr lang="es-DO" sz="2200" dirty="0" smtClean="0"/>
              <a:t>Redactar </a:t>
            </a:r>
            <a:r>
              <a:rPr lang="es-DO" sz="2200" dirty="0"/>
              <a:t>textos académicos propios de la disciplina de manera </a:t>
            </a:r>
            <a:r>
              <a:rPr lang="es-DO" sz="2200" dirty="0" smtClean="0"/>
              <a:t>coherente.</a:t>
            </a:r>
            <a:endParaRPr lang="es-DO" sz="2200" dirty="0"/>
          </a:p>
        </p:txBody>
      </p:sp>
      <p:sp>
        <p:nvSpPr>
          <p:cNvPr id="2" name="Title 1"/>
          <p:cNvSpPr>
            <a:spLocks noGrp="1"/>
          </p:cNvSpPr>
          <p:nvPr>
            <p:ph type="title"/>
          </p:nvPr>
        </p:nvSpPr>
        <p:spPr>
          <a:xfrm flipV="1">
            <a:off x="381000" y="304800"/>
            <a:ext cx="8305800" cy="76200"/>
          </a:xfrm>
        </p:spPr>
        <p:txBody>
          <a:bodyPr>
            <a:normAutofit fontScale="90000"/>
          </a:bodyPr>
          <a:lstStyle/>
          <a:p>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dirty="0"/>
              <a:t/>
            </a:r>
            <a:br>
              <a:rPr lang="es-DO" dirty="0"/>
            </a:br>
            <a:endParaRPr lang="es-DO" dirty="0"/>
          </a:p>
        </p:txBody>
      </p:sp>
    </p:spTree>
    <p:extLst>
      <p:ext uri="{BB962C8B-B14F-4D97-AF65-F5344CB8AC3E}">
        <p14:creationId xmlns="" xmlns:p14="http://schemas.microsoft.com/office/powerpoint/2010/main" val="3954810772"/>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5800" y="1295400"/>
            <a:ext cx="7924800" cy="4525963"/>
          </a:xfrm>
        </p:spPr>
        <p:txBody>
          <a:bodyPr>
            <a:normAutofit/>
          </a:bodyPr>
          <a:lstStyle/>
          <a:p>
            <a:pPr algn="ctr">
              <a:lnSpc>
                <a:spcPct val="110000"/>
              </a:lnSpc>
              <a:buNone/>
            </a:pPr>
            <a:r>
              <a:rPr lang="es-DO" sz="2400" dirty="0" smtClean="0"/>
              <a:t>	</a:t>
            </a:r>
            <a:r>
              <a:rPr lang="es-DO" sz="2400" dirty="0" smtClean="0"/>
              <a:t>R</a:t>
            </a:r>
            <a:r>
              <a:rPr lang="es-DO" sz="2400" dirty="0" smtClean="0"/>
              <a:t>etomar </a:t>
            </a:r>
            <a:r>
              <a:rPr lang="es-DO" sz="2400" dirty="0" smtClean="0"/>
              <a:t>el aula como un espacio propicio para desarrollar la investigación en acción y mostrar la viabilidad de aplicar </a:t>
            </a:r>
            <a:r>
              <a:rPr lang="es-DO" sz="2400" dirty="0" smtClean="0"/>
              <a:t>estrategias </a:t>
            </a:r>
            <a:r>
              <a:rPr lang="es-DO" sz="2400" dirty="0" smtClean="0"/>
              <a:t>de lectura y escritura académica como una práctica situada en </a:t>
            </a:r>
            <a:r>
              <a:rPr lang="es-DO" sz="2400" dirty="0" smtClean="0"/>
              <a:t>Física Introductoria.  </a:t>
            </a:r>
          </a:p>
          <a:p>
            <a:pPr algn="ctr">
              <a:lnSpc>
                <a:spcPct val="110000"/>
              </a:lnSpc>
              <a:buNone/>
            </a:pPr>
            <a:endParaRPr lang="es-DO" sz="2400" dirty="0" smtClean="0"/>
          </a:p>
          <a:p>
            <a:pPr algn="ctr">
              <a:lnSpc>
                <a:spcPct val="110000"/>
              </a:lnSpc>
              <a:buNone/>
            </a:pPr>
            <a:r>
              <a:rPr lang="es-DO" sz="2400" dirty="0" smtClean="0"/>
              <a:t>	Este </a:t>
            </a:r>
            <a:r>
              <a:rPr lang="es-DO" sz="2400" dirty="0" smtClean="0"/>
              <a:t>proyecto de investigación es relevante, ya que se constituye en un punto de partida para las Ciencias Básicas de nuestra Universidad.</a:t>
            </a:r>
          </a:p>
          <a:p>
            <a:endParaRPr lang="es-DO" dirty="0"/>
          </a:p>
        </p:txBody>
      </p:sp>
      <p:sp>
        <p:nvSpPr>
          <p:cNvPr id="3" name="2 Título"/>
          <p:cNvSpPr>
            <a:spLocks noGrp="1"/>
          </p:cNvSpPr>
          <p:nvPr>
            <p:ph type="title"/>
          </p:nvPr>
        </p:nvSpPr>
        <p:spPr/>
        <p:txBody>
          <a:bodyPr>
            <a:normAutofit/>
          </a:bodyPr>
          <a:lstStyle/>
          <a:p>
            <a:pPr algn="ctr"/>
            <a:r>
              <a:rPr lang="es-DO" sz="2800" dirty="0" smtClean="0">
                <a:effectLst/>
                <a:latin typeface="Albertus Extra Bold"/>
              </a:rPr>
              <a:t>JUSTIFICACIÓN</a:t>
            </a:r>
            <a:endParaRPr lang="es-DO" sz="2800" dirty="0">
              <a:effectLst/>
              <a:latin typeface="Albertus Extra Bold"/>
            </a:endParaRPr>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ox(in)">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876800"/>
          </a:xfrm>
        </p:spPr>
        <p:txBody>
          <a:bodyPr>
            <a:noAutofit/>
          </a:bodyPr>
          <a:lstStyle/>
          <a:p>
            <a:pPr algn="ctr">
              <a:buNone/>
            </a:pPr>
            <a:r>
              <a:rPr lang="es-DO" sz="2400" dirty="0" smtClean="0"/>
              <a:t>	Ante </a:t>
            </a:r>
            <a:r>
              <a:rPr lang="es-DO" sz="2400" dirty="0"/>
              <a:t>un mismo contenido expuesto a un curso de estudiantes, los aprendizajes son todos </a:t>
            </a:r>
            <a:r>
              <a:rPr lang="es-DO" sz="2400" dirty="0" smtClean="0"/>
              <a:t>diferentes.  Lo </a:t>
            </a:r>
            <a:r>
              <a:rPr lang="es-DO" sz="2400" dirty="0"/>
              <a:t>que retenemos en nuestra mente después de leer son las relaciones entre los significados de las palabras entre </a:t>
            </a:r>
            <a:r>
              <a:rPr lang="es-DO" sz="2400" dirty="0" smtClean="0"/>
              <a:t>sí.</a:t>
            </a:r>
          </a:p>
          <a:p>
            <a:pPr algn="ctr">
              <a:buNone/>
            </a:pPr>
            <a:r>
              <a:rPr lang="es-DO" sz="2400" dirty="0" smtClean="0"/>
              <a:t> </a:t>
            </a:r>
            <a:r>
              <a:rPr lang="es-DO" sz="2400" dirty="0"/>
              <a:t>(Sánchez Miguel, 1988:27</a:t>
            </a:r>
            <a:r>
              <a:rPr lang="es-DO" sz="2400" dirty="0" smtClean="0"/>
              <a:t>), </a:t>
            </a:r>
            <a:r>
              <a:rPr lang="es-DO" sz="2400" dirty="0"/>
              <a:t>citado </a:t>
            </a:r>
            <a:r>
              <a:rPr lang="es-DO" sz="2400" dirty="0" smtClean="0"/>
              <a:t>por (Padilla</a:t>
            </a:r>
            <a:r>
              <a:rPr lang="es-DO" sz="2400" dirty="0"/>
              <a:t>, Constanza; Douglas, Silvina y López Esther, 2010</a:t>
            </a:r>
            <a:r>
              <a:rPr lang="es-DO" sz="2400" dirty="0" smtClean="0"/>
              <a:t>)</a:t>
            </a:r>
            <a:endParaRPr lang="es-DO" sz="2400" dirty="0" smtClean="0"/>
          </a:p>
          <a:p>
            <a:pPr algn="ctr"/>
            <a:endParaRPr lang="es-DO" sz="2400" dirty="0" smtClean="0"/>
          </a:p>
          <a:p>
            <a:pPr algn="ctr">
              <a:buNone/>
            </a:pPr>
            <a:r>
              <a:rPr lang="es-DO" sz="2400" dirty="0" smtClean="0"/>
              <a:t>	Cuando </a:t>
            </a:r>
            <a:r>
              <a:rPr lang="es-DO" sz="2400" dirty="0"/>
              <a:t>se utilizan recursos que nos </a:t>
            </a:r>
            <a:r>
              <a:rPr lang="es-DO" sz="2400" dirty="0" smtClean="0"/>
              <a:t>permiten </a:t>
            </a:r>
            <a:r>
              <a:rPr lang="es-DO" sz="2400" dirty="0"/>
              <a:t>establecer algún </a:t>
            </a:r>
            <a:r>
              <a:rPr lang="es-DO" sz="2400" dirty="0" smtClean="0"/>
              <a:t>tipo de relación de sentido </a:t>
            </a:r>
            <a:r>
              <a:rPr lang="es-DO" sz="2400" dirty="0"/>
              <a:t>entre los elementos estudiados, </a:t>
            </a:r>
            <a:r>
              <a:rPr lang="es-DO" sz="2400" dirty="0" smtClean="0"/>
              <a:t>ayudamos </a:t>
            </a:r>
            <a:r>
              <a:rPr lang="es-DO" sz="2400" dirty="0"/>
              <a:t>a nuestro cerebro a hacer más fácil la comprensión de lo </a:t>
            </a:r>
            <a:r>
              <a:rPr lang="es-DO" sz="2400" dirty="0" smtClean="0"/>
              <a:t>estudiado.</a:t>
            </a:r>
            <a:endParaRPr lang="es-DO" sz="2400" dirty="0"/>
          </a:p>
        </p:txBody>
      </p:sp>
      <p:sp>
        <p:nvSpPr>
          <p:cNvPr id="2" name="Title 1"/>
          <p:cNvSpPr>
            <a:spLocks noGrp="1"/>
          </p:cNvSpPr>
          <p:nvPr>
            <p:ph type="title"/>
          </p:nvPr>
        </p:nvSpPr>
        <p:spPr>
          <a:xfrm>
            <a:off x="457200" y="381000"/>
            <a:ext cx="8229600" cy="533400"/>
          </a:xfrm>
        </p:spPr>
        <p:txBody>
          <a:bodyPr>
            <a:normAutofit fontScale="90000"/>
          </a:bodyPr>
          <a:lstStyle/>
          <a:p>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dirty="0"/>
              <a:t/>
            </a:r>
            <a:br>
              <a:rPr lang="es-DO" dirty="0"/>
            </a:br>
            <a:endParaRPr lang="es-DO" dirty="0"/>
          </a:p>
        </p:txBody>
      </p:sp>
      <p:sp>
        <p:nvSpPr>
          <p:cNvPr id="4" name="3 CuadroTexto"/>
          <p:cNvSpPr txBox="1"/>
          <p:nvPr/>
        </p:nvSpPr>
        <p:spPr>
          <a:xfrm>
            <a:off x="685800" y="609600"/>
            <a:ext cx="7848600" cy="523220"/>
          </a:xfrm>
          <a:prstGeom prst="rect">
            <a:avLst/>
          </a:prstGeom>
          <a:noFill/>
        </p:spPr>
        <p:txBody>
          <a:bodyPr wrap="square" rtlCol="0">
            <a:spAutoFit/>
          </a:bodyPr>
          <a:lstStyle/>
          <a:p>
            <a:pPr algn="ctr"/>
            <a:r>
              <a:rPr lang="es-DO" sz="2800" b="1" dirty="0" smtClean="0">
                <a:latin typeface="Albertus Extra Bold" pitchFamily="34" charset="0"/>
              </a:rPr>
              <a:t>MARCO TEÓRICO</a:t>
            </a:r>
            <a:endParaRPr lang="es-DO" sz="2800" b="1" dirty="0">
              <a:latin typeface="Albertus Extra Bold" pitchFamily="34" charset="0"/>
            </a:endParaRPr>
          </a:p>
        </p:txBody>
      </p:sp>
    </p:spTree>
    <p:extLst>
      <p:ext uri="{BB962C8B-B14F-4D97-AF65-F5344CB8AC3E}">
        <p14:creationId xmlns="" xmlns:p14="http://schemas.microsoft.com/office/powerpoint/2010/main" val="383743683"/>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algn="ctr">
              <a:buNone/>
            </a:pPr>
            <a:r>
              <a:rPr lang="en-US" sz="2400" b="1" dirty="0" smtClean="0"/>
              <a:t>	</a:t>
            </a:r>
            <a:r>
              <a:rPr lang="en-US" sz="2400" b="1" dirty="0">
                <a:latin typeface="Albertus Extra Bold"/>
              </a:rPr>
              <a:t> ¿ Cómo </a:t>
            </a:r>
            <a:r>
              <a:rPr lang="en-US" sz="2400" b="1" dirty="0" smtClean="0">
                <a:latin typeface="Albertus Extra Bold"/>
              </a:rPr>
              <a:t>dar evidencia de lo </a:t>
            </a:r>
            <a:r>
              <a:rPr lang="en-US" sz="2400" b="1" dirty="0" err="1" smtClean="0">
                <a:latin typeface="Albertus Extra Bold"/>
              </a:rPr>
              <a:t>aprendido</a:t>
            </a:r>
            <a:r>
              <a:rPr lang="en-US" sz="2400" b="1" dirty="0" smtClean="0">
                <a:latin typeface="Albertus Extra Bold"/>
              </a:rPr>
              <a:t>?</a:t>
            </a:r>
          </a:p>
          <a:p>
            <a:pPr algn="ctr">
              <a:buNone/>
            </a:pPr>
            <a:endParaRPr lang="en-US" sz="2400" b="1" dirty="0" smtClean="0">
              <a:latin typeface="Albertus Extra Bold"/>
            </a:endParaRPr>
          </a:p>
          <a:p>
            <a:pPr algn="ctr">
              <a:buNone/>
            </a:pPr>
            <a:r>
              <a:rPr lang="es-DO" sz="2800" dirty="0" smtClean="0">
                <a:latin typeface="Albertus Extra Bold"/>
              </a:rPr>
              <a:t>	</a:t>
            </a:r>
            <a:r>
              <a:rPr lang="es-DO" sz="2400" dirty="0" smtClean="0"/>
              <a:t>Los </a:t>
            </a:r>
            <a:r>
              <a:rPr lang="es-DO" sz="2400" b="1" dirty="0" smtClean="0">
                <a:solidFill>
                  <a:schemeClr val="accent6">
                    <a:lumMod val="60000"/>
                    <a:lumOff val="40000"/>
                  </a:schemeClr>
                </a:solidFill>
              </a:rPr>
              <a:t>mapas conceptuales </a:t>
            </a:r>
            <a:r>
              <a:rPr lang="es-DO" sz="2400" dirty="0" smtClean="0"/>
              <a:t>son </a:t>
            </a:r>
            <a:r>
              <a:rPr lang="en-US" sz="2400" dirty="0" smtClean="0"/>
              <a:t>representaciones gráficas de segmentos de información o </a:t>
            </a:r>
            <a:r>
              <a:rPr lang="en-US" sz="2400" dirty="0" err="1" smtClean="0"/>
              <a:t>conocimiento</a:t>
            </a:r>
            <a:r>
              <a:rPr lang="en-US" sz="2400" dirty="0" smtClean="0"/>
              <a:t> </a:t>
            </a:r>
            <a:r>
              <a:rPr lang="en-US" sz="2400" dirty="0" smtClean="0"/>
              <a:t>conceptual.</a:t>
            </a:r>
          </a:p>
          <a:p>
            <a:pPr algn="ctr">
              <a:buNone/>
            </a:pPr>
            <a:r>
              <a:rPr lang="en-US" sz="2400" dirty="0" smtClean="0"/>
              <a:t>(</a:t>
            </a:r>
            <a:r>
              <a:rPr lang="en-US" sz="2400" dirty="0" err="1" smtClean="0"/>
              <a:t>Rodríguez</a:t>
            </a:r>
            <a:r>
              <a:rPr lang="en-US" sz="2400" dirty="0" smtClean="0"/>
              <a:t> R, Reyna L y </a:t>
            </a:r>
            <a:r>
              <a:rPr lang="en-US" sz="2400" dirty="0" err="1" smtClean="0"/>
              <a:t>García</a:t>
            </a:r>
            <a:r>
              <a:rPr lang="en-US" sz="2400" dirty="0" smtClean="0"/>
              <a:t> B,  </a:t>
            </a:r>
            <a:r>
              <a:rPr lang="en-US" sz="2400" dirty="0" err="1" smtClean="0"/>
              <a:t>Mónica</a:t>
            </a:r>
            <a:r>
              <a:rPr lang="en-US" sz="2400" dirty="0" smtClean="0"/>
              <a:t> M., 2007).  </a:t>
            </a:r>
            <a:endParaRPr lang="en-US" sz="2400" dirty="0" smtClean="0"/>
          </a:p>
          <a:p>
            <a:pPr algn="ctr">
              <a:buNone/>
            </a:pPr>
            <a:endParaRPr lang="en-US" sz="2400" dirty="0" smtClean="0"/>
          </a:p>
          <a:p>
            <a:pPr algn="ctr">
              <a:buNone/>
            </a:pPr>
            <a:r>
              <a:rPr lang="en-US" sz="2400" dirty="0" smtClean="0"/>
              <a:t>	</a:t>
            </a:r>
            <a:r>
              <a:rPr lang="en-US" sz="2400" dirty="0" err="1" smtClean="0"/>
              <a:t>Constituyen</a:t>
            </a:r>
            <a:r>
              <a:rPr lang="en-US" sz="2400" dirty="0" smtClean="0"/>
              <a:t> </a:t>
            </a:r>
            <a:r>
              <a:rPr lang="en-US" sz="2400" dirty="0" err="1" smtClean="0"/>
              <a:t>una</a:t>
            </a:r>
            <a:r>
              <a:rPr lang="en-US" sz="2400" dirty="0" smtClean="0"/>
              <a:t> </a:t>
            </a:r>
            <a:r>
              <a:rPr lang="en-US" sz="2400" dirty="0" smtClean="0"/>
              <a:t>estructura jerarquizada por diferentes niveles de generalidad o inclusividad conceptual formada por conceptos, proposiciones y palabras de enlace. </a:t>
            </a:r>
            <a:endParaRPr lang="en-US" sz="2400" dirty="0" smtClean="0"/>
          </a:p>
          <a:p>
            <a:pPr algn="ctr">
              <a:buNone/>
            </a:pPr>
            <a:r>
              <a:rPr lang="en-US" sz="2400" dirty="0" smtClean="0"/>
              <a:t>(</a:t>
            </a:r>
            <a:r>
              <a:rPr lang="en-US" sz="2400" dirty="0" smtClean="0"/>
              <a:t>Novak y </a:t>
            </a:r>
            <a:r>
              <a:rPr lang="en-US" sz="2400" dirty="0" err="1" smtClean="0"/>
              <a:t>Gowin</a:t>
            </a:r>
            <a:r>
              <a:rPr lang="en-US" sz="2400" dirty="0" smtClean="0"/>
              <a:t>, 1988; Ontario et al., 1992)</a:t>
            </a:r>
          </a:p>
          <a:p>
            <a:pPr algn="just">
              <a:buNone/>
            </a:pPr>
            <a:endParaRPr lang="en-US" sz="2400" dirty="0" smtClean="0"/>
          </a:p>
          <a:p>
            <a:pPr lvl="1"/>
            <a:endParaRPr lang="es-DO" sz="2400" dirty="0" smtClean="0"/>
          </a:p>
          <a:p>
            <a:endParaRPr lang="es-DO" sz="2000" dirty="0" smtClean="0"/>
          </a:p>
        </p:txBody>
      </p:sp>
      <p:sp>
        <p:nvSpPr>
          <p:cNvPr id="2" name="Title 1"/>
          <p:cNvSpPr>
            <a:spLocks noGrp="1"/>
          </p:cNvSpPr>
          <p:nvPr>
            <p:ph type="title"/>
          </p:nvPr>
        </p:nvSpPr>
        <p:spPr>
          <a:xfrm>
            <a:off x="304800" y="704088"/>
            <a:ext cx="8382000" cy="362712"/>
          </a:xfrm>
        </p:spPr>
        <p:txBody>
          <a:bodyPr>
            <a:normAutofit fontScale="90000"/>
          </a:bodyPr>
          <a:lstStyle/>
          <a:p>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sz="3100" dirty="0" smtClean="0"/>
              <a:t/>
            </a:r>
            <a:br>
              <a:rPr lang="es-DO" sz="3100" dirty="0" smtClean="0"/>
            </a:br>
            <a:r>
              <a:rPr lang="es-DO" sz="2200" dirty="0" smtClean="0"/>
              <a:t/>
            </a:r>
            <a:br>
              <a:rPr lang="es-DO" sz="2200" dirty="0" smtClean="0"/>
            </a:br>
            <a:r>
              <a:rPr lang="es-DO" dirty="0"/>
              <a:t/>
            </a:r>
            <a:br>
              <a:rPr lang="es-DO" dirty="0"/>
            </a:br>
            <a:endParaRPr lang="es-DO" dirty="0"/>
          </a:p>
        </p:txBody>
      </p:sp>
      <p:sp>
        <p:nvSpPr>
          <p:cNvPr id="4" name="3 CuadroTexto"/>
          <p:cNvSpPr txBox="1"/>
          <p:nvPr/>
        </p:nvSpPr>
        <p:spPr>
          <a:xfrm>
            <a:off x="685800" y="228600"/>
            <a:ext cx="7848600" cy="523220"/>
          </a:xfrm>
          <a:prstGeom prst="rect">
            <a:avLst/>
          </a:prstGeom>
          <a:noFill/>
        </p:spPr>
        <p:txBody>
          <a:bodyPr wrap="square" rtlCol="0">
            <a:spAutoFit/>
          </a:bodyPr>
          <a:lstStyle/>
          <a:p>
            <a:pPr algn="ctr"/>
            <a:r>
              <a:rPr lang="es-DO" sz="2800" b="1" dirty="0" smtClean="0">
                <a:latin typeface="Albertus Extra Bold" pitchFamily="34" charset="0"/>
              </a:rPr>
              <a:t>MARCO TEÓRICO</a:t>
            </a:r>
            <a:endParaRPr lang="es-DO" sz="2800" b="1" dirty="0">
              <a:latin typeface="Albertus Extra Bold" pitchFamily="34" charset="0"/>
            </a:endParaRPr>
          </a:p>
        </p:txBody>
      </p:sp>
    </p:spTree>
    <p:extLst>
      <p:ext uri="{BB962C8B-B14F-4D97-AF65-F5344CB8AC3E}">
        <p14:creationId xmlns="" xmlns:p14="http://schemas.microsoft.com/office/powerpoint/2010/main" val="3231758358"/>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rmAutofit/>
          </a:bodyPr>
          <a:lstStyle/>
          <a:p>
            <a:pPr algn="ctr">
              <a:buNone/>
            </a:pPr>
            <a:r>
              <a:rPr lang="en-US" sz="2400" b="1" dirty="0" smtClean="0"/>
              <a:t>	</a:t>
            </a:r>
            <a:r>
              <a:rPr lang="en-US" sz="2400" b="1" dirty="0">
                <a:latin typeface="Albertus Extra Bold"/>
              </a:rPr>
              <a:t> ¿ Cómo </a:t>
            </a:r>
            <a:r>
              <a:rPr lang="en-US" sz="2400" b="1" dirty="0" smtClean="0">
                <a:latin typeface="Albertus Extra Bold"/>
              </a:rPr>
              <a:t>dar evidencia de lo </a:t>
            </a:r>
            <a:r>
              <a:rPr lang="en-US" sz="2400" b="1" dirty="0" err="1" smtClean="0">
                <a:latin typeface="Albertus Extra Bold"/>
              </a:rPr>
              <a:t>aprendido</a:t>
            </a:r>
            <a:r>
              <a:rPr lang="en-US" sz="2400" b="1" dirty="0" smtClean="0">
                <a:latin typeface="Albertus Extra Bold"/>
              </a:rPr>
              <a:t>?</a:t>
            </a:r>
          </a:p>
          <a:p>
            <a:pPr algn="ctr">
              <a:buNone/>
            </a:pPr>
            <a:endParaRPr lang="en-US" sz="2400" b="1" dirty="0" smtClean="0">
              <a:latin typeface="Albertus Extra Bold"/>
            </a:endParaRPr>
          </a:p>
          <a:p>
            <a:pPr marL="393192" lvl="1" indent="0" algn="ctr">
              <a:buNone/>
            </a:pPr>
            <a:r>
              <a:rPr lang="es-DO" sz="2400" dirty="0" smtClean="0"/>
              <a:t>Además del uso de mapas para representar un contenido conceptual y la relación entre sus temas, </a:t>
            </a:r>
            <a:r>
              <a:rPr lang="es-DO" sz="2400" dirty="0" smtClean="0"/>
              <a:t>la </a:t>
            </a:r>
            <a:r>
              <a:rPr lang="es-DO" sz="2400" dirty="0" smtClean="0"/>
              <a:t>redacción de textos </a:t>
            </a:r>
            <a:r>
              <a:rPr lang="es-DO" sz="2400" dirty="0" smtClean="0"/>
              <a:t>académicos ayuda a </a:t>
            </a:r>
            <a:r>
              <a:rPr lang="es-DO" sz="2400" dirty="0" smtClean="0"/>
              <a:t>los </a:t>
            </a:r>
            <a:r>
              <a:rPr lang="es-DO" sz="2400" dirty="0" smtClean="0"/>
              <a:t>estudiantes universitarios a </a:t>
            </a:r>
            <a:r>
              <a:rPr lang="es-DO" sz="2400" dirty="0" smtClean="0"/>
              <a:t>exponer, argumentar, resumir, buscar información, jerarquizarla, ponerla en relación, valorar razonamientos, debatir, etc</a:t>
            </a:r>
            <a:r>
              <a:rPr lang="es-DO" sz="2400" dirty="0" smtClean="0"/>
              <a:t>.</a:t>
            </a:r>
          </a:p>
          <a:p>
            <a:pPr marL="393192" lvl="1" indent="0" algn="ctr">
              <a:buNone/>
            </a:pPr>
            <a:endParaRPr lang="es-DO" sz="2400" dirty="0" smtClean="0"/>
          </a:p>
          <a:p>
            <a:pPr marL="393192" lvl="1" indent="0" algn="ctr">
              <a:buNone/>
            </a:pPr>
            <a:r>
              <a:rPr lang="es-DO" sz="2400" dirty="0" smtClean="0"/>
              <a:t>(</a:t>
            </a:r>
            <a:r>
              <a:rPr lang="es-DO" sz="2400" dirty="0" err="1" smtClean="0"/>
              <a:t>Carlino</a:t>
            </a:r>
            <a:r>
              <a:rPr lang="es-DO" sz="2400" dirty="0" smtClean="0"/>
              <a:t> 2013: 260)</a:t>
            </a:r>
          </a:p>
          <a:p>
            <a:pPr algn="just">
              <a:buNone/>
            </a:pPr>
            <a:endParaRPr lang="en-US" sz="2400" dirty="0" smtClean="0"/>
          </a:p>
          <a:p>
            <a:pPr lvl="1"/>
            <a:endParaRPr lang="es-DO" sz="2400" dirty="0" smtClean="0"/>
          </a:p>
          <a:p>
            <a:endParaRPr lang="es-DO" sz="2000" dirty="0" smtClean="0"/>
          </a:p>
        </p:txBody>
      </p:sp>
      <p:sp>
        <p:nvSpPr>
          <p:cNvPr id="2" name="Title 1"/>
          <p:cNvSpPr>
            <a:spLocks noGrp="1"/>
          </p:cNvSpPr>
          <p:nvPr>
            <p:ph type="title"/>
          </p:nvPr>
        </p:nvSpPr>
        <p:spPr>
          <a:xfrm>
            <a:off x="304800" y="704088"/>
            <a:ext cx="8382000" cy="362712"/>
          </a:xfrm>
        </p:spPr>
        <p:txBody>
          <a:bodyPr>
            <a:normAutofit fontScale="90000"/>
          </a:bodyPr>
          <a:lstStyle/>
          <a:p>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sz="3100" dirty="0" smtClean="0"/>
              <a:t/>
            </a:r>
            <a:br>
              <a:rPr lang="es-DO" sz="3100" dirty="0" smtClean="0"/>
            </a:br>
            <a:r>
              <a:rPr lang="es-DO" sz="2200" dirty="0" smtClean="0"/>
              <a:t/>
            </a:r>
            <a:br>
              <a:rPr lang="es-DO" sz="2200" dirty="0" smtClean="0"/>
            </a:br>
            <a:r>
              <a:rPr lang="es-DO" dirty="0"/>
              <a:t/>
            </a:r>
            <a:br>
              <a:rPr lang="es-DO" dirty="0"/>
            </a:br>
            <a:endParaRPr lang="es-DO" dirty="0"/>
          </a:p>
        </p:txBody>
      </p:sp>
      <p:sp>
        <p:nvSpPr>
          <p:cNvPr id="4" name="3 CuadroTexto"/>
          <p:cNvSpPr txBox="1"/>
          <p:nvPr/>
        </p:nvSpPr>
        <p:spPr>
          <a:xfrm>
            <a:off x="685800" y="228600"/>
            <a:ext cx="7848600" cy="523220"/>
          </a:xfrm>
          <a:prstGeom prst="rect">
            <a:avLst/>
          </a:prstGeom>
          <a:noFill/>
        </p:spPr>
        <p:txBody>
          <a:bodyPr wrap="square" rtlCol="0">
            <a:spAutoFit/>
          </a:bodyPr>
          <a:lstStyle/>
          <a:p>
            <a:pPr algn="ctr"/>
            <a:r>
              <a:rPr lang="es-DO" sz="2800" b="1" dirty="0" smtClean="0">
                <a:latin typeface="Albertus Extra Bold" pitchFamily="34" charset="0"/>
              </a:rPr>
              <a:t>MARCO TEÓRICO</a:t>
            </a:r>
            <a:endParaRPr lang="es-DO" sz="2800" b="1" dirty="0">
              <a:latin typeface="Albertus Extra Bold" pitchFamily="34" charset="0"/>
            </a:endParaRPr>
          </a:p>
        </p:txBody>
      </p:sp>
    </p:spTree>
    <p:extLst>
      <p:ext uri="{BB962C8B-B14F-4D97-AF65-F5344CB8AC3E}">
        <p14:creationId xmlns="" xmlns:p14="http://schemas.microsoft.com/office/powerpoint/2010/main" val="3231758358"/>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486400"/>
          </a:xfrm>
        </p:spPr>
        <p:txBody>
          <a:bodyPr>
            <a:normAutofit fontScale="70000" lnSpcReduction="20000"/>
          </a:bodyPr>
          <a:lstStyle/>
          <a:p>
            <a:pPr>
              <a:buNone/>
            </a:pPr>
            <a:endParaRPr lang="en-US" sz="1600" dirty="0" smtClean="0"/>
          </a:p>
          <a:p>
            <a:pPr lvl="1" algn="ctr">
              <a:lnSpc>
                <a:spcPct val="120000"/>
              </a:lnSpc>
              <a:buNone/>
            </a:pPr>
            <a:r>
              <a:rPr lang="es-DO" sz="3100" dirty="0" smtClean="0"/>
              <a:t>	Se </a:t>
            </a:r>
            <a:r>
              <a:rPr lang="es-DO" sz="3100" dirty="0"/>
              <a:t>les pidió </a:t>
            </a:r>
            <a:r>
              <a:rPr lang="es-DO" sz="3100" dirty="0" smtClean="0"/>
              <a:t>a los estudiantes </a:t>
            </a:r>
            <a:r>
              <a:rPr lang="es-DO" sz="3100" dirty="0"/>
              <a:t>que redactaran diversos </a:t>
            </a:r>
            <a:r>
              <a:rPr lang="es-DO" sz="3100" dirty="0" smtClean="0"/>
              <a:t>contenidos explicando los conceptos físicos vistos en clase y </a:t>
            </a:r>
            <a:r>
              <a:rPr lang="es-DO" sz="3100" dirty="0" smtClean="0"/>
              <a:t>que los aplicaran </a:t>
            </a:r>
            <a:r>
              <a:rPr lang="es-DO" sz="3100" dirty="0" smtClean="0"/>
              <a:t>a contextos cotidianos.  </a:t>
            </a:r>
            <a:endParaRPr lang="es-DO" sz="3100" dirty="0" smtClean="0"/>
          </a:p>
          <a:p>
            <a:pPr lvl="1" algn="ctr">
              <a:lnSpc>
                <a:spcPct val="120000"/>
              </a:lnSpc>
              <a:buNone/>
            </a:pPr>
            <a:endParaRPr lang="es-DO" sz="3100" dirty="0" smtClean="0"/>
          </a:p>
          <a:p>
            <a:pPr lvl="1" algn="ctr">
              <a:lnSpc>
                <a:spcPct val="120000"/>
              </a:lnSpc>
              <a:buNone/>
            </a:pPr>
            <a:r>
              <a:rPr lang="es-DO" sz="3100" dirty="0" smtClean="0"/>
              <a:t>T</a:t>
            </a:r>
            <a:r>
              <a:rPr lang="es-DO" sz="3100" dirty="0" smtClean="0"/>
              <a:t>enían </a:t>
            </a:r>
            <a:r>
              <a:rPr lang="es-DO" sz="3100" dirty="0" smtClean="0"/>
              <a:t>la libertad de escoger la estructura, que </a:t>
            </a:r>
            <a:r>
              <a:rPr lang="es-DO" sz="3100" dirty="0" smtClean="0"/>
              <a:t>podía </a:t>
            </a:r>
            <a:r>
              <a:rPr lang="es-DO" sz="3100" dirty="0" smtClean="0"/>
              <a:t>ser: definición, enumeración descriptiva, causa/efecto o problema solución.  </a:t>
            </a:r>
            <a:endParaRPr lang="es-DO" sz="3100" dirty="0" smtClean="0"/>
          </a:p>
          <a:p>
            <a:pPr lvl="1" algn="ctr">
              <a:lnSpc>
                <a:spcPct val="120000"/>
              </a:lnSpc>
              <a:buNone/>
            </a:pPr>
            <a:endParaRPr lang="es-DO" sz="3100" dirty="0" smtClean="0"/>
          </a:p>
          <a:p>
            <a:pPr lvl="1" algn="ctr">
              <a:lnSpc>
                <a:spcPct val="120000"/>
              </a:lnSpc>
              <a:buNone/>
            </a:pPr>
            <a:r>
              <a:rPr lang="es-DO" sz="3100" dirty="0" smtClean="0"/>
              <a:t>Los </a:t>
            </a:r>
            <a:r>
              <a:rPr lang="es-DO" sz="3100" dirty="0" smtClean="0"/>
              <a:t>estudiantes </a:t>
            </a:r>
            <a:r>
              <a:rPr lang="es-DO" sz="3100" dirty="0" smtClean="0"/>
              <a:t>escribían individualmente los conceptos, los aplicaban </a:t>
            </a:r>
            <a:r>
              <a:rPr lang="es-DO" sz="3100" dirty="0" smtClean="0"/>
              <a:t>a </a:t>
            </a:r>
            <a:r>
              <a:rPr lang="es-DO" sz="3100" dirty="0" smtClean="0"/>
              <a:t>ejemplos y relacionaban con las fórmulas utilizadas.</a:t>
            </a:r>
          </a:p>
          <a:p>
            <a:pPr lvl="1" algn="ctr">
              <a:lnSpc>
                <a:spcPct val="120000"/>
              </a:lnSpc>
              <a:buNone/>
            </a:pPr>
            <a:r>
              <a:rPr lang="es-DO" sz="3100" dirty="0" smtClean="0"/>
              <a:t> </a:t>
            </a:r>
            <a:r>
              <a:rPr lang="es-DO" sz="3100" dirty="0" smtClean="0"/>
              <a:t>E</a:t>
            </a:r>
            <a:r>
              <a:rPr lang="es-DO" sz="3100" dirty="0" smtClean="0"/>
              <a:t>nviaban su trabajo, </a:t>
            </a:r>
            <a:r>
              <a:rPr lang="es-DO" sz="3100" dirty="0" smtClean="0"/>
              <a:t>vía correo </a:t>
            </a:r>
            <a:r>
              <a:rPr lang="es-DO" sz="3100" dirty="0" smtClean="0"/>
              <a:t>electrónico, </a:t>
            </a:r>
            <a:r>
              <a:rPr lang="es-DO" sz="3100" dirty="0" smtClean="0"/>
              <a:t>al profesor y éste les realimentaba con </a:t>
            </a:r>
            <a:r>
              <a:rPr lang="es-DO" sz="3100" dirty="0" smtClean="0"/>
              <a:t>comentarios disciplinares </a:t>
            </a:r>
            <a:r>
              <a:rPr lang="es-DO" sz="3100" dirty="0" smtClean="0"/>
              <a:t>y </a:t>
            </a:r>
            <a:r>
              <a:rPr lang="es-DO" sz="3100" dirty="0" smtClean="0"/>
              <a:t>con marcas </a:t>
            </a:r>
            <a:r>
              <a:rPr lang="es-DO" sz="3100" dirty="0" smtClean="0"/>
              <a:t>para </a:t>
            </a:r>
            <a:r>
              <a:rPr lang="es-DO" sz="3100" dirty="0" smtClean="0"/>
              <a:t>reparar </a:t>
            </a:r>
            <a:r>
              <a:rPr lang="es-DO" sz="3100" dirty="0" smtClean="0"/>
              <a:t>la escritura. </a:t>
            </a:r>
            <a:endParaRPr lang="es-DO" sz="3100" dirty="0"/>
          </a:p>
          <a:p>
            <a:pPr lvl="1"/>
            <a:endParaRPr lang="en-US" sz="2000" dirty="0" smtClean="0"/>
          </a:p>
        </p:txBody>
      </p:sp>
      <p:sp>
        <p:nvSpPr>
          <p:cNvPr id="2" name="Title 1"/>
          <p:cNvSpPr>
            <a:spLocks noGrp="1"/>
          </p:cNvSpPr>
          <p:nvPr>
            <p:ph type="title"/>
          </p:nvPr>
        </p:nvSpPr>
        <p:spPr>
          <a:xfrm>
            <a:off x="228600" y="-228600"/>
            <a:ext cx="8229600" cy="1066800"/>
          </a:xfrm>
        </p:spPr>
        <p:txBody>
          <a:bodyPr>
            <a:noAutofit/>
          </a:bodyPr>
          <a:lstStyle/>
          <a:p>
            <a:pPr algn="ctr"/>
            <a:r>
              <a:rPr lang="es-DO" sz="2200" dirty="0" smtClean="0"/>
              <a:t/>
            </a:r>
            <a:br>
              <a:rPr lang="es-DO" sz="2200" dirty="0" smtClean="0"/>
            </a:br>
            <a:r>
              <a:rPr lang="es-DO" sz="2800" dirty="0" smtClean="0">
                <a:effectLst/>
                <a:latin typeface="Albertus Extra Bold"/>
              </a:rPr>
              <a:t>METODOLOGÍA</a:t>
            </a:r>
            <a:endParaRPr lang="es-DO" sz="2800" dirty="0">
              <a:effectLst/>
              <a:latin typeface="Albertus Extra Bold"/>
            </a:endParaRPr>
          </a:p>
        </p:txBody>
      </p:sp>
    </p:spTree>
    <p:extLst>
      <p:ext uri="{BB962C8B-B14F-4D97-AF65-F5344CB8AC3E}">
        <p14:creationId xmlns="" xmlns:p14="http://schemas.microsoft.com/office/powerpoint/2010/main" val="4013548991"/>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AFA3096-E4BB-4DC4-AE98-44976A184B7F}"/>
</file>

<file path=customXml/itemProps2.xml><?xml version="1.0" encoding="utf-8"?>
<ds:datastoreItem xmlns:ds="http://schemas.openxmlformats.org/officeDocument/2006/customXml" ds:itemID="{94F13124-36A7-4C5A-A608-24A8FDD33254}"/>
</file>

<file path=customXml/itemProps3.xml><?xml version="1.0" encoding="utf-8"?>
<ds:datastoreItem xmlns:ds="http://schemas.openxmlformats.org/officeDocument/2006/customXml" ds:itemID="{F238AC03-B10D-4D06-B5AA-A5157050D1E4}"/>
</file>

<file path=docProps/app.xml><?xml version="1.0" encoding="utf-8"?>
<Properties xmlns="http://schemas.openxmlformats.org/officeDocument/2006/extended-properties" xmlns:vt="http://schemas.openxmlformats.org/officeDocument/2006/docPropsVTypes">
  <Template/>
  <TotalTime>915</TotalTime>
  <Words>463</Words>
  <Application>Microsoft Office PowerPoint</Application>
  <PresentationFormat>Presentación en pantalla (4:3)</PresentationFormat>
  <Paragraphs>177</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Concurrencia</vt:lpstr>
      <vt:lpstr>       </vt:lpstr>
      <vt:lpstr>  CONTEXTUALIZACIÓN </vt:lpstr>
      <vt:lpstr> </vt:lpstr>
      <vt:lpstr>     </vt:lpstr>
      <vt:lpstr>JUSTIFICACIÓN</vt:lpstr>
      <vt:lpstr>     </vt:lpstr>
      <vt:lpstr>       </vt:lpstr>
      <vt:lpstr>       </vt:lpstr>
      <vt:lpstr> METODOLOGÍA</vt:lpstr>
      <vt:lpstr>    EJEMPLO DE UN TEXTO ENVIADO POR UN ESTUDIANTE QUE MUESTRA EL PROCESO DE RETROALIMENTACIÓN POR PARTE DEL DOCENTE:   </vt:lpstr>
      <vt:lpstr> </vt:lpstr>
      <vt:lpstr> </vt:lpstr>
      <vt:lpstr>        RESULTADOS     </vt:lpstr>
      <vt:lpstr>RESULTADOS</vt:lpstr>
      <vt:lpstr>RESULTADOS</vt:lpstr>
      <vt:lpstr>CONCLUSIONES</vt:lpstr>
      <vt:lpstr>ACERCA DE LA FÍSICA Y SU USO…</vt:lpstr>
    </vt:vector>
  </TitlesOfParts>
  <Company>PUCMM CSTA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PONTIFICIA UNIVERSIDAD CATOLICA MADRE Y MAESTRA CAMPUS SANTO TOMAS DE AQUINO  CENTRO DE EXCELENCIA PARA LA INVESTIGACIÓN Y DIFUSIÓN DE LA LECTURA Y ESCRITURA (CEDILE)  PROGRAMA DE ALFABETIZACIÓN ACADÉMICA DIPLOMADO EN LECTURA Y ESCRITURA A TRAVÉS DEL CURRÍCULO EN EL NIVEL SUPERIOR</dc:title>
  <dc:creator>JOSE LEONIDAS UREÑA ACOSTA</dc:creator>
  <cp:lastModifiedBy>CEDILE</cp:lastModifiedBy>
  <cp:revision>45</cp:revision>
  <dcterms:created xsi:type="dcterms:W3CDTF">2014-03-20T19:33:39Z</dcterms:created>
  <dcterms:modified xsi:type="dcterms:W3CDTF">2014-03-27T12:33:40Z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