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8E699-319D-4203-9EC7-08B4A2A1A095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B6D7D-0A5A-426C-A9AE-960D60E21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105400" cy="68580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810" y="304800"/>
            <a:ext cx="4431779" cy="5621244"/>
          </a:xfrm>
        </p:spPr>
        <p:txBody>
          <a:bodyPr>
            <a:noAutofit/>
          </a:bodyPr>
          <a:lstStyle/>
          <a:p>
            <a:r>
              <a:rPr lang="es-DO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s-DO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2200" b="1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s-DO" sz="22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PONTIFICIA UNIVERSIDAD CATÓLICA MADRE Y MAESTRA</a:t>
            </a:r>
            <a:r>
              <a:rPr lang="es-DO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s-DO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s-DO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21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CENTRO </a:t>
            </a:r>
            <a:r>
              <a:rPr lang="es-DO" sz="2100" b="1" dirty="0">
                <a:solidFill>
                  <a:schemeClr val="bg1"/>
                </a:solidFill>
                <a:cs typeface="Arial" panose="020B0604020202020204" pitchFamily="34" charset="0"/>
              </a:rPr>
              <a:t>DE EXCELENCIA PARA LA </a:t>
            </a:r>
            <a:r>
              <a:rPr lang="es-DO" sz="21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INVESTIGACIÓN Y DIFUSIÓN </a:t>
            </a:r>
            <a:r>
              <a:rPr lang="es-DO" sz="2100" b="1" dirty="0">
                <a:solidFill>
                  <a:schemeClr val="bg1"/>
                </a:solidFill>
                <a:cs typeface="Arial" panose="020B0604020202020204" pitchFamily="34" charset="0"/>
              </a:rPr>
              <a:t>DE LA LECTURA Y ESCRITURA (CEDILE</a:t>
            </a:r>
            <a:r>
              <a:rPr lang="es-DO" sz="21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)</a:t>
            </a:r>
            <a:br>
              <a:rPr lang="es-DO" sz="2100" b="1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22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s-DO" sz="22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2000" b="1" dirty="0">
                <a:solidFill>
                  <a:schemeClr val="bg1"/>
                </a:solidFill>
                <a:cs typeface="Arial" panose="020B0604020202020204" pitchFamily="34" charset="0"/>
              </a:rPr>
              <a:t>Programa de Alfabetización Académica</a:t>
            </a:r>
            <a:r>
              <a:rPr lang="es-DO" sz="2000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s-DO" sz="20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2000" b="1" dirty="0">
                <a:solidFill>
                  <a:schemeClr val="bg1"/>
                </a:solidFill>
                <a:cs typeface="Arial" panose="020B0604020202020204" pitchFamily="34" charset="0"/>
              </a:rPr>
              <a:t>Diplomado en Lectura y Escritura a través del currículo en el Nivel </a:t>
            </a:r>
            <a:r>
              <a:rPr lang="es-DO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Superior</a:t>
            </a:r>
            <a:r>
              <a:rPr lang="es-DO" sz="2100" b="1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s-DO" sz="2100" b="1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2100" b="1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s-DO" sz="21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2100" b="1" dirty="0" smtClean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es-DO" sz="2100" b="1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s-DO" sz="1900" b="1" dirty="0">
                <a:solidFill>
                  <a:schemeClr val="bg1"/>
                </a:solidFill>
                <a:cs typeface="Arial" panose="020B0604020202020204" pitchFamily="34" charset="0"/>
              </a:rPr>
              <a:t>III Seminario “Leer y Escribir a través del Currículo en la Educación Superior” </a:t>
            </a:r>
            <a:r>
              <a:rPr lang="es-DO" sz="2100" dirty="0">
                <a:cs typeface="Arial" panose="020B0604020202020204" pitchFamily="34" charset="0"/>
              </a:rPr>
              <a:t/>
            </a:r>
            <a:br>
              <a:rPr lang="es-DO" sz="2100" dirty="0">
                <a:cs typeface="Arial" panose="020B0604020202020204" pitchFamily="34" charset="0"/>
              </a:rPr>
            </a:br>
            <a:endParaRPr lang="en-US" sz="2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028" name="Picture 4" descr="C:\Users\joperez\Desktop\PUCMM Web\images\logo pucmm\logo-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76400"/>
            <a:ext cx="3505200" cy="3253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r"/>
            <a:r>
              <a:rPr lang="es-DO" sz="2600" dirty="0"/>
              <a:t/>
            </a:r>
            <a:br>
              <a:rPr lang="es-DO" sz="2600" dirty="0"/>
            </a:br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DO" sz="2400" dirty="0" smtClean="0"/>
              <a:t>Como citó Sanz (2010, p. 69) a </a:t>
            </a:r>
            <a:r>
              <a:rPr lang="es-DO" sz="2400" dirty="0" err="1" smtClean="0"/>
              <a:t>Cremin</a:t>
            </a:r>
            <a:r>
              <a:rPr lang="es-DO" sz="2400" dirty="0" smtClean="0"/>
              <a:t>, </a:t>
            </a:r>
            <a:r>
              <a:rPr lang="es-DO" sz="2400" dirty="0" err="1" smtClean="0"/>
              <a:t>Craft</a:t>
            </a:r>
            <a:r>
              <a:rPr lang="es-DO" sz="2400" dirty="0" smtClean="0"/>
              <a:t> y Burnard (2006), los estudiantes fueron capaces de generar ideas originales e ingeniosas, combinándolas de una manera nueva y productiva y descubriendo asociaciones poco comunes entre ellas.</a:t>
            </a:r>
          </a:p>
          <a:p>
            <a:pPr algn="just"/>
            <a:endParaRPr lang="es-DO" sz="2400" dirty="0" smtClean="0"/>
          </a:p>
          <a:p>
            <a:pPr algn="just"/>
            <a:r>
              <a:rPr lang="es-DO" sz="2400" dirty="0" smtClean="0"/>
              <a:t>Realizaron una recolección de datos concretos, de lo desarrollado semana a semana por cada una de las gerencias alcanzando el objetivo de comunicar de manera específica, el trabajo realizado por cada gerencia. </a:t>
            </a:r>
            <a:endParaRPr lang="en-US" sz="2400" dirty="0" smtClean="0"/>
          </a:p>
          <a:p>
            <a:pPr algn="just"/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Autofit/>
          </a:bodyPr>
          <a:lstStyle/>
          <a:p>
            <a:pPr marL="0" indent="0" algn="r"/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DO" sz="2400" dirty="0" smtClean="0"/>
              <a:t>	Los estudiantes para el segundo encuentro presentaron un informe preliminar, elaborado a partir de una recolección de datos concretos, que notificaba la información sobre las actividades desarrolladas durante el semestre, ceñido en todo momento a la realidad de los hechos.</a:t>
            </a:r>
          </a:p>
          <a:p>
            <a:pPr algn="just">
              <a:buNone/>
            </a:pPr>
            <a:endParaRPr lang="es-DO" sz="2400" dirty="0" smtClean="0"/>
          </a:p>
          <a:p>
            <a:pPr algn="just">
              <a:buNone/>
            </a:pPr>
            <a:r>
              <a:rPr lang="es-DO" sz="2400" dirty="0" smtClean="0"/>
              <a:t>	A su vez, los estudiantes desarrollaron lo señalado en la guía que se les proveyó; sin embargo, a pesar de que no cumplieron en un 100 %, demostraron un avance significativo que garantizó que los mismos no hicieran una copia de las memorias de años anteriores. </a:t>
            </a:r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pPr marL="0" indent="0" algn="r"/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DO" sz="2400" dirty="0" smtClean="0"/>
              <a:t>Finalmente, las memorias lograron registrar  lo que se ha documentado y lo transformaron en una buena retórica discursiva, lo cual al mismo tiempo provocó que el conocimiento de lo registrado por los estudiantes sufriera transformaciones hacia estados superiores de conocimiento y reflexión (Miras, 2000, citado por Díaz Barriga y Hernández 2007).</a:t>
            </a:r>
            <a:endParaRPr lang="en-US" sz="2400" dirty="0" smtClean="0"/>
          </a:p>
          <a:p>
            <a:pPr algn="just"/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r"/>
            <a:r>
              <a:rPr lang="es-DO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DO" sz="2400" dirty="0" smtClean="0"/>
              <a:t>	La presente investigación puso en evidencia la realidad de las limitaciones que poseen los estudiantes; evidenció que presentaban ausencia en la finalidad comunicativa auténtica y de un destinatario real; por igual, no velaban por desarrollar las competencias para producir su propio texto,  más bien,  caían en una </a:t>
            </a:r>
            <a:r>
              <a:rPr lang="es-DO" sz="2400" dirty="0" err="1" smtClean="0"/>
              <a:t>homosintaxis</a:t>
            </a:r>
            <a:r>
              <a:rPr lang="es-DO" sz="2400" dirty="0" smtClean="0"/>
              <a:t> o copia en la que solo cambiaban los datos contenidos en las memorias de años anteriores.</a:t>
            </a:r>
            <a:endParaRPr lang="en-US" sz="2400" dirty="0" smtClean="0"/>
          </a:p>
          <a:p>
            <a:pPr algn="just"/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s-DO" sz="2600" dirty="0"/>
              <a:t/>
            </a:r>
            <a:br>
              <a:rPr lang="es-DO" sz="2600" dirty="0"/>
            </a:br>
            <a:endParaRPr lang="en-US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DO" sz="2400" dirty="0" smtClean="0"/>
              <a:t>	No obstante, tras explicarse el porqué, el para qué y el cómo de cada acápite a producir, se redujo significativamente la brecha que les alejaba de producir un texto propio, coherente y bien elaborado.</a:t>
            </a:r>
          </a:p>
          <a:p>
            <a:pPr algn="just">
              <a:buNone/>
            </a:pPr>
            <a:endParaRPr lang="es-DO" sz="2400" dirty="0" smtClean="0"/>
          </a:p>
          <a:p>
            <a:pPr algn="just">
              <a:buNone/>
            </a:pPr>
            <a:r>
              <a:rPr lang="es-DO" sz="2400" dirty="0" smtClean="0"/>
              <a:t>	Se observó que, tras definir de manera clara y detallada los lineamientos de los trabajos a desarrollar mediante la guía suministrada, los estudiantes fueron capaces de responder a lo requerido, cumpliendo con todos los criterios que se les indicaron.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/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Conclusiones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>
              <a:defRPr/>
            </a:pPr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DO" sz="2400" dirty="0" smtClean="0"/>
              <a:t>	Finalmente, este proceso demostró que, a pesar de las limitaciones señalamos de estudiantes que cursan su último período académico de clases, algo se puede hacer, algo se puede sembrar para que sigan desarrollando un pensamiento crítico y sean capaces de expandir la búsqueda de soluciones ante cada situación-problema que se les pueda presentar.</a:t>
            </a:r>
            <a:endParaRPr lang="en-US" sz="2400" dirty="0" smtClean="0"/>
          </a:p>
          <a:p>
            <a:pPr algn="just"/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s-DO" sz="2500" b="1" dirty="0" smtClean="0">
                <a:cs typeface="Arial" panose="020B0604020202020204" pitchFamily="34" charset="0"/>
              </a:rPr>
              <a:t>Proyecto de aplicación de estrategias de lectura y escritura </a:t>
            </a:r>
            <a:r>
              <a:rPr lang="es-DO" sz="2500" b="1" dirty="0" smtClean="0">
                <a:cs typeface="Arial" panose="020B0604020202020204" pitchFamily="34" charset="0"/>
              </a:rPr>
              <a:t>en </a:t>
            </a:r>
            <a:r>
              <a:rPr lang="es-DO" sz="2500" b="1" dirty="0" smtClean="0">
                <a:cs typeface="Arial" panose="020B0604020202020204" pitchFamily="34" charset="0"/>
              </a:rPr>
              <a:t>la asignatura “Proyecto de Restaurante” de la carrera de Administración Hotelera, de la Facultad de Ciencias Sociales y Administrativa (FACSA):  </a:t>
            </a:r>
            <a:r>
              <a:rPr lang="es-DO" sz="2500" dirty="0">
                <a:cs typeface="Arial" panose="020B0604020202020204" pitchFamily="34" charset="0"/>
              </a:rPr>
              <a:t/>
            </a:r>
            <a:br>
              <a:rPr lang="es-DO" sz="2500" dirty="0">
                <a:cs typeface="Arial" panose="020B0604020202020204" pitchFamily="34" charset="0"/>
              </a:rPr>
            </a:br>
            <a:endParaRPr lang="en-US" sz="2500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DO" b="1" dirty="0"/>
              <a:t> </a:t>
            </a:r>
            <a:endParaRPr lang="es-DO" dirty="0"/>
          </a:p>
          <a:p>
            <a:pPr marL="0" indent="0" algn="ctr">
              <a:buNone/>
            </a:pPr>
            <a:r>
              <a:rPr lang="es-DO" sz="2400" dirty="0">
                <a:latin typeface="+mj-lt"/>
                <a:cs typeface="Arial" panose="020B0604020202020204" pitchFamily="34" charset="0"/>
              </a:rPr>
              <a:t>“Lineamientos para la elaboración de las memorias del </a:t>
            </a:r>
            <a:r>
              <a:rPr lang="es-DO" sz="2400" dirty="0" smtClean="0">
                <a:latin typeface="+mj-lt"/>
                <a:cs typeface="Arial" panose="020B0604020202020204" pitchFamily="34" charset="0"/>
              </a:rPr>
              <a:t>Proyecto </a:t>
            </a:r>
            <a:r>
              <a:rPr lang="es-DO" sz="2400" dirty="0">
                <a:latin typeface="+mj-lt"/>
                <a:cs typeface="Arial" panose="020B0604020202020204" pitchFamily="34" charset="0"/>
              </a:rPr>
              <a:t>de </a:t>
            </a:r>
            <a:r>
              <a:rPr lang="es-DO" sz="2400" dirty="0" smtClean="0">
                <a:latin typeface="+mj-lt"/>
                <a:cs typeface="Arial" panose="020B0604020202020204" pitchFamily="34" charset="0"/>
              </a:rPr>
              <a:t>Restaurante </a:t>
            </a:r>
            <a:r>
              <a:rPr lang="es-DO" sz="2400" dirty="0">
                <a:latin typeface="+mj-lt"/>
                <a:cs typeface="Arial" panose="020B0604020202020204" pitchFamily="34" charset="0"/>
              </a:rPr>
              <a:t>de los estudiantes de Administración </a:t>
            </a:r>
            <a:r>
              <a:rPr lang="es-DO" sz="2400" dirty="0" smtClean="0">
                <a:latin typeface="+mj-lt"/>
                <a:cs typeface="Arial" panose="020B0604020202020204" pitchFamily="34" charset="0"/>
              </a:rPr>
              <a:t>Hotelera, </a:t>
            </a:r>
            <a:r>
              <a:rPr lang="es-DO" sz="2400" dirty="0" smtClean="0">
                <a:cs typeface="Arial" panose="020B0604020202020204" pitchFamily="34" charset="0"/>
              </a:rPr>
              <a:t>cohorte 2016</a:t>
            </a:r>
            <a:r>
              <a:rPr lang="es-DO" sz="2400" dirty="0" smtClean="0">
                <a:latin typeface="+mj-lt"/>
                <a:cs typeface="Arial" panose="020B0604020202020204" pitchFamily="34" charset="0"/>
              </a:rPr>
              <a:t>”</a:t>
            </a:r>
            <a:endParaRPr lang="es-DO" sz="2400" dirty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600" dirty="0" smtClean="0">
                <a:latin typeface="+mj-lt"/>
              </a:rPr>
              <a:t>				</a:t>
            </a:r>
          </a:p>
          <a:p>
            <a:pPr marL="0" indent="0" algn="ctr">
              <a:buNone/>
            </a:pPr>
            <a:endParaRPr lang="en-US" sz="1600" dirty="0">
              <a:latin typeface="+mj-lt"/>
            </a:endParaRPr>
          </a:p>
          <a:p>
            <a:pPr marL="0" indent="0" algn="ctr">
              <a:buNone/>
            </a:pPr>
            <a:r>
              <a:rPr lang="en-US" sz="1600" dirty="0" smtClean="0">
                <a:latin typeface="+mj-lt"/>
              </a:rPr>
              <a:t>				</a:t>
            </a:r>
            <a:r>
              <a:rPr lang="en-US" sz="2200" dirty="0" err="1" smtClean="0">
                <a:latin typeface="+mj-lt"/>
              </a:rPr>
              <a:t>Sustentante</a:t>
            </a:r>
            <a:r>
              <a:rPr lang="en-US" sz="2200" dirty="0" smtClean="0">
                <a:latin typeface="+mj-lt"/>
              </a:rPr>
              <a:t>: </a:t>
            </a:r>
            <a:r>
              <a:rPr lang="en-US" sz="2200" b="1" i="1" dirty="0" smtClean="0">
                <a:latin typeface="+mj-lt"/>
              </a:rPr>
              <a:t>Carolina Brito de Lora</a:t>
            </a:r>
            <a:endParaRPr lang="en-US" sz="2200" b="1" i="1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926939"/>
          </a:xfrm>
        </p:spPr>
        <p:txBody>
          <a:bodyPr>
            <a:noAutofit/>
          </a:bodyPr>
          <a:lstStyle/>
          <a:p>
            <a:pPr marL="0" indent="0" algn="r"/>
            <a:r>
              <a:rPr lang="es-DO" sz="2800" dirty="0"/>
              <a:t/>
            </a:r>
            <a:br>
              <a:rPr lang="es-DO" sz="2800" dirty="0"/>
            </a:br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del Estudio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DO" sz="2400" dirty="0" smtClean="0"/>
              <a:t>En el Campus </a:t>
            </a:r>
            <a:r>
              <a:rPr lang="es-DO" sz="2400" dirty="0"/>
              <a:t>Santo Tomás de Aquino, </a:t>
            </a:r>
            <a:r>
              <a:rPr lang="es-DO" sz="2400" dirty="0" smtClean="0"/>
              <a:t>la profesora Patricia Tineo presentó </a:t>
            </a:r>
            <a:r>
              <a:rPr lang="es-DO" sz="2400" dirty="0"/>
              <a:t>la aplicación de estrategias de lectura y escritura para facilitar a </a:t>
            </a:r>
            <a:r>
              <a:rPr lang="es-DO" sz="2400" dirty="0" smtClean="0"/>
              <a:t>estudiantes </a:t>
            </a:r>
            <a:r>
              <a:rPr lang="es-DO" sz="2400" dirty="0"/>
              <a:t>universitarios el aprendizaje significativo de secuencias y expresiones propias de la recepción de un hotel</a:t>
            </a:r>
            <a:r>
              <a:rPr lang="es-DO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s-DO" sz="2400" dirty="0"/>
              <a:t>Campus de Santiago</a:t>
            </a:r>
            <a:r>
              <a:rPr lang="es-DO" sz="2400" dirty="0" smtClean="0"/>
              <a:t>. La profesora Frances Madera presentó el “Manual de Pasantías”, que </a:t>
            </a:r>
            <a:r>
              <a:rPr lang="es-DO" sz="2400" dirty="0"/>
              <a:t>trata </a:t>
            </a:r>
            <a:r>
              <a:rPr lang="es-DO" sz="2400" dirty="0" smtClean="0"/>
              <a:t>la </a:t>
            </a:r>
            <a:r>
              <a:rPr lang="es-DO" sz="2400" dirty="0"/>
              <a:t>importancia de utilizar un manual para la asignatura de Pasantía </a:t>
            </a:r>
            <a:r>
              <a:rPr lang="es-DO" sz="2400" dirty="0" smtClean="0"/>
              <a:t>Específica </a:t>
            </a:r>
            <a:r>
              <a:rPr lang="es-DO" sz="2400" dirty="0"/>
              <a:t>de los estudiantes en Administración Hotelera.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553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Autofit/>
          </a:bodyPr>
          <a:lstStyle/>
          <a:p>
            <a:pPr algn="r"/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 de Investigación</a:t>
            </a:r>
            <a:endParaRPr lang="es-DO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s-DO" sz="2400" i="1" dirty="0"/>
              <a:t>¿Qué estrategias de lectura y escritura ayudarían a disminuir la dificultad que presentan los alumnos de la asignatura de Proyecto de Restaurante para escribir el libro de las memorias de dicho proyecto?</a:t>
            </a:r>
            <a:endParaRPr lang="es-DO" sz="2400" dirty="0"/>
          </a:p>
          <a:p>
            <a:endParaRPr lang="es-DO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9718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Hipótesis </a:t>
            </a:r>
            <a:endParaRPr lang="es-DO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600" y="3796496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s-DO" i="1" dirty="0"/>
              <a:t>Si proveemos a los estudiantes </a:t>
            </a:r>
            <a:r>
              <a:rPr lang="es-DO" i="1" dirty="0" smtClean="0"/>
              <a:t>de una </a:t>
            </a:r>
            <a:r>
              <a:rPr lang="es-DO" i="1" dirty="0"/>
              <a:t>guía para realizar el libro de las memorias, tendrán las competencias para producir un informe con una estructura formal, sin que tengan que caer en la homosintaxis o copia de las memorias anteriores.</a:t>
            </a:r>
          </a:p>
          <a:p>
            <a:pPr>
              <a:lnSpc>
                <a:spcPct val="120000"/>
              </a:lnSpc>
            </a:pP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>
            <a:noAutofit/>
          </a:bodyPr>
          <a:lstStyle/>
          <a:p>
            <a:pPr marL="0" indent="0" algn="r"/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Objetivos del proyecto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2849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sz="2300" b="1" dirty="0" smtClean="0">
                <a:latin typeface="+mj-lt"/>
                <a:cs typeface="Arial" panose="020B0604020202020204" pitchFamily="34" charset="0"/>
              </a:rPr>
              <a:t>General: </a:t>
            </a:r>
          </a:p>
          <a:p>
            <a:pPr algn="just"/>
            <a:r>
              <a:rPr lang="es-DO" sz="2300" dirty="0" smtClean="0">
                <a:latin typeface="+mj-lt"/>
                <a:cs typeface="Arial" panose="020B0604020202020204" pitchFamily="34" charset="0"/>
              </a:rPr>
              <a:t>Implementar </a:t>
            </a:r>
            <a:r>
              <a:rPr lang="es-DO" sz="2300" dirty="0">
                <a:latin typeface="+mj-lt"/>
                <a:cs typeface="Arial" panose="020B0604020202020204" pitchFamily="34" charset="0"/>
              </a:rPr>
              <a:t>una guía de escritura con los conceptos claves que ayuden a los estudiantes a producir las memorias de la asignatura de Proyecto de Restaurante.</a:t>
            </a:r>
          </a:p>
          <a:p>
            <a:pPr marL="0" indent="0" algn="just">
              <a:buNone/>
            </a:pPr>
            <a:r>
              <a:rPr lang="es-DO" sz="2300" b="1" dirty="0" smtClean="0">
                <a:latin typeface="+mj-lt"/>
                <a:cs typeface="Arial" panose="020B0604020202020204" pitchFamily="34" charset="0"/>
              </a:rPr>
              <a:t>Específicos</a:t>
            </a:r>
            <a:r>
              <a:rPr lang="en-US" sz="2300" b="1" dirty="0" smtClean="0">
                <a:latin typeface="+mj-lt"/>
                <a:cs typeface="Arial" panose="020B0604020202020204" pitchFamily="34" charset="0"/>
              </a:rPr>
              <a:t>: </a:t>
            </a:r>
          </a:p>
          <a:p>
            <a:pPr lvl="0" algn="just"/>
            <a:r>
              <a:rPr lang="es-DO" sz="2300" dirty="0">
                <a:latin typeface="+mj-lt"/>
                <a:cs typeface="Arial" panose="020B0604020202020204" pitchFamily="34" charset="0"/>
              </a:rPr>
              <a:t>Identificar diversas definiciones de informe y texto expositivo.</a:t>
            </a:r>
          </a:p>
          <a:p>
            <a:pPr lvl="0" algn="just"/>
            <a:r>
              <a:rPr lang="es-DO" sz="2300" dirty="0">
                <a:latin typeface="+mj-lt"/>
                <a:cs typeface="Arial" panose="020B0604020202020204" pitchFamily="34" charset="0"/>
              </a:rPr>
              <a:t> Adaptar algunos de los conceptos aplicables a los lineamientos de la guía para producir el informe. </a:t>
            </a:r>
          </a:p>
          <a:p>
            <a:pPr lvl="0" algn="just"/>
            <a:r>
              <a:rPr lang="es-DO" sz="2300" dirty="0">
                <a:latin typeface="+mj-lt"/>
                <a:cs typeface="Arial" panose="020B0604020202020204" pitchFamily="34" charset="0"/>
              </a:rPr>
              <a:t>Construir una rúbrica como soporte de autorregulación en el proceso de construcción de las memorias.</a:t>
            </a:r>
          </a:p>
          <a:p>
            <a:pPr lvl="0" algn="just"/>
            <a:r>
              <a:rPr lang="es-DO" sz="2300" dirty="0">
                <a:latin typeface="+mj-lt"/>
                <a:cs typeface="Arial" panose="020B0604020202020204" pitchFamily="34" charset="0"/>
              </a:rPr>
              <a:t>Producir un texto expositivo que contenga las memorias del Proyecto de Restaurante.</a:t>
            </a:r>
          </a:p>
          <a:p>
            <a:pPr algn="just"/>
            <a:endParaRPr lang="es-DO" sz="23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marL="0" indent="0" algn="r"/>
            <a:r>
              <a:rPr lang="es-DO" sz="2600" dirty="0"/>
              <a:t/>
            </a:r>
            <a:br>
              <a:rPr lang="es-DO" sz="2600" dirty="0"/>
            </a:br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teórico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DO" sz="2400" dirty="0"/>
              <a:t>T</a:t>
            </a:r>
            <a:r>
              <a:rPr lang="es-DO" sz="2400" dirty="0" smtClean="0"/>
              <a:t>exto expositivo. </a:t>
            </a:r>
          </a:p>
          <a:p>
            <a:pPr algn="just">
              <a:lnSpc>
                <a:spcPct val="150000"/>
              </a:lnSpc>
            </a:pPr>
            <a:r>
              <a:rPr lang="es-DO" sz="2400" dirty="0"/>
              <a:t>N</a:t>
            </a:r>
            <a:r>
              <a:rPr lang="es-DO" sz="2400" dirty="0" smtClean="0"/>
              <a:t>iveles </a:t>
            </a:r>
            <a:r>
              <a:rPr lang="es-DO" sz="2400" dirty="0"/>
              <a:t>de análisis de los textos </a:t>
            </a:r>
            <a:r>
              <a:rPr lang="es-DO" sz="2400" dirty="0" smtClean="0"/>
              <a:t>expositivos.</a:t>
            </a:r>
          </a:p>
          <a:p>
            <a:pPr algn="just">
              <a:lnSpc>
                <a:spcPct val="150000"/>
              </a:lnSpc>
            </a:pPr>
            <a:r>
              <a:rPr lang="es-DO" sz="2400" dirty="0"/>
              <a:t>E</a:t>
            </a:r>
            <a:r>
              <a:rPr lang="es-DO" sz="2400" dirty="0" smtClean="0"/>
              <a:t>l informe y sus tipos.</a:t>
            </a:r>
          </a:p>
          <a:p>
            <a:pPr algn="just">
              <a:lnSpc>
                <a:spcPct val="150000"/>
              </a:lnSpc>
            </a:pPr>
            <a:r>
              <a:rPr lang="es-DO" sz="2400" dirty="0" smtClean="0"/>
              <a:t>El Modelo “</a:t>
            </a:r>
            <a:r>
              <a:rPr lang="es-DO" sz="2400" i="1" dirty="0" smtClean="0"/>
              <a:t>Decir </a:t>
            </a:r>
            <a:r>
              <a:rPr lang="es-DO" sz="2400" i="1" dirty="0"/>
              <a:t>el </a:t>
            </a:r>
            <a:r>
              <a:rPr lang="es-DO" sz="2400" i="1" dirty="0" smtClean="0"/>
              <a:t>Conocimiento” y </a:t>
            </a:r>
            <a:r>
              <a:rPr lang="es-DO" sz="2400" dirty="0"/>
              <a:t>modelo </a:t>
            </a:r>
            <a:r>
              <a:rPr lang="es-DO" sz="2400" dirty="0" smtClean="0"/>
              <a:t>de “</a:t>
            </a:r>
            <a:r>
              <a:rPr lang="es-DO" sz="2400" i="1" dirty="0" smtClean="0"/>
              <a:t>Transformar </a:t>
            </a:r>
            <a:r>
              <a:rPr lang="es-DO" sz="2400" i="1" dirty="0"/>
              <a:t>el </a:t>
            </a:r>
            <a:r>
              <a:rPr lang="es-DO" sz="2400" i="1" dirty="0" smtClean="0"/>
              <a:t>Conocimiento”.</a:t>
            </a:r>
            <a:endParaRPr lang="es-DO" sz="2400" dirty="0" smtClean="0"/>
          </a:p>
          <a:p>
            <a:pPr algn="just">
              <a:lnSpc>
                <a:spcPct val="150000"/>
              </a:lnSpc>
            </a:pPr>
            <a:r>
              <a:rPr lang="es-DO" sz="2400" dirty="0" smtClean="0"/>
              <a:t>Autorregulación.</a:t>
            </a:r>
          </a:p>
          <a:p>
            <a:pPr algn="just">
              <a:lnSpc>
                <a:spcPct val="150000"/>
              </a:lnSpc>
            </a:pPr>
            <a:r>
              <a:rPr lang="es-DO" sz="2400" dirty="0"/>
              <a:t>L</a:t>
            </a:r>
            <a:r>
              <a:rPr lang="es-DO" sz="2400" dirty="0" smtClean="0"/>
              <a:t>as rúbricas.</a:t>
            </a:r>
          </a:p>
          <a:p>
            <a:pPr algn="just"/>
            <a:endParaRPr lang="es-DO" sz="2400" dirty="0" smtClean="0"/>
          </a:p>
          <a:p>
            <a:pPr algn="just"/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Autofit/>
          </a:bodyPr>
          <a:lstStyle/>
          <a:p>
            <a:pPr marL="0" indent="0" algn="r"/>
            <a:r>
              <a:rPr lang="es-DO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DO" sz="2400" dirty="0" smtClean="0"/>
              <a:t>	Los estudiantes fueron provistos de una guía que contenía el detalle de cada acápite a desarrollar.</a:t>
            </a:r>
          </a:p>
          <a:p>
            <a:pPr algn="just">
              <a:buNone/>
            </a:pPr>
            <a:endParaRPr lang="es-DO" sz="2400" dirty="0" smtClean="0"/>
          </a:p>
          <a:p>
            <a:pPr algn="just">
              <a:buNone/>
            </a:pPr>
            <a:r>
              <a:rPr lang="es-DO" sz="2400" dirty="0" smtClean="0"/>
              <a:t>	De igual modo, para guiar el proceso de construcción de las memorias se pautaron varios encuentros para evaluar el progreso de cada asignación.</a:t>
            </a:r>
          </a:p>
          <a:p>
            <a:pPr algn="just">
              <a:buNone/>
            </a:pPr>
            <a:endParaRPr lang="es-DO" sz="2400" dirty="0" smtClean="0"/>
          </a:p>
          <a:p>
            <a:pPr algn="just">
              <a:buNone/>
            </a:pPr>
            <a:r>
              <a:rPr lang="es-DO" sz="2400" dirty="0" smtClean="0"/>
              <a:t>	En el primer encuentro se les explicó en detalle la información que debían recabar, a su vez, se les entregaron las bases teóricas que sustentarían las memorias.  </a:t>
            </a:r>
          </a:p>
          <a:p>
            <a:pPr algn="just">
              <a:buNone/>
            </a:pPr>
            <a:r>
              <a:rPr lang="es-DO" sz="2400" dirty="0" smtClean="0"/>
              <a:t>	</a:t>
            </a:r>
          </a:p>
          <a:p>
            <a:pPr algn="just">
              <a:buNone/>
            </a:pPr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marL="0" indent="0" algn="r"/>
            <a:r>
              <a:rPr lang="es-D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</a:t>
            </a:r>
            <a:endParaRPr lang="en-US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DO" sz="2400" dirty="0" smtClean="0"/>
              <a:t> 	En el segundo encuentro, se verificó si los estudiantes habían indagado lo asignado y se revisó la recopilación que tenían de sus compañeros de clases; luego les fueron enviados los lineamientos, con el detalle de lo que correspondía desarrollar a cada estudiante.</a:t>
            </a:r>
          </a:p>
          <a:p>
            <a:pPr algn="just">
              <a:buNone/>
            </a:pPr>
            <a:endParaRPr lang="es-DO" sz="2400" dirty="0" smtClean="0"/>
          </a:p>
          <a:p>
            <a:pPr algn="just">
              <a:buNone/>
            </a:pPr>
            <a:r>
              <a:rPr lang="es-DO" sz="2400" dirty="0" smtClean="0"/>
              <a:t>	En el tercer encuentro, se revisaron los avances de las memorias partiendo de la guía entregada previamente.</a:t>
            </a:r>
          </a:p>
          <a:p>
            <a:pPr algn="just">
              <a:buNone/>
            </a:pPr>
            <a:endParaRPr lang="es-DO" sz="2400" dirty="0" smtClean="0"/>
          </a:p>
          <a:p>
            <a:pPr algn="just">
              <a:buNone/>
            </a:pPr>
            <a:endParaRPr lang="es-DO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/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Autofit/>
          </a:bodyPr>
          <a:lstStyle/>
          <a:p>
            <a:pPr marL="0" indent="0" algn="r"/>
            <a:r>
              <a:rPr lang="es-DO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s-DO" sz="2400" dirty="0" smtClean="0"/>
              <a:t>	Finalmente, tras entregar las memorias, la misma fue evaluada en </a:t>
            </a:r>
            <a:r>
              <a:rPr lang="es-DO" sz="2400" dirty="0" err="1" smtClean="0"/>
              <a:t>formay</a:t>
            </a:r>
            <a:r>
              <a:rPr lang="es-DO" sz="2400" dirty="0" smtClean="0"/>
              <a:t> detalle del contenido, tanto por la sustentante de este proyecto, como por los profesores titulares de la asignatura. </a:t>
            </a:r>
          </a:p>
          <a:p>
            <a:pPr algn="just"/>
            <a:endParaRPr lang="es-DO" sz="2400" dirty="0" smtClean="0"/>
          </a:p>
          <a:p>
            <a:pPr algn="just">
              <a:buNone/>
            </a:pPr>
            <a:r>
              <a:rPr lang="es-DO" sz="2400" dirty="0" smtClean="0"/>
              <a:t>	Para el mejor seguimiento de los resultados en el proceso, se elaboró una rúbrica con los criterios a tomar en cuenta en cada uno de los aspectos a desarrollar en las memorias.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s-DO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A05CDF-BECB-4CAC-82C3-C6BC3E7FA1F5}"/>
</file>

<file path=customXml/itemProps2.xml><?xml version="1.0" encoding="utf-8"?>
<ds:datastoreItem xmlns:ds="http://schemas.openxmlformats.org/officeDocument/2006/customXml" ds:itemID="{E223ADD2-AAC7-4AD4-A45C-CE64AA8E5B1B}"/>
</file>

<file path=customXml/itemProps3.xml><?xml version="1.0" encoding="utf-8"?>
<ds:datastoreItem xmlns:ds="http://schemas.openxmlformats.org/officeDocument/2006/customXml" ds:itemID="{1CA8326A-96AA-45D8-8E51-C36CA9CA2155}"/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462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  PONTIFICIA UNIVERSIDAD CATÓLICA MADRE Y MAESTRA  CENTRO DE EXCELENCIA PARA LA INVESTIGACIÓN Y DIFUSIÓN DE LA LECTURA Y ESCRITURA (CEDILE)  Programa de Alfabetización Académica Diplomado en Lectura y Escritura a través del currículo en el Nivel Superior   III Seminario “Leer y Escribir a través del Currículo en la Educación Superior”  </vt:lpstr>
      <vt:lpstr>Proyecto de aplicación de estrategias de lectura y escritura en la asignatura “Proyecto de Restaurante” de la carrera de Administración Hotelera, de la Facultad de Ciencias Sociales y Administrativa (FACSA):   </vt:lpstr>
      <vt:lpstr> Antecedentes del Estudio</vt:lpstr>
      <vt:lpstr>Problema de Investigación</vt:lpstr>
      <vt:lpstr>Objetivos del proyecto</vt:lpstr>
      <vt:lpstr> Marco teórico</vt:lpstr>
      <vt:lpstr> Metodología</vt:lpstr>
      <vt:lpstr>Metodología</vt:lpstr>
      <vt:lpstr>Metodología</vt:lpstr>
      <vt:lpstr> Resultados</vt:lpstr>
      <vt:lpstr>Resultados</vt:lpstr>
      <vt:lpstr>Resultados</vt:lpstr>
      <vt:lpstr> Conclusiones</vt:lpstr>
      <vt:lpstr> </vt:lpstr>
      <vt:lpstr>Conclusiones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joperez</dc:creator>
  <cp:lastModifiedBy>Marinés Velázquez Crespo</cp:lastModifiedBy>
  <cp:revision>35</cp:revision>
  <dcterms:created xsi:type="dcterms:W3CDTF">2014-01-30T18:48:49Z</dcterms:created>
  <dcterms:modified xsi:type="dcterms:W3CDTF">2016-05-13T15:06:00Z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