
<file path=[Content_Types].xml><?xml version="1.0" encoding="utf-8"?>
<Types xmlns="http://schemas.openxmlformats.org/package/2006/content-types">
  <Default Extension="bin" ContentType="application/vnd.openxmlformats-officedocument.oleObject"/>
  <Default Extension="jpeg" ContentType="image/jpeg"/>
  <Default Extension="rels" ContentType="application/vnd.openxmlformats-package.relationships+xml"/>
  <Default Extension="xml" ContentType="application/xml"/>
  <Override PartName="/ppt/diagrams/data1.xml" ContentType="application/vnd.openxmlformats-officedocument.drawingml.diagramData+xml"/>
  <Override PartName="/ppt/diagrams/data6.xml" ContentType="application/vnd.openxmlformats-officedocument.drawingml.diagramData+xml"/>
  <Override PartName="/ppt/diagrams/data5.xml" ContentType="application/vnd.openxmlformats-officedocument.drawingml.diagramData+xml"/>
  <Override PartName="/ppt/diagrams/data4.xml" ContentType="application/vnd.openxmlformats-officedocument.drawingml.diagramData+xml"/>
  <Override PartName="/ppt/diagrams/data3.xml" ContentType="application/vnd.openxmlformats-officedocument.drawingml.diagramData+xml"/>
  <Override PartName="/ppt/diagrams/data2.xml" ContentType="application/vnd.openxmlformats-officedocument.drawingml.diagramData+xml"/>
  <Override PartName="/ppt/presentation.xml" ContentType="application/vnd.openxmlformats-officedocument.presentationml.presentation.main+xml"/>
  <Override PartName="/ppt/slides/slide5.xml" ContentType="application/vnd.openxmlformats-officedocument.presentationml.slide+xml"/>
  <Override PartName="/ppt/slides/slide10.xml" ContentType="application/vnd.openxmlformats-officedocument.presentationml.slide+xml"/>
  <Override PartName="/ppt/slides/slide9.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9.xml" ContentType="application/vnd.openxmlformats-officedocument.presentationml.slide+xml"/>
  <Override PartName="/ppt/slides/slide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4.xml" ContentType="application/vnd.openxmlformats-officedocument.presentationml.slide+xml"/>
  <Override PartName="/ppt/notesSlides/notesSlide4.xml" ContentType="application/vnd.openxmlformats-officedocument.presentationml.notesSlide+xml"/>
  <Override PartName="/ppt/slideLayouts/slideLayout2.xml" ContentType="application/vnd.openxmlformats-officedocument.presentationml.slideLayout+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Layouts/slideLayout11.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xml" ContentType="application/vnd.openxmlformats-officedocument.presentationml.slideLayout+xml"/>
  <Override PartName="/ppt/slideLayouts/slideLayout6.xml" ContentType="application/vnd.openxmlformats-officedocument.presentationml.slideLayout+xml"/>
  <Override PartName="/ppt/notesSlides/notesSlide1.xml" ContentType="application/vnd.openxmlformats-officedocument.presentationml.notesSlide+xml"/>
  <Override PartName="/ppt/slideLayouts/slideLayout3.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notesSlides/notesSlide2.xml" ContentType="application/vnd.openxmlformats-officedocument.presentationml.notesSlide+xml"/>
  <Override PartName="/ppt/diagrams/layout2.xml" ContentType="application/vnd.openxmlformats-officedocument.drawingml.diagramLayout+xml"/>
  <Override PartName="/ppt/diagrams/drawing1.xml" ContentType="application/vnd.ms-office.drawingml.diagramDrawing+xml"/>
  <Override PartName="/ppt/diagrams/colors2.xml" ContentType="application/vnd.openxmlformats-officedocument.drawingml.diagramColors+xml"/>
  <Override PartName="/ppt/diagrams/drawing2.xml" ContentType="application/vnd.ms-office.drawingml.diagramDrawing+xml"/>
  <Override PartName="/ppt/diagrams/quickStyle2.xml" ContentType="application/vnd.openxmlformats-officedocument.drawingml.diagramStyle+xml"/>
  <Override PartName="/ppt/diagrams/colors1.xml" ContentType="application/vnd.openxmlformats-officedocument.drawingml.diagramColors+xml"/>
  <Override PartName="/ppt/theme/theme2.xml" ContentType="application/vnd.openxmlformats-officedocument.theme+xml"/>
  <Override PartName="/ppt/diagrams/layout3.xml" ContentType="application/vnd.openxmlformats-officedocument.drawingml.diagramLayout+xml"/>
  <Override PartName="/ppt/diagrams/layout1.xml" ContentType="application/vnd.openxmlformats-officedocument.drawingml.diagramLayout+xml"/>
  <Override PartName="/ppt/diagrams/quickStyle1.xml" ContentType="application/vnd.openxmlformats-officedocument.drawingml.diagramStyle+xml"/>
  <Override PartName="/ppt/diagrams/quickStyle3.xml" ContentType="application/vnd.openxmlformats-officedocument.drawingml.diagramStyle+xml"/>
  <Override PartName="/ppt/diagrams/colors3.xml" ContentType="application/vnd.openxmlformats-officedocument.drawingml.diagramColors+xml"/>
  <Override PartName="/ppt/diagrams/drawing5.xml" ContentType="application/vnd.ms-office.drawingml.diagramDrawing+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colors5.xml" ContentType="application/vnd.openxmlformats-officedocument.drawingml.diagramColors+xml"/>
  <Override PartName="/ppt/diagrams/quickStyle5.xml" ContentType="application/vnd.openxmlformats-officedocument.drawingml.diagramStyle+xml"/>
  <Override PartName="/ppt/diagrams/layout5.xml" ContentType="application/vnd.openxmlformats-officedocument.drawingml.diagramLayout+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theme/theme1.xml" ContentType="application/vnd.openxmlformats-officedocument.theme+xml"/>
  <Override PartName="/ppt/theme/themeOverride3.xml" ContentType="application/vnd.openxmlformats-officedocument.themeOverride+xml"/>
  <Override PartName="/ppt/diagrams/drawing3.xml" ContentType="application/vnd.ms-office.drawingml.diagramDrawing+xml"/>
  <Override PartName="/ppt/theme/themeOverride2.xml" ContentType="application/vnd.openxmlformats-officedocument.themeOverride+xml"/>
  <Override PartName="/ppt/charts/chart3.xml" ContentType="application/vnd.openxmlformats-officedocument.drawingml.chart+xml"/>
  <Override PartName="/ppt/notesMasters/notesMaster1.xml" ContentType="application/vnd.openxmlformats-officedocument.presentationml.notesMaster+xml"/>
  <Override PartName="/ppt/theme/themeOverride1.xml" ContentType="application/vnd.openxmlformats-officedocument.themeOverride+xml"/>
  <Override PartName="/ppt/charts/chart1.xml" ContentType="application/vnd.openxmlformats-officedocument.drawingml.chart+xml"/>
  <Override PartName="/ppt/charts/chart2.xml" ContentType="application/vnd.openxmlformats-officedocument.drawingml.chart+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1"/>
  </p:notesMasterIdLst>
  <p:sldIdLst>
    <p:sldId id="271" r:id="rId2"/>
    <p:sldId id="273" r:id="rId3"/>
    <p:sldId id="278" r:id="rId4"/>
    <p:sldId id="289" r:id="rId5"/>
    <p:sldId id="280" r:id="rId6"/>
    <p:sldId id="290" r:id="rId7"/>
    <p:sldId id="282" r:id="rId8"/>
    <p:sldId id="283" r:id="rId9"/>
    <p:sldId id="287" r:id="rId10"/>
    <p:sldId id="288" r:id="rId11"/>
    <p:sldId id="295" r:id="rId12"/>
    <p:sldId id="294" r:id="rId13"/>
    <p:sldId id="296" r:id="rId14"/>
    <p:sldId id="284" r:id="rId15"/>
    <p:sldId id="285" r:id="rId16"/>
    <p:sldId id="291" r:id="rId17"/>
    <p:sldId id="293" r:id="rId18"/>
    <p:sldId id="292" r:id="rId19"/>
    <p:sldId id="286" r:id="rId20"/>
  </p:sldIdLst>
  <p:sldSz cx="9144000" cy="6858000" type="screen4x3"/>
  <p:notesSz cx="6858000" cy="9144000"/>
  <p:defaultTextStyle>
    <a:defPPr>
      <a:defRPr lang="es-D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3246" autoAdjust="0"/>
  </p:normalViewPr>
  <p:slideViewPr>
    <p:cSldViewPr>
      <p:cViewPr>
        <p:scale>
          <a:sx n="70" d="100"/>
          <a:sy n="70" d="100"/>
        </p:scale>
        <p:origin x="-1386"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customXml" Target="../customXml/item1.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28" Type="http://schemas.openxmlformats.org/officeDocument/2006/relationships/customXml" Target="../customXml/item3.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 Id="rId27" Type="http://schemas.openxmlformats.org/officeDocument/2006/relationships/customXml" Target="../customXml/item2.xml"/></Relationships>
</file>

<file path=ppt/charts/_rels/chart1.xml.rels><?xml version="1.0" encoding="UTF-8" standalone="yes"?>
<Relationships xmlns="http://schemas.openxmlformats.org/package/2006/relationships"><Relationship Id="rId2" Type="http://schemas.openxmlformats.org/officeDocument/2006/relationships/oleObject" Target="../embeddings/oleObject1.bin"/><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2" Type="http://schemas.openxmlformats.org/officeDocument/2006/relationships/oleObject" Target="../embeddings/oleObject2.bin"/><Relationship Id="rId1" Type="http://schemas.openxmlformats.org/officeDocument/2006/relationships/themeOverride" Target="../theme/themeOverride2.xml"/></Relationships>
</file>

<file path=ppt/charts/_rels/chart3.xml.rels><?xml version="1.0" encoding="UTF-8" standalone="yes"?>
<Relationships xmlns="http://schemas.openxmlformats.org/package/2006/relationships"><Relationship Id="rId2" Type="http://schemas.openxmlformats.org/officeDocument/2006/relationships/oleObject" Target="../embeddings/oleObject3.bin"/><Relationship Id="rId1" Type="http://schemas.openxmlformats.org/officeDocument/2006/relationships/themeOverride" Target="../theme/themeOverride3.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s-DO"/>
  <c:roundedCorners val="0"/>
  <mc:AlternateContent xmlns:mc="http://schemas.openxmlformats.org/markup-compatibility/2006">
    <mc:Choice xmlns:c14="http://schemas.microsoft.com/office/drawing/2007/8/2/chart" Requires="c14">
      <c14:style val="118"/>
    </mc:Choice>
    <mc:Fallback>
      <c:style val="18"/>
    </mc:Fallback>
  </mc:AlternateContent>
  <c:clrMapOvr bg1="lt1" tx1="dk1" bg2="lt2" tx2="dk2" accent1="accent1" accent2="accent2" accent3="accent3" accent4="accent4" accent5="accent5" accent6="accent6" hlink="hlink" folHlink="folHlink"/>
  <c:chart>
    <c:autoTitleDeleted val="0"/>
    <c:view3D>
      <c:rotX val="15"/>
      <c:rotY val="20"/>
      <c:rAngAx val="1"/>
    </c:view3D>
    <c:floor>
      <c:thickness val="0"/>
    </c:floor>
    <c:sideWall>
      <c:thickness val="0"/>
    </c:sideWall>
    <c:backWall>
      <c:thickness val="0"/>
    </c:backWall>
    <c:plotArea>
      <c:layout/>
      <c:bar3DChart>
        <c:barDir val="col"/>
        <c:grouping val="clustered"/>
        <c:varyColors val="0"/>
        <c:ser>
          <c:idx val="0"/>
          <c:order val="0"/>
          <c:tx>
            <c:v>Ejercicio 1</c:v>
          </c:tx>
          <c:invertIfNegative val="0"/>
          <c:cat>
            <c:strRef>
              <c:f>Hoja1!$B$24:$D$24</c:f>
              <c:strCache>
                <c:ptCount val="3"/>
                <c:pt idx="0">
                  <c:v>Equipo A</c:v>
                </c:pt>
                <c:pt idx="1">
                  <c:v>Equipo B</c:v>
                </c:pt>
                <c:pt idx="2">
                  <c:v>Equipo C</c:v>
                </c:pt>
              </c:strCache>
            </c:strRef>
          </c:cat>
          <c:val>
            <c:numRef>
              <c:f>Hoja1!$B$25:$D$25</c:f>
              <c:numCache>
                <c:formatCode>General</c:formatCode>
                <c:ptCount val="3"/>
                <c:pt idx="0">
                  <c:v>4.5</c:v>
                </c:pt>
                <c:pt idx="1">
                  <c:v>4</c:v>
                </c:pt>
                <c:pt idx="2">
                  <c:v>5</c:v>
                </c:pt>
              </c:numCache>
            </c:numRef>
          </c:val>
        </c:ser>
        <c:ser>
          <c:idx val="1"/>
          <c:order val="1"/>
          <c:tx>
            <c:v>Ejercicio 2</c:v>
          </c:tx>
          <c:invertIfNegative val="0"/>
          <c:cat>
            <c:strRef>
              <c:f>Hoja1!$B$24:$D$24</c:f>
              <c:strCache>
                <c:ptCount val="3"/>
                <c:pt idx="0">
                  <c:v>Equipo A</c:v>
                </c:pt>
                <c:pt idx="1">
                  <c:v>Equipo B</c:v>
                </c:pt>
                <c:pt idx="2">
                  <c:v>Equipo C</c:v>
                </c:pt>
              </c:strCache>
            </c:strRef>
          </c:cat>
          <c:val>
            <c:numRef>
              <c:f>Hoja1!$B$26:$D$26</c:f>
              <c:numCache>
                <c:formatCode>General</c:formatCode>
                <c:ptCount val="3"/>
                <c:pt idx="0">
                  <c:v>5</c:v>
                </c:pt>
                <c:pt idx="1">
                  <c:v>6</c:v>
                </c:pt>
                <c:pt idx="2">
                  <c:v>5</c:v>
                </c:pt>
              </c:numCache>
            </c:numRef>
          </c:val>
        </c:ser>
        <c:ser>
          <c:idx val="2"/>
          <c:order val="2"/>
          <c:tx>
            <c:v>Ejercicio 3</c:v>
          </c:tx>
          <c:invertIfNegative val="0"/>
          <c:cat>
            <c:strRef>
              <c:f>Hoja1!$B$24:$D$24</c:f>
              <c:strCache>
                <c:ptCount val="3"/>
                <c:pt idx="0">
                  <c:v>Equipo A</c:v>
                </c:pt>
                <c:pt idx="1">
                  <c:v>Equipo B</c:v>
                </c:pt>
                <c:pt idx="2">
                  <c:v>Equipo C</c:v>
                </c:pt>
              </c:strCache>
            </c:strRef>
          </c:cat>
          <c:val>
            <c:numRef>
              <c:f>Hoja1!$B$27:$D$27</c:f>
              <c:numCache>
                <c:formatCode>General</c:formatCode>
                <c:ptCount val="3"/>
                <c:pt idx="0">
                  <c:v>6</c:v>
                </c:pt>
                <c:pt idx="1">
                  <c:v>5</c:v>
                </c:pt>
                <c:pt idx="2">
                  <c:v>6.5</c:v>
                </c:pt>
              </c:numCache>
            </c:numRef>
          </c:val>
        </c:ser>
        <c:dLbls>
          <c:showLegendKey val="0"/>
          <c:showVal val="0"/>
          <c:showCatName val="0"/>
          <c:showSerName val="0"/>
          <c:showPercent val="0"/>
          <c:showBubbleSize val="0"/>
        </c:dLbls>
        <c:gapWidth val="150"/>
        <c:shape val="cylinder"/>
        <c:axId val="96861568"/>
        <c:axId val="102302848"/>
        <c:axId val="0"/>
      </c:bar3DChart>
      <c:catAx>
        <c:axId val="96861568"/>
        <c:scaling>
          <c:orientation val="minMax"/>
        </c:scaling>
        <c:delete val="0"/>
        <c:axPos val="b"/>
        <c:majorTickMark val="out"/>
        <c:minorTickMark val="none"/>
        <c:tickLblPos val="nextTo"/>
        <c:txPr>
          <a:bodyPr/>
          <a:lstStyle/>
          <a:p>
            <a:pPr>
              <a:defRPr lang="en-US" sz="1100">
                <a:latin typeface="Arial" panose="020B0604020202020204" pitchFamily="34" charset="0"/>
                <a:cs typeface="Arial" panose="020B0604020202020204" pitchFamily="34" charset="0"/>
              </a:defRPr>
            </a:pPr>
            <a:endParaRPr lang="es-DO"/>
          </a:p>
        </c:txPr>
        <c:crossAx val="102302848"/>
        <c:crosses val="autoZero"/>
        <c:auto val="1"/>
        <c:lblAlgn val="ctr"/>
        <c:lblOffset val="100"/>
        <c:noMultiLvlLbl val="0"/>
      </c:catAx>
      <c:valAx>
        <c:axId val="102302848"/>
        <c:scaling>
          <c:orientation val="minMax"/>
        </c:scaling>
        <c:delete val="0"/>
        <c:axPos val="l"/>
        <c:majorGridlines/>
        <c:title>
          <c:tx>
            <c:rich>
              <a:bodyPr rot="-5400000" vert="horz"/>
              <a:lstStyle/>
              <a:p>
                <a:pPr>
                  <a:defRPr lang="en-US">
                    <a:latin typeface="Arial" panose="020B0604020202020204" pitchFamily="34" charset="0"/>
                    <a:cs typeface="Arial" panose="020B0604020202020204" pitchFamily="34" charset="0"/>
                  </a:defRPr>
                </a:pPr>
                <a:r>
                  <a:rPr lang="es-DO">
                    <a:latin typeface="Arial" panose="020B0604020202020204" pitchFamily="34" charset="0"/>
                    <a:cs typeface="Arial" panose="020B0604020202020204" pitchFamily="34" charset="0"/>
                  </a:rPr>
                  <a:t>Calificación</a:t>
                </a:r>
              </a:p>
            </c:rich>
          </c:tx>
          <c:layout/>
          <c:overlay val="0"/>
        </c:title>
        <c:numFmt formatCode="General" sourceLinked="1"/>
        <c:majorTickMark val="out"/>
        <c:minorTickMark val="none"/>
        <c:tickLblPos val="nextTo"/>
        <c:txPr>
          <a:bodyPr/>
          <a:lstStyle/>
          <a:p>
            <a:pPr>
              <a:defRPr lang="en-US"/>
            </a:pPr>
            <a:endParaRPr lang="es-DO"/>
          </a:p>
        </c:txPr>
        <c:crossAx val="96861568"/>
        <c:crosses val="autoZero"/>
        <c:crossBetween val="between"/>
      </c:valAx>
    </c:plotArea>
    <c:legend>
      <c:legendPos val="b"/>
      <c:layout/>
      <c:overlay val="0"/>
      <c:txPr>
        <a:bodyPr/>
        <a:lstStyle/>
        <a:p>
          <a:pPr>
            <a:defRPr lang="en-US"/>
          </a:pPr>
          <a:endParaRPr lang="es-DO"/>
        </a:p>
      </c:txPr>
    </c:legend>
    <c:plotVisOnly val="1"/>
    <c:dispBlanksAs val="gap"/>
    <c:showDLblsOverMax val="0"/>
  </c:chart>
  <c:externalData r:id="rId2">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s-DO"/>
  <c:roundedCorners val="0"/>
  <mc:AlternateContent xmlns:mc="http://schemas.openxmlformats.org/markup-compatibility/2006">
    <mc:Choice xmlns:c14="http://schemas.microsoft.com/office/drawing/2007/8/2/chart" Requires="c14">
      <c14:style val="118"/>
    </mc:Choice>
    <mc:Fallback>
      <c:style val="18"/>
    </mc:Fallback>
  </mc:AlternateContent>
  <c:clrMapOvr bg1="lt1" tx1="dk1" bg2="lt2" tx2="dk2" accent1="accent1" accent2="accent2" accent3="accent3" accent4="accent4" accent5="accent5" accent6="accent6" hlink="hlink" folHlink="folHlink"/>
  <c:chart>
    <c:autoTitleDeleted val="0"/>
    <c:view3D>
      <c:rotX val="15"/>
      <c:rotY val="20"/>
      <c:rAngAx val="1"/>
    </c:view3D>
    <c:floor>
      <c:thickness val="0"/>
    </c:floor>
    <c:sideWall>
      <c:thickness val="0"/>
    </c:sideWall>
    <c:backWall>
      <c:thickness val="0"/>
    </c:backWall>
    <c:plotArea>
      <c:layout/>
      <c:bar3DChart>
        <c:barDir val="col"/>
        <c:grouping val="clustered"/>
        <c:varyColors val="0"/>
        <c:ser>
          <c:idx val="0"/>
          <c:order val="0"/>
          <c:tx>
            <c:v>ejercicio 1</c:v>
          </c:tx>
          <c:invertIfNegative val="0"/>
          <c:cat>
            <c:strRef>
              <c:f>Hoja1!$B$41:$D$41</c:f>
              <c:strCache>
                <c:ptCount val="3"/>
                <c:pt idx="0">
                  <c:v>Equipo A</c:v>
                </c:pt>
                <c:pt idx="1">
                  <c:v>Equipo B</c:v>
                </c:pt>
                <c:pt idx="2">
                  <c:v>Equipo C</c:v>
                </c:pt>
              </c:strCache>
            </c:strRef>
          </c:cat>
          <c:val>
            <c:numRef>
              <c:f>Hoja1!$B$42:$D$42</c:f>
              <c:numCache>
                <c:formatCode>General</c:formatCode>
                <c:ptCount val="3"/>
                <c:pt idx="0">
                  <c:v>24.5</c:v>
                </c:pt>
                <c:pt idx="1">
                  <c:v>22</c:v>
                </c:pt>
                <c:pt idx="2">
                  <c:v>26.5</c:v>
                </c:pt>
              </c:numCache>
            </c:numRef>
          </c:val>
        </c:ser>
        <c:ser>
          <c:idx val="1"/>
          <c:order val="1"/>
          <c:tx>
            <c:v>Ejercicio 2</c:v>
          </c:tx>
          <c:invertIfNegative val="0"/>
          <c:cat>
            <c:strRef>
              <c:f>Hoja1!$B$41:$D$41</c:f>
              <c:strCache>
                <c:ptCount val="3"/>
                <c:pt idx="0">
                  <c:v>Equipo A</c:v>
                </c:pt>
                <c:pt idx="1">
                  <c:v>Equipo B</c:v>
                </c:pt>
                <c:pt idx="2">
                  <c:v>Equipo C</c:v>
                </c:pt>
              </c:strCache>
            </c:strRef>
          </c:cat>
          <c:val>
            <c:numRef>
              <c:f>Hoja1!$B$43:$D$43</c:f>
              <c:numCache>
                <c:formatCode>General</c:formatCode>
                <c:ptCount val="3"/>
                <c:pt idx="0">
                  <c:v>23.5</c:v>
                </c:pt>
                <c:pt idx="1">
                  <c:v>26.5</c:v>
                </c:pt>
                <c:pt idx="2">
                  <c:v>26.5</c:v>
                </c:pt>
              </c:numCache>
            </c:numRef>
          </c:val>
        </c:ser>
        <c:ser>
          <c:idx val="2"/>
          <c:order val="2"/>
          <c:tx>
            <c:v>ejercicio 3</c:v>
          </c:tx>
          <c:invertIfNegative val="0"/>
          <c:cat>
            <c:strRef>
              <c:f>Hoja1!$B$41:$D$41</c:f>
              <c:strCache>
                <c:ptCount val="3"/>
                <c:pt idx="0">
                  <c:v>Equipo A</c:v>
                </c:pt>
                <c:pt idx="1">
                  <c:v>Equipo B</c:v>
                </c:pt>
                <c:pt idx="2">
                  <c:v>Equipo C</c:v>
                </c:pt>
              </c:strCache>
            </c:strRef>
          </c:cat>
          <c:val>
            <c:numRef>
              <c:f>Hoja1!$B$44:$D$44</c:f>
              <c:numCache>
                <c:formatCode>General</c:formatCode>
                <c:ptCount val="3"/>
                <c:pt idx="0">
                  <c:v>26</c:v>
                </c:pt>
                <c:pt idx="1">
                  <c:v>25.5</c:v>
                </c:pt>
                <c:pt idx="2">
                  <c:v>27</c:v>
                </c:pt>
              </c:numCache>
            </c:numRef>
          </c:val>
        </c:ser>
        <c:dLbls>
          <c:showLegendKey val="0"/>
          <c:showVal val="0"/>
          <c:showCatName val="0"/>
          <c:showSerName val="0"/>
          <c:showPercent val="0"/>
          <c:showBubbleSize val="0"/>
        </c:dLbls>
        <c:gapWidth val="150"/>
        <c:shape val="cylinder"/>
        <c:axId val="95258112"/>
        <c:axId val="95259648"/>
        <c:axId val="0"/>
      </c:bar3DChart>
      <c:catAx>
        <c:axId val="95258112"/>
        <c:scaling>
          <c:orientation val="minMax"/>
        </c:scaling>
        <c:delete val="0"/>
        <c:axPos val="b"/>
        <c:majorTickMark val="out"/>
        <c:minorTickMark val="none"/>
        <c:tickLblPos val="nextTo"/>
        <c:txPr>
          <a:bodyPr/>
          <a:lstStyle/>
          <a:p>
            <a:pPr>
              <a:defRPr lang="en-US" sz="1050">
                <a:latin typeface="Arial" panose="020B0604020202020204" pitchFamily="34" charset="0"/>
                <a:cs typeface="Arial" panose="020B0604020202020204" pitchFamily="34" charset="0"/>
              </a:defRPr>
            </a:pPr>
            <a:endParaRPr lang="es-DO"/>
          </a:p>
        </c:txPr>
        <c:crossAx val="95259648"/>
        <c:crosses val="autoZero"/>
        <c:auto val="1"/>
        <c:lblAlgn val="ctr"/>
        <c:lblOffset val="100"/>
        <c:noMultiLvlLbl val="0"/>
      </c:catAx>
      <c:valAx>
        <c:axId val="95259648"/>
        <c:scaling>
          <c:orientation val="minMax"/>
        </c:scaling>
        <c:delete val="0"/>
        <c:axPos val="l"/>
        <c:majorGridlines/>
        <c:title>
          <c:tx>
            <c:rich>
              <a:bodyPr rot="-5400000" vert="horz"/>
              <a:lstStyle/>
              <a:p>
                <a:pPr>
                  <a:defRPr lang="en-US" sz="1100">
                    <a:latin typeface="Arial" panose="020B0604020202020204" pitchFamily="34" charset="0"/>
                    <a:cs typeface="Arial" panose="020B0604020202020204" pitchFamily="34" charset="0"/>
                  </a:defRPr>
                </a:pPr>
                <a:r>
                  <a:rPr lang="en-US" sz="1100">
                    <a:latin typeface="Arial" panose="020B0604020202020204" pitchFamily="34" charset="0"/>
                    <a:cs typeface="Arial" panose="020B0604020202020204" pitchFamily="34" charset="0"/>
                  </a:rPr>
                  <a:t>Calificación</a:t>
                </a:r>
              </a:p>
            </c:rich>
          </c:tx>
          <c:layout/>
          <c:overlay val="0"/>
        </c:title>
        <c:numFmt formatCode="General" sourceLinked="1"/>
        <c:majorTickMark val="out"/>
        <c:minorTickMark val="none"/>
        <c:tickLblPos val="nextTo"/>
        <c:txPr>
          <a:bodyPr/>
          <a:lstStyle/>
          <a:p>
            <a:pPr>
              <a:defRPr lang="en-US"/>
            </a:pPr>
            <a:endParaRPr lang="es-DO"/>
          </a:p>
        </c:txPr>
        <c:crossAx val="95258112"/>
        <c:crosses val="autoZero"/>
        <c:crossBetween val="between"/>
      </c:valAx>
    </c:plotArea>
    <c:legend>
      <c:legendPos val="b"/>
      <c:layout/>
      <c:overlay val="0"/>
      <c:txPr>
        <a:bodyPr/>
        <a:lstStyle/>
        <a:p>
          <a:pPr>
            <a:defRPr lang="en-US"/>
          </a:pPr>
          <a:endParaRPr lang="es-DO"/>
        </a:p>
      </c:txPr>
    </c:legend>
    <c:plotVisOnly val="1"/>
    <c:dispBlanksAs val="gap"/>
    <c:showDLblsOverMax val="0"/>
  </c:chart>
  <c:externalData r:id="rId2">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s-DO"/>
  <c:roundedCorners val="0"/>
  <mc:AlternateContent xmlns:mc="http://schemas.openxmlformats.org/markup-compatibility/2006">
    <mc:Choice xmlns:c14="http://schemas.microsoft.com/office/drawing/2007/8/2/chart" Requires="c14">
      <c14:style val="118"/>
    </mc:Choice>
    <mc:Fallback>
      <c:style val="18"/>
    </mc:Fallback>
  </mc:AlternateContent>
  <c:clrMapOvr bg1="lt1" tx1="dk1" bg2="lt2" tx2="dk2" accent1="accent1" accent2="accent2" accent3="accent3" accent4="accent4" accent5="accent5" accent6="accent6" hlink="hlink" folHlink="folHlink"/>
  <c:chart>
    <c:autoTitleDeleted val="0"/>
    <c:view3D>
      <c:rotX val="15"/>
      <c:rotY val="20"/>
      <c:rAngAx val="1"/>
    </c:view3D>
    <c:floor>
      <c:thickness val="0"/>
    </c:floor>
    <c:sideWall>
      <c:thickness val="0"/>
    </c:sideWall>
    <c:backWall>
      <c:thickness val="0"/>
    </c:backWall>
    <c:plotArea>
      <c:layout/>
      <c:bar3DChart>
        <c:barDir val="col"/>
        <c:grouping val="clustered"/>
        <c:varyColors val="0"/>
        <c:ser>
          <c:idx val="0"/>
          <c:order val="0"/>
          <c:tx>
            <c:v>Ejercicio 1</c:v>
          </c:tx>
          <c:invertIfNegative val="0"/>
          <c:cat>
            <c:strRef>
              <c:f>Hoja1!$B$62:$D$62</c:f>
              <c:strCache>
                <c:ptCount val="3"/>
                <c:pt idx="0">
                  <c:v>Equipo A</c:v>
                </c:pt>
                <c:pt idx="1">
                  <c:v>Equipo B</c:v>
                </c:pt>
                <c:pt idx="2">
                  <c:v>Equipo C</c:v>
                </c:pt>
              </c:strCache>
            </c:strRef>
          </c:cat>
          <c:val>
            <c:numRef>
              <c:f>Hoja1!$B$63:$D$63</c:f>
              <c:numCache>
                <c:formatCode>General</c:formatCode>
                <c:ptCount val="3"/>
                <c:pt idx="0">
                  <c:v>93.5</c:v>
                </c:pt>
                <c:pt idx="1">
                  <c:v>72.5</c:v>
                </c:pt>
                <c:pt idx="2">
                  <c:v>94.5</c:v>
                </c:pt>
              </c:numCache>
            </c:numRef>
          </c:val>
        </c:ser>
        <c:ser>
          <c:idx val="1"/>
          <c:order val="1"/>
          <c:tx>
            <c:v>Ejercicio 2</c:v>
          </c:tx>
          <c:invertIfNegative val="0"/>
          <c:cat>
            <c:strRef>
              <c:f>Hoja1!$B$62:$D$62</c:f>
              <c:strCache>
                <c:ptCount val="3"/>
                <c:pt idx="0">
                  <c:v>Equipo A</c:v>
                </c:pt>
                <c:pt idx="1">
                  <c:v>Equipo B</c:v>
                </c:pt>
                <c:pt idx="2">
                  <c:v>Equipo C</c:v>
                </c:pt>
              </c:strCache>
            </c:strRef>
          </c:cat>
          <c:val>
            <c:numRef>
              <c:f>Hoja1!$B$64:$D$64</c:f>
              <c:numCache>
                <c:formatCode>General</c:formatCode>
                <c:ptCount val="3"/>
                <c:pt idx="0">
                  <c:v>83</c:v>
                </c:pt>
                <c:pt idx="1">
                  <c:v>85.5</c:v>
                </c:pt>
                <c:pt idx="2">
                  <c:v>96</c:v>
                </c:pt>
              </c:numCache>
            </c:numRef>
          </c:val>
        </c:ser>
        <c:ser>
          <c:idx val="2"/>
          <c:order val="2"/>
          <c:tx>
            <c:v>Ejercicio 3</c:v>
          </c:tx>
          <c:invertIfNegative val="0"/>
          <c:cat>
            <c:strRef>
              <c:f>Hoja1!$B$62:$D$62</c:f>
              <c:strCache>
                <c:ptCount val="3"/>
                <c:pt idx="0">
                  <c:v>Equipo A</c:v>
                </c:pt>
                <c:pt idx="1">
                  <c:v>Equipo B</c:v>
                </c:pt>
                <c:pt idx="2">
                  <c:v>Equipo C</c:v>
                </c:pt>
              </c:strCache>
            </c:strRef>
          </c:cat>
          <c:val>
            <c:numRef>
              <c:f>Hoja1!$B$65:$D$65</c:f>
              <c:numCache>
                <c:formatCode>General</c:formatCode>
                <c:ptCount val="3"/>
                <c:pt idx="0">
                  <c:v>95</c:v>
                </c:pt>
                <c:pt idx="1">
                  <c:v>95</c:v>
                </c:pt>
                <c:pt idx="2">
                  <c:v>96</c:v>
                </c:pt>
              </c:numCache>
            </c:numRef>
          </c:val>
        </c:ser>
        <c:dLbls>
          <c:showLegendKey val="0"/>
          <c:showVal val="0"/>
          <c:showCatName val="0"/>
          <c:showSerName val="0"/>
          <c:showPercent val="0"/>
          <c:showBubbleSize val="0"/>
        </c:dLbls>
        <c:gapWidth val="150"/>
        <c:shape val="cylinder"/>
        <c:axId val="102861440"/>
        <c:axId val="102867328"/>
        <c:axId val="0"/>
      </c:bar3DChart>
      <c:catAx>
        <c:axId val="102861440"/>
        <c:scaling>
          <c:orientation val="minMax"/>
        </c:scaling>
        <c:delete val="0"/>
        <c:axPos val="b"/>
        <c:majorTickMark val="out"/>
        <c:minorTickMark val="none"/>
        <c:tickLblPos val="nextTo"/>
        <c:txPr>
          <a:bodyPr/>
          <a:lstStyle/>
          <a:p>
            <a:pPr>
              <a:defRPr lang="en-US" sz="1050">
                <a:latin typeface="Arial" panose="020B0604020202020204" pitchFamily="34" charset="0"/>
                <a:cs typeface="Arial" panose="020B0604020202020204" pitchFamily="34" charset="0"/>
              </a:defRPr>
            </a:pPr>
            <a:endParaRPr lang="es-DO"/>
          </a:p>
        </c:txPr>
        <c:crossAx val="102867328"/>
        <c:crosses val="autoZero"/>
        <c:auto val="1"/>
        <c:lblAlgn val="ctr"/>
        <c:lblOffset val="100"/>
        <c:noMultiLvlLbl val="0"/>
      </c:catAx>
      <c:valAx>
        <c:axId val="102867328"/>
        <c:scaling>
          <c:orientation val="minMax"/>
        </c:scaling>
        <c:delete val="0"/>
        <c:axPos val="l"/>
        <c:majorGridlines/>
        <c:title>
          <c:tx>
            <c:rich>
              <a:bodyPr rot="-5400000" vert="horz"/>
              <a:lstStyle/>
              <a:p>
                <a:pPr>
                  <a:defRPr lang="en-US"/>
                </a:pPr>
                <a:r>
                  <a:rPr lang="en-US"/>
                  <a:t>Calificación</a:t>
                </a:r>
              </a:p>
            </c:rich>
          </c:tx>
          <c:layout/>
          <c:overlay val="0"/>
        </c:title>
        <c:numFmt formatCode="General" sourceLinked="1"/>
        <c:majorTickMark val="out"/>
        <c:minorTickMark val="none"/>
        <c:tickLblPos val="nextTo"/>
        <c:txPr>
          <a:bodyPr/>
          <a:lstStyle/>
          <a:p>
            <a:pPr>
              <a:defRPr lang="en-US"/>
            </a:pPr>
            <a:endParaRPr lang="es-DO"/>
          </a:p>
        </c:txPr>
        <c:crossAx val="102861440"/>
        <c:crosses val="autoZero"/>
        <c:crossBetween val="between"/>
      </c:valAx>
    </c:plotArea>
    <c:legend>
      <c:legendPos val="b"/>
      <c:layout/>
      <c:overlay val="0"/>
      <c:txPr>
        <a:bodyPr/>
        <a:lstStyle/>
        <a:p>
          <a:pPr>
            <a:defRPr lang="en-US"/>
          </a:pPr>
          <a:endParaRPr lang="es-DO"/>
        </a:p>
      </c:txPr>
    </c:legend>
    <c:plotVisOnly val="1"/>
    <c:dispBlanksAs val="gap"/>
    <c:showDLblsOverMax val="0"/>
  </c:chart>
  <c:externalData r:id="rId2">
    <c:autoUpdate val="0"/>
  </c:externalData>
</c:chartSpac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D0C06FD-ADFE-41C6-BA5F-8A0AAD30FF28}"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s-DO"/>
        </a:p>
      </dgm:t>
    </dgm:pt>
    <dgm:pt modelId="{1AC4C7FA-C993-49BA-A952-D981AE0B24FB}">
      <dgm:prSet phldrT="[Texto]"/>
      <dgm:spPr/>
      <dgm:t>
        <a:bodyPr/>
        <a:lstStyle/>
        <a:p>
          <a:pPr algn="ctr"/>
          <a:r>
            <a:rPr lang="en-US" dirty="0" smtClean="0"/>
            <a:t>Montes y Bonilla, 2012</a:t>
          </a:r>
          <a:endParaRPr lang="es-DO" dirty="0"/>
        </a:p>
      </dgm:t>
    </dgm:pt>
    <dgm:pt modelId="{5FD55E98-02AB-46FA-A838-B242DA84BCB2}" type="parTrans" cxnId="{4C355C88-0744-4ABB-9063-C94C0960DD4E}">
      <dgm:prSet/>
      <dgm:spPr/>
      <dgm:t>
        <a:bodyPr/>
        <a:lstStyle/>
        <a:p>
          <a:pPr algn="just"/>
          <a:endParaRPr lang="es-DO"/>
        </a:p>
      </dgm:t>
    </dgm:pt>
    <dgm:pt modelId="{FEC860BA-851D-4CA3-8703-826B109F0E1A}" type="sibTrans" cxnId="{4C355C88-0744-4ABB-9063-C94C0960DD4E}">
      <dgm:prSet/>
      <dgm:spPr/>
      <dgm:t>
        <a:bodyPr/>
        <a:lstStyle/>
        <a:p>
          <a:pPr algn="just"/>
          <a:endParaRPr lang="es-DO"/>
        </a:p>
      </dgm:t>
    </dgm:pt>
    <dgm:pt modelId="{C3CE7DF6-BB67-4746-A4DB-8B32DF9A5C86}">
      <dgm:prSet phldrT="[Texto]"/>
      <dgm:spPr/>
      <dgm:t>
        <a:bodyPr/>
        <a:lstStyle/>
        <a:p>
          <a:pPr algn="just"/>
          <a:r>
            <a:rPr lang="es-DO" dirty="0" smtClean="0"/>
            <a:t>Los estudiantes universitarios de distintos semestres no tienen los conocimientos necesarios para elaborar trabajos académicos.</a:t>
          </a:r>
          <a:endParaRPr lang="es-DO" dirty="0"/>
        </a:p>
      </dgm:t>
    </dgm:pt>
    <dgm:pt modelId="{B0B825E2-6077-49A5-A156-75F23CF23335}" type="parTrans" cxnId="{ED09877F-E180-48EB-8F58-FF848AE2CA64}">
      <dgm:prSet/>
      <dgm:spPr/>
      <dgm:t>
        <a:bodyPr/>
        <a:lstStyle/>
        <a:p>
          <a:pPr algn="just"/>
          <a:endParaRPr lang="es-DO"/>
        </a:p>
      </dgm:t>
    </dgm:pt>
    <dgm:pt modelId="{63BE779B-7F7C-48AE-9437-E190392620C1}" type="sibTrans" cxnId="{ED09877F-E180-48EB-8F58-FF848AE2CA64}">
      <dgm:prSet/>
      <dgm:spPr/>
      <dgm:t>
        <a:bodyPr/>
        <a:lstStyle/>
        <a:p>
          <a:pPr algn="just"/>
          <a:endParaRPr lang="es-DO"/>
        </a:p>
      </dgm:t>
    </dgm:pt>
    <dgm:pt modelId="{ACBC358B-5176-4D6A-BA68-326F75F31F47}">
      <dgm:prSet phldrT="[Texto]"/>
      <dgm:spPr/>
      <dgm:t>
        <a:bodyPr/>
        <a:lstStyle/>
        <a:p>
          <a:pPr algn="just"/>
          <a:r>
            <a:rPr lang="en-US" dirty="0" err="1" smtClean="0"/>
            <a:t>Bisonó</a:t>
          </a:r>
          <a:r>
            <a:rPr lang="en-US" dirty="0" smtClean="0"/>
            <a:t>, 2014</a:t>
          </a:r>
          <a:endParaRPr lang="es-DO" dirty="0"/>
        </a:p>
      </dgm:t>
    </dgm:pt>
    <dgm:pt modelId="{6C9DD1F1-BBEC-42B3-AC29-29D685CDD587}" type="parTrans" cxnId="{07F5E196-38D6-4D31-A67A-D39E0C2C0EA4}">
      <dgm:prSet/>
      <dgm:spPr/>
      <dgm:t>
        <a:bodyPr/>
        <a:lstStyle/>
        <a:p>
          <a:pPr algn="just"/>
          <a:endParaRPr lang="es-DO"/>
        </a:p>
      </dgm:t>
    </dgm:pt>
    <dgm:pt modelId="{3C1F5FC1-7D6B-401A-988B-1601A8CC60D2}" type="sibTrans" cxnId="{07F5E196-38D6-4D31-A67A-D39E0C2C0EA4}">
      <dgm:prSet/>
      <dgm:spPr/>
      <dgm:t>
        <a:bodyPr/>
        <a:lstStyle/>
        <a:p>
          <a:pPr algn="just"/>
          <a:endParaRPr lang="es-DO"/>
        </a:p>
      </dgm:t>
    </dgm:pt>
    <dgm:pt modelId="{D074F5BB-F3EF-4288-91B9-22B16D63233D}">
      <dgm:prSet phldrT="[Texto]"/>
      <dgm:spPr/>
      <dgm:t>
        <a:bodyPr/>
        <a:lstStyle/>
        <a:p>
          <a:pPr algn="just"/>
          <a:r>
            <a:rPr lang="es-DO" dirty="0" smtClean="0"/>
            <a:t>Limitación del docente a señalar solo los errores más graves y asumir una actitud de lejanía respecto al tema de la lingüística.</a:t>
          </a:r>
          <a:endParaRPr lang="es-DO" dirty="0"/>
        </a:p>
      </dgm:t>
    </dgm:pt>
    <dgm:pt modelId="{C13C9112-BE79-4EAA-99D9-AEB2C77753AE}" type="parTrans" cxnId="{12E79963-DA80-431F-B0AD-F0F0A0A88E33}">
      <dgm:prSet/>
      <dgm:spPr/>
      <dgm:t>
        <a:bodyPr/>
        <a:lstStyle/>
        <a:p>
          <a:pPr algn="just"/>
          <a:endParaRPr lang="es-DO"/>
        </a:p>
      </dgm:t>
    </dgm:pt>
    <dgm:pt modelId="{204552A6-55D1-4ED5-AD26-EB44B7BC6C76}" type="sibTrans" cxnId="{12E79963-DA80-431F-B0AD-F0F0A0A88E33}">
      <dgm:prSet/>
      <dgm:spPr/>
      <dgm:t>
        <a:bodyPr/>
        <a:lstStyle/>
        <a:p>
          <a:pPr algn="just"/>
          <a:endParaRPr lang="es-DO"/>
        </a:p>
      </dgm:t>
    </dgm:pt>
    <dgm:pt modelId="{2629EC53-3FB1-4D83-98A3-C86692C0B43B}">
      <dgm:prSet phldrT="[Texto]"/>
      <dgm:spPr>
        <a:solidFill>
          <a:schemeClr val="accent3">
            <a:lumMod val="50000"/>
          </a:schemeClr>
        </a:solidFill>
      </dgm:spPr>
      <dgm:t>
        <a:bodyPr/>
        <a:lstStyle/>
        <a:p>
          <a:pPr algn="just"/>
          <a:r>
            <a:rPr lang="en-US" dirty="0" err="1" smtClean="0"/>
            <a:t>Magos</a:t>
          </a:r>
          <a:r>
            <a:rPr lang="en-US" dirty="0" smtClean="0"/>
            <a:t>, 2012</a:t>
          </a:r>
          <a:endParaRPr lang="es-DO" dirty="0"/>
        </a:p>
      </dgm:t>
    </dgm:pt>
    <dgm:pt modelId="{44E38F7A-425B-45DC-BE06-6E071D15B712}" type="parTrans" cxnId="{71BCB259-F8C6-47C7-8FAC-1730D98B4E52}">
      <dgm:prSet/>
      <dgm:spPr/>
      <dgm:t>
        <a:bodyPr/>
        <a:lstStyle/>
        <a:p>
          <a:pPr algn="just"/>
          <a:endParaRPr lang="es-DO"/>
        </a:p>
      </dgm:t>
    </dgm:pt>
    <dgm:pt modelId="{51E96221-0E33-4F47-933D-C9E340BA55FC}" type="sibTrans" cxnId="{71BCB259-F8C6-47C7-8FAC-1730D98B4E52}">
      <dgm:prSet/>
      <dgm:spPr/>
      <dgm:t>
        <a:bodyPr/>
        <a:lstStyle/>
        <a:p>
          <a:pPr algn="just"/>
          <a:endParaRPr lang="es-DO"/>
        </a:p>
      </dgm:t>
    </dgm:pt>
    <dgm:pt modelId="{E825C82A-BC98-4633-9ABC-23FEE07428E8}">
      <dgm:prSet phldrT="[Texto]"/>
      <dgm:spPr>
        <a:solidFill>
          <a:schemeClr val="accent3">
            <a:lumMod val="60000"/>
            <a:lumOff val="40000"/>
            <a:alpha val="90000"/>
          </a:schemeClr>
        </a:solidFill>
      </dgm:spPr>
      <dgm:t>
        <a:bodyPr/>
        <a:lstStyle/>
        <a:p>
          <a:pPr algn="just"/>
          <a:r>
            <a:rPr lang="es-DO" dirty="0" smtClean="0"/>
            <a:t>El ejercicio en actividades alternas de exposición oral y escrita, activa las funciones mentales superiores.</a:t>
          </a:r>
          <a:endParaRPr lang="es-DO" dirty="0"/>
        </a:p>
      </dgm:t>
    </dgm:pt>
    <dgm:pt modelId="{24936E0E-A370-4AF3-832C-5E7813413837}" type="parTrans" cxnId="{43740A89-486C-4544-8F1A-7F16A6EB6A1C}">
      <dgm:prSet/>
      <dgm:spPr/>
      <dgm:t>
        <a:bodyPr/>
        <a:lstStyle/>
        <a:p>
          <a:pPr algn="just"/>
          <a:endParaRPr lang="es-DO"/>
        </a:p>
      </dgm:t>
    </dgm:pt>
    <dgm:pt modelId="{3389115A-6166-409C-A755-71A24C7827CE}" type="sibTrans" cxnId="{43740A89-486C-4544-8F1A-7F16A6EB6A1C}">
      <dgm:prSet/>
      <dgm:spPr/>
      <dgm:t>
        <a:bodyPr/>
        <a:lstStyle/>
        <a:p>
          <a:pPr algn="just"/>
          <a:endParaRPr lang="es-DO"/>
        </a:p>
      </dgm:t>
    </dgm:pt>
    <dgm:pt modelId="{AE948B59-BB35-4358-AA52-C73BC6F7F408}" type="pres">
      <dgm:prSet presAssocID="{DD0C06FD-ADFE-41C6-BA5F-8A0AAD30FF28}" presName="Name0" presStyleCnt="0">
        <dgm:presLayoutVars>
          <dgm:dir/>
          <dgm:animLvl val="lvl"/>
          <dgm:resizeHandles val="exact"/>
        </dgm:presLayoutVars>
      </dgm:prSet>
      <dgm:spPr/>
      <dgm:t>
        <a:bodyPr/>
        <a:lstStyle/>
        <a:p>
          <a:endParaRPr lang="es-DO"/>
        </a:p>
      </dgm:t>
    </dgm:pt>
    <dgm:pt modelId="{C4E7EDB0-DBEF-49C6-AB9C-855B9C49AB5B}" type="pres">
      <dgm:prSet presAssocID="{1AC4C7FA-C993-49BA-A952-D981AE0B24FB}" presName="linNode" presStyleCnt="0"/>
      <dgm:spPr/>
    </dgm:pt>
    <dgm:pt modelId="{6A6E14D8-6A81-42AE-B171-7E7CAE672CC4}" type="pres">
      <dgm:prSet presAssocID="{1AC4C7FA-C993-49BA-A952-D981AE0B24FB}" presName="parentText" presStyleLbl="node1" presStyleIdx="0" presStyleCnt="3">
        <dgm:presLayoutVars>
          <dgm:chMax val="1"/>
          <dgm:bulletEnabled val="1"/>
        </dgm:presLayoutVars>
      </dgm:prSet>
      <dgm:spPr/>
      <dgm:t>
        <a:bodyPr/>
        <a:lstStyle/>
        <a:p>
          <a:endParaRPr lang="es-DO"/>
        </a:p>
      </dgm:t>
    </dgm:pt>
    <dgm:pt modelId="{E47833FE-0373-462B-97F7-61E45C59AF26}" type="pres">
      <dgm:prSet presAssocID="{1AC4C7FA-C993-49BA-A952-D981AE0B24FB}" presName="descendantText" presStyleLbl="alignAccFollowNode1" presStyleIdx="0" presStyleCnt="3">
        <dgm:presLayoutVars>
          <dgm:bulletEnabled val="1"/>
        </dgm:presLayoutVars>
      </dgm:prSet>
      <dgm:spPr/>
      <dgm:t>
        <a:bodyPr/>
        <a:lstStyle/>
        <a:p>
          <a:endParaRPr lang="es-DO"/>
        </a:p>
      </dgm:t>
    </dgm:pt>
    <dgm:pt modelId="{33EA5B78-BC2B-4AD8-911E-A911F115244B}" type="pres">
      <dgm:prSet presAssocID="{FEC860BA-851D-4CA3-8703-826B109F0E1A}" presName="sp" presStyleCnt="0"/>
      <dgm:spPr/>
    </dgm:pt>
    <dgm:pt modelId="{082A0C67-ACC1-4779-97EE-136EECD0DCC0}" type="pres">
      <dgm:prSet presAssocID="{ACBC358B-5176-4D6A-BA68-326F75F31F47}" presName="linNode" presStyleCnt="0"/>
      <dgm:spPr/>
    </dgm:pt>
    <dgm:pt modelId="{880C7C43-7C78-4AE4-BB73-99716A68A76F}" type="pres">
      <dgm:prSet presAssocID="{ACBC358B-5176-4D6A-BA68-326F75F31F47}" presName="parentText" presStyleLbl="node1" presStyleIdx="1" presStyleCnt="3">
        <dgm:presLayoutVars>
          <dgm:chMax val="1"/>
          <dgm:bulletEnabled val="1"/>
        </dgm:presLayoutVars>
      </dgm:prSet>
      <dgm:spPr/>
      <dgm:t>
        <a:bodyPr/>
        <a:lstStyle/>
        <a:p>
          <a:endParaRPr lang="es-DO"/>
        </a:p>
      </dgm:t>
    </dgm:pt>
    <dgm:pt modelId="{195AB868-8EFF-4CE5-B931-42F89F29926E}" type="pres">
      <dgm:prSet presAssocID="{ACBC358B-5176-4D6A-BA68-326F75F31F47}" presName="descendantText" presStyleLbl="alignAccFollowNode1" presStyleIdx="1" presStyleCnt="3">
        <dgm:presLayoutVars>
          <dgm:bulletEnabled val="1"/>
        </dgm:presLayoutVars>
      </dgm:prSet>
      <dgm:spPr/>
      <dgm:t>
        <a:bodyPr/>
        <a:lstStyle/>
        <a:p>
          <a:endParaRPr lang="es-DO"/>
        </a:p>
      </dgm:t>
    </dgm:pt>
    <dgm:pt modelId="{9EE6E0FA-62A1-4312-AB49-E1341029AC21}" type="pres">
      <dgm:prSet presAssocID="{3C1F5FC1-7D6B-401A-988B-1601A8CC60D2}" presName="sp" presStyleCnt="0"/>
      <dgm:spPr/>
    </dgm:pt>
    <dgm:pt modelId="{2E771B64-1CF4-4CE7-9B8A-D62E28EF20E1}" type="pres">
      <dgm:prSet presAssocID="{2629EC53-3FB1-4D83-98A3-C86692C0B43B}" presName="linNode" presStyleCnt="0"/>
      <dgm:spPr/>
    </dgm:pt>
    <dgm:pt modelId="{862C4C26-62BA-4D19-8899-2727D67D6ED1}" type="pres">
      <dgm:prSet presAssocID="{2629EC53-3FB1-4D83-98A3-C86692C0B43B}" presName="parentText" presStyleLbl="node1" presStyleIdx="2" presStyleCnt="3">
        <dgm:presLayoutVars>
          <dgm:chMax val="1"/>
          <dgm:bulletEnabled val="1"/>
        </dgm:presLayoutVars>
      </dgm:prSet>
      <dgm:spPr/>
      <dgm:t>
        <a:bodyPr/>
        <a:lstStyle/>
        <a:p>
          <a:endParaRPr lang="es-DO"/>
        </a:p>
      </dgm:t>
    </dgm:pt>
    <dgm:pt modelId="{AD42CBE8-7AE8-492C-8FA6-273D0A658D62}" type="pres">
      <dgm:prSet presAssocID="{2629EC53-3FB1-4D83-98A3-C86692C0B43B}" presName="descendantText" presStyleLbl="alignAccFollowNode1" presStyleIdx="2" presStyleCnt="3">
        <dgm:presLayoutVars>
          <dgm:bulletEnabled val="1"/>
        </dgm:presLayoutVars>
      </dgm:prSet>
      <dgm:spPr/>
      <dgm:t>
        <a:bodyPr/>
        <a:lstStyle/>
        <a:p>
          <a:endParaRPr lang="es-DO"/>
        </a:p>
      </dgm:t>
    </dgm:pt>
  </dgm:ptLst>
  <dgm:cxnLst>
    <dgm:cxn modelId="{43740A89-486C-4544-8F1A-7F16A6EB6A1C}" srcId="{2629EC53-3FB1-4D83-98A3-C86692C0B43B}" destId="{E825C82A-BC98-4633-9ABC-23FEE07428E8}" srcOrd="0" destOrd="0" parTransId="{24936E0E-A370-4AF3-832C-5E7813413837}" sibTransId="{3389115A-6166-409C-A755-71A24C7827CE}"/>
    <dgm:cxn modelId="{71BCB259-F8C6-47C7-8FAC-1730D98B4E52}" srcId="{DD0C06FD-ADFE-41C6-BA5F-8A0AAD30FF28}" destId="{2629EC53-3FB1-4D83-98A3-C86692C0B43B}" srcOrd="2" destOrd="0" parTransId="{44E38F7A-425B-45DC-BE06-6E071D15B712}" sibTransId="{51E96221-0E33-4F47-933D-C9E340BA55FC}"/>
    <dgm:cxn modelId="{12E79963-DA80-431F-B0AD-F0F0A0A88E33}" srcId="{ACBC358B-5176-4D6A-BA68-326F75F31F47}" destId="{D074F5BB-F3EF-4288-91B9-22B16D63233D}" srcOrd="0" destOrd="0" parTransId="{C13C9112-BE79-4EAA-99D9-AEB2C77753AE}" sibTransId="{204552A6-55D1-4ED5-AD26-EB44B7BC6C76}"/>
    <dgm:cxn modelId="{ED09877F-E180-48EB-8F58-FF848AE2CA64}" srcId="{1AC4C7FA-C993-49BA-A952-D981AE0B24FB}" destId="{C3CE7DF6-BB67-4746-A4DB-8B32DF9A5C86}" srcOrd="0" destOrd="0" parTransId="{B0B825E2-6077-49A5-A156-75F23CF23335}" sibTransId="{63BE779B-7F7C-48AE-9437-E190392620C1}"/>
    <dgm:cxn modelId="{AAA35D0B-67EA-4CDB-BB08-846DEF0C457C}" type="presOf" srcId="{ACBC358B-5176-4D6A-BA68-326F75F31F47}" destId="{880C7C43-7C78-4AE4-BB73-99716A68A76F}" srcOrd="0" destOrd="0" presId="urn:microsoft.com/office/officeart/2005/8/layout/vList5"/>
    <dgm:cxn modelId="{AA7ACBE1-3573-44EF-B4A8-C0AE07EFF62D}" type="presOf" srcId="{E825C82A-BC98-4633-9ABC-23FEE07428E8}" destId="{AD42CBE8-7AE8-492C-8FA6-273D0A658D62}" srcOrd="0" destOrd="0" presId="urn:microsoft.com/office/officeart/2005/8/layout/vList5"/>
    <dgm:cxn modelId="{07F5E196-38D6-4D31-A67A-D39E0C2C0EA4}" srcId="{DD0C06FD-ADFE-41C6-BA5F-8A0AAD30FF28}" destId="{ACBC358B-5176-4D6A-BA68-326F75F31F47}" srcOrd="1" destOrd="0" parTransId="{6C9DD1F1-BBEC-42B3-AC29-29D685CDD587}" sibTransId="{3C1F5FC1-7D6B-401A-988B-1601A8CC60D2}"/>
    <dgm:cxn modelId="{4BC6CDF4-6D3B-4D99-B6EA-D19A5056C841}" type="presOf" srcId="{DD0C06FD-ADFE-41C6-BA5F-8A0AAD30FF28}" destId="{AE948B59-BB35-4358-AA52-C73BC6F7F408}" srcOrd="0" destOrd="0" presId="urn:microsoft.com/office/officeart/2005/8/layout/vList5"/>
    <dgm:cxn modelId="{4C355C88-0744-4ABB-9063-C94C0960DD4E}" srcId="{DD0C06FD-ADFE-41C6-BA5F-8A0AAD30FF28}" destId="{1AC4C7FA-C993-49BA-A952-D981AE0B24FB}" srcOrd="0" destOrd="0" parTransId="{5FD55E98-02AB-46FA-A838-B242DA84BCB2}" sibTransId="{FEC860BA-851D-4CA3-8703-826B109F0E1A}"/>
    <dgm:cxn modelId="{88AF9D2C-81C7-4F69-A060-C2129646F2A9}" type="presOf" srcId="{2629EC53-3FB1-4D83-98A3-C86692C0B43B}" destId="{862C4C26-62BA-4D19-8899-2727D67D6ED1}" srcOrd="0" destOrd="0" presId="urn:microsoft.com/office/officeart/2005/8/layout/vList5"/>
    <dgm:cxn modelId="{907B7445-D965-4FC2-9F83-8E7A300B1146}" type="presOf" srcId="{D074F5BB-F3EF-4288-91B9-22B16D63233D}" destId="{195AB868-8EFF-4CE5-B931-42F89F29926E}" srcOrd="0" destOrd="0" presId="urn:microsoft.com/office/officeart/2005/8/layout/vList5"/>
    <dgm:cxn modelId="{42D0AB78-FDB6-4FFC-AE92-8B64991D491F}" type="presOf" srcId="{C3CE7DF6-BB67-4746-A4DB-8B32DF9A5C86}" destId="{E47833FE-0373-462B-97F7-61E45C59AF26}" srcOrd="0" destOrd="0" presId="urn:microsoft.com/office/officeart/2005/8/layout/vList5"/>
    <dgm:cxn modelId="{1C8D219A-A6C1-47A7-940F-9FFC57B143CB}" type="presOf" srcId="{1AC4C7FA-C993-49BA-A952-D981AE0B24FB}" destId="{6A6E14D8-6A81-42AE-B171-7E7CAE672CC4}" srcOrd="0" destOrd="0" presId="urn:microsoft.com/office/officeart/2005/8/layout/vList5"/>
    <dgm:cxn modelId="{9546AD20-421C-4BD8-8B7F-47F54C1B4C11}" type="presParOf" srcId="{AE948B59-BB35-4358-AA52-C73BC6F7F408}" destId="{C4E7EDB0-DBEF-49C6-AB9C-855B9C49AB5B}" srcOrd="0" destOrd="0" presId="urn:microsoft.com/office/officeart/2005/8/layout/vList5"/>
    <dgm:cxn modelId="{0B8B3E76-CD75-4320-B80C-D1F7B4DF09DB}" type="presParOf" srcId="{C4E7EDB0-DBEF-49C6-AB9C-855B9C49AB5B}" destId="{6A6E14D8-6A81-42AE-B171-7E7CAE672CC4}" srcOrd="0" destOrd="0" presId="urn:microsoft.com/office/officeart/2005/8/layout/vList5"/>
    <dgm:cxn modelId="{60E6304B-C77D-4001-AEB2-8E4776E9E8E6}" type="presParOf" srcId="{C4E7EDB0-DBEF-49C6-AB9C-855B9C49AB5B}" destId="{E47833FE-0373-462B-97F7-61E45C59AF26}" srcOrd="1" destOrd="0" presId="urn:microsoft.com/office/officeart/2005/8/layout/vList5"/>
    <dgm:cxn modelId="{923C55E4-EE0B-47A7-80CE-52A11F6B9E52}" type="presParOf" srcId="{AE948B59-BB35-4358-AA52-C73BC6F7F408}" destId="{33EA5B78-BC2B-4AD8-911E-A911F115244B}" srcOrd="1" destOrd="0" presId="urn:microsoft.com/office/officeart/2005/8/layout/vList5"/>
    <dgm:cxn modelId="{CEDFAD56-0CA0-4A79-A226-8CCFF2DC2BF3}" type="presParOf" srcId="{AE948B59-BB35-4358-AA52-C73BC6F7F408}" destId="{082A0C67-ACC1-4779-97EE-136EECD0DCC0}" srcOrd="2" destOrd="0" presId="urn:microsoft.com/office/officeart/2005/8/layout/vList5"/>
    <dgm:cxn modelId="{B6EB9E0B-1DF9-45B1-A211-FF2F156011B9}" type="presParOf" srcId="{082A0C67-ACC1-4779-97EE-136EECD0DCC0}" destId="{880C7C43-7C78-4AE4-BB73-99716A68A76F}" srcOrd="0" destOrd="0" presId="urn:microsoft.com/office/officeart/2005/8/layout/vList5"/>
    <dgm:cxn modelId="{7DCC79A3-FC6C-4E92-8B53-7516F07C93C7}" type="presParOf" srcId="{082A0C67-ACC1-4779-97EE-136EECD0DCC0}" destId="{195AB868-8EFF-4CE5-B931-42F89F29926E}" srcOrd="1" destOrd="0" presId="urn:microsoft.com/office/officeart/2005/8/layout/vList5"/>
    <dgm:cxn modelId="{17B44CE1-51EE-4A54-817D-E515DE42BD21}" type="presParOf" srcId="{AE948B59-BB35-4358-AA52-C73BC6F7F408}" destId="{9EE6E0FA-62A1-4312-AB49-E1341029AC21}" srcOrd="3" destOrd="0" presId="urn:microsoft.com/office/officeart/2005/8/layout/vList5"/>
    <dgm:cxn modelId="{56AC95AA-F31F-44F1-8E5C-40D2719A9635}" type="presParOf" srcId="{AE948B59-BB35-4358-AA52-C73BC6F7F408}" destId="{2E771B64-1CF4-4CE7-9B8A-D62E28EF20E1}" srcOrd="4" destOrd="0" presId="urn:microsoft.com/office/officeart/2005/8/layout/vList5"/>
    <dgm:cxn modelId="{A773875A-139D-4ED8-ABE1-22D1C3E9FA0B}" type="presParOf" srcId="{2E771B64-1CF4-4CE7-9B8A-D62E28EF20E1}" destId="{862C4C26-62BA-4D19-8899-2727D67D6ED1}" srcOrd="0" destOrd="0" presId="urn:microsoft.com/office/officeart/2005/8/layout/vList5"/>
    <dgm:cxn modelId="{5305863E-8372-4A5B-9B36-B3750ACBC9C4}" type="presParOf" srcId="{2E771B64-1CF4-4CE7-9B8A-D62E28EF20E1}" destId="{AD42CBE8-7AE8-492C-8FA6-273D0A658D62}"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C44DF63-9819-4E49-B9D5-37A115E4EBD2}"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s-DO"/>
        </a:p>
      </dgm:t>
    </dgm:pt>
    <dgm:pt modelId="{B736882F-83A1-434B-B6A9-1B0F2CAB0255}">
      <dgm:prSet phldrT="[Texto]"/>
      <dgm:spPr/>
      <dgm:t>
        <a:bodyPr/>
        <a:lstStyle/>
        <a:p>
          <a:r>
            <a:rPr lang="es-DO" dirty="0" smtClean="0"/>
            <a:t>Presentación del problema</a:t>
          </a:r>
          <a:endParaRPr lang="es-DO" dirty="0"/>
        </a:p>
      </dgm:t>
    </dgm:pt>
    <dgm:pt modelId="{C1E880B9-615C-4A42-A3F1-7AAB6F305981}" type="parTrans" cxnId="{CC79FC8C-E435-459A-8D63-370652200288}">
      <dgm:prSet/>
      <dgm:spPr/>
      <dgm:t>
        <a:bodyPr/>
        <a:lstStyle/>
        <a:p>
          <a:endParaRPr lang="es-DO"/>
        </a:p>
      </dgm:t>
    </dgm:pt>
    <dgm:pt modelId="{EE4E367A-D8A6-45F0-B901-CE1AF917FB2E}" type="sibTrans" cxnId="{CC79FC8C-E435-459A-8D63-370652200288}">
      <dgm:prSet/>
      <dgm:spPr/>
      <dgm:t>
        <a:bodyPr/>
        <a:lstStyle/>
        <a:p>
          <a:endParaRPr lang="es-DO"/>
        </a:p>
      </dgm:t>
    </dgm:pt>
    <dgm:pt modelId="{D3D2A667-082F-4892-9B59-701A02E86454}">
      <dgm:prSet phldrT="[Texto]"/>
      <dgm:spPr/>
      <dgm:t>
        <a:bodyPr/>
        <a:lstStyle/>
        <a:p>
          <a:r>
            <a:rPr lang="en-US" dirty="0" err="1" smtClean="0"/>
            <a:t>Pregunta</a:t>
          </a:r>
          <a:r>
            <a:rPr lang="en-US" dirty="0" smtClean="0"/>
            <a:t> </a:t>
          </a:r>
          <a:r>
            <a:rPr lang="en-US" dirty="0" err="1" smtClean="0"/>
            <a:t>explícita</a:t>
          </a:r>
          <a:r>
            <a:rPr lang="en-US" dirty="0" smtClean="0"/>
            <a:t> o </a:t>
          </a:r>
          <a:r>
            <a:rPr lang="en-US" dirty="0" err="1" smtClean="0"/>
            <a:t>implícita</a:t>
          </a:r>
          <a:r>
            <a:rPr lang="en-US" dirty="0" smtClean="0"/>
            <a:t> (</a:t>
          </a:r>
          <a:r>
            <a:rPr lang="es-DO" dirty="0" smtClean="0"/>
            <a:t>¿por qué?</a:t>
          </a:r>
          <a:r>
            <a:rPr lang="en-US" dirty="0" smtClean="0"/>
            <a:t>).</a:t>
          </a:r>
          <a:endParaRPr lang="es-DO" dirty="0"/>
        </a:p>
      </dgm:t>
    </dgm:pt>
    <dgm:pt modelId="{31A503C8-1605-4C3C-A715-66D566FEF349}" type="parTrans" cxnId="{B3C5D212-A04B-46D0-B55C-4AD3CE6B232C}">
      <dgm:prSet/>
      <dgm:spPr/>
      <dgm:t>
        <a:bodyPr/>
        <a:lstStyle/>
        <a:p>
          <a:endParaRPr lang="es-DO"/>
        </a:p>
      </dgm:t>
    </dgm:pt>
    <dgm:pt modelId="{3E10F9B7-61E8-40AD-8758-8FD3F6CC41A9}" type="sibTrans" cxnId="{B3C5D212-A04B-46D0-B55C-4AD3CE6B232C}">
      <dgm:prSet/>
      <dgm:spPr/>
      <dgm:t>
        <a:bodyPr/>
        <a:lstStyle/>
        <a:p>
          <a:endParaRPr lang="es-DO"/>
        </a:p>
      </dgm:t>
    </dgm:pt>
    <dgm:pt modelId="{FD2676C3-6927-44B2-8925-99A5427ECC4F}">
      <dgm:prSet phldrT="[Texto]"/>
      <dgm:spPr/>
      <dgm:t>
        <a:bodyPr/>
        <a:lstStyle/>
        <a:p>
          <a:r>
            <a:rPr lang="es-DO" dirty="0" smtClean="0"/>
            <a:t>Explicación</a:t>
          </a:r>
          <a:endParaRPr lang="es-DO" dirty="0"/>
        </a:p>
      </dgm:t>
    </dgm:pt>
    <dgm:pt modelId="{70E5B6A3-5B8F-4F6D-8E66-7CC55431BE11}" type="parTrans" cxnId="{9F59F178-7A52-4EA1-A52F-6EBEDB295F75}">
      <dgm:prSet/>
      <dgm:spPr/>
      <dgm:t>
        <a:bodyPr/>
        <a:lstStyle/>
        <a:p>
          <a:endParaRPr lang="es-DO"/>
        </a:p>
      </dgm:t>
    </dgm:pt>
    <dgm:pt modelId="{21183638-200C-4667-8197-363FD4A42686}" type="sibTrans" cxnId="{9F59F178-7A52-4EA1-A52F-6EBEDB295F75}">
      <dgm:prSet/>
      <dgm:spPr/>
      <dgm:t>
        <a:bodyPr/>
        <a:lstStyle/>
        <a:p>
          <a:endParaRPr lang="es-DO"/>
        </a:p>
      </dgm:t>
    </dgm:pt>
    <dgm:pt modelId="{553DBC3A-E0AB-4B7E-B685-36138F90D700}">
      <dgm:prSet phldrT="[Texto]"/>
      <dgm:spPr/>
      <dgm:t>
        <a:bodyPr/>
        <a:lstStyle/>
        <a:p>
          <a:r>
            <a:rPr lang="es-DO" dirty="0" smtClean="0"/>
            <a:t>Procedimientos, consideraciones y teorías aplicadas en la solución.</a:t>
          </a:r>
          <a:endParaRPr lang="es-DO" dirty="0"/>
        </a:p>
      </dgm:t>
    </dgm:pt>
    <dgm:pt modelId="{13C76C05-6931-407B-AB19-408CAB3E917F}" type="parTrans" cxnId="{5C9094A8-C4E3-433B-8144-97A6F1724636}">
      <dgm:prSet/>
      <dgm:spPr/>
      <dgm:t>
        <a:bodyPr/>
        <a:lstStyle/>
        <a:p>
          <a:endParaRPr lang="es-DO"/>
        </a:p>
      </dgm:t>
    </dgm:pt>
    <dgm:pt modelId="{F7819AB5-25F6-4DD0-820F-D9AC0581E92F}" type="sibTrans" cxnId="{5C9094A8-C4E3-433B-8144-97A6F1724636}">
      <dgm:prSet/>
      <dgm:spPr/>
      <dgm:t>
        <a:bodyPr/>
        <a:lstStyle/>
        <a:p>
          <a:endParaRPr lang="es-DO"/>
        </a:p>
      </dgm:t>
    </dgm:pt>
    <dgm:pt modelId="{1307F2DE-AD7B-4850-BBFC-6B906F454BE7}">
      <dgm:prSet phldrT="[Texto]"/>
      <dgm:spPr/>
      <dgm:t>
        <a:bodyPr/>
        <a:lstStyle/>
        <a:p>
          <a:r>
            <a:rPr lang="es-DO" dirty="0" smtClean="0"/>
            <a:t>Conclusión</a:t>
          </a:r>
          <a:endParaRPr lang="es-DO" dirty="0"/>
        </a:p>
      </dgm:t>
    </dgm:pt>
    <dgm:pt modelId="{C2350736-22CB-4001-80B7-694DCA6907BA}" type="parTrans" cxnId="{D22E321D-F662-4B7B-95CC-2F9C68DFD4D0}">
      <dgm:prSet/>
      <dgm:spPr/>
      <dgm:t>
        <a:bodyPr/>
        <a:lstStyle/>
        <a:p>
          <a:endParaRPr lang="es-DO"/>
        </a:p>
      </dgm:t>
    </dgm:pt>
    <dgm:pt modelId="{6BB11085-4DCA-4428-84AB-62C720148374}" type="sibTrans" cxnId="{D22E321D-F662-4B7B-95CC-2F9C68DFD4D0}">
      <dgm:prSet/>
      <dgm:spPr/>
      <dgm:t>
        <a:bodyPr/>
        <a:lstStyle/>
        <a:p>
          <a:endParaRPr lang="es-DO"/>
        </a:p>
      </dgm:t>
    </dgm:pt>
    <dgm:pt modelId="{6D9017D1-F7B4-4CD8-A8C9-5F99FDEB671F}">
      <dgm:prSet phldrT="[Texto]"/>
      <dgm:spPr/>
      <dgm:t>
        <a:bodyPr/>
        <a:lstStyle/>
        <a:p>
          <a:r>
            <a:rPr lang="es-DO" dirty="0" smtClean="0"/>
            <a:t>Resumen y evaluación de los resultados.</a:t>
          </a:r>
          <a:endParaRPr lang="es-DO" dirty="0"/>
        </a:p>
      </dgm:t>
    </dgm:pt>
    <dgm:pt modelId="{C19617F4-2EAB-4950-8EBF-49CE2D9C11AA}" type="parTrans" cxnId="{81C2AE54-083B-4ECF-9971-019F87F5A2E4}">
      <dgm:prSet/>
      <dgm:spPr/>
      <dgm:t>
        <a:bodyPr/>
        <a:lstStyle/>
        <a:p>
          <a:endParaRPr lang="es-DO"/>
        </a:p>
      </dgm:t>
    </dgm:pt>
    <dgm:pt modelId="{DADA8B37-4150-4194-B4E1-29539C61BD90}" type="sibTrans" cxnId="{81C2AE54-083B-4ECF-9971-019F87F5A2E4}">
      <dgm:prSet/>
      <dgm:spPr/>
      <dgm:t>
        <a:bodyPr/>
        <a:lstStyle/>
        <a:p>
          <a:endParaRPr lang="es-DO"/>
        </a:p>
      </dgm:t>
    </dgm:pt>
    <dgm:pt modelId="{8D978E2C-CEA9-4714-AE5A-A4A9AF21E21C}" type="pres">
      <dgm:prSet presAssocID="{4C44DF63-9819-4E49-B9D5-37A115E4EBD2}" presName="Name0" presStyleCnt="0">
        <dgm:presLayoutVars>
          <dgm:dir/>
          <dgm:animLvl val="lvl"/>
          <dgm:resizeHandles val="exact"/>
        </dgm:presLayoutVars>
      </dgm:prSet>
      <dgm:spPr/>
      <dgm:t>
        <a:bodyPr/>
        <a:lstStyle/>
        <a:p>
          <a:endParaRPr lang="es-DO"/>
        </a:p>
      </dgm:t>
    </dgm:pt>
    <dgm:pt modelId="{758EB9E4-5DA2-4E65-BF57-235DAF1286B2}" type="pres">
      <dgm:prSet presAssocID="{B736882F-83A1-434B-B6A9-1B0F2CAB0255}" presName="linNode" presStyleCnt="0"/>
      <dgm:spPr/>
    </dgm:pt>
    <dgm:pt modelId="{9B27D2F0-917E-4C1A-A438-30E386C31970}" type="pres">
      <dgm:prSet presAssocID="{B736882F-83A1-434B-B6A9-1B0F2CAB0255}" presName="parentText" presStyleLbl="node1" presStyleIdx="0" presStyleCnt="3">
        <dgm:presLayoutVars>
          <dgm:chMax val="1"/>
          <dgm:bulletEnabled val="1"/>
        </dgm:presLayoutVars>
      </dgm:prSet>
      <dgm:spPr/>
      <dgm:t>
        <a:bodyPr/>
        <a:lstStyle/>
        <a:p>
          <a:endParaRPr lang="es-DO"/>
        </a:p>
      </dgm:t>
    </dgm:pt>
    <dgm:pt modelId="{DA861285-B93E-47B4-A52A-7E3AF3CF3626}" type="pres">
      <dgm:prSet presAssocID="{B736882F-83A1-434B-B6A9-1B0F2CAB0255}" presName="descendantText" presStyleLbl="alignAccFollowNode1" presStyleIdx="0" presStyleCnt="3">
        <dgm:presLayoutVars>
          <dgm:bulletEnabled val="1"/>
        </dgm:presLayoutVars>
      </dgm:prSet>
      <dgm:spPr/>
      <dgm:t>
        <a:bodyPr/>
        <a:lstStyle/>
        <a:p>
          <a:endParaRPr lang="es-DO"/>
        </a:p>
      </dgm:t>
    </dgm:pt>
    <dgm:pt modelId="{3A1FE271-240F-4935-B9BF-EF5F36B00EB7}" type="pres">
      <dgm:prSet presAssocID="{EE4E367A-D8A6-45F0-B901-CE1AF917FB2E}" presName="sp" presStyleCnt="0"/>
      <dgm:spPr/>
    </dgm:pt>
    <dgm:pt modelId="{523767EF-7B81-41F4-A48B-7D47250671E3}" type="pres">
      <dgm:prSet presAssocID="{FD2676C3-6927-44B2-8925-99A5427ECC4F}" presName="linNode" presStyleCnt="0"/>
      <dgm:spPr/>
    </dgm:pt>
    <dgm:pt modelId="{E75B0142-AF28-463D-ADFF-9AAC75911413}" type="pres">
      <dgm:prSet presAssocID="{FD2676C3-6927-44B2-8925-99A5427ECC4F}" presName="parentText" presStyleLbl="node1" presStyleIdx="1" presStyleCnt="3">
        <dgm:presLayoutVars>
          <dgm:chMax val="1"/>
          <dgm:bulletEnabled val="1"/>
        </dgm:presLayoutVars>
      </dgm:prSet>
      <dgm:spPr/>
      <dgm:t>
        <a:bodyPr/>
        <a:lstStyle/>
        <a:p>
          <a:endParaRPr lang="es-DO"/>
        </a:p>
      </dgm:t>
    </dgm:pt>
    <dgm:pt modelId="{DE894F53-27BF-4897-9F96-52FFB1E2A378}" type="pres">
      <dgm:prSet presAssocID="{FD2676C3-6927-44B2-8925-99A5427ECC4F}" presName="descendantText" presStyleLbl="alignAccFollowNode1" presStyleIdx="1" presStyleCnt="3">
        <dgm:presLayoutVars>
          <dgm:bulletEnabled val="1"/>
        </dgm:presLayoutVars>
      </dgm:prSet>
      <dgm:spPr/>
      <dgm:t>
        <a:bodyPr/>
        <a:lstStyle/>
        <a:p>
          <a:endParaRPr lang="es-DO"/>
        </a:p>
      </dgm:t>
    </dgm:pt>
    <dgm:pt modelId="{CC65B3BB-4AA2-48C9-AB83-9360814A4D62}" type="pres">
      <dgm:prSet presAssocID="{21183638-200C-4667-8197-363FD4A42686}" presName="sp" presStyleCnt="0"/>
      <dgm:spPr/>
    </dgm:pt>
    <dgm:pt modelId="{B1EEC62C-0D7D-4AC1-96E5-1DE9A018BBC5}" type="pres">
      <dgm:prSet presAssocID="{1307F2DE-AD7B-4850-BBFC-6B906F454BE7}" presName="linNode" presStyleCnt="0"/>
      <dgm:spPr/>
    </dgm:pt>
    <dgm:pt modelId="{213D1F93-4EA3-43DC-BE60-720173900A23}" type="pres">
      <dgm:prSet presAssocID="{1307F2DE-AD7B-4850-BBFC-6B906F454BE7}" presName="parentText" presStyleLbl="node1" presStyleIdx="2" presStyleCnt="3">
        <dgm:presLayoutVars>
          <dgm:chMax val="1"/>
          <dgm:bulletEnabled val="1"/>
        </dgm:presLayoutVars>
      </dgm:prSet>
      <dgm:spPr/>
      <dgm:t>
        <a:bodyPr/>
        <a:lstStyle/>
        <a:p>
          <a:endParaRPr lang="es-DO"/>
        </a:p>
      </dgm:t>
    </dgm:pt>
    <dgm:pt modelId="{628346C3-6769-40C5-BE06-3C034058A69D}" type="pres">
      <dgm:prSet presAssocID="{1307F2DE-AD7B-4850-BBFC-6B906F454BE7}" presName="descendantText" presStyleLbl="alignAccFollowNode1" presStyleIdx="2" presStyleCnt="3">
        <dgm:presLayoutVars>
          <dgm:bulletEnabled val="1"/>
        </dgm:presLayoutVars>
      </dgm:prSet>
      <dgm:spPr/>
      <dgm:t>
        <a:bodyPr/>
        <a:lstStyle/>
        <a:p>
          <a:endParaRPr lang="es-DO"/>
        </a:p>
      </dgm:t>
    </dgm:pt>
  </dgm:ptLst>
  <dgm:cxnLst>
    <dgm:cxn modelId="{EA67EA24-9878-4420-96D3-FFF0C5732C69}" type="presOf" srcId="{4C44DF63-9819-4E49-B9D5-37A115E4EBD2}" destId="{8D978E2C-CEA9-4714-AE5A-A4A9AF21E21C}" srcOrd="0" destOrd="0" presId="urn:microsoft.com/office/officeart/2005/8/layout/vList5"/>
    <dgm:cxn modelId="{81C2AE54-083B-4ECF-9971-019F87F5A2E4}" srcId="{1307F2DE-AD7B-4850-BBFC-6B906F454BE7}" destId="{6D9017D1-F7B4-4CD8-A8C9-5F99FDEB671F}" srcOrd="0" destOrd="0" parTransId="{C19617F4-2EAB-4950-8EBF-49CE2D9C11AA}" sibTransId="{DADA8B37-4150-4194-B4E1-29539C61BD90}"/>
    <dgm:cxn modelId="{3D19BF48-AD57-4927-BB6D-DB6146E0FC13}" type="presOf" srcId="{6D9017D1-F7B4-4CD8-A8C9-5F99FDEB671F}" destId="{628346C3-6769-40C5-BE06-3C034058A69D}" srcOrd="0" destOrd="0" presId="urn:microsoft.com/office/officeart/2005/8/layout/vList5"/>
    <dgm:cxn modelId="{7234A2AA-5D8B-422C-B9E8-0B2FDE474C52}" type="presOf" srcId="{553DBC3A-E0AB-4B7E-B685-36138F90D700}" destId="{DE894F53-27BF-4897-9F96-52FFB1E2A378}" srcOrd="0" destOrd="0" presId="urn:microsoft.com/office/officeart/2005/8/layout/vList5"/>
    <dgm:cxn modelId="{CC79FC8C-E435-459A-8D63-370652200288}" srcId="{4C44DF63-9819-4E49-B9D5-37A115E4EBD2}" destId="{B736882F-83A1-434B-B6A9-1B0F2CAB0255}" srcOrd="0" destOrd="0" parTransId="{C1E880B9-615C-4A42-A3F1-7AAB6F305981}" sibTransId="{EE4E367A-D8A6-45F0-B901-CE1AF917FB2E}"/>
    <dgm:cxn modelId="{AD46214E-F2EC-4A88-9C45-D52F87486A91}" type="presOf" srcId="{D3D2A667-082F-4892-9B59-701A02E86454}" destId="{DA861285-B93E-47B4-A52A-7E3AF3CF3626}" srcOrd="0" destOrd="0" presId="urn:microsoft.com/office/officeart/2005/8/layout/vList5"/>
    <dgm:cxn modelId="{F6437EAE-D989-473B-98CE-8E02078E8CA9}" type="presOf" srcId="{B736882F-83A1-434B-B6A9-1B0F2CAB0255}" destId="{9B27D2F0-917E-4C1A-A438-30E386C31970}" srcOrd="0" destOrd="0" presId="urn:microsoft.com/office/officeart/2005/8/layout/vList5"/>
    <dgm:cxn modelId="{B3C5D212-A04B-46D0-B55C-4AD3CE6B232C}" srcId="{B736882F-83A1-434B-B6A9-1B0F2CAB0255}" destId="{D3D2A667-082F-4892-9B59-701A02E86454}" srcOrd="0" destOrd="0" parTransId="{31A503C8-1605-4C3C-A715-66D566FEF349}" sibTransId="{3E10F9B7-61E8-40AD-8758-8FD3F6CC41A9}"/>
    <dgm:cxn modelId="{DA21CB02-6102-4B93-B3E2-6C559FB69081}" type="presOf" srcId="{1307F2DE-AD7B-4850-BBFC-6B906F454BE7}" destId="{213D1F93-4EA3-43DC-BE60-720173900A23}" srcOrd="0" destOrd="0" presId="urn:microsoft.com/office/officeart/2005/8/layout/vList5"/>
    <dgm:cxn modelId="{5C9094A8-C4E3-433B-8144-97A6F1724636}" srcId="{FD2676C3-6927-44B2-8925-99A5427ECC4F}" destId="{553DBC3A-E0AB-4B7E-B685-36138F90D700}" srcOrd="0" destOrd="0" parTransId="{13C76C05-6931-407B-AB19-408CAB3E917F}" sibTransId="{F7819AB5-25F6-4DD0-820F-D9AC0581E92F}"/>
    <dgm:cxn modelId="{D22E321D-F662-4B7B-95CC-2F9C68DFD4D0}" srcId="{4C44DF63-9819-4E49-B9D5-37A115E4EBD2}" destId="{1307F2DE-AD7B-4850-BBFC-6B906F454BE7}" srcOrd="2" destOrd="0" parTransId="{C2350736-22CB-4001-80B7-694DCA6907BA}" sibTransId="{6BB11085-4DCA-4428-84AB-62C720148374}"/>
    <dgm:cxn modelId="{9F59F178-7A52-4EA1-A52F-6EBEDB295F75}" srcId="{4C44DF63-9819-4E49-B9D5-37A115E4EBD2}" destId="{FD2676C3-6927-44B2-8925-99A5427ECC4F}" srcOrd="1" destOrd="0" parTransId="{70E5B6A3-5B8F-4F6D-8E66-7CC55431BE11}" sibTransId="{21183638-200C-4667-8197-363FD4A42686}"/>
    <dgm:cxn modelId="{ACD84127-8200-41CA-9447-847FDE51BEFB}" type="presOf" srcId="{FD2676C3-6927-44B2-8925-99A5427ECC4F}" destId="{E75B0142-AF28-463D-ADFF-9AAC75911413}" srcOrd="0" destOrd="0" presId="urn:microsoft.com/office/officeart/2005/8/layout/vList5"/>
    <dgm:cxn modelId="{4C6C5F7A-2B6D-45F2-8E65-48B7259167CB}" type="presParOf" srcId="{8D978E2C-CEA9-4714-AE5A-A4A9AF21E21C}" destId="{758EB9E4-5DA2-4E65-BF57-235DAF1286B2}" srcOrd="0" destOrd="0" presId="urn:microsoft.com/office/officeart/2005/8/layout/vList5"/>
    <dgm:cxn modelId="{A8B8914A-54DF-4498-B2A3-6F45CE9EFE42}" type="presParOf" srcId="{758EB9E4-5DA2-4E65-BF57-235DAF1286B2}" destId="{9B27D2F0-917E-4C1A-A438-30E386C31970}" srcOrd="0" destOrd="0" presId="urn:microsoft.com/office/officeart/2005/8/layout/vList5"/>
    <dgm:cxn modelId="{186048AA-351F-4948-989B-1859B9FA1F05}" type="presParOf" srcId="{758EB9E4-5DA2-4E65-BF57-235DAF1286B2}" destId="{DA861285-B93E-47B4-A52A-7E3AF3CF3626}" srcOrd="1" destOrd="0" presId="urn:microsoft.com/office/officeart/2005/8/layout/vList5"/>
    <dgm:cxn modelId="{25844444-D578-49FA-B0F7-4CB23747C9C9}" type="presParOf" srcId="{8D978E2C-CEA9-4714-AE5A-A4A9AF21E21C}" destId="{3A1FE271-240F-4935-B9BF-EF5F36B00EB7}" srcOrd="1" destOrd="0" presId="urn:microsoft.com/office/officeart/2005/8/layout/vList5"/>
    <dgm:cxn modelId="{B3E94B16-DFE5-48A9-827B-19BB55094A77}" type="presParOf" srcId="{8D978E2C-CEA9-4714-AE5A-A4A9AF21E21C}" destId="{523767EF-7B81-41F4-A48B-7D47250671E3}" srcOrd="2" destOrd="0" presId="urn:microsoft.com/office/officeart/2005/8/layout/vList5"/>
    <dgm:cxn modelId="{2DCE41C0-21F0-4E57-8CC3-9B10455237D1}" type="presParOf" srcId="{523767EF-7B81-41F4-A48B-7D47250671E3}" destId="{E75B0142-AF28-463D-ADFF-9AAC75911413}" srcOrd="0" destOrd="0" presId="urn:microsoft.com/office/officeart/2005/8/layout/vList5"/>
    <dgm:cxn modelId="{F02F0BF4-DBBA-484E-97B3-136C1BA06812}" type="presParOf" srcId="{523767EF-7B81-41F4-A48B-7D47250671E3}" destId="{DE894F53-27BF-4897-9F96-52FFB1E2A378}" srcOrd="1" destOrd="0" presId="urn:microsoft.com/office/officeart/2005/8/layout/vList5"/>
    <dgm:cxn modelId="{B1D21F6D-3D70-469C-A81E-99A7BE99757C}" type="presParOf" srcId="{8D978E2C-CEA9-4714-AE5A-A4A9AF21E21C}" destId="{CC65B3BB-4AA2-48C9-AB83-9360814A4D62}" srcOrd="3" destOrd="0" presId="urn:microsoft.com/office/officeart/2005/8/layout/vList5"/>
    <dgm:cxn modelId="{82BE9A82-330E-4B32-B0B5-9EF612054B76}" type="presParOf" srcId="{8D978E2C-CEA9-4714-AE5A-A4A9AF21E21C}" destId="{B1EEC62C-0D7D-4AC1-96E5-1DE9A018BBC5}" srcOrd="4" destOrd="0" presId="urn:microsoft.com/office/officeart/2005/8/layout/vList5"/>
    <dgm:cxn modelId="{49DE6400-5A04-447A-9C93-D555DE005AE4}" type="presParOf" srcId="{B1EEC62C-0D7D-4AC1-96E5-1DE9A018BBC5}" destId="{213D1F93-4EA3-43DC-BE60-720173900A23}" srcOrd="0" destOrd="0" presId="urn:microsoft.com/office/officeart/2005/8/layout/vList5"/>
    <dgm:cxn modelId="{29C21619-E2D8-46E1-9667-CF8567BB8BEA}" type="presParOf" srcId="{B1EEC62C-0D7D-4AC1-96E5-1DE9A018BBC5}" destId="{628346C3-6769-40C5-BE06-3C034058A69D}"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18E937B9-E11A-4BF9-BD7F-7B9DFD6D56B7}" type="doc">
      <dgm:prSet loTypeId="urn:microsoft.com/office/officeart/2005/8/layout/process3" loCatId="process" qsTypeId="urn:microsoft.com/office/officeart/2005/8/quickstyle/simple1" qsCatId="simple" csTypeId="urn:microsoft.com/office/officeart/2005/8/colors/accent1_2" csCatId="accent1" phldr="1"/>
      <dgm:spPr/>
      <dgm:t>
        <a:bodyPr/>
        <a:lstStyle/>
        <a:p>
          <a:endParaRPr lang="es-DO"/>
        </a:p>
      </dgm:t>
    </dgm:pt>
    <dgm:pt modelId="{EA0372C8-12CA-48B9-8AA1-6D2965280D4E}">
      <dgm:prSet phldrT="[Texto]" custT="1"/>
      <dgm:spPr/>
      <dgm:t>
        <a:bodyPr/>
        <a:lstStyle/>
        <a:p>
          <a:r>
            <a:rPr lang="es-DO" sz="2400" dirty="0" smtClean="0"/>
            <a:t>Planeación</a:t>
          </a:r>
          <a:endParaRPr lang="es-DO" sz="1800" dirty="0"/>
        </a:p>
      </dgm:t>
    </dgm:pt>
    <dgm:pt modelId="{170442CA-534E-4160-BA6C-B7C6A5B2D7CC}" type="parTrans" cxnId="{FAB855B9-5636-4AC7-A45F-F4E51DD27580}">
      <dgm:prSet/>
      <dgm:spPr/>
      <dgm:t>
        <a:bodyPr/>
        <a:lstStyle/>
        <a:p>
          <a:endParaRPr lang="es-DO" sz="2400"/>
        </a:p>
      </dgm:t>
    </dgm:pt>
    <dgm:pt modelId="{72D9161D-8269-4E9E-8692-F79B9650EDF7}" type="sibTrans" cxnId="{FAB855B9-5636-4AC7-A45F-F4E51DD27580}">
      <dgm:prSet custT="1"/>
      <dgm:spPr/>
      <dgm:t>
        <a:bodyPr/>
        <a:lstStyle/>
        <a:p>
          <a:endParaRPr lang="es-DO" sz="1600"/>
        </a:p>
      </dgm:t>
    </dgm:pt>
    <dgm:pt modelId="{D215406E-D566-48DF-869F-4BFFCD778765}">
      <dgm:prSet phldrT="[Texto]" custT="1"/>
      <dgm:spPr/>
      <dgm:t>
        <a:bodyPr/>
        <a:lstStyle/>
        <a:p>
          <a:r>
            <a:rPr lang="es-DO" sz="1800" dirty="0" smtClean="0"/>
            <a:t>Describir asignaciones.</a:t>
          </a:r>
          <a:endParaRPr lang="es-DO" sz="1800" dirty="0"/>
        </a:p>
      </dgm:t>
    </dgm:pt>
    <dgm:pt modelId="{0FA65A93-9546-424F-BE46-AC0B9229ECA8}" type="parTrans" cxnId="{C4A9B216-93DC-4907-A01B-0F9A3B661B6E}">
      <dgm:prSet/>
      <dgm:spPr/>
      <dgm:t>
        <a:bodyPr/>
        <a:lstStyle/>
        <a:p>
          <a:endParaRPr lang="es-DO" sz="2400"/>
        </a:p>
      </dgm:t>
    </dgm:pt>
    <dgm:pt modelId="{33A7B915-CCD0-4C90-A674-DA85E353A8BE}" type="sibTrans" cxnId="{C4A9B216-93DC-4907-A01B-0F9A3B661B6E}">
      <dgm:prSet/>
      <dgm:spPr/>
      <dgm:t>
        <a:bodyPr/>
        <a:lstStyle/>
        <a:p>
          <a:endParaRPr lang="es-DO" sz="2400"/>
        </a:p>
      </dgm:t>
    </dgm:pt>
    <dgm:pt modelId="{5CC0B428-6C0C-424F-AED6-2695A5DAC561}">
      <dgm:prSet phldrT="[Texto]" custT="1"/>
      <dgm:spPr/>
      <dgm:t>
        <a:bodyPr/>
        <a:lstStyle/>
        <a:p>
          <a:r>
            <a:rPr lang="es-DO" sz="2400" dirty="0" smtClean="0"/>
            <a:t>Recolección</a:t>
          </a:r>
          <a:endParaRPr lang="es-DO" sz="1800" dirty="0"/>
        </a:p>
      </dgm:t>
    </dgm:pt>
    <dgm:pt modelId="{99BB540B-B0FC-4456-AB18-5AB415E5529A}" type="parTrans" cxnId="{1C1726E3-141C-4B83-B8C7-E34BE834B25B}">
      <dgm:prSet/>
      <dgm:spPr/>
      <dgm:t>
        <a:bodyPr/>
        <a:lstStyle/>
        <a:p>
          <a:endParaRPr lang="es-DO" sz="2400"/>
        </a:p>
      </dgm:t>
    </dgm:pt>
    <dgm:pt modelId="{09FED834-473B-42C5-9628-4F7F250503E2}" type="sibTrans" cxnId="{1C1726E3-141C-4B83-B8C7-E34BE834B25B}">
      <dgm:prSet custT="1"/>
      <dgm:spPr/>
      <dgm:t>
        <a:bodyPr/>
        <a:lstStyle/>
        <a:p>
          <a:endParaRPr lang="es-DO" sz="1600"/>
        </a:p>
      </dgm:t>
    </dgm:pt>
    <dgm:pt modelId="{ABA73291-8676-4E7D-A679-D5299AA9F97B}">
      <dgm:prSet phldrT="[Texto]" custT="1"/>
      <dgm:spPr/>
      <dgm:t>
        <a:bodyPr/>
        <a:lstStyle/>
        <a:p>
          <a:r>
            <a:rPr lang="es-DO" sz="1800" dirty="0" smtClean="0"/>
            <a:t>Recibir asignaciones de forma digital.</a:t>
          </a:r>
          <a:endParaRPr lang="es-DO" sz="1800" dirty="0"/>
        </a:p>
      </dgm:t>
    </dgm:pt>
    <dgm:pt modelId="{B67B9018-6341-476C-8C67-3008853AB81A}" type="parTrans" cxnId="{24D27FD2-E240-4EC3-AFCA-802196481E77}">
      <dgm:prSet/>
      <dgm:spPr/>
      <dgm:t>
        <a:bodyPr/>
        <a:lstStyle/>
        <a:p>
          <a:endParaRPr lang="es-DO" sz="2400"/>
        </a:p>
      </dgm:t>
    </dgm:pt>
    <dgm:pt modelId="{B4B74D2F-B8BB-4DD0-B499-C5B17185DE34}" type="sibTrans" cxnId="{24D27FD2-E240-4EC3-AFCA-802196481E77}">
      <dgm:prSet/>
      <dgm:spPr/>
      <dgm:t>
        <a:bodyPr/>
        <a:lstStyle/>
        <a:p>
          <a:endParaRPr lang="es-DO" sz="2400"/>
        </a:p>
      </dgm:t>
    </dgm:pt>
    <dgm:pt modelId="{AE904E39-F860-4CE2-A0B2-ABAB1F7C594D}">
      <dgm:prSet phldrT="[Texto]" custT="1"/>
      <dgm:spPr/>
      <dgm:t>
        <a:bodyPr/>
        <a:lstStyle/>
        <a:p>
          <a:r>
            <a:rPr lang="es-DO" sz="2400" dirty="0" smtClean="0"/>
            <a:t>Análisis y conclusión</a:t>
          </a:r>
          <a:endParaRPr lang="es-DO" sz="2400" dirty="0"/>
        </a:p>
      </dgm:t>
    </dgm:pt>
    <dgm:pt modelId="{DC3377BD-5B73-47D8-973C-3C908D8963EB}" type="parTrans" cxnId="{7B90C44B-05BE-47C1-B9E7-B3F369B952F1}">
      <dgm:prSet/>
      <dgm:spPr/>
      <dgm:t>
        <a:bodyPr/>
        <a:lstStyle/>
        <a:p>
          <a:endParaRPr lang="es-DO" sz="2400"/>
        </a:p>
      </dgm:t>
    </dgm:pt>
    <dgm:pt modelId="{4FF4375B-7CB3-46B6-8337-9F6944B1B872}" type="sibTrans" cxnId="{7B90C44B-05BE-47C1-B9E7-B3F369B952F1}">
      <dgm:prSet/>
      <dgm:spPr/>
      <dgm:t>
        <a:bodyPr/>
        <a:lstStyle/>
        <a:p>
          <a:endParaRPr lang="es-DO" sz="2400"/>
        </a:p>
      </dgm:t>
    </dgm:pt>
    <dgm:pt modelId="{32C9A67A-6910-4F79-AB71-7A1C815716D8}">
      <dgm:prSet phldrT="[Texto]" custT="1"/>
      <dgm:spPr/>
      <dgm:t>
        <a:bodyPr/>
        <a:lstStyle/>
        <a:p>
          <a:r>
            <a:rPr lang="es-DO" sz="1800" dirty="0" smtClean="0"/>
            <a:t>Comparar el avance según entregas.</a:t>
          </a:r>
          <a:endParaRPr lang="es-DO" sz="1800" dirty="0"/>
        </a:p>
      </dgm:t>
    </dgm:pt>
    <dgm:pt modelId="{94D0B970-F9C3-42B5-ACD8-61FFDDBDDD92}" type="parTrans" cxnId="{12704BE0-6655-4BCC-B6BF-BEC8BC5E4792}">
      <dgm:prSet/>
      <dgm:spPr/>
      <dgm:t>
        <a:bodyPr/>
        <a:lstStyle/>
        <a:p>
          <a:endParaRPr lang="es-DO" sz="2400"/>
        </a:p>
      </dgm:t>
    </dgm:pt>
    <dgm:pt modelId="{F05B5682-AB16-4D39-B371-6485B3E86D6D}" type="sibTrans" cxnId="{12704BE0-6655-4BCC-B6BF-BEC8BC5E4792}">
      <dgm:prSet/>
      <dgm:spPr/>
      <dgm:t>
        <a:bodyPr/>
        <a:lstStyle/>
        <a:p>
          <a:endParaRPr lang="es-DO" sz="2400"/>
        </a:p>
      </dgm:t>
    </dgm:pt>
    <dgm:pt modelId="{BA13C35A-343C-4643-BC2F-FC68F73D1919}">
      <dgm:prSet custT="1"/>
      <dgm:spPr/>
      <dgm:t>
        <a:bodyPr/>
        <a:lstStyle/>
        <a:p>
          <a:r>
            <a:rPr lang="es-DO" sz="1800" dirty="0" smtClean="0"/>
            <a:t>Diseñar criterios de evaluación.</a:t>
          </a:r>
          <a:endParaRPr lang="es-DO" sz="1800" dirty="0"/>
        </a:p>
      </dgm:t>
    </dgm:pt>
    <dgm:pt modelId="{C967B523-EACB-4BB4-9750-E08BD764B332}" type="parTrans" cxnId="{0E0110D3-81B3-44F2-883F-761A83B21D2E}">
      <dgm:prSet/>
      <dgm:spPr/>
      <dgm:t>
        <a:bodyPr/>
        <a:lstStyle/>
        <a:p>
          <a:endParaRPr lang="es-DO" sz="2400"/>
        </a:p>
      </dgm:t>
    </dgm:pt>
    <dgm:pt modelId="{96A5673E-7909-4445-B05D-5DDFF30BF44F}" type="sibTrans" cxnId="{0E0110D3-81B3-44F2-883F-761A83B21D2E}">
      <dgm:prSet/>
      <dgm:spPr/>
      <dgm:t>
        <a:bodyPr/>
        <a:lstStyle/>
        <a:p>
          <a:endParaRPr lang="es-DO" sz="2400"/>
        </a:p>
      </dgm:t>
    </dgm:pt>
    <dgm:pt modelId="{04A3A17B-6308-4663-9716-EEDB79711B63}">
      <dgm:prSet custT="1"/>
      <dgm:spPr/>
      <dgm:t>
        <a:bodyPr/>
        <a:lstStyle/>
        <a:p>
          <a:r>
            <a:rPr lang="es-DO" sz="1800" dirty="0" smtClean="0"/>
            <a:t>Explicar lineamientos a estudiantes.</a:t>
          </a:r>
          <a:endParaRPr lang="es-DO" sz="1800" dirty="0"/>
        </a:p>
      </dgm:t>
    </dgm:pt>
    <dgm:pt modelId="{D93CEC5B-6E47-42F1-81BB-9680AF4D2BC9}" type="parTrans" cxnId="{19A35015-B1F4-491C-9D03-75B8CEF1C75D}">
      <dgm:prSet/>
      <dgm:spPr/>
      <dgm:t>
        <a:bodyPr/>
        <a:lstStyle/>
        <a:p>
          <a:endParaRPr lang="es-DO" sz="2400"/>
        </a:p>
      </dgm:t>
    </dgm:pt>
    <dgm:pt modelId="{1FF76095-F2CB-498B-B8A4-4F7F84936670}" type="sibTrans" cxnId="{19A35015-B1F4-491C-9D03-75B8CEF1C75D}">
      <dgm:prSet/>
      <dgm:spPr/>
      <dgm:t>
        <a:bodyPr/>
        <a:lstStyle/>
        <a:p>
          <a:endParaRPr lang="es-DO" sz="2400"/>
        </a:p>
      </dgm:t>
    </dgm:pt>
    <dgm:pt modelId="{6CF97FDE-223F-4AA1-A84B-0FAF9E174B20}">
      <dgm:prSet custT="1"/>
      <dgm:spPr/>
      <dgm:t>
        <a:bodyPr/>
        <a:lstStyle/>
        <a:p>
          <a:r>
            <a:rPr lang="es-DO" sz="1800" dirty="0" smtClean="0">
              <a:solidFill>
                <a:schemeClr val="accent1">
                  <a:lumMod val="75000"/>
                </a:schemeClr>
              </a:solidFill>
              <a:effectLst>
                <a:outerShdw blurRad="38100" dist="38100" dir="2700000" algn="tl">
                  <a:srgbClr val="000000">
                    <a:alpha val="43137"/>
                  </a:srgbClr>
                </a:outerShdw>
              </a:effectLst>
            </a:rPr>
            <a:t>Redacción y entrega de ejemplo.</a:t>
          </a:r>
          <a:endParaRPr lang="es-DO" sz="1800" dirty="0">
            <a:solidFill>
              <a:schemeClr val="accent1">
                <a:lumMod val="75000"/>
              </a:schemeClr>
            </a:solidFill>
            <a:effectLst>
              <a:outerShdw blurRad="38100" dist="38100" dir="2700000" algn="tl">
                <a:srgbClr val="000000">
                  <a:alpha val="43137"/>
                </a:srgbClr>
              </a:outerShdw>
            </a:effectLst>
          </a:endParaRPr>
        </a:p>
      </dgm:t>
    </dgm:pt>
    <dgm:pt modelId="{9EC70A89-124C-43A6-8A9D-4A9EDF7E2122}" type="parTrans" cxnId="{CE7D21DF-133A-4389-8626-5BE6A37F57FF}">
      <dgm:prSet/>
      <dgm:spPr/>
      <dgm:t>
        <a:bodyPr/>
        <a:lstStyle/>
        <a:p>
          <a:endParaRPr lang="es-DO" sz="2400"/>
        </a:p>
      </dgm:t>
    </dgm:pt>
    <dgm:pt modelId="{7A9BB780-4939-4776-8E82-04D675537949}" type="sibTrans" cxnId="{CE7D21DF-133A-4389-8626-5BE6A37F57FF}">
      <dgm:prSet/>
      <dgm:spPr/>
      <dgm:t>
        <a:bodyPr/>
        <a:lstStyle/>
        <a:p>
          <a:endParaRPr lang="es-DO" sz="2400"/>
        </a:p>
      </dgm:t>
    </dgm:pt>
    <dgm:pt modelId="{F1D0276E-0B86-48CE-BCD8-8572CB0C6AEA}">
      <dgm:prSet custT="1"/>
      <dgm:spPr/>
      <dgm:t>
        <a:bodyPr/>
        <a:lstStyle/>
        <a:p>
          <a:r>
            <a:rPr lang="es-DO" sz="1800" dirty="0" smtClean="0"/>
            <a:t>Corrección, valoración  y retroalimentación (digital y presencial).</a:t>
          </a:r>
          <a:endParaRPr lang="es-DO" sz="1800" dirty="0"/>
        </a:p>
      </dgm:t>
    </dgm:pt>
    <dgm:pt modelId="{9E1B9C0D-8EB8-4215-A81D-19FF807DC225}" type="parTrans" cxnId="{4C1F19D2-4948-4DAD-895F-6D56C25299DB}">
      <dgm:prSet/>
      <dgm:spPr/>
      <dgm:t>
        <a:bodyPr/>
        <a:lstStyle/>
        <a:p>
          <a:endParaRPr lang="es-DO" sz="2400"/>
        </a:p>
      </dgm:t>
    </dgm:pt>
    <dgm:pt modelId="{527165CA-8527-4CB1-9708-C57E02450393}" type="sibTrans" cxnId="{4C1F19D2-4948-4DAD-895F-6D56C25299DB}">
      <dgm:prSet/>
      <dgm:spPr/>
      <dgm:t>
        <a:bodyPr/>
        <a:lstStyle/>
        <a:p>
          <a:endParaRPr lang="es-DO" sz="2400"/>
        </a:p>
      </dgm:t>
    </dgm:pt>
    <dgm:pt modelId="{EE153FFF-6EA0-4EA9-9E9C-AD0E589AA80F}">
      <dgm:prSet custT="1"/>
      <dgm:spPr/>
      <dgm:t>
        <a:bodyPr/>
        <a:lstStyle/>
        <a:p>
          <a:r>
            <a:rPr lang="es-DO" sz="1800" dirty="0" smtClean="0"/>
            <a:t>Fortalecer las debilidades (buscar apoyo de experto, opcional).</a:t>
          </a:r>
          <a:endParaRPr lang="es-DO" sz="1800" dirty="0"/>
        </a:p>
      </dgm:t>
    </dgm:pt>
    <dgm:pt modelId="{65A72053-CA9A-4F1E-8785-8B7D1B68CA7A}" type="parTrans" cxnId="{21A61115-2AB6-42F5-BB97-4E9E3884C842}">
      <dgm:prSet/>
      <dgm:spPr/>
      <dgm:t>
        <a:bodyPr/>
        <a:lstStyle/>
        <a:p>
          <a:endParaRPr lang="es-DO" sz="2400"/>
        </a:p>
      </dgm:t>
    </dgm:pt>
    <dgm:pt modelId="{E32611DE-089B-4BE3-85FE-2CD4A647BA53}" type="sibTrans" cxnId="{21A61115-2AB6-42F5-BB97-4E9E3884C842}">
      <dgm:prSet/>
      <dgm:spPr/>
      <dgm:t>
        <a:bodyPr/>
        <a:lstStyle/>
        <a:p>
          <a:endParaRPr lang="es-DO" sz="2400"/>
        </a:p>
      </dgm:t>
    </dgm:pt>
    <dgm:pt modelId="{0F7D9AB9-2426-4D55-8649-336ECC63184C}" type="pres">
      <dgm:prSet presAssocID="{18E937B9-E11A-4BF9-BD7F-7B9DFD6D56B7}" presName="linearFlow" presStyleCnt="0">
        <dgm:presLayoutVars>
          <dgm:dir/>
          <dgm:animLvl val="lvl"/>
          <dgm:resizeHandles val="exact"/>
        </dgm:presLayoutVars>
      </dgm:prSet>
      <dgm:spPr/>
      <dgm:t>
        <a:bodyPr/>
        <a:lstStyle/>
        <a:p>
          <a:endParaRPr lang="es-DO"/>
        </a:p>
      </dgm:t>
    </dgm:pt>
    <dgm:pt modelId="{2FCA0AA5-DA40-4054-A8DD-F9ABE353FC15}" type="pres">
      <dgm:prSet presAssocID="{EA0372C8-12CA-48B9-8AA1-6D2965280D4E}" presName="composite" presStyleCnt="0"/>
      <dgm:spPr/>
    </dgm:pt>
    <dgm:pt modelId="{C0529126-5907-4BA2-BBBE-0D6098EE3C89}" type="pres">
      <dgm:prSet presAssocID="{EA0372C8-12CA-48B9-8AA1-6D2965280D4E}" presName="parTx" presStyleLbl="node1" presStyleIdx="0" presStyleCnt="3">
        <dgm:presLayoutVars>
          <dgm:chMax val="0"/>
          <dgm:chPref val="0"/>
          <dgm:bulletEnabled val="1"/>
        </dgm:presLayoutVars>
      </dgm:prSet>
      <dgm:spPr/>
      <dgm:t>
        <a:bodyPr/>
        <a:lstStyle/>
        <a:p>
          <a:endParaRPr lang="es-DO"/>
        </a:p>
      </dgm:t>
    </dgm:pt>
    <dgm:pt modelId="{839E77A1-D801-42F6-AAB8-3FC709991E1D}" type="pres">
      <dgm:prSet presAssocID="{EA0372C8-12CA-48B9-8AA1-6D2965280D4E}" presName="parSh" presStyleLbl="node1" presStyleIdx="0" presStyleCnt="3"/>
      <dgm:spPr/>
      <dgm:t>
        <a:bodyPr/>
        <a:lstStyle/>
        <a:p>
          <a:endParaRPr lang="es-DO"/>
        </a:p>
      </dgm:t>
    </dgm:pt>
    <dgm:pt modelId="{087566DA-3D41-48C6-97EA-0AF7FBAFE09A}" type="pres">
      <dgm:prSet presAssocID="{EA0372C8-12CA-48B9-8AA1-6D2965280D4E}" presName="desTx" presStyleLbl="fgAcc1" presStyleIdx="0" presStyleCnt="3">
        <dgm:presLayoutVars>
          <dgm:bulletEnabled val="1"/>
        </dgm:presLayoutVars>
      </dgm:prSet>
      <dgm:spPr/>
      <dgm:t>
        <a:bodyPr/>
        <a:lstStyle/>
        <a:p>
          <a:endParaRPr lang="es-DO"/>
        </a:p>
      </dgm:t>
    </dgm:pt>
    <dgm:pt modelId="{6B0C9A02-2B0F-42BC-A28D-BF8FC009DBB9}" type="pres">
      <dgm:prSet presAssocID="{72D9161D-8269-4E9E-8692-F79B9650EDF7}" presName="sibTrans" presStyleLbl="sibTrans2D1" presStyleIdx="0" presStyleCnt="2"/>
      <dgm:spPr/>
      <dgm:t>
        <a:bodyPr/>
        <a:lstStyle/>
        <a:p>
          <a:endParaRPr lang="es-DO"/>
        </a:p>
      </dgm:t>
    </dgm:pt>
    <dgm:pt modelId="{F464A9F3-1B3E-4BA4-A644-B11D8106BC3A}" type="pres">
      <dgm:prSet presAssocID="{72D9161D-8269-4E9E-8692-F79B9650EDF7}" presName="connTx" presStyleLbl="sibTrans2D1" presStyleIdx="0" presStyleCnt="2"/>
      <dgm:spPr/>
      <dgm:t>
        <a:bodyPr/>
        <a:lstStyle/>
        <a:p>
          <a:endParaRPr lang="es-DO"/>
        </a:p>
      </dgm:t>
    </dgm:pt>
    <dgm:pt modelId="{7C410F1D-0F95-46F1-979D-E50D8A0173B6}" type="pres">
      <dgm:prSet presAssocID="{5CC0B428-6C0C-424F-AED6-2695A5DAC561}" presName="composite" presStyleCnt="0"/>
      <dgm:spPr/>
    </dgm:pt>
    <dgm:pt modelId="{887EE17E-1A10-4F8B-B556-A956E9DFBA77}" type="pres">
      <dgm:prSet presAssocID="{5CC0B428-6C0C-424F-AED6-2695A5DAC561}" presName="parTx" presStyleLbl="node1" presStyleIdx="0" presStyleCnt="3">
        <dgm:presLayoutVars>
          <dgm:chMax val="0"/>
          <dgm:chPref val="0"/>
          <dgm:bulletEnabled val="1"/>
        </dgm:presLayoutVars>
      </dgm:prSet>
      <dgm:spPr/>
      <dgm:t>
        <a:bodyPr/>
        <a:lstStyle/>
        <a:p>
          <a:endParaRPr lang="es-DO"/>
        </a:p>
      </dgm:t>
    </dgm:pt>
    <dgm:pt modelId="{2B724A0A-561B-4CC9-9CAD-CC4ECCE46C5C}" type="pres">
      <dgm:prSet presAssocID="{5CC0B428-6C0C-424F-AED6-2695A5DAC561}" presName="parSh" presStyleLbl="node1" presStyleIdx="1" presStyleCnt="3"/>
      <dgm:spPr/>
      <dgm:t>
        <a:bodyPr/>
        <a:lstStyle/>
        <a:p>
          <a:endParaRPr lang="es-DO"/>
        </a:p>
      </dgm:t>
    </dgm:pt>
    <dgm:pt modelId="{F91C501D-0501-4665-BD63-AEAABABB06BF}" type="pres">
      <dgm:prSet presAssocID="{5CC0B428-6C0C-424F-AED6-2695A5DAC561}" presName="desTx" presStyleLbl="fgAcc1" presStyleIdx="1" presStyleCnt="3">
        <dgm:presLayoutVars>
          <dgm:bulletEnabled val="1"/>
        </dgm:presLayoutVars>
      </dgm:prSet>
      <dgm:spPr/>
      <dgm:t>
        <a:bodyPr/>
        <a:lstStyle/>
        <a:p>
          <a:endParaRPr lang="es-DO"/>
        </a:p>
      </dgm:t>
    </dgm:pt>
    <dgm:pt modelId="{70DE42D8-34AA-4F96-A0AF-960AE732B6E5}" type="pres">
      <dgm:prSet presAssocID="{09FED834-473B-42C5-9628-4F7F250503E2}" presName="sibTrans" presStyleLbl="sibTrans2D1" presStyleIdx="1" presStyleCnt="2"/>
      <dgm:spPr/>
      <dgm:t>
        <a:bodyPr/>
        <a:lstStyle/>
        <a:p>
          <a:endParaRPr lang="es-DO"/>
        </a:p>
      </dgm:t>
    </dgm:pt>
    <dgm:pt modelId="{3B4831CF-DCA4-4ADD-B5E1-AAB52E0DD44C}" type="pres">
      <dgm:prSet presAssocID="{09FED834-473B-42C5-9628-4F7F250503E2}" presName="connTx" presStyleLbl="sibTrans2D1" presStyleIdx="1" presStyleCnt="2"/>
      <dgm:spPr/>
      <dgm:t>
        <a:bodyPr/>
        <a:lstStyle/>
        <a:p>
          <a:endParaRPr lang="es-DO"/>
        </a:p>
      </dgm:t>
    </dgm:pt>
    <dgm:pt modelId="{84A79369-722B-476B-9318-6EFA4B41C43F}" type="pres">
      <dgm:prSet presAssocID="{AE904E39-F860-4CE2-A0B2-ABAB1F7C594D}" presName="composite" presStyleCnt="0"/>
      <dgm:spPr/>
    </dgm:pt>
    <dgm:pt modelId="{60E128E0-EF6F-41D8-A736-C596FA300135}" type="pres">
      <dgm:prSet presAssocID="{AE904E39-F860-4CE2-A0B2-ABAB1F7C594D}" presName="parTx" presStyleLbl="node1" presStyleIdx="1" presStyleCnt="3">
        <dgm:presLayoutVars>
          <dgm:chMax val="0"/>
          <dgm:chPref val="0"/>
          <dgm:bulletEnabled val="1"/>
        </dgm:presLayoutVars>
      </dgm:prSet>
      <dgm:spPr/>
      <dgm:t>
        <a:bodyPr/>
        <a:lstStyle/>
        <a:p>
          <a:endParaRPr lang="es-DO"/>
        </a:p>
      </dgm:t>
    </dgm:pt>
    <dgm:pt modelId="{C7767DCE-B0C6-4D27-BF70-DDF0FC77B9E0}" type="pres">
      <dgm:prSet presAssocID="{AE904E39-F860-4CE2-A0B2-ABAB1F7C594D}" presName="parSh" presStyleLbl="node1" presStyleIdx="2" presStyleCnt="3"/>
      <dgm:spPr/>
      <dgm:t>
        <a:bodyPr/>
        <a:lstStyle/>
        <a:p>
          <a:endParaRPr lang="es-DO"/>
        </a:p>
      </dgm:t>
    </dgm:pt>
    <dgm:pt modelId="{331513FF-6D83-4532-93F3-E6E1AA2783F1}" type="pres">
      <dgm:prSet presAssocID="{AE904E39-F860-4CE2-A0B2-ABAB1F7C594D}" presName="desTx" presStyleLbl="fgAcc1" presStyleIdx="2" presStyleCnt="3">
        <dgm:presLayoutVars>
          <dgm:bulletEnabled val="1"/>
        </dgm:presLayoutVars>
      </dgm:prSet>
      <dgm:spPr/>
      <dgm:t>
        <a:bodyPr/>
        <a:lstStyle/>
        <a:p>
          <a:endParaRPr lang="es-DO"/>
        </a:p>
      </dgm:t>
    </dgm:pt>
  </dgm:ptLst>
  <dgm:cxnLst>
    <dgm:cxn modelId="{7D2A3421-AC63-47BB-9F43-4B38647A18A0}" type="presOf" srcId="{EA0372C8-12CA-48B9-8AA1-6D2965280D4E}" destId="{839E77A1-D801-42F6-AAB8-3FC709991E1D}" srcOrd="1" destOrd="0" presId="urn:microsoft.com/office/officeart/2005/8/layout/process3"/>
    <dgm:cxn modelId="{21A61115-2AB6-42F5-BB97-4E9E3884C842}" srcId="{AE904E39-F860-4CE2-A0B2-ABAB1F7C594D}" destId="{EE153FFF-6EA0-4EA9-9E9C-AD0E589AA80F}" srcOrd="1" destOrd="0" parTransId="{65A72053-CA9A-4F1E-8785-8B7D1B68CA7A}" sibTransId="{E32611DE-089B-4BE3-85FE-2CD4A647BA53}"/>
    <dgm:cxn modelId="{AD17F33C-38D2-42DB-8EE7-69220CEE9FB0}" type="presOf" srcId="{D215406E-D566-48DF-869F-4BFFCD778765}" destId="{087566DA-3D41-48C6-97EA-0AF7FBAFE09A}" srcOrd="0" destOrd="0" presId="urn:microsoft.com/office/officeart/2005/8/layout/process3"/>
    <dgm:cxn modelId="{44FE6F8E-45A1-45B9-8985-CA2DAAB2C246}" type="presOf" srcId="{EE153FFF-6EA0-4EA9-9E9C-AD0E589AA80F}" destId="{331513FF-6D83-4532-93F3-E6E1AA2783F1}" srcOrd="0" destOrd="1" presId="urn:microsoft.com/office/officeart/2005/8/layout/process3"/>
    <dgm:cxn modelId="{7B90C44B-05BE-47C1-B9E7-B3F369B952F1}" srcId="{18E937B9-E11A-4BF9-BD7F-7B9DFD6D56B7}" destId="{AE904E39-F860-4CE2-A0B2-ABAB1F7C594D}" srcOrd="2" destOrd="0" parTransId="{DC3377BD-5B73-47D8-973C-3C908D8963EB}" sibTransId="{4FF4375B-7CB3-46B6-8337-9F6944B1B872}"/>
    <dgm:cxn modelId="{842CEC47-0EEA-4C77-BEB2-719CED2344B9}" type="presOf" srcId="{32C9A67A-6910-4F79-AB71-7A1C815716D8}" destId="{331513FF-6D83-4532-93F3-E6E1AA2783F1}" srcOrd="0" destOrd="0" presId="urn:microsoft.com/office/officeart/2005/8/layout/process3"/>
    <dgm:cxn modelId="{47B150F5-06AD-4D45-83EF-12B78CAA49B7}" type="presOf" srcId="{ABA73291-8676-4E7D-A679-D5299AA9F97B}" destId="{F91C501D-0501-4665-BD63-AEAABABB06BF}" srcOrd="0" destOrd="0" presId="urn:microsoft.com/office/officeart/2005/8/layout/process3"/>
    <dgm:cxn modelId="{19A35015-B1F4-491C-9D03-75B8CEF1C75D}" srcId="{EA0372C8-12CA-48B9-8AA1-6D2965280D4E}" destId="{04A3A17B-6308-4663-9716-EEDB79711B63}" srcOrd="2" destOrd="0" parTransId="{D93CEC5B-6E47-42F1-81BB-9680AF4D2BC9}" sibTransId="{1FF76095-F2CB-498B-B8A4-4F7F84936670}"/>
    <dgm:cxn modelId="{079D52FC-91C9-4226-97D5-E821FCDD7CE1}" type="presOf" srcId="{09FED834-473B-42C5-9628-4F7F250503E2}" destId="{3B4831CF-DCA4-4ADD-B5E1-AAB52E0DD44C}" srcOrd="1" destOrd="0" presId="urn:microsoft.com/office/officeart/2005/8/layout/process3"/>
    <dgm:cxn modelId="{40BA19B2-29CB-4B08-B78B-2F4CDA43E2C4}" type="presOf" srcId="{5CC0B428-6C0C-424F-AED6-2695A5DAC561}" destId="{2B724A0A-561B-4CC9-9CAD-CC4ECCE46C5C}" srcOrd="1" destOrd="0" presId="urn:microsoft.com/office/officeart/2005/8/layout/process3"/>
    <dgm:cxn modelId="{FA279080-8008-494C-AB59-D77632B782F2}" type="presOf" srcId="{6CF97FDE-223F-4AA1-A84B-0FAF9E174B20}" destId="{087566DA-3D41-48C6-97EA-0AF7FBAFE09A}" srcOrd="0" destOrd="3" presId="urn:microsoft.com/office/officeart/2005/8/layout/process3"/>
    <dgm:cxn modelId="{1C1726E3-141C-4B83-B8C7-E34BE834B25B}" srcId="{18E937B9-E11A-4BF9-BD7F-7B9DFD6D56B7}" destId="{5CC0B428-6C0C-424F-AED6-2695A5DAC561}" srcOrd="1" destOrd="0" parTransId="{99BB540B-B0FC-4456-AB18-5AB415E5529A}" sibTransId="{09FED834-473B-42C5-9628-4F7F250503E2}"/>
    <dgm:cxn modelId="{4C1F19D2-4948-4DAD-895F-6D56C25299DB}" srcId="{5CC0B428-6C0C-424F-AED6-2695A5DAC561}" destId="{F1D0276E-0B86-48CE-BCD8-8572CB0C6AEA}" srcOrd="1" destOrd="0" parTransId="{9E1B9C0D-8EB8-4215-A81D-19FF807DC225}" sibTransId="{527165CA-8527-4CB1-9708-C57E02450393}"/>
    <dgm:cxn modelId="{4051A5C3-0C80-43C9-A56C-383C4C9C43A8}" type="presOf" srcId="{5CC0B428-6C0C-424F-AED6-2695A5DAC561}" destId="{887EE17E-1A10-4F8B-B556-A956E9DFBA77}" srcOrd="0" destOrd="0" presId="urn:microsoft.com/office/officeart/2005/8/layout/process3"/>
    <dgm:cxn modelId="{C4A9B216-93DC-4907-A01B-0F9A3B661B6E}" srcId="{EA0372C8-12CA-48B9-8AA1-6D2965280D4E}" destId="{D215406E-D566-48DF-869F-4BFFCD778765}" srcOrd="0" destOrd="0" parTransId="{0FA65A93-9546-424F-BE46-AC0B9229ECA8}" sibTransId="{33A7B915-CCD0-4C90-A674-DA85E353A8BE}"/>
    <dgm:cxn modelId="{F7D875CF-8EA8-4A1E-9039-53659737DBED}" type="presOf" srcId="{BA13C35A-343C-4643-BC2F-FC68F73D1919}" destId="{087566DA-3D41-48C6-97EA-0AF7FBAFE09A}" srcOrd="0" destOrd="1" presId="urn:microsoft.com/office/officeart/2005/8/layout/process3"/>
    <dgm:cxn modelId="{AA2FA6EF-000E-4590-8DF6-C91F8B3FBD80}" type="presOf" srcId="{AE904E39-F860-4CE2-A0B2-ABAB1F7C594D}" destId="{60E128E0-EF6F-41D8-A736-C596FA300135}" srcOrd="0" destOrd="0" presId="urn:microsoft.com/office/officeart/2005/8/layout/process3"/>
    <dgm:cxn modelId="{2F706FB1-DFDC-4724-9BC3-47000A38A757}" type="presOf" srcId="{EA0372C8-12CA-48B9-8AA1-6D2965280D4E}" destId="{C0529126-5907-4BA2-BBBE-0D6098EE3C89}" srcOrd="0" destOrd="0" presId="urn:microsoft.com/office/officeart/2005/8/layout/process3"/>
    <dgm:cxn modelId="{0E0110D3-81B3-44F2-883F-761A83B21D2E}" srcId="{EA0372C8-12CA-48B9-8AA1-6D2965280D4E}" destId="{BA13C35A-343C-4643-BC2F-FC68F73D1919}" srcOrd="1" destOrd="0" parTransId="{C967B523-EACB-4BB4-9750-E08BD764B332}" sibTransId="{96A5673E-7909-4445-B05D-5DDFF30BF44F}"/>
    <dgm:cxn modelId="{F9C34DBF-4502-413D-AA79-C61D43CDC456}" type="presOf" srcId="{18E937B9-E11A-4BF9-BD7F-7B9DFD6D56B7}" destId="{0F7D9AB9-2426-4D55-8649-336ECC63184C}" srcOrd="0" destOrd="0" presId="urn:microsoft.com/office/officeart/2005/8/layout/process3"/>
    <dgm:cxn modelId="{12704BE0-6655-4BCC-B6BF-BEC8BC5E4792}" srcId="{AE904E39-F860-4CE2-A0B2-ABAB1F7C594D}" destId="{32C9A67A-6910-4F79-AB71-7A1C815716D8}" srcOrd="0" destOrd="0" parTransId="{94D0B970-F9C3-42B5-ACD8-61FFDDBDDD92}" sibTransId="{F05B5682-AB16-4D39-B371-6485B3E86D6D}"/>
    <dgm:cxn modelId="{64A13526-23D0-48CE-AC1C-6CF81882928F}" type="presOf" srcId="{72D9161D-8269-4E9E-8692-F79B9650EDF7}" destId="{F464A9F3-1B3E-4BA4-A644-B11D8106BC3A}" srcOrd="1" destOrd="0" presId="urn:microsoft.com/office/officeart/2005/8/layout/process3"/>
    <dgm:cxn modelId="{24D27FD2-E240-4EC3-AFCA-802196481E77}" srcId="{5CC0B428-6C0C-424F-AED6-2695A5DAC561}" destId="{ABA73291-8676-4E7D-A679-D5299AA9F97B}" srcOrd="0" destOrd="0" parTransId="{B67B9018-6341-476C-8C67-3008853AB81A}" sibTransId="{B4B74D2F-B8BB-4DD0-B499-C5B17185DE34}"/>
    <dgm:cxn modelId="{37C12477-FBB5-4A52-9790-C9315BFA7B0E}" type="presOf" srcId="{72D9161D-8269-4E9E-8692-F79B9650EDF7}" destId="{6B0C9A02-2B0F-42BC-A28D-BF8FC009DBB9}" srcOrd="0" destOrd="0" presId="urn:microsoft.com/office/officeart/2005/8/layout/process3"/>
    <dgm:cxn modelId="{1793918A-B200-4FAB-8E8A-0E9D3532215A}" type="presOf" srcId="{F1D0276E-0B86-48CE-BCD8-8572CB0C6AEA}" destId="{F91C501D-0501-4665-BD63-AEAABABB06BF}" srcOrd="0" destOrd="1" presId="urn:microsoft.com/office/officeart/2005/8/layout/process3"/>
    <dgm:cxn modelId="{7CA9329B-6125-4D91-9BE9-1456954A8453}" type="presOf" srcId="{09FED834-473B-42C5-9628-4F7F250503E2}" destId="{70DE42D8-34AA-4F96-A0AF-960AE732B6E5}" srcOrd="0" destOrd="0" presId="urn:microsoft.com/office/officeart/2005/8/layout/process3"/>
    <dgm:cxn modelId="{CE7D21DF-133A-4389-8626-5BE6A37F57FF}" srcId="{EA0372C8-12CA-48B9-8AA1-6D2965280D4E}" destId="{6CF97FDE-223F-4AA1-A84B-0FAF9E174B20}" srcOrd="3" destOrd="0" parTransId="{9EC70A89-124C-43A6-8A9D-4A9EDF7E2122}" sibTransId="{7A9BB780-4939-4776-8E82-04D675537949}"/>
    <dgm:cxn modelId="{5329B9B4-EF5F-41A9-9D07-20AB34A19433}" type="presOf" srcId="{04A3A17B-6308-4663-9716-EEDB79711B63}" destId="{087566DA-3D41-48C6-97EA-0AF7FBAFE09A}" srcOrd="0" destOrd="2" presId="urn:microsoft.com/office/officeart/2005/8/layout/process3"/>
    <dgm:cxn modelId="{FAB855B9-5636-4AC7-A45F-F4E51DD27580}" srcId="{18E937B9-E11A-4BF9-BD7F-7B9DFD6D56B7}" destId="{EA0372C8-12CA-48B9-8AA1-6D2965280D4E}" srcOrd="0" destOrd="0" parTransId="{170442CA-534E-4160-BA6C-B7C6A5B2D7CC}" sibTransId="{72D9161D-8269-4E9E-8692-F79B9650EDF7}"/>
    <dgm:cxn modelId="{07DBDFE3-9FFC-4B7B-89FC-88D2B30AE6F2}" type="presOf" srcId="{AE904E39-F860-4CE2-A0B2-ABAB1F7C594D}" destId="{C7767DCE-B0C6-4D27-BF70-DDF0FC77B9E0}" srcOrd="1" destOrd="0" presId="urn:microsoft.com/office/officeart/2005/8/layout/process3"/>
    <dgm:cxn modelId="{7CF52036-79BD-4735-B957-98586329318B}" type="presParOf" srcId="{0F7D9AB9-2426-4D55-8649-336ECC63184C}" destId="{2FCA0AA5-DA40-4054-A8DD-F9ABE353FC15}" srcOrd="0" destOrd="0" presId="urn:microsoft.com/office/officeart/2005/8/layout/process3"/>
    <dgm:cxn modelId="{7E6B98BE-ED70-4336-8625-60E93C350B42}" type="presParOf" srcId="{2FCA0AA5-DA40-4054-A8DD-F9ABE353FC15}" destId="{C0529126-5907-4BA2-BBBE-0D6098EE3C89}" srcOrd="0" destOrd="0" presId="urn:microsoft.com/office/officeart/2005/8/layout/process3"/>
    <dgm:cxn modelId="{175189CD-F6ED-4A06-BDDB-F74AD1D7B692}" type="presParOf" srcId="{2FCA0AA5-DA40-4054-A8DD-F9ABE353FC15}" destId="{839E77A1-D801-42F6-AAB8-3FC709991E1D}" srcOrd="1" destOrd="0" presId="urn:microsoft.com/office/officeart/2005/8/layout/process3"/>
    <dgm:cxn modelId="{1CE2CED8-F37F-46B5-952B-CA1D8FFD1BFB}" type="presParOf" srcId="{2FCA0AA5-DA40-4054-A8DD-F9ABE353FC15}" destId="{087566DA-3D41-48C6-97EA-0AF7FBAFE09A}" srcOrd="2" destOrd="0" presId="urn:microsoft.com/office/officeart/2005/8/layout/process3"/>
    <dgm:cxn modelId="{5562B4FA-11B4-46B9-ACA8-B99A9CEA5E3F}" type="presParOf" srcId="{0F7D9AB9-2426-4D55-8649-336ECC63184C}" destId="{6B0C9A02-2B0F-42BC-A28D-BF8FC009DBB9}" srcOrd="1" destOrd="0" presId="urn:microsoft.com/office/officeart/2005/8/layout/process3"/>
    <dgm:cxn modelId="{8E0B584E-5AE5-4ED2-B4E1-F0DD10E8469A}" type="presParOf" srcId="{6B0C9A02-2B0F-42BC-A28D-BF8FC009DBB9}" destId="{F464A9F3-1B3E-4BA4-A644-B11D8106BC3A}" srcOrd="0" destOrd="0" presId="urn:microsoft.com/office/officeart/2005/8/layout/process3"/>
    <dgm:cxn modelId="{65FAB092-F43B-4638-BE25-4944D2708810}" type="presParOf" srcId="{0F7D9AB9-2426-4D55-8649-336ECC63184C}" destId="{7C410F1D-0F95-46F1-979D-E50D8A0173B6}" srcOrd="2" destOrd="0" presId="urn:microsoft.com/office/officeart/2005/8/layout/process3"/>
    <dgm:cxn modelId="{EC23C6C1-41C5-4FA3-883B-4C1ECBEF083E}" type="presParOf" srcId="{7C410F1D-0F95-46F1-979D-E50D8A0173B6}" destId="{887EE17E-1A10-4F8B-B556-A956E9DFBA77}" srcOrd="0" destOrd="0" presId="urn:microsoft.com/office/officeart/2005/8/layout/process3"/>
    <dgm:cxn modelId="{9DB720B1-D87C-4D2A-978A-B37BB013CF79}" type="presParOf" srcId="{7C410F1D-0F95-46F1-979D-E50D8A0173B6}" destId="{2B724A0A-561B-4CC9-9CAD-CC4ECCE46C5C}" srcOrd="1" destOrd="0" presId="urn:microsoft.com/office/officeart/2005/8/layout/process3"/>
    <dgm:cxn modelId="{DA50DE2D-7330-4B5E-B8D0-033EACAE19EE}" type="presParOf" srcId="{7C410F1D-0F95-46F1-979D-E50D8A0173B6}" destId="{F91C501D-0501-4665-BD63-AEAABABB06BF}" srcOrd="2" destOrd="0" presId="urn:microsoft.com/office/officeart/2005/8/layout/process3"/>
    <dgm:cxn modelId="{5FE353ED-5699-400D-901C-75D41284BAF4}" type="presParOf" srcId="{0F7D9AB9-2426-4D55-8649-336ECC63184C}" destId="{70DE42D8-34AA-4F96-A0AF-960AE732B6E5}" srcOrd="3" destOrd="0" presId="urn:microsoft.com/office/officeart/2005/8/layout/process3"/>
    <dgm:cxn modelId="{8ECC5D46-D25B-4251-8263-BA0FF36B0168}" type="presParOf" srcId="{70DE42D8-34AA-4F96-A0AF-960AE732B6E5}" destId="{3B4831CF-DCA4-4ADD-B5E1-AAB52E0DD44C}" srcOrd="0" destOrd="0" presId="urn:microsoft.com/office/officeart/2005/8/layout/process3"/>
    <dgm:cxn modelId="{D843BC98-7144-4249-B711-1B9A677D4F6E}" type="presParOf" srcId="{0F7D9AB9-2426-4D55-8649-336ECC63184C}" destId="{84A79369-722B-476B-9318-6EFA4B41C43F}" srcOrd="4" destOrd="0" presId="urn:microsoft.com/office/officeart/2005/8/layout/process3"/>
    <dgm:cxn modelId="{E319A396-9377-40D4-ABA7-5DB69B78DE41}" type="presParOf" srcId="{84A79369-722B-476B-9318-6EFA4B41C43F}" destId="{60E128E0-EF6F-41D8-A736-C596FA300135}" srcOrd="0" destOrd="0" presId="urn:microsoft.com/office/officeart/2005/8/layout/process3"/>
    <dgm:cxn modelId="{900F6F56-FEE2-4B54-AACB-F9022E715445}" type="presParOf" srcId="{84A79369-722B-476B-9318-6EFA4B41C43F}" destId="{C7767DCE-B0C6-4D27-BF70-DDF0FC77B9E0}" srcOrd="1" destOrd="0" presId="urn:microsoft.com/office/officeart/2005/8/layout/process3"/>
    <dgm:cxn modelId="{CDDC0616-B7F8-4143-9ED3-D4AA4811B12F}" type="presParOf" srcId="{84A79369-722B-476B-9318-6EFA4B41C43F}" destId="{331513FF-6D83-4532-93F3-E6E1AA2783F1}" srcOrd="2" destOrd="0" presId="urn:microsoft.com/office/officeart/2005/8/layout/process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7DCC291D-5010-4107-A219-1BDE6E7B5D40}" type="doc">
      <dgm:prSet loTypeId="urn:microsoft.com/office/officeart/2005/8/layout/chevron1" loCatId="process" qsTypeId="urn:microsoft.com/office/officeart/2005/8/quickstyle/simple1" qsCatId="simple" csTypeId="urn:microsoft.com/office/officeart/2005/8/colors/accent1_2" csCatId="accent1" phldr="1"/>
      <dgm:spPr/>
    </dgm:pt>
    <dgm:pt modelId="{017BC0B2-AEAE-453D-9226-68D3E2C4A3CD}" type="pres">
      <dgm:prSet presAssocID="{7DCC291D-5010-4107-A219-1BDE6E7B5D40}" presName="Name0" presStyleCnt="0">
        <dgm:presLayoutVars>
          <dgm:dir/>
          <dgm:animLvl val="lvl"/>
          <dgm:resizeHandles val="exact"/>
        </dgm:presLayoutVars>
      </dgm:prSet>
      <dgm:spPr/>
    </dgm:pt>
  </dgm:ptLst>
  <dgm:cxnLst>
    <dgm:cxn modelId="{464FEEC9-1716-4FD2-AEFE-BB88FC5CF24F}" type="presOf" srcId="{7DCC291D-5010-4107-A219-1BDE6E7B5D40}" destId="{017BC0B2-AEAE-453D-9226-68D3E2C4A3CD}" srcOrd="0" destOrd="0" presId="urn:microsoft.com/office/officeart/2005/8/layout/chevro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7DCC291D-5010-4107-A219-1BDE6E7B5D40}" type="doc">
      <dgm:prSet loTypeId="urn:microsoft.com/office/officeart/2005/8/layout/chevron1" loCatId="process" qsTypeId="urn:microsoft.com/office/officeart/2005/8/quickstyle/simple1" qsCatId="simple" csTypeId="urn:microsoft.com/office/officeart/2005/8/colors/accent1_2" csCatId="accent1" phldr="1"/>
      <dgm:spPr/>
    </dgm:pt>
    <dgm:pt modelId="{017BC0B2-AEAE-453D-9226-68D3E2C4A3CD}" type="pres">
      <dgm:prSet presAssocID="{7DCC291D-5010-4107-A219-1BDE6E7B5D40}" presName="Name0" presStyleCnt="0">
        <dgm:presLayoutVars>
          <dgm:dir/>
          <dgm:animLvl val="lvl"/>
          <dgm:resizeHandles val="exact"/>
        </dgm:presLayoutVars>
      </dgm:prSet>
      <dgm:spPr/>
    </dgm:pt>
  </dgm:ptLst>
  <dgm:cxnLst>
    <dgm:cxn modelId="{95004F91-EDED-4259-9B58-1BA4E505C4ED}" type="presOf" srcId="{7DCC291D-5010-4107-A219-1BDE6E7B5D40}" destId="{017BC0B2-AEAE-453D-9226-68D3E2C4A3CD}" srcOrd="0" destOrd="0" presId="urn:microsoft.com/office/officeart/2005/8/layout/chevron1"/>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506D8581-7788-4130-AF5F-3D0C9136E272}" type="doc">
      <dgm:prSet loTypeId="urn:microsoft.com/office/officeart/2005/8/layout/chevron1" loCatId="process" qsTypeId="urn:microsoft.com/office/officeart/2005/8/quickstyle/simple1" qsCatId="simple" csTypeId="urn:microsoft.com/office/officeart/2005/8/colors/accent1_2" csCatId="accent1" phldr="1"/>
      <dgm:spPr/>
    </dgm:pt>
    <dgm:pt modelId="{89679A19-6B4D-41B3-B272-F8A4FCF3413E}">
      <dgm:prSet phldrT="[Texto]"/>
      <dgm:spPr/>
      <dgm:t>
        <a:bodyPr/>
        <a:lstStyle/>
        <a:p>
          <a:r>
            <a:rPr lang="en-US" dirty="0" err="1" smtClean="0"/>
            <a:t>Requerir</a:t>
          </a:r>
          <a:endParaRPr lang="es-DO" dirty="0"/>
        </a:p>
      </dgm:t>
    </dgm:pt>
    <dgm:pt modelId="{4261CB07-FC7C-44EA-B504-6486730C5A5A}" type="parTrans" cxnId="{69E96205-DCEB-463B-956D-B9704326446F}">
      <dgm:prSet/>
      <dgm:spPr/>
      <dgm:t>
        <a:bodyPr/>
        <a:lstStyle/>
        <a:p>
          <a:endParaRPr lang="es-DO"/>
        </a:p>
      </dgm:t>
    </dgm:pt>
    <dgm:pt modelId="{A6A68B7C-89B9-410B-BC81-0448B150E48F}" type="sibTrans" cxnId="{69E96205-DCEB-463B-956D-B9704326446F}">
      <dgm:prSet/>
      <dgm:spPr/>
      <dgm:t>
        <a:bodyPr/>
        <a:lstStyle/>
        <a:p>
          <a:endParaRPr lang="es-DO"/>
        </a:p>
      </dgm:t>
    </dgm:pt>
    <dgm:pt modelId="{1E624A6B-5DCD-4F20-BD1D-29587E2E1AD2}">
      <dgm:prSet phldrT="[Texto]"/>
      <dgm:spPr/>
      <dgm:t>
        <a:bodyPr/>
        <a:lstStyle/>
        <a:p>
          <a:r>
            <a:rPr lang="en-US" dirty="0" err="1" smtClean="0"/>
            <a:t>Asistir</a:t>
          </a:r>
          <a:endParaRPr lang="es-DO" dirty="0"/>
        </a:p>
      </dgm:t>
    </dgm:pt>
    <dgm:pt modelId="{C460E4F3-6E84-41B9-B9A8-5662AA003E5F}" type="parTrans" cxnId="{CE426629-30FC-4DF9-BFAF-1A6F91295E64}">
      <dgm:prSet/>
      <dgm:spPr/>
      <dgm:t>
        <a:bodyPr/>
        <a:lstStyle/>
        <a:p>
          <a:endParaRPr lang="es-DO"/>
        </a:p>
      </dgm:t>
    </dgm:pt>
    <dgm:pt modelId="{36FBD678-7098-4A14-8BAA-D144A0DD2A2C}" type="sibTrans" cxnId="{CE426629-30FC-4DF9-BFAF-1A6F91295E64}">
      <dgm:prSet/>
      <dgm:spPr/>
      <dgm:t>
        <a:bodyPr/>
        <a:lstStyle/>
        <a:p>
          <a:endParaRPr lang="es-DO"/>
        </a:p>
      </dgm:t>
    </dgm:pt>
    <dgm:pt modelId="{26D3B037-D9A9-46AA-8673-374D5E1563F2}">
      <dgm:prSet phldrT="[Texto]"/>
      <dgm:spPr/>
      <dgm:t>
        <a:bodyPr/>
        <a:lstStyle/>
        <a:p>
          <a:r>
            <a:rPr lang="en-US" dirty="0" err="1" smtClean="0"/>
            <a:t>Retroalimentar</a:t>
          </a:r>
          <a:endParaRPr lang="es-DO" dirty="0"/>
        </a:p>
      </dgm:t>
    </dgm:pt>
    <dgm:pt modelId="{43684923-866E-4C24-B7ED-26ABCFB47A91}" type="parTrans" cxnId="{90C4018F-8012-49B0-AC6B-0ED27D8BEF2B}">
      <dgm:prSet/>
      <dgm:spPr/>
      <dgm:t>
        <a:bodyPr/>
        <a:lstStyle/>
        <a:p>
          <a:endParaRPr lang="es-DO"/>
        </a:p>
      </dgm:t>
    </dgm:pt>
    <dgm:pt modelId="{E65350E8-0465-4850-9C31-3D3CD1FF8BB4}" type="sibTrans" cxnId="{90C4018F-8012-49B0-AC6B-0ED27D8BEF2B}">
      <dgm:prSet/>
      <dgm:spPr/>
      <dgm:t>
        <a:bodyPr/>
        <a:lstStyle/>
        <a:p>
          <a:endParaRPr lang="es-DO"/>
        </a:p>
      </dgm:t>
    </dgm:pt>
    <dgm:pt modelId="{AD4D0F63-1A89-4E5C-B3F8-5D3125B090ED}" type="pres">
      <dgm:prSet presAssocID="{506D8581-7788-4130-AF5F-3D0C9136E272}" presName="Name0" presStyleCnt="0">
        <dgm:presLayoutVars>
          <dgm:dir/>
          <dgm:animLvl val="lvl"/>
          <dgm:resizeHandles val="exact"/>
        </dgm:presLayoutVars>
      </dgm:prSet>
      <dgm:spPr/>
    </dgm:pt>
    <dgm:pt modelId="{15E0AB30-84E8-48BA-8C97-41C86673C971}" type="pres">
      <dgm:prSet presAssocID="{89679A19-6B4D-41B3-B272-F8A4FCF3413E}" presName="parTxOnly" presStyleLbl="node1" presStyleIdx="0" presStyleCnt="3" custLinFactY="-58650" custLinFactNeighborY="-100000">
        <dgm:presLayoutVars>
          <dgm:chMax val="0"/>
          <dgm:chPref val="0"/>
          <dgm:bulletEnabled val="1"/>
        </dgm:presLayoutVars>
      </dgm:prSet>
      <dgm:spPr/>
      <dgm:t>
        <a:bodyPr/>
        <a:lstStyle/>
        <a:p>
          <a:endParaRPr lang="es-DO"/>
        </a:p>
      </dgm:t>
    </dgm:pt>
    <dgm:pt modelId="{3E2BD6CB-CA4A-4CE9-8B83-FB0196486250}" type="pres">
      <dgm:prSet presAssocID="{A6A68B7C-89B9-410B-BC81-0448B150E48F}" presName="parTxOnlySpace" presStyleCnt="0"/>
      <dgm:spPr/>
    </dgm:pt>
    <dgm:pt modelId="{91D676C6-97DE-403E-8B39-4D584C6084B6}" type="pres">
      <dgm:prSet presAssocID="{1E624A6B-5DCD-4F20-BD1D-29587E2E1AD2}" presName="parTxOnly" presStyleLbl="node1" presStyleIdx="1" presStyleCnt="3" custLinFactY="-58650" custLinFactNeighborY="-100000">
        <dgm:presLayoutVars>
          <dgm:chMax val="0"/>
          <dgm:chPref val="0"/>
          <dgm:bulletEnabled val="1"/>
        </dgm:presLayoutVars>
      </dgm:prSet>
      <dgm:spPr/>
      <dgm:t>
        <a:bodyPr/>
        <a:lstStyle/>
        <a:p>
          <a:endParaRPr lang="es-DO"/>
        </a:p>
      </dgm:t>
    </dgm:pt>
    <dgm:pt modelId="{5E4D3ED6-938E-47C3-A686-3504EC1ED6AA}" type="pres">
      <dgm:prSet presAssocID="{36FBD678-7098-4A14-8BAA-D144A0DD2A2C}" presName="parTxOnlySpace" presStyleCnt="0"/>
      <dgm:spPr/>
    </dgm:pt>
    <dgm:pt modelId="{5D7B49CE-A94A-4CB3-9C91-AFF9C0434276}" type="pres">
      <dgm:prSet presAssocID="{26D3B037-D9A9-46AA-8673-374D5E1563F2}" presName="parTxOnly" presStyleLbl="node1" presStyleIdx="2" presStyleCnt="3" custLinFactY="-59368" custLinFactNeighborY="-100000">
        <dgm:presLayoutVars>
          <dgm:chMax val="0"/>
          <dgm:chPref val="0"/>
          <dgm:bulletEnabled val="1"/>
        </dgm:presLayoutVars>
      </dgm:prSet>
      <dgm:spPr/>
      <dgm:t>
        <a:bodyPr/>
        <a:lstStyle/>
        <a:p>
          <a:endParaRPr lang="es-DO"/>
        </a:p>
      </dgm:t>
    </dgm:pt>
  </dgm:ptLst>
  <dgm:cxnLst>
    <dgm:cxn modelId="{90C4018F-8012-49B0-AC6B-0ED27D8BEF2B}" srcId="{506D8581-7788-4130-AF5F-3D0C9136E272}" destId="{26D3B037-D9A9-46AA-8673-374D5E1563F2}" srcOrd="2" destOrd="0" parTransId="{43684923-866E-4C24-B7ED-26ABCFB47A91}" sibTransId="{E65350E8-0465-4850-9C31-3D3CD1FF8BB4}"/>
    <dgm:cxn modelId="{B3524312-5405-45F0-B5E2-EE3A7A9306E0}" type="presOf" srcId="{1E624A6B-5DCD-4F20-BD1D-29587E2E1AD2}" destId="{91D676C6-97DE-403E-8B39-4D584C6084B6}" srcOrd="0" destOrd="0" presId="urn:microsoft.com/office/officeart/2005/8/layout/chevron1"/>
    <dgm:cxn modelId="{9B7D1FEB-606A-47A1-96CF-93B7D5111454}" type="presOf" srcId="{26D3B037-D9A9-46AA-8673-374D5E1563F2}" destId="{5D7B49CE-A94A-4CB3-9C91-AFF9C0434276}" srcOrd="0" destOrd="0" presId="urn:microsoft.com/office/officeart/2005/8/layout/chevron1"/>
    <dgm:cxn modelId="{69E96205-DCEB-463B-956D-B9704326446F}" srcId="{506D8581-7788-4130-AF5F-3D0C9136E272}" destId="{89679A19-6B4D-41B3-B272-F8A4FCF3413E}" srcOrd="0" destOrd="0" parTransId="{4261CB07-FC7C-44EA-B504-6486730C5A5A}" sibTransId="{A6A68B7C-89B9-410B-BC81-0448B150E48F}"/>
    <dgm:cxn modelId="{554FA6A0-F8A7-41CE-8267-93A3AD12CAED}" type="presOf" srcId="{506D8581-7788-4130-AF5F-3D0C9136E272}" destId="{AD4D0F63-1A89-4E5C-B3F8-5D3125B090ED}" srcOrd="0" destOrd="0" presId="urn:microsoft.com/office/officeart/2005/8/layout/chevron1"/>
    <dgm:cxn modelId="{EFA525AD-E497-470F-B201-C3AC77EF1A2F}" type="presOf" srcId="{89679A19-6B4D-41B3-B272-F8A4FCF3413E}" destId="{15E0AB30-84E8-48BA-8C97-41C86673C971}" srcOrd="0" destOrd="0" presId="urn:microsoft.com/office/officeart/2005/8/layout/chevron1"/>
    <dgm:cxn modelId="{CE426629-30FC-4DF9-BFAF-1A6F91295E64}" srcId="{506D8581-7788-4130-AF5F-3D0C9136E272}" destId="{1E624A6B-5DCD-4F20-BD1D-29587E2E1AD2}" srcOrd="1" destOrd="0" parTransId="{C460E4F3-6E84-41B9-B9A8-5662AA003E5F}" sibTransId="{36FBD678-7098-4A14-8BAA-D144A0DD2A2C}"/>
    <dgm:cxn modelId="{C55CFD89-C155-4362-981B-124CEB6D8698}" type="presParOf" srcId="{AD4D0F63-1A89-4E5C-B3F8-5D3125B090ED}" destId="{15E0AB30-84E8-48BA-8C97-41C86673C971}" srcOrd="0" destOrd="0" presId="urn:microsoft.com/office/officeart/2005/8/layout/chevron1"/>
    <dgm:cxn modelId="{2B05FCB8-21E6-43EF-B565-E2D2ED6B241C}" type="presParOf" srcId="{AD4D0F63-1A89-4E5C-B3F8-5D3125B090ED}" destId="{3E2BD6CB-CA4A-4CE9-8B83-FB0196486250}" srcOrd="1" destOrd="0" presId="urn:microsoft.com/office/officeart/2005/8/layout/chevron1"/>
    <dgm:cxn modelId="{2DD6E1DE-4A62-4032-8EB1-5E0F8A9AC6DE}" type="presParOf" srcId="{AD4D0F63-1A89-4E5C-B3F8-5D3125B090ED}" destId="{91D676C6-97DE-403E-8B39-4D584C6084B6}" srcOrd="2" destOrd="0" presId="urn:microsoft.com/office/officeart/2005/8/layout/chevron1"/>
    <dgm:cxn modelId="{4942FE60-7F47-4CFA-BB0F-1FC1F56BE2F5}" type="presParOf" srcId="{AD4D0F63-1A89-4E5C-B3F8-5D3125B090ED}" destId="{5E4D3ED6-938E-47C3-A686-3504EC1ED6AA}" srcOrd="3" destOrd="0" presId="urn:microsoft.com/office/officeart/2005/8/layout/chevron1"/>
    <dgm:cxn modelId="{C372B8CB-8954-48ED-9A53-E1ECBEB23CD9}" type="presParOf" srcId="{AD4D0F63-1A89-4E5C-B3F8-5D3125B090ED}" destId="{5D7B49CE-A94A-4CB3-9C91-AFF9C0434276}" srcOrd="4" destOrd="0" presId="urn:microsoft.com/office/officeart/2005/8/layout/chevron1"/>
  </dgm:cxnLst>
  <dgm:bg/>
  <dgm:whole/>
  <dgm:extLst>
    <a:ext uri="http://schemas.microsoft.com/office/drawing/2008/diagram">
      <dsp:dataModelExt xmlns:dsp="http://schemas.microsoft.com/office/drawing/2008/diagram" relId="rId1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47833FE-0373-462B-97F7-61E45C59AF26}">
      <dsp:nvSpPr>
        <dsp:cNvPr id="0" name=""/>
        <dsp:cNvSpPr/>
      </dsp:nvSpPr>
      <dsp:spPr>
        <a:xfrm rot="5400000">
          <a:off x="5193522" y="-1982424"/>
          <a:ext cx="1178718" cy="5442712"/>
        </a:xfrm>
        <a:prstGeom prst="round2SameRect">
          <a:avLst/>
        </a:prstGeom>
        <a:solidFill>
          <a:schemeClr val="accent1">
            <a:alpha val="90000"/>
            <a:tint val="40000"/>
            <a:hueOff val="0"/>
            <a:satOff val="0"/>
            <a:lumOff val="0"/>
            <a:alphaOff val="0"/>
          </a:schemeClr>
        </a:solidFill>
        <a:ln w="11429" cap="flat" cmpd="sng" algn="ctr">
          <a:solidFill>
            <a:schemeClr val="accent1">
              <a:alpha val="90000"/>
              <a:tint val="40000"/>
              <a:hueOff val="0"/>
              <a:satOff val="0"/>
              <a:lumOff val="0"/>
              <a:alphaOff val="0"/>
            </a:schemeClr>
          </a:solidFill>
          <a:prstDash val="sysDash"/>
        </a:ln>
        <a:effectLst/>
      </dsp:spPr>
      <dsp:style>
        <a:lnRef idx="2">
          <a:scrgbClr r="0" g="0" b="0"/>
        </a:lnRef>
        <a:fillRef idx="1">
          <a:scrgbClr r="0" g="0" b="0"/>
        </a:fillRef>
        <a:effectRef idx="0">
          <a:scrgbClr r="0" g="0" b="0"/>
        </a:effectRef>
        <a:fontRef idx="minor"/>
      </dsp:style>
      <dsp:txBody>
        <a:bodyPr spcFirstLastPara="0" vert="horz" wrap="square" lIns="72390" tIns="36195" rIns="72390" bIns="36195" numCol="1" spcCol="1270" anchor="ctr" anchorCtr="0">
          <a:noAutofit/>
        </a:bodyPr>
        <a:lstStyle/>
        <a:p>
          <a:pPr marL="171450" lvl="1" indent="-171450" algn="just" defTabSz="844550">
            <a:lnSpc>
              <a:spcPct val="90000"/>
            </a:lnSpc>
            <a:spcBef>
              <a:spcPct val="0"/>
            </a:spcBef>
            <a:spcAft>
              <a:spcPct val="15000"/>
            </a:spcAft>
            <a:buChar char="••"/>
          </a:pPr>
          <a:r>
            <a:rPr lang="es-DO" sz="1900" kern="1200" dirty="0" smtClean="0"/>
            <a:t>Los estudiantes universitarios de distintos semestres no tienen los conocimientos necesarios para elaborar trabajos académicos.</a:t>
          </a:r>
          <a:endParaRPr lang="es-DO" sz="1900" kern="1200" dirty="0"/>
        </a:p>
      </dsp:txBody>
      <dsp:txXfrm rot="-5400000">
        <a:off x="3061525" y="207113"/>
        <a:ext cx="5385172" cy="1063638"/>
      </dsp:txXfrm>
    </dsp:sp>
    <dsp:sp modelId="{6A6E14D8-6A81-42AE-B171-7E7CAE672CC4}">
      <dsp:nvSpPr>
        <dsp:cNvPr id="0" name=""/>
        <dsp:cNvSpPr/>
      </dsp:nvSpPr>
      <dsp:spPr>
        <a:xfrm>
          <a:off x="0" y="2232"/>
          <a:ext cx="3061525" cy="1473398"/>
        </a:xfrm>
        <a:prstGeom prst="roundRect">
          <a:avLst/>
        </a:prstGeom>
        <a:solidFill>
          <a:schemeClr val="accent1">
            <a:hueOff val="0"/>
            <a:satOff val="0"/>
            <a:lumOff val="0"/>
            <a:alphaOff val="0"/>
          </a:schemeClr>
        </a:solid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133350" tIns="66675" rIns="133350" bIns="66675" numCol="1" spcCol="1270" anchor="ctr" anchorCtr="0">
          <a:noAutofit/>
        </a:bodyPr>
        <a:lstStyle/>
        <a:p>
          <a:pPr lvl="0" algn="ctr" defTabSz="1555750">
            <a:lnSpc>
              <a:spcPct val="90000"/>
            </a:lnSpc>
            <a:spcBef>
              <a:spcPct val="0"/>
            </a:spcBef>
            <a:spcAft>
              <a:spcPct val="35000"/>
            </a:spcAft>
          </a:pPr>
          <a:r>
            <a:rPr lang="en-US" sz="3500" kern="1200" dirty="0" smtClean="0"/>
            <a:t>Montes y Bonilla, 2012</a:t>
          </a:r>
          <a:endParaRPr lang="es-DO" sz="3500" kern="1200" dirty="0"/>
        </a:p>
      </dsp:txBody>
      <dsp:txXfrm>
        <a:off x="71925" y="74157"/>
        <a:ext cx="2917675" cy="1329548"/>
      </dsp:txXfrm>
    </dsp:sp>
    <dsp:sp modelId="{195AB868-8EFF-4CE5-B931-42F89F29926E}">
      <dsp:nvSpPr>
        <dsp:cNvPr id="0" name=""/>
        <dsp:cNvSpPr/>
      </dsp:nvSpPr>
      <dsp:spPr>
        <a:xfrm rot="5400000">
          <a:off x="5193522" y="-435356"/>
          <a:ext cx="1178718" cy="5442712"/>
        </a:xfrm>
        <a:prstGeom prst="round2SameRect">
          <a:avLst/>
        </a:prstGeom>
        <a:solidFill>
          <a:schemeClr val="accent1">
            <a:alpha val="90000"/>
            <a:tint val="40000"/>
            <a:hueOff val="0"/>
            <a:satOff val="0"/>
            <a:lumOff val="0"/>
            <a:alphaOff val="0"/>
          </a:schemeClr>
        </a:solidFill>
        <a:ln w="11429" cap="flat" cmpd="sng" algn="ctr">
          <a:solidFill>
            <a:schemeClr val="accent1">
              <a:alpha val="90000"/>
              <a:tint val="40000"/>
              <a:hueOff val="0"/>
              <a:satOff val="0"/>
              <a:lumOff val="0"/>
              <a:alphaOff val="0"/>
            </a:schemeClr>
          </a:solidFill>
          <a:prstDash val="sysDash"/>
        </a:ln>
        <a:effectLst/>
      </dsp:spPr>
      <dsp:style>
        <a:lnRef idx="2">
          <a:scrgbClr r="0" g="0" b="0"/>
        </a:lnRef>
        <a:fillRef idx="1">
          <a:scrgbClr r="0" g="0" b="0"/>
        </a:fillRef>
        <a:effectRef idx="0">
          <a:scrgbClr r="0" g="0" b="0"/>
        </a:effectRef>
        <a:fontRef idx="minor"/>
      </dsp:style>
      <dsp:txBody>
        <a:bodyPr spcFirstLastPara="0" vert="horz" wrap="square" lIns="72390" tIns="36195" rIns="72390" bIns="36195" numCol="1" spcCol="1270" anchor="ctr" anchorCtr="0">
          <a:noAutofit/>
        </a:bodyPr>
        <a:lstStyle/>
        <a:p>
          <a:pPr marL="171450" lvl="1" indent="-171450" algn="just" defTabSz="844550">
            <a:lnSpc>
              <a:spcPct val="90000"/>
            </a:lnSpc>
            <a:spcBef>
              <a:spcPct val="0"/>
            </a:spcBef>
            <a:spcAft>
              <a:spcPct val="15000"/>
            </a:spcAft>
            <a:buChar char="••"/>
          </a:pPr>
          <a:r>
            <a:rPr lang="es-DO" sz="1900" kern="1200" dirty="0" smtClean="0"/>
            <a:t>Limitación del docente a señalar solo los errores más graves y asumir una actitud de lejanía respecto al tema de la lingüística.</a:t>
          </a:r>
          <a:endParaRPr lang="es-DO" sz="1900" kern="1200" dirty="0"/>
        </a:p>
      </dsp:txBody>
      <dsp:txXfrm rot="-5400000">
        <a:off x="3061525" y="1754181"/>
        <a:ext cx="5385172" cy="1063638"/>
      </dsp:txXfrm>
    </dsp:sp>
    <dsp:sp modelId="{880C7C43-7C78-4AE4-BB73-99716A68A76F}">
      <dsp:nvSpPr>
        <dsp:cNvPr id="0" name=""/>
        <dsp:cNvSpPr/>
      </dsp:nvSpPr>
      <dsp:spPr>
        <a:xfrm>
          <a:off x="0" y="1549300"/>
          <a:ext cx="3061525" cy="1473398"/>
        </a:xfrm>
        <a:prstGeom prst="roundRect">
          <a:avLst/>
        </a:prstGeom>
        <a:solidFill>
          <a:schemeClr val="accent1">
            <a:hueOff val="0"/>
            <a:satOff val="0"/>
            <a:lumOff val="0"/>
            <a:alphaOff val="0"/>
          </a:schemeClr>
        </a:solid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133350" tIns="66675" rIns="133350" bIns="66675" numCol="1" spcCol="1270" anchor="ctr" anchorCtr="0">
          <a:noAutofit/>
        </a:bodyPr>
        <a:lstStyle/>
        <a:p>
          <a:pPr lvl="0" algn="just" defTabSz="1555750">
            <a:lnSpc>
              <a:spcPct val="90000"/>
            </a:lnSpc>
            <a:spcBef>
              <a:spcPct val="0"/>
            </a:spcBef>
            <a:spcAft>
              <a:spcPct val="35000"/>
            </a:spcAft>
          </a:pPr>
          <a:r>
            <a:rPr lang="en-US" sz="3500" kern="1200" dirty="0" err="1" smtClean="0"/>
            <a:t>Bisonó</a:t>
          </a:r>
          <a:r>
            <a:rPr lang="en-US" sz="3500" kern="1200" dirty="0" smtClean="0"/>
            <a:t>, 2014</a:t>
          </a:r>
          <a:endParaRPr lang="es-DO" sz="3500" kern="1200" dirty="0"/>
        </a:p>
      </dsp:txBody>
      <dsp:txXfrm>
        <a:off x="71925" y="1621225"/>
        <a:ext cx="2917675" cy="1329548"/>
      </dsp:txXfrm>
    </dsp:sp>
    <dsp:sp modelId="{AD42CBE8-7AE8-492C-8FA6-273D0A658D62}">
      <dsp:nvSpPr>
        <dsp:cNvPr id="0" name=""/>
        <dsp:cNvSpPr/>
      </dsp:nvSpPr>
      <dsp:spPr>
        <a:xfrm rot="5400000">
          <a:off x="5193522" y="1111712"/>
          <a:ext cx="1178718" cy="5442712"/>
        </a:xfrm>
        <a:prstGeom prst="round2SameRect">
          <a:avLst/>
        </a:prstGeom>
        <a:solidFill>
          <a:schemeClr val="accent3">
            <a:lumMod val="60000"/>
            <a:lumOff val="40000"/>
            <a:alpha val="90000"/>
          </a:schemeClr>
        </a:solidFill>
        <a:ln w="11429" cap="flat" cmpd="sng" algn="ctr">
          <a:solidFill>
            <a:schemeClr val="accent1">
              <a:alpha val="90000"/>
              <a:tint val="40000"/>
              <a:hueOff val="0"/>
              <a:satOff val="0"/>
              <a:lumOff val="0"/>
              <a:alphaOff val="0"/>
            </a:schemeClr>
          </a:solidFill>
          <a:prstDash val="sysDash"/>
        </a:ln>
        <a:effectLst/>
      </dsp:spPr>
      <dsp:style>
        <a:lnRef idx="2">
          <a:scrgbClr r="0" g="0" b="0"/>
        </a:lnRef>
        <a:fillRef idx="1">
          <a:scrgbClr r="0" g="0" b="0"/>
        </a:fillRef>
        <a:effectRef idx="0">
          <a:scrgbClr r="0" g="0" b="0"/>
        </a:effectRef>
        <a:fontRef idx="minor"/>
      </dsp:style>
      <dsp:txBody>
        <a:bodyPr spcFirstLastPara="0" vert="horz" wrap="square" lIns="72390" tIns="36195" rIns="72390" bIns="36195" numCol="1" spcCol="1270" anchor="ctr" anchorCtr="0">
          <a:noAutofit/>
        </a:bodyPr>
        <a:lstStyle/>
        <a:p>
          <a:pPr marL="171450" lvl="1" indent="-171450" algn="just" defTabSz="844550">
            <a:lnSpc>
              <a:spcPct val="90000"/>
            </a:lnSpc>
            <a:spcBef>
              <a:spcPct val="0"/>
            </a:spcBef>
            <a:spcAft>
              <a:spcPct val="15000"/>
            </a:spcAft>
            <a:buChar char="••"/>
          </a:pPr>
          <a:r>
            <a:rPr lang="es-DO" sz="1900" kern="1200" dirty="0" smtClean="0"/>
            <a:t>El ejercicio en actividades alternas de exposición oral y escrita, activa las funciones mentales superiores.</a:t>
          </a:r>
          <a:endParaRPr lang="es-DO" sz="1900" kern="1200" dirty="0"/>
        </a:p>
      </dsp:txBody>
      <dsp:txXfrm rot="-5400000">
        <a:off x="3061525" y="3301249"/>
        <a:ext cx="5385172" cy="1063638"/>
      </dsp:txXfrm>
    </dsp:sp>
    <dsp:sp modelId="{862C4C26-62BA-4D19-8899-2727D67D6ED1}">
      <dsp:nvSpPr>
        <dsp:cNvPr id="0" name=""/>
        <dsp:cNvSpPr/>
      </dsp:nvSpPr>
      <dsp:spPr>
        <a:xfrm>
          <a:off x="0" y="3096369"/>
          <a:ext cx="3061525" cy="1473398"/>
        </a:xfrm>
        <a:prstGeom prst="roundRect">
          <a:avLst/>
        </a:prstGeom>
        <a:solidFill>
          <a:schemeClr val="accent3">
            <a:lumMod val="50000"/>
          </a:schemeClr>
        </a:solid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133350" tIns="66675" rIns="133350" bIns="66675" numCol="1" spcCol="1270" anchor="ctr" anchorCtr="0">
          <a:noAutofit/>
        </a:bodyPr>
        <a:lstStyle/>
        <a:p>
          <a:pPr lvl="0" algn="just" defTabSz="1555750">
            <a:lnSpc>
              <a:spcPct val="90000"/>
            </a:lnSpc>
            <a:spcBef>
              <a:spcPct val="0"/>
            </a:spcBef>
            <a:spcAft>
              <a:spcPct val="35000"/>
            </a:spcAft>
          </a:pPr>
          <a:r>
            <a:rPr lang="en-US" sz="3500" kern="1200" dirty="0" err="1" smtClean="0"/>
            <a:t>Magos</a:t>
          </a:r>
          <a:r>
            <a:rPr lang="en-US" sz="3500" kern="1200" dirty="0" smtClean="0"/>
            <a:t>, 2012</a:t>
          </a:r>
          <a:endParaRPr lang="es-DO" sz="3500" kern="1200" dirty="0"/>
        </a:p>
      </dsp:txBody>
      <dsp:txXfrm>
        <a:off x="71925" y="3168294"/>
        <a:ext cx="2917675" cy="132954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A861285-B93E-47B4-A52A-7E3AF3CF3626}">
      <dsp:nvSpPr>
        <dsp:cNvPr id="0" name=""/>
        <dsp:cNvSpPr/>
      </dsp:nvSpPr>
      <dsp:spPr>
        <a:xfrm rot="5400000">
          <a:off x="5193522" y="-1982424"/>
          <a:ext cx="1178718" cy="5442712"/>
        </a:xfrm>
        <a:prstGeom prst="round2SameRect">
          <a:avLst/>
        </a:prstGeom>
        <a:solidFill>
          <a:schemeClr val="accent1">
            <a:alpha val="90000"/>
            <a:tint val="40000"/>
            <a:hueOff val="0"/>
            <a:satOff val="0"/>
            <a:lumOff val="0"/>
            <a:alphaOff val="0"/>
          </a:schemeClr>
        </a:solidFill>
        <a:ln w="11429" cap="flat" cmpd="sng" algn="ctr">
          <a:solidFill>
            <a:schemeClr val="accent1">
              <a:alpha val="90000"/>
              <a:tint val="40000"/>
              <a:hueOff val="0"/>
              <a:satOff val="0"/>
              <a:lumOff val="0"/>
              <a:alphaOff val="0"/>
            </a:schemeClr>
          </a:solidFill>
          <a:prstDash val="sysDash"/>
        </a:ln>
        <a:effectLst/>
      </dsp:spPr>
      <dsp:style>
        <a:lnRef idx="2">
          <a:scrgbClr r="0" g="0" b="0"/>
        </a:lnRef>
        <a:fillRef idx="1">
          <a:scrgbClr r="0" g="0" b="0"/>
        </a:fillRef>
        <a:effectRef idx="0">
          <a:scrgbClr r="0" g="0" b="0"/>
        </a:effectRef>
        <a:fontRef idx="minor"/>
      </dsp:style>
      <dsp:txBody>
        <a:bodyPr spcFirstLastPara="0" vert="horz" wrap="square" lIns="99060" tIns="49530" rIns="99060" bIns="49530" numCol="1" spcCol="1270" anchor="ctr" anchorCtr="0">
          <a:noAutofit/>
        </a:bodyPr>
        <a:lstStyle/>
        <a:p>
          <a:pPr marL="228600" lvl="1" indent="-228600" algn="l" defTabSz="1155700">
            <a:lnSpc>
              <a:spcPct val="90000"/>
            </a:lnSpc>
            <a:spcBef>
              <a:spcPct val="0"/>
            </a:spcBef>
            <a:spcAft>
              <a:spcPct val="15000"/>
            </a:spcAft>
            <a:buChar char="••"/>
          </a:pPr>
          <a:r>
            <a:rPr lang="en-US" sz="2600" kern="1200" dirty="0" err="1" smtClean="0"/>
            <a:t>Pregunta</a:t>
          </a:r>
          <a:r>
            <a:rPr lang="en-US" sz="2600" kern="1200" dirty="0" smtClean="0"/>
            <a:t> </a:t>
          </a:r>
          <a:r>
            <a:rPr lang="en-US" sz="2600" kern="1200" dirty="0" err="1" smtClean="0"/>
            <a:t>explícita</a:t>
          </a:r>
          <a:r>
            <a:rPr lang="en-US" sz="2600" kern="1200" dirty="0" smtClean="0"/>
            <a:t> o </a:t>
          </a:r>
          <a:r>
            <a:rPr lang="en-US" sz="2600" kern="1200" dirty="0" err="1" smtClean="0"/>
            <a:t>implícita</a:t>
          </a:r>
          <a:r>
            <a:rPr lang="en-US" sz="2600" kern="1200" dirty="0" smtClean="0"/>
            <a:t> (</a:t>
          </a:r>
          <a:r>
            <a:rPr lang="es-DO" sz="2600" kern="1200" dirty="0" smtClean="0"/>
            <a:t>¿por qué?</a:t>
          </a:r>
          <a:r>
            <a:rPr lang="en-US" sz="2600" kern="1200" dirty="0" smtClean="0"/>
            <a:t>).</a:t>
          </a:r>
          <a:endParaRPr lang="es-DO" sz="2600" kern="1200" dirty="0"/>
        </a:p>
      </dsp:txBody>
      <dsp:txXfrm rot="-5400000">
        <a:off x="3061525" y="207113"/>
        <a:ext cx="5385172" cy="1063638"/>
      </dsp:txXfrm>
    </dsp:sp>
    <dsp:sp modelId="{9B27D2F0-917E-4C1A-A438-30E386C31970}">
      <dsp:nvSpPr>
        <dsp:cNvPr id="0" name=""/>
        <dsp:cNvSpPr/>
      </dsp:nvSpPr>
      <dsp:spPr>
        <a:xfrm>
          <a:off x="0" y="2232"/>
          <a:ext cx="3061525" cy="1473398"/>
        </a:xfrm>
        <a:prstGeom prst="roundRect">
          <a:avLst/>
        </a:prstGeom>
        <a:solidFill>
          <a:schemeClr val="accent1">
            <a:hueOff val="0"/>
            <a:satOff val="0"/>
            <a:lumOff val="0"/>
            <a:alphaOff val="0"/>
          </a:schemeClr>
        </a:solid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64770" rIns="129540" bIns="64770" numCol="1" spcCol="1270" anchor="ctr" anchorCtr="0">
          <a:noAutofit/>
        </a:bodyPr>
        <a:lstStyle/>
        <a:p>
          <a:pPr lvl="0" algn="ctr" defTabSz="1511300">
            <a:lnSpc>
              <a:spcPct val="90000"/>
            </a:lnSpc>
            <a:spcBef>
              <a:spcPct val="0"/>
            </a:spcBef>
            <a:spcAft>
              <a:spcPct val="35000"/>
            </a:spcAft>
          </a:pPr>
          <a:r>
            <a:rPr lang="es-DO" sz="3400" kern="1200" dirty="0" smtClean="0"/>
            <a:t>Presentación del problema</a:t>
          </a:r>
          <a:endParaRPr lang="es-DO" sz="3400" kern="1200" dirty="0"/>
        </a:p>
      </dsp:txBody>
      <dsp:txXfrm>
        <a:off x="71925" y="74157"/>
        <a:ext cx="2917675" cy="1329548"/>
      </dsp:txXfrm>
    </dsp:sp>
    <dsp:sp modelId="{DE894F53-27BF-4897-9F96-52FFB1E2A378}">
      <dsp:nvSpPr>
        <dsp:cNvPr id="0" name=""/>
        <dsp:cNvSpPr/>
      </dsp:nvSpPr>
      <dsp:spPr>
        <a:xfrm rot="5400000">
          <a:off x="5193522" y="-435356"/>
          <a:ext cx="1178718" cy="5442712"/>
        </a:xfrm>
        <a:prstGeom prst="round2SameRect">
          <a:avLst/>
        </a:prstGeom>
        <a:solidFill>
          <a:schemeClr val="accent1">
            <a:alpha val="90000"/>
            <a:tint val="40000"/>
            <a:hueOff val="0"/>
            <a:satOff val="0"/>
            <a:lumOff val="0"/>
            <a:alphaOff val="0"/>
          </a:schemeClr>
        </a:solidFill>
        <a:ln w="11429" cap="flat" cmpd="sng" algn="ctr">
          <a:solidFill>
            <a:schemeClr val="accent1">
              <a:alpha val="90000"/>
              <a:tint val="40000"/>
              <a:hueOff val="0"/>
              <a:satOff val="0"/>
              <a:lumOff val="0"/>
              <a:alphaOff val="0"/>
            </a:schemeClr>
          </a:solidFill>
          <a:prstDash val="sysDash"/>
        </a:ln>
        <a:effectLst/>
      </dsp:spPr>
      <dsp:style>
        <a:lnRef idx="2">
          <a:scrgbClr r="0" g="0" b="0"/>
        </a:lnRef>
        <a:fillRef idx="1">
          <a:scrgbClr r="0" g="0" b="0"/>
        </a:fillRef>
        <a:effectRef idx="0">
          <a:scrgbClr r="0" g="0" b="0"/>
        </a:effectRef>
        <a:fontRef idx="minor"/>
      </dsp:style>
      <dsp:txBody>
        <a:bodyPr spcFirstLastPara="0" vert="horz" wrap="square" lIns="99060" tIns="49530" rIns="99060" bIns="49530" numCol="1" spcCol="1270" anchor="ctr" anchorCtr="0">
          <a:noAutofit/>
        </a:bodyPr>
        <a:lstStyle/>
        <a:p>
          <a:pPr marL="228600" lvl="1" indent="-228600" algn="l" defTabSz="1155700">
            <a:lnSpc>
              <a:spcPct val="90000"/>
            </a:lnSpc>
            <a:spcBef>
              <a:spcPct val="0"/>
            </a:spcBef>
            <a:spcAft>
              <a:spcPct val="15000"/>
            </a:spcAft>
            <a:buChar char="••"/>
          </a:pPr>
          <a:r>
            <a:rPr lang="es-DO" sz="2600" kern="1200" dirty="0" smtClean="0"/>
            <a:t>Procedimientos, consideraciones y teorías aplicadas en la solución.</a:t>
          </a:r>
          <a:endParaRPr lang="es-DO" sz="2600" kern="1200" dirty="0"/>
        </a:p>
      </dsp:txBody>
      <dsp:txXfrm rot="-5400000">
        <a:off x="3061525" y="1754181"/>
        <a:ext cx="5385172" cy="1063638"/>
      </dsp:txXfrm>
    </dsp:sp>
    <dsp:sp modelId="{E75B0142-AF28-463D-ADFF-9AAC75911413}">
      <dsp:nvSpPr>
        <dsp:cNvPr id="0" name=""/>
        <dsp:cNvSpPr/>
      </dsp:nvSpPr>
      <dsp:spPr>
        <a:xfrm>
          <a:off x="0" y="1549300"/>
          <a:ext cx="3061525" cy="1473398"/>
        </a:xfrm>
        <a:prstGeom prst="roundRect">
          <a:avLst/>
        </a:prstGeom>
        <a:solidFill>
          <a:schemeClr val="accent1">
            <a:hueOff val="0"/>
            <a:satOff val="0"/>
            <a:lumOff val="0"/>
            <a:alphaOff val="0"/>
          </a:schemeClr>
        </a:solid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64770" rIns="129540" bIns="64770" numCol="1" spcCol="1270" anchor="ctr" anchorCtr="0">
          <a:noAutofit/>
        </a:bodyPr>
        <a:lstStyle/>
        <a:p>
          <a:pPr lvl="0" algn="ctr" defTabSz="1511300">
            <a:lnSpc>
              <a:spcPct val="90000"/>
            </a:lnSpc>
            <a:spcBef>
              <a:spcPct val="0"/>
            </a:spcBef>
            <a:spcAft>
              <a:spcPct val="35000"/>
            </a:spcAft>
          </a:pPr>
          <a:r>
            <a:rPr lang="es-DO" sz="3400" kern="1200" dirty="0" smtClean="0"/>
            <a:t>Explicación</a:t>
          </a:r>
          <a:endParaRPr lang="es-DO" sz="3400" kern="1200" dirty="0"/>
        </a:p>
      </dsp:txBody>
      <dsp:txXfrm>
        <a:off x="71925" y="1621225"/>
        <a:ext cx="2917675" cy="1329548"/>
      </dsp:txXfrm>
    </dsp:sp>
    <dsp:sp modelId="{628346C3-6769-40C5-BE06-3C034058A69D}">
      <dsp:nvSpPr>
        <dsp:cNvPr id="0" name=""/>
        <dsp:cNvSpPr/>
      </dsp:nvSpPr>
      <dsp:spPr>
        <a:xfrm rot="5400000">
          <a:off x="5193522" y="1111712"/>
          <a:ext cx="1178718" cy="5442712"/>
        </a:xfrm>
        <a:prstGeom prst="round2SameRect">
          <a:avLst/>
        </a:prstGeom>
        <a:solidFill>
          <a:schemeClr val="accent1">
            <a:alpha val="90000"/>
            <a:tint val="40000"/>
            <a:hueOff val="0"/>
            <a:satOff val="0"/>
            <a:lumOff val="0"/>
            <a:alphaOff val="0"/>
          </a:schemeClr>
        </a:solidFill>
        <a:ln w="11429" cap="flat" cmpd="sng" algn="ctr">
          <a:solidFill>
            <a:schemeClr val="accent1">
              <a:alpha val="90000"/>
              <a:tint val="40000"/>
              <a:hueOff val="0"/>
              <a:satOff val="0"/>
              <a:lumOff val="0"/>
              <a:alphaOff val="0"/>
            </a:schemeClr>
          </a:solidFill>
          <a:prstDash val="sysDash"/>
        </a:ln>
        <a:effectLst/>
      </dsp:spPr>
      <dsp:style>
        <a:lnRef idx="2">
          <a:scrgbClr r="0" g="0" b="0"/>
        </a:lnRef>
        <a:fillRef idx="1">
          <a:scrgbClr r="0" g="0" b="0"/>
        </a:fillRef>
        <a:effectRef idx="0">
          <a:scrgbClr r="0" g="0" b="0"/>
        </a:effectRef>
        <a:fontRef idx="minor"/>
      </dsp:style>
      <dsp:txBody>
        <a:bodyPr spcFirstLastPara="0" vert="horz" wrap="square" lIns="99060" tIns="49530" rIns="99060" bIns="49530" numCol="1" spcCol="1270" anchor="ctr" anchorCtr="0">
          <a:noAutofit/>
        </a:bodyPr>
        <a:lstStyle/>
        <a:p>
          <a:pPr marL="228600" lvl="1" indent="-228600" algn="l" defTabSz="1155700">
            <a:lnSpc>
              <a:spcPct val="90000"/>
            </a:lnSpc>
            <a:spcBef>
              <a:spcPct val="0"/>
            </a:spcBef>
            <a:spcAft>
              <a:spcPct val="15000"/>
            </a:spcAft>
            <a:buChar char="••"/>
          </a:pPr>
          <a:r>
            <a:rPr lang="es-DO" sz="2600" kern="1200" dirty="0" smtClean="0"/>
            <a:t>Resumen y evaluación de los resultados.</a:t>
          </a:r>
          <a:endParaRPr lang="es-DO" sz="2600" kern="1200" dirty="0"/>
        </a:p>
      </dsp:txBody>
      <dsp:txXfrm rot="-5400000">
        <a:off x="3061525" y="3301249"/>
        <a:ext cx="5385172" cy="1063638"/>
      </dsp:txXfrm>
    </dsp:sp>
    <dsp:sp modelId="{213D1F93-4EA3-43DC-BE60-720173900A23}">
      <dsp:nvSpPr>
        <dsp:cNvPr id="0" name=""/>
        <dsp:cNvSpPr/>
      </dsp:nvSpPr>
      <dsp:spPr>
        <a:xfrm>
          <a:off x="0" y="3096369"/>
          <a:ext cx="3061525" cy="1473398"/>
        </a:xfrm>
        <a:prstGeom prst="roundRect">
          <a:avLst/>
        </a:prstGeom>
        <a:solidFill>
          <a:schemeClr val="accent1">
            <a:hueOff val="0"/>
            <a:satOff val="0"/>
            <a:lumOff val="0"/>
            <a:alphaOff val="0"/>
          </a:schemeClr>
        </a:solid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64770" rIns="129540" bIns="64770" numCol="1" spcCol="1270" anchor="ctr" anchorCtr="0">
          <a:noAutofit/>
        </a:bodyPr>
        <a:lstStyle/>
        <a:p>
          <a:pPr lvl="0" algn="ctr" defTabSz="1511300">
            <a:lnSpc>
              <a:spcPct val="90000"/>
            </a:lnSpc>
            <a:spcBef>
              <a:spcPct val="0"/>
            </a:spcBef>
            <a:spcAft>
              <a:spcPct val="35000"/>
            </a:spcAft>
          </a:pPr>
          <a:r>
            <a:rPr lang="es-DO" sz="3400" kern="1200" dirty="0" smtClean="0"/>
            <a:t>Conclusión</a:t>
          </a:r>
          <a:endParaRPr lang="es-DO" sz="3400" kern="1200" dirty="0"/>
        </a:p>
      </dsp:txBody>
      <dsp:txXfrm>
        <a:off x="71925" y="3168294"/>
        <a:ext cx="2917675" cy="132954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39E77A1-D801-42F6-AAB8-3FC709991E1D}">
      <dsp:nvSpPr>
        <dsp:cNvPr id="0" name=""/>
        <dsp:cNvSpPr/>
      </dsp:nvSpPr>
      <dsp:spPr>
        <a:xfrm>
          <a:off x="14008" y="614594"/>
          <a:ext cx="1966200" cy="1182223"/>
        </a:xfrm>
        <a:prstGeom prst="roundRect">
          <a:avLst>
            <a:gd name="adj" fmla="val 10000"/>
          </a:avLst>
        </a:prstGeom>
        <a:solidFill>
          <a:schemeClr val="accent1">
            <a:hueOff val="0"/>
            <a:satOff val="0"/>
            <a:lumOff val="0"/>
            <a:alphaOff val="0"/>
          </a:schemeClr>
        </a:solid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170688" rIns="170688" bIns="91440" numCol="1" spcCol="1270" anchor="t" anchorCtr="0">
          <a:noAutofit/>
        </a:bodyPr>
        <a:lstStyle/>
        <a:p>
          <a:pPr lvl="0" algn="l" defTabSz="1066800">
            <a:lnSpc>
              <a:spcPct val="90000"/>
            </a:lnSpc>
            <a:spcBef>
              <a:spcPct val="0"/>
            </a:spcBef>
            <a:spcAft>
              <a:spcPct val="35000"/>
            </a:spcAft>
          </a:pPr>
          <a:r>
            <a:rPr lang="es-DO" sz="2400" kern="1200" dirty="0" smtClean="0"/>
            <a:t>Planeación</a:t>
          </a:r>
          <a:endParaRPr lang="es-DO" sz="1800" kern="1200" dirty="0"/>
        </a:p>
      </dsp:txBody>
      <dsp:txXfrm>
        <a:off x="14008" y="614594"/>
        <a:ext cx="1966200" cy="787379"/>
      </dsp:txXfrm>
    </dsp:sp>
    <dsp:sp modelId="{087566DA-3D41-48C6-97EA-0AF7FBAFE09A}">
      <dsp:nvSpPr>
        <dsp:cNvPr id="0" name=""/>
        <dsp:cNvSpPr/>
      </dsp:nvSpPr>
      <dsp:spPr>
        <a:xfrm>
          <a:off x="416330" y="1401973"/>
          <a:ext cx="1966200" cy="3096000"/>
        </a:xfrm>
        <a:prstGeom prst="roundRect">
          <a:avLst>
            <a:gd name="adj" fmla="val 10000"/>
          </a:avLst>
        </a:prstGeom>
        <a:solidFill>
          <a:schemeClr val="lt1">
            <a:alpha val="90000"/>
            <a:hueOff val="0"/>
            <a:satOff val="0"/>
            <a:lumOff val="0"/>
            <a:alphaOff val="0"/>
          </a:schemeClr>
        </a:solidFill>
        <a:ln w="11429" cap="flat" cmpd="sng" algn="ctr">
          <a:solidFill>
            <a:schemeClr val="accent1">
              <a:hueOff val="0"/>
              <a:satOff val="0"/>
              <a:lumOff val="0"/>
              <a:alphaOff val="0"/>
            </a:schemeClr>
          </a:solidFill>
          <a:prstDash val="sysDash"/>
        </a:ln>
        <a:effectLst/>
      </dsp:spPr>
      <dsp:style>
        <a:lnRef idx="2">
          <a:scrgbClr r="0" g="0" b="0"/>
        </a:lnRef>
        <a:fillRef idx="1">
          <a:scrgbClr r="0" g="0" b="0"/>
        </a:fillRef>
        <a:effectRef idx="0">
          <a:scrgbClr r="0" g="0" b="0"/>
        </a:effectRef>
        <a:fontRef idx="minor"/>
      </dsp:style>
      <dsp:txBody>
        <a:bodyPr spcFirstLastPara="0" vert="horz" wrap="square" lIns="128016" tIns="128016" rIns="128016" bIns="128016" numCol="1" spcCol="1270" anchor="t" anchorCtr="0">
          <a:noAutofit/>
        </a:bodyPr>
        <a:lstStyle/>
        <a:p>
          <a:pPr marL="171450" lvl="1" indent="-171450" algn="l" defTabSz="800100">
            <a:lnSpc>
              <a:spcPct val="90000"/>
            </a:lnSpc>
            <a:spcBef>
              <a:spcPct val="0"/>
            </a:spcBef>
            <a:spcAft>
              <a:spcPct val="15000"/>
            </a:spcAft>
            <a:buChar char="••"/>
          </a:pPr>
          <a:r>
            <a:rPr lang="es-DO" sz="1800" kern="1200" dirty="0" smtClean="0"/>
            <a:t>Describir asignaciones.</a:t>
          </a:r>
          <a:endParaRPr lang="es-DO" sz="1800" kern="1200" dirty="0"/>
        </a:p>
        <a:p>
          <a:pPr marL="171450" lvl="1" indent="-171450" algn="l" defTabSz="800100">
            <a:lnSpc>
              <a:spcPct val="90000"/>
            </a:lnSpc>
            <a:spcBef>
              <a:spcPct val="0"/>
            </a:spcBef>
            <a:spcAft>
              <a:spcPct val="15000"/>
            </a:spcAft>
            <a:buChar char="••"/>
          </a:pPr>
          <a:r>
            <a:rPr lang="es-DO" sz="1800" kern="1200" dirty="0" smtClean="0"/>
            <a:t>Diseñar criterios de evaluación.</a:t>
          </a:r>
          <a:endParaRPr lang="es-DO" sz="1800" kern="1200" dirty="0"/>
        </a:p>
        <a:p>
          <a:pPr marL="171450" lvl="1" indent="-171450" algn="l" defTabSz="800100">
            <a:lnSpc>
              <a:spcPct val="90000"/>
            </a:lnSpc>
            <a:spcBef>
              <a:spcPct val="0"/>
            </a:spcBef>
            <a:spcAft>
              <a:spcPct val="15000"/>
            </a:spcAft>
            <a:buChar char="••"/>
          </a:pPr>
          <a:r>
            <a:rPr lang="es-DO" sz="1800" kern="1200" dirty="0" smtClean="0"/>
            <a:t>Explicar lineamientos a estudiantes.</a:t>
          </a:r>
          <a:endParaRPr lang="es-DO" sz="1800" kern="1200" dirty="0"/>
        </a:p>
        <a:p>
          <a:pPr marL="171450" lvl="1" indent="-171450" algn="l" defTabSz="800100">
            <a:lnSpc>
              <a:spcPct val="90000"/>
            </a:lnSpc>
            <a:spcBef>
              <a:spcPct val="0"/>
            </a:spcBef>
            <a:spcAft>
              <a:spcPct val="15000"/>
            </a:spcAft>
            <a:buChar char="••"/>
          </a:pPr>
          <a:r>
            <a:rPr lang="es-DO" sz="1800" kern="1200" dirty="0" smtClean="0">
              <a:solidFill>
                <a:schemeClr val="accent1">
                  <a:lumMod val="75000"/>
                </a:schemeClr>
              </a:solidFill>
              <a:effectLst>
                <a:outerShdw blurRad="38100" dist="38100" dir="2700000" algn="tl">
                  <a:srgbClr val="000000">
                    <a:alpha val="43137"/>
                  </a:srgbClr>
                </a:outerShdw>
              </a:effectLst>
            </a:rPr>
            <a:t>Redacción y entrega de ejemplo.</a:t>
          </a:r>
          <a:endParaRPr lang="es-DO" sz="1800" kern="1200" dirty="0">
            <a:solidFill>
              <a:schemeClr val="accent1">
                <a:lumMod val="75000"/>
              </a:schemeClr>
            </a:solidFill>
            <a:effectLst>
              <a:outerShdw blurRad="38100" dist="38100" dir="2700000" algn="tl">
                <a:srgbClr val="000000">
                  <a:alpha val="43137"/>
                </a:srgbClr>
              </a:outerShdw>
            </a:effectLst>
          </a:endParaRPr>
        </a:p>
      </dsp:txBody>
      <dsp:txXfrm>
        <a:off x="473918" y="1459561"/>
        <a:ext cx="1851024" cy="2980824"/>
      </dsp:txXfrm>
    </dsp:sp>
    <dsp:sp modelId="{6B0C9A02-2B0F-42BC-A28D-BF8FC009DBB9}">
      <dsp:nvSpPr>
        <dsp:cNvPr id="0" name=""/>
        <dsp:cNvSpPr/>
      </dsp:nvSpPr>
      <dsp:spPr>
        <a:xfrm>
          <a:off x="2278212" y="763479"/>
          <a:ext cx="631766" cy="489608"/>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lang="es-DO" sz="1600" kern="1200"/>
        </a:p>
      </dsp:txBody>
      <dsp:txXfrm>
        <a:off x="2278212" y="861401"/>
        <a:ext cx="484884" cy="293764"/>
      </dsp:txXfrm>
    </dsp:sp>
    <dsp:sp modelId="{2B724A0A-561B-4CC9-9CAD-CC4ECCE46C5C}">
      <dsp:nvSpPr>
        <dsp:cNvPr id="0" name=""/>
        <dsp:cNvSpPr/>
      </dsp:nvSpPr>
      <dsp:spPr>
        <a:xfrm>
          <a:off x="3172221" y="614594"/>
          <a:ext cx="1966200" cy="1182223"/>
        </a:xfrm>
        <a:prstGeom prst="roundRect">
          <a:avLst>
            <a:gd name="adj" fmla="val 10000"/>
          </a:avLst>
        </a:prstGeom>
        <a:solidFill>
          <a:schemeClr val="accent1">
            <a:hueOff val="0"/>
            <a:satOff val="0"/>
            <a:lumOff val="0"/>
            <a:alphaOff val="0"/>
          </a:schemeClr>
        </a:solid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170688" rIns="170688" bIns="91440" numCol="1" spcCol="1270" anchor="t" anchorCtr="0">
          <a:noAutofit/>
        </a:bodyPr>
        <a:lstStyle/>
        <a:p>
          <a:pPr lvl="0" algn="l" defTabSz="1066800">
            <a:lnSpc>
              <a:spcPct val="90000"/>
            </a:lnSpc>
            <a:spcBef>
              <a:spcPct val="0"/>
            </a:spcBef>
            <a:spcAft>
              <a:spcPct val="35000"/>
            </a:spcAft>
          </a:pPr>
          <a:r>
            <a:rPr lang="es-DO" sz="2400" kern="1200" dirty="0" smtClean="0"/>
            <a:t>Recolección</a:t>
          </a:r>
          <a:endParaRPr lang="es-DO" sz="1800" kern="1200" dirty="0"/>
        </a:p>
      </dsp:txBody>
      <dsp:txXfrm>
        <a:off x="3172221" y="614594"/>
        <a:ext cx="1966200" cy="787379"/>
      </dsp:txXfrm>
    </dsp:sp>
    <dsp:sp modelId="{F91C501D-0501-4665-BD63-AEAABABB06BF}">
      <dsp:nvSpPr>
        <dsp:cNvPr id="0" name=""/>
        <dsp:cNvSpPr/>
      </dsp:nvSpPr>
      <dsp:spPr>
        <a:xfrm>
          <a:off x="3574544" y="1401973"/>
          <a:ext cx="1966200" cy="3096000"/>
        </a:xfrm>
        <a:prstGeom prst="roundRect">
          <a:avLst>
            <a:gd name="adj" fmla="val 10000"/>
          </a:avLst>
        </a:prstGeom>
        <a:solidFill>
          <a:schemeClr val="lt1">
            <a:alpha val="90000"/>
            <a:hueOff val="0"/>
            <a:satOff val="0"/>
            <a:lumOff val="0"/>
            <a:alphaOff val="0"/>
          </a:schemeClr>
        </a:solidFill>
        <a:ln w="11429" cap="flat" cmpd="sng" algn="ctr">
          <a:solidFill>
            <a:schemeClr val="accent1">
              <a:hueOff val="0"/>
              <a:satOff val="0"/>
              <a:lumOff val="0"/>
              <a:alphaOff val="0"/>
            </a:schemeClr>
          </a:solidFill>
          <a:prstDash val="sysDash"/>
        </a:ln>
        <a:effectLst/>
      </dsp:spPr>
      <dsp:style>
        <a:lnRef idx="2">
          <a:scrgbClr r="0" g="0" b="0"/>
        </a:lnRef>
        <a:fillRef idx="1">
          <a:scrgbClr r="0" g="0" b="0"/>
        </a:fillRef>
        <a:effectRef idx="0">
          <a:scrgbClr r="0" g="0" b="0"/>
        </a:effectRef>
        <a:fontRef idx="minor"/>
      </dsp:style>
      <dsp:txBody>
        <a:bodyPr spcFirstLastPara="0" vert="horz" wrap="square" lIns="128016" tIns="128016" rIns="128016" bIns="128016" numCol="1" spcCol="1270" anchor="t" anchorCtr="0">
          <a:noAutofit/>
        </a:bodyPr>
        <a:lstStyle/>
        <a:p>
          <a:pPr marL="171450" lvl="1" indent="-171450" algn="l" defTabSz="800100">
            <a:lnSpc>
              <a:spcPct val="90000"/>
            </a:lnSpc>
            <a:spcBef>
              <a:spcPct val="0"/>
            </a:spcBef>
            <a:spcAft>
              <a:spcPct val="15000"/>
            </a:spcAft>
            <a:buChar char="••"/>
          </a:pPr>
          <a:r>
            <a:rPr lang="es-DO" sz="1800" kern="1200" dirty="0" smtClean="0"/>
            <a:t>Recibir asignaciones de forma digital.</a:t>
          </a:r>
          <a:endParaRPr lang="es-DO" sz="1800" kern="1200" dirty="0"/>
        </a:p>
        <a:p>
          <a:pPr marL="171450" lvl="1" indent="-171450" algn="l" defTabSz="800100">
            <a:lnSpc>
              <a:spcPct val="90000"/>
            </a:lnSpc>
            <a:spcBef>
              <a:spcPct val="0"/>
            </a:spcBef>
            <a:spcAft>
              <a:spcPct val="15000"/>
            </a:spcAft>
            <a:buChar char="••"/>
          </a:pPr>
          <a:r>
            <a:rPr lang="es-DO" sz="1800" kern="1200" dirty="0" smtClean="0"/>
            <a:t>Corrección, valoración  y retroalimentación (digital y presencial).</a:t>
          </a:r>
          <a:endParaRPr lang="es-DO" sz="1800" kern="1200" dirty="0"/>
        </a:p>
      </dsp:txBody>
      <dsp:txXfrm>
        <a:off x="3632132" y="1459561"/>
        <a:ext cx="1851024" cy="2980824"/>
      </dsp:txXfrm>
    </dsp:sp>
    <dsp:sp modelId="{70DE42D8-34AA-4F96-A0AF-960AE732B6E5}">
      <dsp:nvSpPr>
        <dsp:cNvPr id="0" name=""/>
        <dsp:cNvSpPr/>
      </dsp:nvSpPr>
      <dsp:spPr>
        <a:xfrm>
          <a:off x="5436425" y="763479"/>
          <a:ext cx="631766" cy="489608"/>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lang="es-DO" sz="1600" kern="1200"/>
        </a:p>
      </dsp:txBody>
      <dsp:txXfrm>
        <a:off x="5436425" y="861401"/>
        <a:ext cx="484884" cy="293764"/>
      </dsp:txXfrm>
    </dsp:sp>
    <dsp:sp modelId="{C7767DCE-B0C6-4D27-BF70-DDF0FC77B9E0}">
      <dsp:nvSpPr>
        <dsp:cNvPr id="0" name=""/>
        <dsp:cNvSpPr/>
      </dsp:nvSpPr>
      <dsp:spPr>
        <a:xfrm>
          <a:off x="6330435" y="614594"/>
          <a:ext cx="1966200" cy="1182223"/>
        </a:xfrm>
        <a:prstGeom prst="roundRect">
          <a:avLst>
            <a:gd name="adj" fmla="val 10000"/>
          </a:avLst>
        </a:prstGeom>
        <a:solidFill>
          <a:schemeClr val="accent1">
            <a:hueOff val="0"/>
            <a:satOff val="0"/>
            <a:lumOff val="0"/>
            <a:alphaOff val="0"/>
          </a:schemeClr>
        </a:solid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170688" rIns="170688" bIns="91440" numCol="1" spcCol="1270" anchor="t" anchorCtr="0">
          <a:noAutofit/>
        </a:bodyPr>
        <a:lstStyle/>
        <a:p>
          <a:pPr lvl="0" algn="l" defTabSz="1066800">
            <a:lnSpc>
              <a:spcPct val="90000"/>
            </a:lnSpc>
            <a:spcBef>
              <a:spcPct val="0"/>
            </a:spcBef>
            <a:spcAft>
              <a:spcPct val="35000"/>
            </a:spcAft>
          </a:pPr>
          <a:r>
            <a:rPr lang="es-DO" sz="2400" kern="1200" dirty="0" smtClean="0"/>
            <a:t>Análisis y conclusión</a:t>
          </a:r>
          <a:endParaRPr lang="es-DO" sz="2400" kern="1200" dirty="0"/>
        </a:p>
      </dsp:txBody>
      <dsp:txXfrm>
        <a:off x="6330435" y="614594"/>
        <a:ext cx="1966200" cy="787379"/>
      </dsp:txXfrm>
    </dsp:sp>
    <dsp:sp modelId="{331513FF-6D83-4532-93F3-E6E1AA2783F1}">
      <dsp:nvSpPr>
        <dsp:cNvPr id="0" name=""/>
        <dsp:cNvSpPr/>
      </dsp:nvSpPr>
      <dsp:spPr>
        <a:xfrm>
          <a:off x="6732758" y="1401973"/>
          <a:ext cx="1966200" cy="3096000"/>
        </a:xfrm>
        <a:prstGeom prst="roundRect">
          <a:avLst>
            <a:gd name="adj" fmla="val 10000"/>
          </a:avLst>
        </a:prstGeom>
        <a:solidFill>
          <a:schemeClr val="lt1">
            <a:alpha val="90000"/>
            <a:hueOff val="0"/>
            <a:satOff val="0"/>
            <a:lumOff val="0"/>
            <a:alphaOff val="0"/>
          </a:schemeClr>
        </a:solidFill>
        <a:ln w="11429" cap="flat" cmpd="sng" algn="ctr">
          <a:solidFill>
            <a:schemeClr val="accent1">
              <a:hueOff val="0"/>
              <a:satOff val="0"/>
              <a:lumOff val="0"/>
              <a:alphaOff val="0"/>
            </a:schemeClr>
          </a:solidFill>
          <a:prstDash val="sysDash"/>
        </a:ln>
        <a:effectLst/>
      </dsp:spPr>
      <dsp:style>
        <a:lnRef idx="2">
          <a:scrgbClr r="0" g="0" b="0"/>
        </a:lnRef>
        <a:fillRef idx="1">
          <a:scrgbClr r="0" g="0" b="0"/>
        </a:fillRef>
        <a:effectRef idx="0">
          <a:scrgbClr r="0" g="0" b="0"/>
        </a:effectRef>
        <a:fontRef idx="minor"/>
      </dsp:style>
      <dsp:txBody>
        <a:bodyPr spcFirstLastPara="0" vert="horz" wrap="square" lIns="128016" tIns="128016" rIns="128016" bIns="128016" numCol="1" spcCol="1270" anchor="t" anchorCtr="0">
          <a:noAutofit/>
        </a:bodyPr>
        <a:lstStyle/>
        <a:p>
          <a:pPr marL="171450" lvl="1" indent="-171450" algn="l" defTabSz="800100">
            <a:lnSpc>
              <a:spcPct val="90000"/>
            </a:lnSpc>
            <a:spcBef>
              <a:spcPct val="0"/>
            </a:spcBef>
            <a:spcAft>
              <a:spcPct val="15000"/>
            </a:spcAft>
            <a:buChar char="••"/>
          </a:pPr>
          <a:r>
            <a:rPr lang="es-DO" sz="1800" kern="1200" dirty="0" smtClean="0"/>
            <a:t>Comparar el avance según entregas.</a:t>
          </a:r>
          <a:endParaRPr lang="es-DO" sz="1800" kern="1200" dirty="0"/>
        </a:p>
        <a:p>
          <a:pPr marL="171450" lvl="1" indent="-171450" algn="l" defTabSz="800100">
            <a:lnSpc>
              <a:spcPct val="90000"/>
            </a:lnSpc>
            <a:spcBef>
              <a:spcPct val="0"/>
            </a:spcBef>
            <a:spcAft>
              <a:spcPct val="15000"/>
            </a:spcAft>
            <a:buChar char="••"/>
          </a:pPr>
          <a:r>
            <a:rPr lang="es-DO" sz="1800" kern="1200" dirty="0" smtClean="0"/>
            <a:t>Fortalecer las debilidades (buscar apoyo de experto, opcional).</a:t>
          </a:r>
          <a:endParaRPr lang="es-DO" sz="1800" kern="1200" dirty="0"/>
        </a:p>
      </dsp:txBody>
      <dsp:txXfrm>
        <a:off x="6790346" y="1459561"/>
        <a:ext cx="1851024" cy="2980824"/>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5E0AB30-84E8-48BA-8C97-41C86673C971}">
      <dsp:nvSpPr>
        <dsp:cNvPr id="0" name=""/>
        <dsp:cNvSpPr/>
      </dsp:nvSpPr>
      <dsp:spPr>
        <a:xfrm>
          <a:off x="1785" y="216021"/>
          <a:ext cx="2175867" cy="870346"/>
        </a:xfrm>
        <a:prstGeom prst="chevron">
          <a:avLst/>
        </a:prstGeom>
        <a:solidFill>
          <a:schemeClr val="accent1">
            <a:hueOff val="0"/>
            <a:satOff val="0"/>
            <a:lumOff val="0"/>
            <a:alphaOff val="0"/>
          </a:schemeClr>
        </a:solid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56007" tIns="18669" rIns="18669" bIns="18669" numCol="1" spcCol="1270" anchor="ctr" anchorCtr="0">
          <a:noAutofit/>
        </a:bodyPr>
        <a:lstStyle/>
        <a:p>
          <a:pPr lvl="0" algn="ctr" defTabSz="622300">
            <a:lnSpc>
              <a:spcPct val="90000"/>
            </a:lnSpc>
            <a:spcBef>
              <a:spcPct val="0"/>
            </a:spcBef>
            <a:spcAft>
              <a:spcPct val="35000"/>
            </a:spcAft>
          </a:pPr>
          <a:r>
            <a:rPr lang="en-US" sz="1400" kern="1200" dirty="0" err="1" smtClean="0"/>
            <a:t>Requerir</a:t>
          </a:r>
          <a:endParaRPr lang="es-DO" sz="1400" kern="1200" dirty="0"/>
        </a:p>
      </dsp:txBody>
      <dsp:txXfrm>
        <a:off x="436958" y="216021"/>
        <a:ext cx="1305521" cy="870346"/>
      </dsp:txXfrm>
    </dsp:sp>
    <dsp:sp modelId="{91D676C6-97DE-403E-8B39-4D584C6084B6}">
      <dsp:nvSpPr>
        <dsp:cNvPr id="0" name=""/>
        <dsp:cNvSpPr/>
      </dsp:nvSpPr>
      <dsp:spPr>
        <a:xfrm>
          <a:off x="1960066" y="216021"/>
          <a:ext cx="2175867" cy="870346"/>
        </a:xfrm>
        <a:prstGeom prst="chevron">
          <a:avLst/>
        </a:prstGeom>
        <a:solidFill>
          <a:schemeClr val="accent1">
            <a:hueOff val="0"/>
            <a:satOff val="0"/>
            <a:lumOff val="0"/>
            <a:alphaOff val="0"/>
          </a:schemeClr>
        </a:solid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56007" tIns="18669" rIns="18669" bIns="18669" numCol="1" spcCol="1270" anchor="ctr" anchorCtr="0">
          <a:noAutofit/>
        </a:bodyPr>
        <a:lstStyle/>
        <a:p>
          <a:pPr lvl="0" algn="ctr" defTabSz="622300">
            <a:lnSpc>
              <a:spcPct val="90000"/>
            </a:lnSpc>
            <a:spcBef>
              <a:spcPct val="0"/>
            </a:spcBef>
            <a:spcAft>
              <a:spcPct val="35000"/>
            </a:spcAft>
          </a:pPr>
          <a:r>
            <a:rPr lang="en-US" sz="1400" kern="1200" dirty="0" err="1" smtClean="0"/>
            <a:t>Asistir</a:t>
          </a:r>
          <a:endParaRPr lang="es-DO" sz="1400" kern="1200" dirty="0"/>
        </a:p>
      </dsp:txBody>
      <dsp:txXfrm>
        <a:off x="2395239" y="216021"/>
        <a:ext cx="1305521" cy="870346"/>
      </dsp:txXfrm>
    </dsp:sp>
    <dsp:sp modelId="{5D7B49CE-A94A-4CB3-9C91-AFF9C0434276}">
      <dsp:nvSpPr>
        <dsp:cNvPr id="0" name=""/>
        <dsp:cNvSpPr/>
      </dsp:nvSpPr>
      <dsp:spPr>
        <a:xfrm>
          <a:off x="3918346" y="209772"/>
          <a:ext cx="2175867" cy="870346"/>
        </a:xfrm>
        <a:prstGeom prst="chevron">
          <a:avLst/>
        </a:prstGeom>
        <a:solidFill>
          <a:schemeClr val="accent1">
            <a:hueOff val="0"/>
            <a:satOff val="0"/>
            <a:lumOff val="0"/>
            <a:alphaOff val="0"/>
          </a:schemeClr>
        </a:solid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56007" tIns="18669" rIns="18669" bIns="18669" numCol="1" spcCol="1270" anchor="ctr" anchorCtr="0">
          <a:noAutofit/>
        </a:bodyPr>
        <a:lstStyle/>
        <a:p>
          <a:pPr lvl="0" algn="ctr" defTabSz="622300">
            <a:lnSpc>
              <a:spcPct val="90000"/>
            </a:lnSpc>
            <a:spcBef>
              <a:spcPct val="0"/>
            </a:spcBef>
            <a:spcAft>
              <a:spcPct val="35000"/>
            </a:spcAft>
          </a:pPr>
          <a:r>
            <a:rPr lang="en-US" sz="1400" kern="1200" dirty="0" err="1" smtClean="0"/>
            <a:t>Retroalimentar</a:t>
          </a:r>
          <a:endParaRPr lang="es-DO" sz="1400" kern="1200" dirty="0"/>
        </a:p>
      </dsp:txBody>
      <dsp:txXfrm>
        <a:off x="4353519" y="209772"/>
        <a:ext cx="1305521" cy="870346"/>
      </dsp:txXfrm>
    </dsp:sp>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process3">
  <dgm:title val=""/>
  <dgm:desc val=""/>
  <dgm:catLst>
    <dgm:cat type="process" pri="2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3" destOrd="0"/>
        <dgm:cxn modelId="12" srcId="1" destId="11" srcOrd="0" destOrd="0"/>
        <dgm:cxn modelId="23" srcId="2" destId="21" srcOrd="0" destOrd="0"/>
        <dgm:cxn modelId="34" srcId="3" destId="31" srcOrd="0" destOrd="0"/>
      </dgm:cxnLst>
      <dgm:bg/>
      <dgm:whole/>
    </dgm:dataModel>
  </dgm:sampData>
  <dgm:style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osite" refType="w"/>
      <dgm:constr type="w" for="ch" ptType="sibTrans" refType="w" refFor="ch" refForName="composite" fact="0.3333"/>
      <dgm:constr type="w" for="des" forName="parTx"/>
      <dgm:constr type="h" for="des" forName="parTx" op="equ"/>
      <dgm:constr type="h" for="des" forName="parSh" op="equ"/>
      <dgm:constr type="w" for="des" forName="desTx"/>
      <dgm:constr type="h" for="des" forName="desTx" op="equ"/>
      <dgm:constr type="w" for="des" forName="parSh"/>
      <dgm:constr type="primFontSz" for="des" forName="parTx" val="65"/>
      <dgm:constr type="secFontSz" for="des" forName="desTx" refType="primFontSz" refFor="des" refForName="parTx" op="equ"/>
      <dgm:constr type="primFontSz" for="des" forName="connTx" refType="primFontSz" refFor="des" refForName="parTx" fact="0.8"/>
      <dgm:constr type="primFontSz" for="des" forName="connTx" refType="primFontSz" refFor="des" refForName="parTx" op="lte" fact="0.8"/>
      <dgm:constr type="h" for="des" forName="parTx" refType="primFontSz" refFor="des" refForName="parTx" fact="0.8"/>
      <dgm:constr type="h" for="des" forName="parSh" refType="primFontSz" refFor="des" refForName="parTx" fact="1.2"/>
      <dgm:constr type="h" for="des" forName="desTx" refType="primFontSz" refFor="des" refForName="parTx" fact="1.6"/>
      <dgm:constr type="h" for="des" forName="parSh" refType="h" refFor="des" refForName="parTx" op="lte" fact="1.5"/>
      <dgm:constr type="h" for="des" forName="parSh" refType="h" refFor="des" refForName="parTx" op="gte" fact="1.5"/>
    </dgm:constrLst>
    <dgm:ruleLst>
      <dgm:rule type="w" for="ch" forName="composite" val="0" fact="NaN" max="NaN"/>
      <dgm:rule type="primFontSz" for="des" forName="parTx" val="5" fact="NaN" max="NaN"/>
    </dgm:ruleLst>
    <dgm:forEach name="Name3" axis="ch" ptType="node">
      <dgm:layoutNode name="composite">
        <dgm:alg type="composite"/>
        <dgm:shape xmlns:r="http://schemas.openxmlformats.org/officeDocument/2006/relationships" r:blip="">
          <dgm:adjLst/>
        </dgm:shape>
        <dgm:presOf/>
        <dgm:choose name="Name4">
          <dgm:if name="Name5" func="var" arg="dir" op="equ" val="norm">
            <dgm:constrLst>
              <dgm:constr type="h" refType="w" fact="1000"/>
              <dgm:constr type="l" for="ch" forName="parTx"/>
              <dgm:constr type="w" for="ch" forName="parTx" refType="w" fact="0.83"/>
              <dgm:constr type="t" for="ch" forName="parTx"/>
              <dgm:constr type="l" for="ch" forName="parSh"/>
              <dgm:constr type="w" for="ch" forName="parSh" refType="w" refFor="ch" refForName="parTx"/>
              <dgm:constr type="t" for="ch" forName="parSh"/>
              <dgm:constr type="l" for="ch" forName="desTx" refType="w" fact="0.17"/>
              <dgm:constr type="w" for="ch" forName="desTx" refType="w" refFor="ch" refForName="parTx"/>
              <dgm:constr type="t" for="ch" forName="desTx" refType="h" refFor="ch" refForName="parTx"/>
            </dgm:constrLst>
          </dgm:if>
          <dgm:else name="Name6">
            <dgm:constrLst>
              <dgm:constr type="h" refType="w" fact="1000"/>
              <dgm:constr type="l" for="ch" forName="parTx" refType="w" fact="0.17"/>
              <dgm:constr type="w" for="ch" forName="parTx" refType="w" fact="0.83"/>
              <dgm:constr type="t" for="ch" forName="parTx"/>
              <dgm:constr type="l" for="ch" forName="parSh" refType="w" fact="0.15"/>
              <dgm:constr type="w" for="ch" forName="parSh" refType="w" refFor="ch" refForName="parTx"/>
              <dgm:constr type="t" for="ch" forName="parSh"/>
              <dgm:constr type="l" for="ch" forName="desTx"/>
              <dgm:constr type="w" for="ch" forName="desTx" refType="w" refFor="ch" refForName="parTx"/>
              <dgm:constr type="t" for="ch" forName="desTx" refType="h" refFor="ch" refForName="parTx"/>
            </dgm:constrLst>
          </dgm:else>
        </dgm:choose>
        <dgm:ruleLst>
          <dgm:rule type="h" val="INF" fact="NaN" max="NaN"/>
        </dgm:ruleLst>
        <dgm:layoutNode name="parTx">
          <dgm:varLst>
            <dgm:chMax val="0"/>
            <dgm:chPref val="0"/>
            <dgm:bulletEnabled val="1"/>
          </dgm:varLst>
          <dgm:alg type="tx">
            <dgm:param type="parTxLTRAlign" val="l"/>
            <dgm:param type="parTxRTLAlign" val="r"/>
            <dgm:param type="txAnchorVert" val="t"/>
          </dgm:alg>
          <dgm:shape xmlns:r="http://schemas.openxmlformats.org/officeDocument/2006/relationships" type="rect" r:blip="" zOrderOff="1" hideGeom="1">
            <dgm:adjLst>
              <dgm:adj idx="1" val="0.1"/>
            </dgm:adjLst>
          </dgm:shape>
          <dgm:presOf axis="self" ptType="node"/>
          <dgm:constrLst>
            <dgm:constr type="h" refType="w" op="lte" fact="0.4"/>
            <dgm:constr type="bMarg" refType="primFontSz" fact="0.3"/>
            <dgm:constr type="h"/>
          </dgm:constrLst>
          <dgm:ruleLst>
            <dgm:rule type="h" val="INF" fact="NaN" max="NaN"/>
          </dgm:ruleLst>
        </dgm:layoutNode>
        <dgm:layoutNode name="parSh">
          <dgm:alg type="sp"/>
          <dgm:shape xmlns:r="http://schemas.openxmlformats.org/officeDocument/2006/relationships" type="roundRect" r:blip="">
            <dgm:adjLst>
              <dgm:adj idx="1" val="0.1"/>
            </dgm:adjLst>
          </dgm:shape>
          <dgm:presOf axis="self" ptType="node"/>
          <dgm:constrLst>
            <dgm:constr type="h"/>
          </dgm:constrLst>
          <dgm:ruleLst/>
        </dgm:layoutNode>
        <dgm:layoutNode name="desTx" styleLbl="fgAcc1">
          <dgm:varLst>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secFontSz" val="65"/>
            <dgm:constr type="primFontSz" refType="secFontSz"/>
            <dgm:constr type="h"/>
          </dgm:constrLst>
          <dgm:ruleLst>
            <dgm:rule type="h" val="INF" fact="NaN" max="NaN"/>
          </dgm:ruleLst>
        </dgm:layoutNode>
      </dgm:layoutNode>
      <dgm:forEach name="sibTransForEach" axis="followSib" ptType="sibTrans" cnt="1">
        <dgm:layoutNode name="sibTrans">
          <dgm:alg type="conn">
            <dgm:param type="begPts" val="auto"/>
            <dgm:param type="endPts" val="auto"/>
            <dgm:param type="srcNode" val="parTx"/>
            <dgm:param type="dstNode" val="parTx"/>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Tx">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5.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6.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DO"/>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7DE1B0B-E8A3-43A9-8773-85DB808158CD}" type="datetimeFigureOut">
              <a:rPr lang="es-DO" smtClean="0"/>
              <a:t>17/03/2015</a:t>
            </a:fld>
            <a:endParaRPr lang="es-DO"/>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DO"/>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DO"/>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DO"/>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AA26799-3B6A-405A-A2A9-3AD04B062AC3}" type="slidenum">
              <a:rPr lang="es-DO" smtClean="0"/>
              <a:t>‹Nº›</a:t>
            </a:fld>
            <a:endParaRPr lang="es-DO"/>
          </a:p>
        </p:txBody>
      </p:sp>
    </p:spTree>
    <p:extLst>
      <p:ext uri="{BB962C8B-B14F-4D97-AF65-F5344CB8AC3E}">
        <p14:creationId xmlns:p14="http://schemas.microsoft.com/office/powerpoint/2010/main" val="17267800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DO" dirty="0"/>
          </a:p>
        </p:txBody>
      </p:sp>
      <p:sp>
        <p:nvSpPr>
          <p:cNvPr id="4" name="3 Marcador de número de diapositiva"/>
          <p:cNvSpPr>
            <a:spLocks noGrp="1"/>
          </p:cNvSpPr>
          <p:nvPr>
            <p:ph type="sldNum" sz="quarter" idx="10"/>
          </p:nvPr>
        </p:nvSpPr>
        <p:spPr/>
        <p:txBody>
          <a:bodyPr/>
          <a:lstStyle/>
          <a:p>
            <a:fld id="{3AA26799-3B6A-405A-A2A9-3AD04B062AC3}" type="slidenum">
              <a:rPr lang="es-DO" smtClean="0"/>
              <a:t>3</a:t>
            </a:fld>
            <a:endParaRPr lang="es-DO"/>
          </a:p>
        </p:txBody>
      </p:sp>
    </p:spTree>
    <p:extLst>
      <p:ext uri="{BB962C8B-B14F-4D97-AF65-F5344CB8AC3E}">
        <p14:creationId xmlns:p14="http://schemas.microsoft.com/office/powerpoint/2010/main" val="42602545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DO" dirty="0"/>
          </a:p>
        </p:txBody>
      </p:sp>
      <p:sp>
        <p:nvSpPr>
          <p:cNvPr id="4" name="3 Marcador de número de diapositiva"/>
          <p:cNvSpPr>
            <a:spLocks noGrp="1"/>
          </p:cNvSpPr>
          <p:nvPr>
            <p:ph type="sldNum" sz="quarter" idx="10"/>
          </p:nvPr>
        </p:nvSpPr>
        <p:spPr/>
        <p:txBody>
          <a:bodyPr/>
          <a:lstStyle/>
          <a:p>
            <a:fld id="{3AA26799-3B6A-405A-A2A9-3AD04B062AC3}" type="slidenum">
              <a:rPr lang="es-DO" smtClean="0"/>
              <a:t>8</a:t>
            </a:fld>
            <a:endParaRPr lang="es-DO"/>
          </a:p>
        </p:txBody>
      </p:sp>
    </p:spTree>
    <p:extLst>
      <p:ext uri="{BB962C8B-B14F-4D97-AF65-F5344CB8AC3E}">
        <p14:creationId xmlns:p14="http://schemas.microsoft.com/office/powerpoint/2010/main" val="35234875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DO" dirty="0"/>
          </a:p>
        </p:txBody>
      </p:sp>
      <p:sp>
        <p:nvSpPr>
          <p:cNvPr id="4" name="3 Marcador de número de diapositiva"/>
          <p:cNvSpPr>
            <a:spLocks noGrp="1"/>
          </p:cNvSpPr>
          <p:nvPr>
            <p:ph type="sldNum" sz="quarter" idx="10"/>
          </p:nvPr>
        </p:nvSpPr>
        <p:spPr/>
        <p:txBody>
          <a:bodyPr/>
          <a:lstStyle/>
          <a:p>
            <a:fld id="{3AA26799-3B6A-405A-A2A9-3AD04B062AC3}" type="slidenum">
              <a:rPr lang="es-DO" smtClean="0"/>
              <a:t>17</a:t>
            </a:fld>
            <a:endParaRPr lang="es-DO"/>
          </a:p>
        </p:txBody>
      </p:sp>
    </p:spTree>
    <p:extLst>
      <p:ext uri="{BB962C8B-B14F-4D97-AF65-F5344CB8AC3E}">
        <p14:creationId xmlns:p14="http://schemas.microsoft.com/office/powerpoint/2010/main" val="286908151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DO" dirty="0" smtClean="0"/>
              <a:t>Incluir las normas discursivas en el sistema de evaluación y velar por su correcta aplicación.</a:t>
            </a:r>
          </a:p>
          <a:p>
            <a:pPr marL="0" marR="0" indent="0" algn="l" defTabSz="914400" rtl="0" eaLnBrk="1" fontAlgn="auto" latinLnBrk="0" hangingPunct="1">
              <a:lnSpc>
                <a:spcPct val="100000"/>
              </a:lnSpc>
              <a:spcBef>
                <a:spcPts val="0"/>
              </a:spcBef>
              <a:spcAft>
                <a:spcPts val="0"/>
              </a:spcAft>
              <a:buClrTx/>
              <a:buSzTx/>
              <a:buFontTx/>
              <a:buNone/>
              <a:tabLst/>
              <a:defRPr/>
            </a:pPr>
            <a:r>
              <a:rPr lang="es-DO" dirty="0" smtClean="0"/>
              <a:t>Se sugiere persuadir al estudiante, mediante estrategias diferentes, para que lea, de forma reflexiva, temas relacionados con la asignatura.</a:t>
            </a:r>
          </a:p>
          <a:p>
            <a:endParaRPr lang="es-DO" dirty="0"/>
          </a:p>
        </p:txBody>
      </p:sp>
      <p:sp>
        <p:nvSpPr>
          <p:cNvPr id="4" name="3 Marcador de número de diapositiva"/>
          <p:cNvSpPr>
            <a:spLocks noGrp="1"/>
          </p:cNvSpPr>
          <p:nvPr>
            <p:ph type="sldNum" sz="quarter" idx="10"/>
          </p:nvPr>
        </p:nvSpPr>
        <p:spPr/>
        <p:txBody>
          <a:bodyPr/>
          <a:lstStyle/>
          <a:p>
            <a:fld id="{3AA26799-3B6A-405A-A2A9-3AD04B062AC3}" type="slidenum">
              <a:rPr lang="es-DO" smtClean="0"/>
              <a:t>19</a:t>
            </a:fld>
            <a:endParaRPr lang="es-DO"/>
          </a:p>
        </p:txBody>
      </p:sp>
    </p:spTree>
    <p:extLst>
      <p:ext uri="{BB962C8B-B14F-4D97-AF65-F5344CB8AC3E}">
        <p14:creationId xmlns:p14="http://schemas.microsoft.com/office/powerpoint/2010/main" val="38267529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C84F59B7-7767-4E91-BDE3-FDE396D416B0}" type="datetimeFigureOut">
              <a:rPr lang="es-DO" smtClean="0"/>
              <a:t>17/03/2015</a:t>
            </a:fld>
            <a:endParaRPr lang="es-DO"/>
          </a:p>
        </p:txBody>
      </p:sp>
      <p:sp>
        <p:nvSpPr>
          <p:cNvPr id="17" name="Footer Placeholder 16"/>
          <p:cNvSpPr>
            <a:spLocks noGrp="1"/>
          </p:cNvSpPr>
          <p:nvPr>
            <p:ph type="ftr" sz="quarter" idx="11"/>
          </p:nvPr>
        </p:nvSpPr>
        <p:spPr/>
        <p:txBody>
          <a:bodyPr/>
          <a:lstStyle/>
          <a:p>
            <a:endParaRPr lang="es-DO"/>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FCC4C598-D40A-4D0F-9A51-2B384050B979}" type="slidenum">
              <a:rPr lang="es-DO" smtClean="0"/>
              <a:t>‹Nº›</a:t>
            </a:fld>
            <a:endParaRPr lang="es-DO"/>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84F59B7-7767-4E91-BDE3-FDE396D416B0}" type="datetimeFigureOut">
              <a:rPr lang="es-DO" smtClean="0"/>
              <a:t>17/03/2015</a:t>
            </a:fld>
            <a:endParaRPr lang="es-DO"/>
          </a:p>
        </p:txBody>
      </p:sp>
      <p:sp>
        <p:nvSpPr>
          <p:cNvPr id="5" name="Footer Placeholder 4"/>
          <p:cNvSpPr>
            <a:spLocks noGrp="1"/>
          </p:cNvSpPr>
          <p:nvPr>
            <p:ph type="ftr" sz="quarter" idx="11"/>
          </p:nvPr>
        </p:nvSpPr>
        <p:spPr/>
        <p:txBody>
          <a:bodyPr/>
          <a:lstStyle/>
          <a:p>
            <a:endParaRPr lang="es-DO"/>
          </a:p>
        </p:txBody>
      </p:sp>
      <p:sp>
        <p:nvSpPr>
          <p:cNvPr id="6" name="Slide Number Placeholder 5"/>
          <p:cNvSpPr>
            <a:spLocks noGrp="1"/>
          </p:cNvSpPr>
          <p:nvPr>
            <p:ph type="sldNum" sz="quarter" idx="12"/>
          </p:nvPr>
        </p:nvSpPr>
        <p:spPr/>
        <p:txBody>
          <a:bodyPr/>
          <a:lstStyle/>
          <a:p>
            <a:fld id="{FCC4C598-D40A-4D0F-9A51-2B384050B979}" type="slidenum">
              <a:rPr lang="es-DO" smtClean="0"/>
              <a:t>‹Nº›</a:t>
            </a:fld>
            <a:endParaRPr lang="es-DO"/>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FCC4C598-D40A-4D0F-9A51-2B384050B979}" type="slidenum">
              <a:rPr lang="es-DO" smtClean="0"/>
              <a:t>‹Nº›</a:t>
            </a:fld>
            <a:endParaRPr lang="es-DO"/>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84F59B7-7767-4E91-BDE3-FDE396D416B0}" type="datetimeFigureOut">
              <a:rPr lang="es-DO" smtClean="0"/>
              <a:t>17/03/2015</a:t>
            </a:fld>
            <a:endParaRPr lang="es-DO"/>
          </a:p>
        </p:txBody>
      </p:sp>
      <p:sp>
        <p:nvSpPr>
          <p:cNvPr id="5" name="Footer Placeholder 4"/>
          <p:cNvSpPr>
            <a:spLocks noGrp="1"/>
          </p:cNvSpPr>
          <p:nvPr>
            <p:ph type="ftr" sz="quarter" idx="11"/>
          </p:nvPr>
        </p:nvSpPr>
        <p:spPr/>
        <p:txBody>
          <a:bodyPr/>
          <a:lstStyle/>
          <a:p>
            <a:endParaRPr lang="es-DO"/>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C84F59B7-7767-4E91-BDE3-FDE396D416B0}" type="datetimeFigureOut">
              <a:rPr lang="es-DO" smtClean="0"/>
              <a:t>17/03/2015</a:t>
            </a:fld>
            <a:endParaRPr lang="es-DO"/>
          </a:p>
        </p:txBody>
      </p:sp>
      <p:sp>
        <p:nvSpPr>
          <p:cNvPr id="5" name="Footer Placeholder 4"/>
          <p:cNvSpPr>
            <a:spLocks noGrp="1"/>
          </p:cNvSpPr>
          <p:nvPr>
            <p:ph type="ftr" sz="quarter" idx="11"/>
          </p:nvPr>
        </p:nvSpPr>
        <p:spPr/>
        <p:txBody>
          <a:bodyPr/>
          <a:lstStyle/>
          <a:p>
            <a:endParaRPr lang="es-DO"/>
          </a:p>
        </p:txBody>
      </p:sp>
      <p:sp>
        <p:nvSpPr>
          <p:cNvPr id="6" name="Slide Number Placeholder 5"/>
          <p:cNvSpPr>
            <a:spLocks noGrp="1"/>
          </p:cNvSpPr>
          <p:nvPr>
            <p:ph type="sldNum" sz="quarter" idx="12"/>
          </p:nvPr>
        </p:nvSpPr>
        <p:spPr>
          <a:xfrm>
            <a:off x="4361688" y="1026372"/>
            <a:ext cx="457200" cy="441325"/>
          </a:xfrm>
        </p:spPr>
        <p:txBody>
          <a:bodyPr/>
          <a:lstStyle/>
          <a:p>
            <a:fld id="{FCC4C598-D40A-4D0F-9A51-2B384050B979}" type="slidenum">
              <a:rPr lang="es-DO" smtClean="0"/>
              <a:t>‹Nº›</a:t>
            </a:fld>
            <a:endParaRPr lang="es-DO"/>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s-DO"/>
          </a:p>
        </p:txBody>
      </p:sp>
      <p:sp>
        <p:nvSpPr>
          <p:cNvPr id="4" name="Date Placeholder 3"/>
          <p:cNvSpPr>
            <a:spLocks noGrp="1"/>
          </p:cNvSpPr>
          <p:nvPr>
            <p:ph type="dt" sz="half" idx="10"/>
          </p:nvPr>
        </p:nvSpPr>
        <p:spPr/>
        <p:txBody>
          <a:bodyPr/>
          <a:lstStyle/>
          <a:p>
            <a:fld id="{C84F59B7-7767-4E91-BDE3-FDE396D416B0}" type="datetimeFigureOut">
              <a:rPr lang="es-DO" smtClean="0"/>
              <a:t>17/03/2015</a:t>
            </a:fld>
            <a:endParaRPr lang="es-DO"/>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FCC4C598-D40A-4D0F-9A51-2B384050B979}" type="slidenum">
              <a:rPr lang="es-DO" smtClean="0"/>
              <a:t>‹Nº›</a:t>
            </a:fld>
            <a:endParaRPr lang="es-DO"/>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C84F59B7-7767-4E91-BDE3-FDE396D416B0}" type="datetimeFigureOut">
              <a:rPr lang="es-DO" smtClean="0"/>
              <a:t>17/03/2015</a:t>
            </a:fld>
            <a:endParaRPr lang="es-DO"/>
          </a:p>
        </p:txBody>
      </p:sp>
      <p:sp>
        <p:nvSpPr>
          <p:cNvPr id="6" name="Footer Placeholder 5"/>
          <p:cNvSpPr>
            <a:spLocks noGrp="1"/>
          </p:cNvSpPr>
          <p:nvPr>
            <p:ph type="ftr" sz="quarter" idx="11"/>
          </p:nvPr>
        </p:nvSpPr>
        <p:spPr/>
        <p:txBody>
          <a:bodyPr/>
          <a:lstStyle/>
          <a:p>
            <a:endParaRPr lang="es-DO"/>
          </a:p>
        </p:txBody>
      </p:sp>
      <p:sp>
        <p:nvSpPr>
          <p:cNvPr id="7" name="Slide Number Placeholder 6"/>
          <p:cNvSpPr>
            <a:spLocks noGrp="1"/>
          </p:cNvSpPr>
          <p:nvPr>
            <p:ph type="sldNum" sz="quarter" idx="12"/>
          </p:nvPr>
        </p:nvSpPr>
        <p:spPr/>
        <p:txBody>
          <a:bodyPr/>
          <a:lstStyle/>
          <a:p>
            <a:fld id="{FCC4C598-D40A-4D0F-9A51-2B384050B979}" type="slidenum">
              <a:rPr lang="es-DO" smtClean="0"/>
              <a:t>‹Nº›</a:t>
            </a:fld>
            <a:endParaRPr lang="es-DO"/>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C84F59B7-7767-4E91-BDE3-FDE396D416B0}" type="datetimeFigureOut">
              <a:rPr lang="es-DO" smtClean="0"/>
              <a:t>17/03/2015</a:t>
            </a:fld>
            <a:endParaRPr lang="es-DO"/>
          </a:p>
        </p:txBody>
      </p:sp>
      <p:sp>
        <p:nvSpPr>
          <p:cNvPr id="8" name="Footer Placeholder 7"/>
          <p:cNvSpPr>
            <a:spLocks noGrp="1"/>
          </p:cNvSpPr>
          <p:nvPr>
            <p:ph type="ftr" sz="quarter" idx="11"/>
          </p:nvPr>
        </p:nvSpPr>
        <p:spPr>
          <a:xfrm>
            <a:off x="304800" y="6409944"/>
            <a:ext cx="3581400" cy="365760"/>
          </a:xfrm>
        </p:spPr>
        <p:txBody>
          <a:bodyPr/>
          <a:lstStyle/>
          <a:p>
            <a:endParaRPr lang="es-DO"/>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FCC4C598-D40A-4D0F-9A51-2B384050B979}" type="slidenum">
              <a:rPr lang="es-DO" smtClean="0"/>
              <a:t>‹Nº›</a:t>
            </a:fld>
            <a:endParaRPr lang="es-DO"/>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C84F59B7-7767-4E91-BDE3-FDE396D416B0}" type="datetimeFigureOut">
              <a:rPr lang="es-DO" smtClean="0"/>
              <a:t>17/03/2015</a:t>
            </a:fld>
            <a:endParaRPr lang="es-DO"/>
          </a:p>
        </p:txBody>
      </p:sp>
      <p:sp>
        <p:nvSpPr>
          <p:cNvPr id="4" name="Footer Placeholder 3"/>
          <p:cNvSpPr>
            <a:spLocks noGrp="1"/>
          </p:cNvSpPr>
          <p:nvPr>
            <p:ph type="ftr" sz="quarter" idx="11"/>
          </p:nvPr>
        </p:nvSpPr>
        <p:spPr/>
        <p:txBody>
          <a:bodyPr/>
          <a:lstStyle/>
          <a:p>
            <a:endParaRPr lang="es-DO"/>
          </a:p>
        </p:txBody>
      </p:sp>
      <p:sp>
        <p:nvSpPr>
          <p:cNvPr id="5" name="Slide Number Placeholder 4"/>
          <p:cNvSpPr>
            <a:spLocks noGrp="1"/>
          </p:cNvSpPr>
          <p:nvPr>
            <p:ph type="sldNum" sz="quarter" idx="12"/>
          </p:nvPr>
        </p:nvSpPr>
        <p:spPr>
          <a:xfrm>
            <a:off x="4343400" y="1036020"/>
            <a:ext cx="457200" cy="441325"/>
          </a:xfrm>
        </p:spPr>
        <p:txBody>
          <a:bodyPr/>
          <a:lstStyle/>
          <a:p>
            <a:fld id="{FCC4C598-D40A-4D0F-9A51-2B384050B979}" type="slidenum">
              <a:rPr lang="es-DO" smtClean="0"/>
              <a:t>‹Nº›</a:t>
            </a:fld>
            <a:endParaRPr lang="es-D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C84F59B7-7767-4E91-BDE3-FDE396D416B0}" type="datetimeFigureOut">
              <a:rPr lang="es-DO" smtClean="0"/>
              <a:t>17/03/2015</a:t>
            </a:fld>
            <a:endParaRPr lang="es-DO"/>
          </a:p>
        </p:txBody>
      </p:sp>
      <p:sp>
        <p:nvSpPr>
          <p:cNvPr id="3" name="Footer Placeholder 2"/>
          <p:cNvSpPr>
            <a:spLocks noGrp="1"/>
          </p:cNvSpPr>
          <p:nvPr>
            <p:ph type="ftr" sz="quarter" idx="11"/>
          </p:nvPr>
        </p:nvSpPr>
        <p:spPr/>
        <p:txBody>
          <a:bodyPr/>
          <a:lstStyle/>
          <a:p>
            <a:endParaRPr lang="es-DO"/>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FCC4C598-D40A-4D0F-9A51-2B384050B979}" type="slidenum">
              <a:rPr lang="es-DO" smtClean="0"/>
              <a:t>‹Nº›</a:t>
            </a:fld>
            <a:endParaRPr lang="es-D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FCC4C598-D40A-4D0F-9A51-2B384050B979}" type="slidenum">
              <a:rPr lang="es-DO" smtClean="0"/>
              <a:t>‹Nº›</a:t>
            </a:fld>
            <a:endParaRPr lang="es-DO" dirty="0"/>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C84F59B7-7767-4E91-BDE3-FDE396D416B0}" type="datetimeFigureOut">
              <a:rPr lang="es-DO" smtClean="0"/>
              <a:t>17/03/2015</a:t>
            </a:fld>
            <a:endParaRPr lang="es-DO"/>
          </a:p>
        </p:txBody>
      </p:sp>
      <p:sp>
        <p:nvSpPr>
          <p:cNvPr id="6" name="Footer Placeholder 5"/>
          <p:cNvSpPr>
            <a:spLocks noGrp="1"/>
          </p:cNvSpPr>
          <p:nvPr>
            <p:ph type="ftr" sz="quarter" idx="11"/>
          </p:nvPr>
        </p:nvSpPr>
        <p:spPr>
          <a:xfrm>
            <a:off x="301752" y="6410848"/>
            <a:ext cx="3383280" cy="365760"/>
          </a:xfrm>
        </p:spPr>
        <p:txBody>
          <a:bodyPr/>
          <a:lstStyle/>
          <a:p>
            <a:endParaRPr lang="es-DO"/>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FCC4C598-D40A-4D0F-9A51-2B384050B979}" type="slidenum">
              <a:rPr lang="es-DO" smtClean="0"/>
              <a:t>‹Nº›</a:t>
            </a:fld>
            <a:endParaRPr lang="es-DO"/>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C84F59B7-7767-4E91-BDE3-FDE396D416B0}" type="datetimeFigureOut">
              <a:rPr lang="es-DO" smtClean="0"/>
              <a:t>17/03/2015</a:t>
            </a:fld>
            <a:endParaRPr lang="es-DO"/>
          </a:p>
        </p:txBody>
      </p:sp>
      <p:sp>
        <p:nvSpPr>
          <p:cNvPr id="6" name="Footer Placeholder 5"/>
          <p:cNvSpPr>
            <a:spLocks noGrp="1"/>
          </p:cNvSpPr>
          <p:nvPr>
            <p:ph type="ftr" sz="quarter" idx="11"/>
          </p:nvPr>
        </p:nvSpPr>
        <p:spPr>
          <a:xfrm>
            <a:off x="301752" y="6410848"/>
            <a:ext cx="3584448" cy="365760"/>
          </a:xfrm>
        </p:spPr>
        <p:txBody>
          <a:bodyPr/>
          <a:lstStyle/>
          <a:p>
            <a:endParaRPr lang="es-DO"/>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C84F59B7-7767-4E91-BDE3-FDE396D416B0}" type="datetimeFigureOut">
              <a:rPr lang="es-DO" smtClean="0"/>
              <a:t>17/03/2015</a:t>
            </a:fld>
            <a:endParaRPr lang="es-DO"/>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s-DO"/>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FCC4C598-D40A-4D0F-9A51-2B384050B979}" type="slidenum">
              <a:rPr lang="es-DO" smtClean="0"/>
              <a:t>‹Nº›</a:t>
            </a:fld>
            <a:endParaRPr lang="es-DO"/>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8" Type="http://schemas.openxmlformats.org/officeDocument/2006/relationships/diagramData" Target="../diagrams/data5.xml"/><Relationship Id="rId13" Type="http://schemas.openxmlformats.org/officeDocument/2006/relationships/diagramData" Target="../diagrams/data6.xml"/><Relationship Id="rId3" Type="http://schemas.openxmlformats.org/officeDocument/2006/relationships/diagramData" Target="../diagrams/data4.xml"/><Relationship Id="rId7" Type="http://schemas.microsoft.com/office/2007/relationships/diagramDrawing" Target="../diagrams/drawing4.xml"/><Relationship Id="rId12" Type="http://schemas.microsoft.com/office/2007/relationships/diagramDrawing" Target="../diagrams/drawing5.xml"/><Relationship Id="rId17" Type="http://schemas.microsoft.com/office/2007/relationships/diagramDrawing" Target="../diagrams/drawing6.xml"/><Relationship Id="rId2" Type="http://schemas.openxmlformats.org/officeDocument/2006/relationships/notesSlide" Target="../notesSlides/notesSlide3.xml"/><Relationship Id="rId16" Type="http://schemas.openxmlformats.org/officeDocument/2006/relationships/diagramColors" Target="../diagrams/colors6.xml"/><Relationship Id="rId1" Type="http://schemas.openxmlformats.org/officeDocument/2006/relationships/slideLayout" Target="../slideLayouts/slideLayout2.xml"/><Relationship Id="rId6" Type="http://schemas.openxmlformats.org/officeDocument/2006/relationships/diagramColors" Target="../diagrams/colors4.xml"/><Relationship Id="rId11" Type="http://schemas.openxmlformats.org/officeDocument/2006/relationships/diagramColors" Target="../diagrams/colors5.xml"/><Relationship Id="rId5" Type="http://schemas.openxmlformats.org/officeDocument/2006/relationships/diagramQuickStyle" Target="../diagrams/quickStyle4.xml"/><Relationship Id="rId15" Type="http://schemas.openxmlformats.org/officeDocument/2006/relationships/diagramQuickStyle" Target="../diagrams/quickStyle6.xml"/><Relationship Id="rId10" Type="http://schemas.openxmlformats.org/officeDocument/2006/relationships/diagramQuickStyle" Target="../diagrams/quickStyle5.xml"/><Relationship Id="rId4" Type="http://schemas.openxmlformats.org/officeDocument/2006/relationships/diagramLayout" Target="../diagrams/layout4.xml"/><Relationship Id="rId9" Type="http://schemas.openxmlformats.org/officeDocument/2006/relationships/diagramLayout" Target="../diagrams/layout5.xml"/><Relationship Id="rId14" Type="http://schemas.openxmlformats.org/officeDocument/2006/relationships/diagramLayout" Target="../diagrams/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ounded Rectangle 10"/>
          <p:cNvSpPr/>
          <p:nvPr/>
        </p:nvSpPr>
        <p:spPr>
          <a:xfrm>
            <a:off x="4283968" y="980728"/>
            <a:ext cx="576064" cy="576064"/>
          </a:xfrm>
          <a:prstGeom prst="round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p:cNvSpPr txBox="1"/>
          <p:nvPr/>
        </p:nvSpPr>
        <p:spPr>
          <a:xfrm>
            <a:off x="179511" y="332656"/>
            <a:ext cx="8784977" cy="1015663"/>
          </a:xfrm>
          <a:prstGeom prst="rect">
            <a:avLst/>
          </a:prstGeom>
          <a:noFill/>
        </p:spPr>
        <p:txBody>
          <a:bodyPr wrap="square" rtlCol="0">
            <a:spAutoFit/>
          </a:bodyPr>
          <a:lstStyle/>
          <a:p>
            <a:pPr algn="ctr"/>
            <a:r>
              <a:rPr lang="es-ES" sz="1500" dirty="0">
                <a:latin typeface="Georgia" panose="02040502050405020303" pitchFamily="18" charset="0"/>
                <a:cs typeface="Times New Roman" panose="02020603050405020304" pitchFamily="18" charset="0"/>
              </a:rPr>
              <a:t>PONTIFICIA UNIVERSIDAD CATÓLICA MADRE Y MAESTRA</a:t>
            </a:r>
          </a:p>
          <a:p>
            <a:pPr algn="ctr"/>
            <a:r>
              <a:rPr lang="es-ES" sz="1500" dirty="0">
                <a:latin typeface="Georgia" panose="02040502050405020303" pitchFamily="18" charset="0"/>
                <a:cs typeface="Times New Roman" panose="02020603050405020304" pitchFamily="18" charset="0"/>
              </a:rPr>
              <a:t>FACULTAD DE CIENCIAS Y HUMANIDADES</a:t>
            </a:r>
          </a:p>
          <a:p>
            <a:pPr algn="ctr"/>
            <a:r>
              <a:rPr lang="es-ES" sz="1500" dirty="0">
                <a:latin typeface="Georgia" panose="02040502050405020303" pitchFamily="18" charset="0"/>
                <a:cs typeface="Times New Roman" panose="02020603050405020304" pitchFamily="18" charset="0"/>
              </a:rPr>
              <a:t>CENTRO DE EXCELENCIA PARA LA INVESTIGACIÓN Y DIFUSIÓN </a:t>
            </a:r>
            <a:r>
              <a:rPr lang="es-ES" sz="1500" dirty="0" smtClean="0">
                <a:latin typeface="Georgia" panose="02040502050405020303" pitchFamily="18" charset="0"/>
                <a:cs typeface="Times New Roman" panose="02020603050405020304" pitchFamily="18" charset="0"/>
              </a:rPr>
              <a:t>DE </a:t>
            </a:r>
            <a:r>
              <a:rPr lang="es-ES" sz="1500" dirty="0">
                <a:latin typeface="Georgia" panose="02040502050405020303" pitchFamily="18" charset="0"/>
                <a:cs typeface="Times New Roman" panose="02020603050405020304" pitchFamily="18" charset="0"/>
              </a:rPr>
              <a:t>LA LECTURA Y </a:t>
            </a:r>
            <a:r>
              <a:rPr lang="es-ES" sz="1500" dirty="0" smtClean="0">
                <a:latin typeface="Georgia" panose="02040502050405020303" pitchFamily="18" charset="0"/>
                <a:cs typeface="Times New Roman" panose="02020603050405020304" pitchFamily="18" charset="0"/>
              </a:rPr>
              <a:t>ESCRITURA</a:t>
            </a:r>
            <a:endParaRPr lang="es-ES" sz="1500" dirty="0">
              <a:latin typeface="Georgia" panose="02040502050405020303" pitchFamily="18" charset="0"/>
              <a:cs typeface="Times New Roman" panose="02020603050405020304" pitchFamily="18" charset="0"/>
            </a:endParaRPr>
          </a:p>
        </p:txBody>
      </p:sp>
      <p:pic>
        <p:nvPicPr>
          <p:cNvPr id="1026" name="Picture 2" descr="http://www.fundacionvanessa.org.do/wp-content/uploads/2012/08/LOGO-PUCMM.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743908" y="1484784"/>
            <a:ext cx="1584176" cy="1584176"/>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p:cNvSpPr/>
          <p:nvPr/>
        </p:nvSpPr>
        <p:spPr>
          <a:xfrm>
            <a:off x="755576" y="3356992"/>
            <a:ext cx="7632848" cy="1323439"/>
          </a:xfrm>
          <a:prstGeom prst="rect">
            <a:avLst/>
          </a:prstGeom>
        </p:spPr>
        <p:txBody>
          <a:bodyPr wrap="square">
            <a:spAutoFit/>
          </a:bodyPr>
          <a:lstStyle/>
          <a:p>
            <a:pPr algn="ctr"/>
            <a:r>
              <a:rPr lang="es-ES" sz="2000" b="1" dirty="0">
                <a:latin typeface="Georgia" panose="02040502050405020303" pitchFamily="18" charset="0"/>
                <a:cs typeface="Times New Roman" panose="02020603050405020304" pitchFamily="18" charset="0"/>
              </a:rPr>
              <a:t>APLICACIÓN DE LA ESTRUCTURA </a:t>
            </a:r>
            <a:r>
              <a:rPr lang="es-ES" sz="2000" b="1" dirty="0" smtClean="0">
                <a:latin typeface="Georgia" panose="02040502050405020303" pitchFamily="18" charset="0"/>
                <a:cs typeface="Times New Roman" panose="02020603050405020304" pitchFamily="18" charset="0"/>
              </a:rPr>
              <a:t>PROBLEMA-SOLUCIÓN </a:t>
            </a:r>
            <a:r>
              <a:rPr lang="es-ES" sz="2000" b="1" dirty="0">
                <a:latin typeface="Georgia" panose="02040502050405020303" pitchFamily="18" charset="0"/>
                <a:cs typeface="Times New Roman" panose="02020603050405020304" pitchFamily="18" charset="0"/>
              </a:rPr>
              <a:t>EN LA PRODUCCIÓN DE TEXTOS </a:t>
            </a:r>
            <a:r>
              <a:rPr lang="es-ES" sz="2000" b="1" dirty="0" smtClean="0">
                <a:latin typeface="Georgia" panose="02040502050405020303" pitchFamily="18" charset="0"/>
                <a:cs typeface="Times New Roman" panose="02020603050405020304" pitchFamily="18" charset="0"/>
              </a:rPr>
              <a:t>EXPLICATIVOS </a:t>
            </a:r>
            <a:r>
              <a:rPr lang="es-ES" sz="2000" b="1" dirty="0">
                <a:latin typeface="Georgia" panose="02040502050405020303" pitchFamily="18" charset="0"/>
                <a:cs typeface="Times New Roman" panose="02020603050405020304" pitchFamily="18" charset="0"/>
              </a:rPr>
              <a:t>EN LA ASIGNATURA CONTROL ESTADÍSTICO DE CALIDAD</a:t>
            </a:r>
            <a:endParaRPr lang="en-US" sz="2000" b="1" dirty="0">
              <a:latin typeface="Georgia" panose="02040502050405020303" pitchFamily="18" charset="0"/>
              <a:cs typeface="Times New Roman" panose="02020603050405020304" pitchFamily="18" charset="0"/>
            </a:endParaRPr>
          </a:p>
        </p:txBody>
      </p:sp>
      <p:sp>
        <p:nvSpPr>
          <p:cNvPr id="4" name="Rectangle 3"/>
          <p:cNvSpPr/>
          <p:nvPr/>
        </p:nvSpPr>
        <p:spPr>
          <a:xfrm>
            <a:off x="179511" y="4797152"/>
            <a:ext cx="8784977" cy="830997"/>
          </a:xfrm>
          <a:prstGeom prst="rect">
            <a:avLst/>
          </a:prstGeom>
        </p:spPr>
        <p:txBody>
          <a:bodyPr wrap="square">
            <a:spAutoFit/>
          </a:bodyPr>
          <a:lstStyle/>
          <a:p>
            <a:pPr algn="ctr"/>
            <a:r>
              <a:rPr lang="en-US" sz="2400" dirty="0" err="1" smtClean="0">
                <a:latin typeface="Georgia" panose="02040502050405020303" pitchFamily="18" charset="0"/>
                <a:cs typeface="Times New Roman" panose="02020603050405020304" pitchFamily="18" charset="0"/>
              </a:rPr>
              <a:t>Amantina</a:t>
            </a:r>
            <a:r>
              <a:rPr lang="en-US" sz="2400" dirty="0" smtClean="0">
                <a:latin typeface="Georgia" panose="02040502050405020303" pitchFamily="18" charset="0"/>
                <a:cs typeface="Times New Roman" panose="02020603050405020304" pitchFamily="18" charset="0"/>
              </a:rPr>
              <a:t> del Rosario </a:t>
            </a:r>
            <a:r>
              <a:rPr lang="en-US" sz="2400" dirty="0" err="1" smtClean="0">
                <a:latin typeface="Georgia" panose="02040502050405020303" pitchFamily="18" charset="0"/>
                <a:cs typeface="Times New Roman" panose="02020603050405020304" pitchFamily="18" charset="0"/>
              </a:rPr>
              <a:t>Bisonó</a:t>
            </a:r>
            <a:r>
              <a:rPr lang="en-US" sz="2400" dirty="0" smtClean="0">
                <a:latin typeface="Georgia" panose="02040502050405020303" pitchFamily="18" charset="0"/>
                <a:cs typeface="Times New Roman" panose="02020603050405020304" pitchFamily="18" charset="0"/>
              </a:rPr>
              <a:t> </a:t>
            </a:r>
            <a:r>
              <a:rPr lang="en-US" sz="2400" dirty="0" err="1" smtClean="0">
                <a:latin typeface="Georgia" panose="02040502050405020303" pitchFamily="18" charset="0"/>
                <a:cs typeface="Times New Roman" panose="02020603050405020304" pitchFamily="18" charset="0"/>
              </a:rPr>
              <a:t>Bisonó</a:t>
            </a:r>
            <a:endParaRPr lang="en-US" sz="2400" dirty="0" smtClean="0">
              <a:latin typeface="Georgia" panose="02040502050405020303" pitchFamily="18" charset="0"/>
              <a:cs typeface="Times New Roman" panose="02020603050405020304" pitchFamily="18" charset="0"/>
            </a:endParaRPr>
          </a:p>
          <a:p>
            <a:pPr algn="ctr"/>
            <a:endParaRPr lang="en-US" sz="2400" dirty="0" smtClean="0">
              <a:latin typeface="Times New Roman" panose="02020603050405020304" pitchFamily="18" charset="0"/>
              <a:cs typeface="Times New Roman" panose="02020603050405020304" pitchFamily="18" charset="0"/>
            </a:endParaRPr>
          </a:p>
        </p:txBody>
      </p:sp>
      <p:sp>
        <p:nvSpPr>
          <p:cNvPr id="5" name="Rectangle 4"/>
          <p:cNvSpPr/>
          <p:nvPr/>
        </p:nvSpPr>
        <p:spPr>
          <a:xfrm>
            <a:off x="2286000" y="6001543"/>
            <a:ext cx="4572000" cy="307777"/>
          </a:xfrm>
          <a:prstGeom prst="rect">
            <a:avLst/>
          </a:prstGeom>
        </p:spPr>
        <p:txBody>
          <a:bodyPr>
            <a:spAutoFit/>
          </a:bodyPr>
          <a:lstStyle/>
          <a:p>
            <a:pPr algn="ctr"/>
            <a:r>
              <a:rPr lang="es-ES" sz="1400" b="1" dirty="0" smtClean="0">
                <a:latin typeface="Times New Roman" panose="02020603050405020304" pitchFamily="18" charset="0"/>
                <a:cs typeface="Times New Roman" panose="02020603050405020304" pitchFamily="18" charset="0"/>
              </a:rPr>
              <a:t>Marzo</a:t>
            </a:r>
            <a:r>
              <a:rPr lang="es-ES" sz="1400" b="1" dirty="0">
                <a:latin typeface="Times New Roman" panose="02020603050405020304" pitchFamily="18" charset="0"/>
                <a:cs typeface="Times New Roman" panose="02020603050405020304" pitchFamily="18" charset="0"/>
              </a:rPr>
              <a:t>, </a:t>
            </a:r>
            <a:r>
              <a:rPr lang="es-ES" sz="1400" b="1" dirty="0" smtClean="0">
                <a:latin typeface="Times New Roman" panose="02020603050405020304" pitchFamily="18" charset="0"/>
                <a:cs typeface="Times New Roman" panose="02020603050405020304" pitchFamily="18" charset="0"/>
              </a:rPr>
              <a:t>2015</a:t>
            </a:r>
            <a:endParaRPr lang="en-US" sz="1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3073342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01752" y="332656"/>
            <a:ext cx="8534400" cy="758952"/>
          </a:xfrm>
        </p:spPr>
        <p:txBody>
          <a:bodyPr>
            <a:noAutofit/>
          </a:bodyPr>
          <a:lstStyle/>
          <a:p>
            <a:r>
              <a:rPr lang="es-DO" sz="2800" b="1" dirty="0" smtClean="0"/>
              <a:t>CRITERIOS DE REDACCIÓN DE LOS EJERCICIOS ESPECIALES EN CEC</a:t>
            </a:r>
            <a:endParaRPr lang="es-DO" sz="2800" b="1" dirty="0"/>
          </a:p>
        </p:txBody>
      </p:sp>
      <p:graphicFrame>
        <p:nvGraphicFramePr>
          <p:cNvPr id="4" name="Content Placeholder 7"/>
          <p:cNvGraphicFramePr>
            <a:graphicFrameLocks noGrp="1"/>
          </p:cNvGraphicFramePr>
          <p:nvPr>
            <p:ph sz="quarter" idx="1"/>
            <p:extLst>
              <p:ext uri="{D42A27DB-BD31-4B8C-83A1-F6EECF244321}">
                <p14:modId xmlns:p14="http://schemas.microsoft.com/office/powerpoint/2010/main" val="874842349"/>
              </p:ext>
            </p:extLst>
          </p:nvPr>
        </p:nvGraphicFramePr>
        <p:xfrm>
          <a:off x="323528" y="1527174"/>
          <a:ext cx="8446838" cy="5192787"/>
        </p:xfrm>
        <a:graphic>
          <a:graphicData uri="http://schemas.openxmlformats.org/drawingml/2006/table">
            <a:tbl>
              <a:tblPr firstRow="1" firstCol="1" bandRow="1">
                <a:tableStyleId>{5C22544A-7EE6-4342-B048-85BDC9FD1C3A}</a:tableStyleId>
              </a:tblPr>
              <a:tblGrid>
                <a:gridCol w="1550705"/>
                <a:gridCol w="5845983"/>
                <a:gridCol w="1050150"/>
              </a:tblGrid>
              <a:tr h="426338">
                <a:tc>
                  <a:txBody>
                    <a:bodyPr/>
                    <a:lstStyle/>
                    <a:p>
                      <a:pPr marL="0" marR="0" algn="just">
                        <a:spcBef>
                          <a:spcPts val="0"/>
                        </a:spcBef>
                        <a:spcAft>
                          <a:spcPts val="1200"/>
                        </a:spcAft>
                      </a:pPr>
                      <a:r>
                        <a:rPr lang="es-DO" sz="1600" kern="0" dirty="0">
                          <a:effectLst/>
                        </a:rPr>
                        <a:t>Criterios</a:t>
                      </a:r>
                      <a:endParaRPr lang="en-US" sz="1800" kern="50" dirty="0">
                        <a:effectLst/>
                        <a:latin typeface="Times New Roman"/>
                        <a:ea typeface="SimSun"/>
                        <a:cs typeface="Mangal"/>
                      </a:endParaRPr>
                    </a:p>
                  </a:txBody>
                  <a:tcPr marL="30340" marR="30340" marT="0" marB="0" anchor="ctr"/>
                </a:tc>
                <a:tc>
                  <a:txBody>
                    <a:bodyPr/>
                    <a:lstStyle/>
                    <a:p>
                      <a:pPr marL="0" marR="0" algn="ctr">
                        <a:spcBef>
                          <a:spcPts val="0"/>
                        </a:spcBef>
                        <a:spcAft>
                          <a:spcPts val="1200"/>
                        </a:spcAft>
                      </a:pPr>
                      <a:r>
                        <a:rPr lang="es-DO" sz="1600" kern="0" dirty="0">
                          <a:effectLst/>
                        </a:rPr>
                        <a:t>Descripción</a:t>
                      </a:r>
                      <a:endParaRPr lang="en-US" sz="1800" kern="50" dirty="0">
                        <a:effectLst/>
                        <a:latin typeface="Times New Roman"/>
                        <a:ea typeface="SimSun"/>
                        <a:cs typeface="Mangal"/>
                      </a:endParaRPr>
                    </a:p>
                  </a:txBody>
                  <a:tcPr marL="30340" marR="30340" marT="0" marB="0" anchor="ctr"/>
                </a:tc>
                <a:tc>
                  <a:txBody>
                    <a:bodyPr/>
                    <a:lstStyle/>
                    <a:p>
                      <a:pPr marL="0" marR="0" algn="just">
                        <a:spcBef>
                          <a:spcPts val="0"/>
                        </a:spcBef>
                        <a:spcAft>
                          <a:spcPts val="1200"/>
                        </a:spcAft>
                      </a:pPr>
                      <a:r>
                        <a:rPr lang="es-DO" sz="1600" kern="0" dirty="0">
                          <a:effectLst/>
                        </a:rPr>
                        <a:t>Valor</a:t>
                      </a:r>
                      <a:endParaRPr lang="en-US" sz="1800" kern="50" dirty="0">
                        <a:effectLst/>
                        <a:latin typeface="Times New Roman"/>
                        <a:ea typeface="SimSun"/>
                        <a:cs typeface="Mangal"/>
                      </a:endParaRPr>
                    </a:p>
                  </a:txBody>
                  <a:tcPr marL="30340" marR="30340" marT="0" marB="0" anchor="ctr"/>
                </a:tc>
              </a:tr>
              <a:tr h="702562">
                <a:tc>
                  <a:txBody>
                    <a:bodyPr/>
                    <a:lstStyle/>
                    <a:p>
                      <a:pPr marL="0" marR="0" algn="ctr">
                        <a:spcBef>
                          <a:spcPts val="0"/>
                        </a:spcBef>
                        <a:spcAft>
                          <a:spcPts val="1200"/>
                        </a:spcAft>
                      </a:pPr>
                      <a:r>
                        <a:rPr lang="es-DO" sz="1600" kern="0" dirty="0">
                          <a:effectLst/>
                        </a:rPr>
                        <a:t>1</a:t>
                      </a:r>
                      <a:endParaRPr lang="en-US" sz="1800" kern="50" dirty="0">
                        <a:effectLst/>
                        <a:latin typeface="Times New Roman"/>
                        <a:ea typeface="SimSun"/>
                        <a:cs typeface="Mangal"/>
                      </a:endParaRPr>
                    </a:p>
                  </a:txBody>
                  <a:tcPr marL="30340" marR="30340" marT="0" marB="0" anchor="ctr"/>
                </a:tc>
                <a:tc>
                  <a:txBody>
                    <a:bodyPr/>
                    <a:lstStyle/>
                    <a:p>
                      <a:pPr marL="0" marR="0" algn="just">
                        <a:spcBef>
                          <a:spcPts val="0"/>
                        </a:spcBef>
                        <a:spcAft>
                          <a:spcPts val="1200"/>
                        </a:spcAft>
                      </a:pPr>
                      <a:r>
                        <a:rPr lang="es-DO" sz="1600" kern="0" dirty="0">
                          <a:effectLst/>
                        </a:rPr>
                        <a:t>Introducción: Inicia con una presentación en secuencias explicativas-descriptivas de la situación a resolver.</a:t>
                      </a:r>
                      <a:endParaRPr lang="en-US" sz="1800" kern="50" dirty="0">
                        <a:effectLst/>
                        <a:latin typeface="Times New Roman"/>
                        <a:ea typeface="SimSun"/>
                        <a:cs typeface="Mangal"/>
                      </a:endParaRPr>
                    </a:p>
                  </a:txBody>
                  <a:tcPr marL="30340" marR="30340" marT="0" marB="0" anchor="ctr"/>
                </a:tc>
                <a:tc>
                  <a:txBody>
                    <a:bodyPr/>
                    <a:lstStyle/>
                    <a:p>
                      <a:pPr marL="0" marR="0" algn="ctr">
                        <a:spcBef>
                          <a:spcPts val="0"/>
                        </a:spcBef>
                        <a:spcAft>
                          <a:spcPts val="1200"/>
                        </a:spcAft>
                      </a:pPr>
                      <a:r>
                        <a:rPr lang="es-DO" sz="1600" kern="0" dirty="0">
                          <a:effectLst/>
                        </a:rPr>
                        <a:t>5</a:t>
                      </a:r>
                      <a:endParaRPr lang="en-US" sz="1800" kern="50" dirty="0">
                        <a:effectLst/>
                        <a:latin typeface="Times New Roman"/>
                        <a:ea typeface="SimSun"/>
                        <a:cs typeface="Mangal"/>
                      </a:endParaRPr>
                    </a:p>
                  </a:txBody>
                  <a:tcPr marL="30340" marR="30340" marT="0" marB="0" anchor="ctr"/>
                </a:tc>
              </a:tr>
              <a:tr h="642786">
                <a:tc>
                  <a:txBody>
                    <a:bodyPr/>
                    <a:lstStyle/>
                    <a:p>
                      <a:pPr marL="0" marR="0" algn="ctr">
                        <a:spcBef>
                          <a:spcPts val="0"/>
                        </a:spcBef>
                        <a:spcAft>
                          <a:spcPts val="1200"/>
                        </a:spcAft>
                      </a:pPr>
                      <a:r>
                        <a:rPr lang="es-DO" sz="1600" kern="0" dirty="0">
                          <a:effectLst/>
                        </a:rPr>
                        <a:t>2</a:t>
                      </a:r>
                      <a:endParaRPr lang="en-US" sz="1800" kern="50" dirty="0">
                        <a:effectLst/>
                        <a:latin typeface="Times New Roman"/>
                        <a:ea typeface="SimSun"/>
                        <a:cs typeface="Mangal"/>
                      </a:endParaRPr>
                    </a:p>
                  </a:txBody>
                  <a:tcPr marL="30340" marR="30340" marT="0" marB="0" anchor="ctr"/>
                </a:tc>
                <a:tc>
                  <a:txBody>
                    <a:bodyPr/>
                    <a:lstStyle/>
                    <a:p>
                      <a:pPr marL="0" marR="0" algn="just">
                        <a:spcBef>
                          <a:spcPts val="0"/>
                        </a:spcBef>
                        <a:spcAft>
                          <a:spcPts val="1200"/>
                        </a:spcAft>
                      </a:pPr>
                      <a:r>
                        <a:rPr lang="es-DO" sz="1600" kern="0" dirty="0">
                          <a:effectLst/>
                        </a:rPr>
                        <a:t>Cuerpo: El problema planteado se desarrolla conforme a los pasos detallados en el instructivo en secuencias seriadas y </a:t>
                      </a:r>
                      <a:r>
                        <a:rPr lang="es-DO" sz="1600" kern="0" dirty="0" smtClean="0">
                          <a:effectLst/>
                        </a:rPr>
                        <a:t>explicativas.</a:t>
                      </a:r>
                      <a:endParaRPr lang="en-US" sz="1800" kern="50" dirty="0">
                        <a:effectLst/>
                        <a:latin typeface="Times New Roman"/>
                        <a:ea typeface="SimSun"/>
                        <a:cs typeface="Mangal"/>
                      </a:endParaRPr>
                    </a:p>
                  </a:txBody>
                  <a:tcPr marL="30340" marR="30340" marT="0" marB="0" anchor="ctr"/>
                </a:tc>
                <a:tc>
                  <a:txBody>
                    <a:bodyPr/>
                    <a:lstStyle/>
                    <a:p>
                      <a:pPr marL="0" marR="0" algn="ctr">
                        <a:spcBef>
                          <a:spcPts val="0"/>
                        </a:spcBef>
                        <a:spcAft>
                          <a:spcPts val="1200"/>
                        </a:spcAft>
                      </a:pPr>
                      <a:r>
                        <a:rPr lang="es-DO" sz="1600" kern="0" dirty="0">
                          <a:effectLst/>
                        </a:rPr>
                        <a:t>3</a:t>
                      </a:r>
                      <a:endParaRPr lang="en-US" sz="1800" kern="50" dirty="0">
                        <a:effectLst/>
                        <a:latin typeface="Times New Roman"/>
                        <a:ea typeface="SimSun"/>
                        <a:cs typeface="Mangal"/>
                      </a:endParaRPr>
                    </a:p>
                  </a:txBody>
                  <a:tcPr marL="30340" marR="30340" marT="0" marB="0" anchor="ctr"/>
                </a:tc>
              </a:tr>
              <a:tr h="642786">
                <a:tc>
                  <a:txBody>
                    <a:bodyPr/>
                    <a:lstStyle/>
                    <a:p>
                      <a:pPr marL="0" marR="0" algn="ctr">
                        <a:spcBef>
                          <a:spcPts val="0"/>
                        </a:spcBef>
                        <a:spcAft>
                          <a:spcPts val="1200"/>
                        </a:spcAft>
                      </a:pPr>
                      <a:r>
                        <a:rPr lang="es-DO" sz="1600" kern="0" dirty="0">
                          <a:effectLst/>
                        </a:rPr>
                        <a:t>3</a:t>
                      </a:r>
                      <a:endParaRPr lang="en-US" sz="1800" kern="50" dirty="0">
                        <a:effectLst/>
                        <a:latin typeface="Times New Roman"/>
                        <a:ea typeface="SimSun"/>
                        <a:cs typeface="Mangal"/>
                      </a:endParaRPr>
                    </a:p>
                  </a:txBody>
                  <a:tcPr marL="30340" marR="30340" marT="0" marB="0" anchor="ctr"/>
                </a:tc>
                <a:tc>
                  <a:txBody>
                    <a:bodyPr/>
                    <a:lstStyle/>
                    <a:p>
                      <a:pPr marL="0" marR="0" algn="just">
                        <a:spcBef>
                          <a:spcPts val="0"/>
                        </a:spcBef>
                        <a:spcAft>
                          <a:spcPts val="1200"/>
                        </a:spcAft>
                      </a:pPr>
                      <a:r>
                        <a:rPr lang="es-DO" sz="1600" kern="0" dirty="0">
                          <a:effectLst/>
                        </a:rPr>
                        <a:t>Conclusión: Muestra una deducción lógica resultante del proceso demostrado en el desarrollo (cuerpo), en secuencia explicativa.</a:t>
                      </a:r>
                      <a:endParaRPr lang="en-US" sz="1800" kern="50" dirty="0">
                        <a:effectLst/>
                        <a:latin typeface="Times New Roman"/>
                        <a:ea typeface="SimSun"/>
                        <a:cs typeface="Mangal"/>
                      </a:endParaRPr>
                    </a:p>
                  </a:txBody>
                  <a:tcPr marL="30340" marR="30340" marT="0" marB="0" anchor="ctr"/>
                </a:tc>
                <a:tc>
                  <a:txBody>
                    <a:bodyPr/>
                    <a:lstStyle/>
                    <a:p>
                      <a:pPr marL="0" marR="0" algn="ctr">
                        <a:spcBef>
                          <a:spcPts val="0"/>
                        </a:spcBef>
                        <a:spcAft>
                          <a:spcPts val="1200"/>
                        </a:spcAft>
                      </a:pPr>
                      <a:r>
                        <a:rPr lang="es-DO" sz="1600" kern="0" dirty="0">
                          <a:effectLst/>
                        </a:rPr>
                        <a:t>7</a:t>
                      </a:r>
                      <a:endParaRPr lang="en-US" sz="1800" kern="50" dirty="0">
                        <a:effectLst/>
                        <a:latin typeface="Times New Roman"/>
                        <a:ea typeface="SimSun"/>
                        <a:cs typeface="Mangal"/>
                      </a:endParaRPr>
                    </a:p>
                  </a:txBody>
                  <a:tcPr marL="30340" marR="30340" marT="0" marB="0" anchor="ctr"/>
                </a:tc>
              </a:tr>
              <a:tr h="275480">
                <a:tc rowSpan="4">
                  <a:txBody>
                    <a:bodyPr/>
                    <a:lstStyle/>
                    <a:p>
                      <a:pPr marL="0" marR="0" algn="ctr">
                        <a:spcBef>
                          <a:spcPts val="0"/>
                        </a:spcBef>
                        <a:spcAft>
                          <a:spcPts val="1200"/>
                        </a:spcAft>
                      </a:pPr>
                      <a:r>
                        <a:rPr lang="es-DO" sz="1600" kern="0" dirty="0">
                          <a:effectLst/>
                        </a:rPr>
                        <a:t>4</a:t>
                      </a:r>
                      <a:endParaRPr lang="en-US" sz="1800" kern="50" dirty="0">
                        <a:effectLst/>
                        <a:latin typeface="Times New Roman"/>
                        <a:ea typeface="SimSun"/>
                        <a:cs typeface="Mangal"/>
                      </a:endParaRPr>
                    </a:p>
                  </a:txBody>
                  <a:tcPr marL="30340" marR="30340" marT="0" marB="0" anchor="ctr"/>
                </a:tc>
                <a:tc>
                  <a:txBody>
                    <a:bodyPr/>
                    <a:lstStyle/>
                    <a:p>
                      <a:pPr marL="0" marR="0" algn="just">
                        <a:spcBef>
                          <a:spcPts val="0"/>
                        </a:spcBef>
                        <a:spcAft>
                          <a:spcPts val="1200"/>
                        </a:spcAft>
                      </a:pPr>
                      <a:r>
                        <a:rPr lang="es-DO" sz="1600" kern="0" dirty="0">
                          <a:effectLst/>
                        </a:rPr>
                        <a:t>Criterios </a:t>
                      </a:r>
                      <a:r>
                        <a:rPr lang="es-DO" sz="1600" kern="0" dirty="0" smtClean="0">
                          <a:effectLst/>
                        </a:rPr>
                        <a:t>sintácticos:</a:t>
                      </a:r>
                      <a:endParaRPr lang="en-US" sz="1800" kern="50" dirty="0">
                        <a:effectLst/>
                        <a:latin typeface="Times New Roman"/>
                        <a:ea typeface="SimSun"/>
                        <a:cs typeface="Mangal"/>
                      </a:endParaRPr>
                    </a:p>
                  </a:txBody>
                  <a:tcPr marL="30340" marR="30340" marT="0" marB="0" anchor="ctr"/>
                </a:tc>
                <a:tc>
                  <a:txBody>
                    <a:bodyPr/>
                    <a:lstStyle/>
                    <a:p>
                      <a:pPr marL="0" marR="0" algn="ctr">
                        <a:spcBef>
                          <a:spcPts val="0"/>
                        </a:spcBef>
                        <a:spcAft>
                          <a:spcPts val="1200"/>
                        </a:spcAft>
                      </a:pPr>
                      <a:r>
                        <a:rPr lang="es-DO" sz="1600" kern="0" dirty="0">
                          <a:effectLst/>
                        </a:rPr>
                        <a:t> </a:t>
                      </a:r>
                      <a:endParaRPr lang="en-US" sz="1800" kern="50" dirty="0">
                        <a:effectLst/>
                        <a:latin typeface="Times New Roman"/>
                        <a:ea typeface="SimSun"/>
                        <a:cs typeface="Mangal"/>
                      </a:endParaRPr>
                    </a:p>
                  </a:txBody>
                  <a:tcPr marL="30340" marR="30340" marT="0" marB="0" anchor="ctr"/>
                </a:tc>
              </a:tr>
              <a:tr h="426338">
                <a:tc vMerge="1">
                  <a:txBody>
                    <a:bodyPr/>
                    <a:lstStyle/>
                    <a:p>
                      <a:endParaRPr lang="en-US"/>
                    </a:p>
                  </a:txBody>
                  <a:tcPr/>
                </a:tc>
                <a:tc>
                  <a:txBody>
                    <a:bodyPr/>
                    <a:lstStyle/>
                    <a:p>
                      <a:pPr marL="0" marR="0" algn="just">
                        <a:spcBef>
                          <a:spcPts val="0"/>
                        </a:spcBef>
                        <a:spcAft>
                          <a:spcPts val="1200"/>
                        </a:spcAft>
                      </a:pPr>
                      <a:r>
                        <a:rPr lang="es-DO" sz="1600" kern="0" dirty="0" smtClean="0">
                          <a:effectLst/>
                        </a:rPr>
                        <a:t>a) Evita repeticiones, fárragos, entre</a:t>
                      </a:r>
                      <a:r>
                        <a:rPr lang="es-DO" sz="1600" kern="0" baseline="0" dirty="0" smtClean="0">
                          <a:effectLst/>
                        </a:rPr>
                        <a:t> otros</a:t>
                      </a:r>
                      <a:r>
                        <a:rPr lang="es-DO" sz="1600" kern="0" dirty="0" smtClean="0">
                          <a:effectLst/>
                        </a:rPr>
                        <a:t>; además, hace uso correcto de la referencialidad, cohesión y coherencia entre las ideas de cada párrafo.</a:t>
                      </a:r>
                      <a:endParaRPr lang="en-US" sz="1800" kern="50" dirty="0">
                        <a:effectLst/>
                        <a:latin typeface="Times New Roman"/>
                        <a:ea typeface="SimSun"/>
                        <a:cs typeface="Mangal"/>
                      </a:endParaRPr>
                    </a:p>
                  </a:txBody>
                  <a:tcPr marL="30340" marR="30340" marT="0" marB="0" anchor="ctr"/>
                </a:tc>
                <a:tc>
                  <a:txBody>
                    <a:bodyPr/>
                    <a:lstStyle/>
                    <a:p>
                      <a:pPr marL="0" marR="0" algn="ctr">
                        <a:spcBef>
                          <a:spcPts val="0"/>
                        </a:spcBef>
                        <a:spcAft>
                          <a:spcPts val="1200"/>
                        </a:spcAft>
                      </a:pPr>
                      <a:r>
                        <a:rPr lang="es-DO" sz="1600" kern="0" dirty="0">
                          <a:effectLst/>
                        </a:rPr>
                        <a:t>5</a:t>
                      </a:r>
                      <a:endParaRPr lang="en-US" sz="1800" kern="50" dirty="0">
                        <a:effectLst/>
                        <a:latin typeface="Times New Roman"/>
                        <a:ea typeface="SimSun"/>
                        <a:cs typeface="Mangal"/>
                      </a:endParaRPr>
                    </a:p>
                  </a:txBody>
                  <a:tcPr marL="30340" marR="30340" marT="0" marB="0" anchor="ctr"/>
                </a:tc>
              </a:tr>
              <a:tr h="675581">
                <a:tc vMerge="1">
                  <a:txBody>
                    <a:bodyPr/>
                    <a:lstStyle/>
                    <a:p>
                      <a:endParaRPr lang="en-US"/>
                    </a:p>
                  </a:txBody>
                  <a:tcPr/>
                </a:tc>
                <a:tc>
                  <a:txBody>
                    <a:bodyPr/>
                    <a:lstStyle/>
                    <a:p>
                      <a:pPr marL="0" marR="0" algn="just">
                        <a:spcBef>
                          <a:spcPts val="0"/>
                        </a:spcBef>
                        <a:spcAft>
                          <a:spcPts val="1200"/>
                        </a:spcAft>
                      </a:pPr>
                      <a:r>
                        <a:rPr lang="es-DO" sz="1600" kern="0" dirty="0" smtClean="0">
                          <a:effectLst/>
                        </a:rPr>
                        <a:t>b) Los párrafos están estructurados en un mínimo de 3 a 4 oraciones.</a:t>
                      </a:r>
                      <a:endParaRPr lang="en-US" sz="1800" kern="50" dirty="0">
                        <a:effectLst/>
                        <a:latin typeface="Times New Roman"/>
                        <a:ea typeface="SimSun"/>
                        <a:cs typeface="Mangal"/>
                      </a:endParaRPr>
                    </a:p>
                  </a:txBody>
                  <a:tcPr marL="30340" marR="30340" marT="0" marB="0" anchor="ctr"/>
                </a:tc>
                <a:tc>
                  <a:txBody>
                    <a:bodyPr/>
                    <a:lstStyle/>
                    <a:p>
                      <a:pPr marL="0" marR="0" algn="ctr">
                        <a:spcBef>
                          <a:spcPts val="0"/>
                        </a:spcBef>
                        <a:spcAft>
                          <a:spcPts val="1200"/>
                        </a:spcAft>
                      </a:pPr>
                      <a:r>
                        <a:rPr lang="es-DO" sz="1600" kern="0" dirty="0">
                          <a:effectLst/>
                        </a:rPr>
                        <a:t>7</a:t>
                      </a:r>
                      <a:endParaRPr lang="en-US" sz="1800" kern="50" dirty="0">
                        <a:effectLst/>
                        <a:latin typeface="Times New Roman"/>
                        <a:ea typeface="SimSun"/>
                        <a:cs typeface="Mangal"/>
                      </a:endParaRPr>
                    </a:p>
                  </a:txBody>
                  <a:tcPr marL="30340" marR="30340" marT="0" marB="0" anchor="ctr"/>
                </a:tc>
              </a:tr>
              <a:tr h="642786">
                <a:tc vMerge="1">
                  <a:txBody>
                    <a:bodyPr/>
                    <a:lstStyle/>
                    <a:p>
                      <a:endParaRPr lang="en-US"/>
                    </a:p>
                  </a:txBody>
                  <a:tcPr/>
                </a:tc>
                <a:tc>
                  <a:txBody>
                    <a:bodyPr/>
                    <a:lstStyle/>
                    <a:p>
                      <a:pPr marL="0" marR="0" algn="just">
                        <a:spcBef>
                          <a:spcPts val="0"/>
                        </a:spcBef>
                        <a:spcAft>
                          <a:spcPts val="1200"/>
                        </a:spcAft>
                      </a:pPr>
                      <a:r>
                        <a:rPr lang="es-DO" sz="1600" kern="0" dirty="0">
                          <a:effectLst/>
                        </a:rPr>
                        <a:t>c) Usa correctamente los signos de puntuación y el manejo de las letras “confusas “ así como de la acentuación en general.</a:t>
                      </a:r>
                      <a:endParaRPr lang="en-US" sz="1800" kern="50" dirty="0">
                        <a:effectLst/>
                        <a:latin typeface="Times New Roman"/>
                        <a:ea typeface="SimSun"/>
                        <a:cs typeface="Mangal"/>
                      </a:endParaRPr>
                    </a:p>
                  </a:txBody>
                  <a:tcPr marL="30340" marR="30340" marT="0" marB="0" anchor="ctr"/>
                </a:tc>
                <a:tc>
                  <a:txBody>
                    <a:bodyPr/>
                    <a:lstStyle/>
                    <a:p>
                      <a:pPr marL="0" marR="0" algn="ctr">
                        <a:spcBef>
                          <a:spcPts val="0"/>
                        </a:spcBef>
                        <a:spcAft>
                          <a:spcPts val="1200"/>
                        </a:spcAft>
                      </a:pPr>
                      <a:r>
                        <a:rPr lang="es-DO" sz="1600" kern="0" dirty="0">
                          <a:effectLst/>
                        </a:rPr>
                        <a:t>3</a:t>
                      </a:r>
                      <a:endParaRPr lang="en-US" sz="1800" kern="50" dirty="0">
                        <a:effectLst/>
                        <a:latin typeface="Times New Roman"/>
                        <a:ea typeface="SimSun"/>
                        <a:cs typeface="Mangal"/>
                      </a:endParaRPr>
                    </a:p>
                  </a:txBody>
                  <a:tcPr marL="30340" marR="30340" marT="0" marB="0" anchor="ctr"/>
                </a:tc>
              </a:tr>
              <a:tr h="275480">
                <a:tc>
                  <a:txBody>
                    <a:bodyPr/>
                    <a:lstStyle/>
                    <a:p>
                      <a:pPr marL="0" marR="0" algn="ctr">
                        <a:spcBef>
                          <a:spcPts val="0"/>
                        </a:spcBef>
                        <a:spcAft>
                          <a:spcPts val="1200"/>
                        </a:spcAft>
                      </a:pPr>
                      <a:r>
                        <a:rPr lang="es-DO" sz="1600" kern="0" dirty="0">
                          <a:effectLst/>
                        </a:rPr>
                        <a:t>Total</a:t>
                      </a:r>
                      <a:endParaRPr lang="en-US" sz="1800" kern="50" dirty="0">
                        <a:effectLst/>
                        <a:latin typeface="Times New Roman"/>
                        <a:ea typeface="SimSun"/>
                        <a:cs typeface="Mangal"/>
                      </a:endParaRPr>
                    </a:p>
                  </a:txBody>
                  <a:tcPr marL="30340" marR="30340" marT="0" marB="0"/>
                </a:tc>
                <a:tc>
                  <a:txBody>
                    <a:bodyPr/>
                    <a:lstStyle/>
                    <a:p>
                      <a:pPr marL="0" marR="0" algn="just">
                        <a:spcBef>
                          <a:spcPts val="0"/>
                        </a:spcBef>
                        <a:spcAft>
                          <a:spcPts val="1200"/>
                        </a:spcAft>
                      </a:pPr>
                      <a:r>
                        <a:rPr lang="es-DO" sz="1600" kern="0">
                          <a:effectLst/>
                        </a:rPr>
                        <a:t> </a:t>
                      </a:r>
                      <a:endParaRPr lang="en-US" sz="1800" kern="50">
                        <a:effectLst/>
                        <a:latin typeface="Times New Roman"/>
                        <a:ea typeface="SimSun"/>
                        <a:cs typeface="Mangal"/>
                      </a:endParaRPr>
                    </a:p>
                  </a:txBody>
                  <a:tcPr marL="30340" marR="30340" marT="0" marB="0"/>
                </a:tc>
                <a:tc>
                  <a:txBody>
                    <a:bodyPr/>
                    <a:lstStyle/>
                    <a:p>
                      <a:pPr marL="0" marR="0" algn="ctr">
                        <a:spcBef>
                          <a:spcPts val="0"/>
                        </a:spcBef>
                        <a:spcAft>
                          <a:spcPts val="1200"/>
                        </a:spcAft>
                      </a:pPr>
                      <a:r>
                        <a:rPr lang="es-DO" sz="1600" kern="0" dirty="0">
                          <a:effectLst/>
                        </a:rPr>
                        <a:t>30</a:t>
                      </a:r>
                      <a:endParaRPr lang="en-US" sz="1800" kern="50" dirty="0">
                        <a:effectLst/>
                        <a:latin typeface="Times New Roman"/>
                        <a:ea typeface="SimSun"/>
                        <a:cs typeface="Mangal"/>
                      </a:endParaRPr>
                    </a:p>
                  </a:txBody>
                  <a:tcPr marL="30340" marR="30340" marT="0" marB="0"/>
                </a:tc>
              </a:tr>
            </a:tbl>
          </a:graphicData>
        </a:graphic>
      </p:graphicFrame>
    </p:spTree>
    <p:extLst>
      <p:ext uri="{BB962C8B-B14F-4D97-AF65-F5344CB8AC3E}">
        <p14:creationId xmlns:p14="http://schemas.microsoft.com/office/powerpoint/2010/main" val="300501141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n-US" dirty="0" smtClean="0"/>
              <a:t>RESULTADOS OBSERVADOS</a:t>
            </a:r>
            <a:endParaRPr lang="es-DO" dirty="0"/>
          </a:p>
        </p:txBody>
      </p:sp>
      <p:sp>
        <p:nvSpPr>
          <p:cNvPr id="3" name="2 Marcador de contenido"/>
          <p:cNvSpPr>
            <a:spLocks noGrp="1"/>
          </p:cNvSpPr>
          <p:nvPr>
            <p:ph sz="quarter" idx="1"/>
          </p:nvPr>
        </p:nvSpPr>
        <p:spPr/>
        <p:txBody>
          <a:bodyPr/>
          <a:lstStyle/>
          <a:p>
            <a:pPr algn="just">
              <a:lnSpc>
                <a:spcPct val="150000"/>
              </a:lnSpc>
              <a:spcAft>
                <a:spcPts val="0"/>
              </a:spcAft>
            </a:pPr>
            <a:r>
              <a:rPr lang="es-DO" sz="1400" dirty="0">
                <a:ea typeface="Calibri"/>
                <a:cs typeface="Times New Roman"/>
              </a:rPr>
              <a:t>Gráfico 1. Calificación correspondiente a la redacción de las conclusiones, en base a un máximo de 7 puntos. </a:t>
            </a:r>
            <a:r>
              <a:rPr lang="es-DO" sz="1400" dirty="0" smtClean="0">
                <a:ea typeface="Calibri"/>
                <a:cs typeface="Times New Roman"/>
              </a:rPr>
              <a:t> Control </a:t>
            </a:r>
            <a:r>
              <a:rPr lang="es-DO" sz="1400" dirty="0">
                <a:ea typeface="Calibri"/>
                <a:cs typeface="Times New Roman"/>
              </a:rPr>
              <a:t>Estadístico de Calidad, semestre agosto-diciembre 2013, PUCMM</a:t>
            </a:r>
            <a:r>
              <a:rPr lang="es-DO" sz="1400" dirty="0" smtClean="0">
                <a:ea typeface="Calibri"/>
                <a:cs typeface="Times New Roman"/>
              </a:rPr>
              <a:t>.</a:t>
            </a:r>
          </a:p>
          <a:p>
            <a:pPr algn="just">
              <a:lnSpc>
                <a:spcPct val="150000"/>
              </a:lnSpc>
              <a:spcAft>
                <a:spcPts val="0"/>
              </a:spcAft>
            </a:pPr>
            <a:endParaRPr lang="es-DO" sz="1400" dirty="0">
              <a:ea typeface="Calibri"/>
              <a:cs typeface="Times New Roman"/>
            </a:endParaRPr>
          </a:p>
          <a:p>
            <a:endParaRPr lang="es-DO" dirty="0"/>
          </a:p>
        </p:txBody>
      </p:sp>
      <p:graphicFrame>
        <p:nvGraphicFramePr>
          <p:cNvPr id="4" name="3 Gráfico"/>
          <p:cNvGraphicFramePr/>
          <p:nvPr>
            <p:extLst>
              <p:ext uri="{D42A27DB-BD31-4B8C-83A1-F6EECF244321}">
                <p14:modId xmlns:p14="http://schemas.microsoft.com/office/powerpoint/2010/main" val="1150594241"/>
              </p:ext>
            </p:extLst>
          </p:nvPr>
        </p:nvGraphicFramePr>
        <p:xfrm>
          <a:off x="1691680" y="2420888"/>
          <a:ext cx="5481955" cy="367240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2636087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n-US" dirty="0" smtClean="0"/>
              <a:t>RESULTADOS OBSERVADOS</a:t>
            </a:r>
            <a:endParaRPr lang="es-DO" dirty="0"/>
          </a:p>
        </p:txBody>
      </p:sp>
      <p:sp>
        <p:nvSpPr>
          <p:cNvPr id="3" name="2 Marcador de contenido"/>
          <p:cNvSpPr>
            <a:spLocks noGrp="1"/>
          </p:cNvSpPr>
          <p:nvPr>
            <p:ph sz="quarter" idx="1"/>
          </p:nvPr>
        </p:nvSpPr>
        <p:spPr/>
        <p:txBody>
          <a:bodyPr/>
          <a:lstStyle/>
          <a:p>
            <a:pPr algn="just">
              <a:lnSpc>
                <a:spcPct val="150000"/>
              </a:lnSpc>
              <a:spcAft>
                <a:spcPts val="0"/>
              </a:spcAft>
            </a:pPr>
            <a:r>
              <a:rPr lang="es-DO" sz="1400" dirty="0">
                <a:ea typeface="Calibri"/>
                <a:cs typeface="Times New Roman"/>
              </a:rPr>
              <a:t>Gráfico 2. Calificación global de los criterios de redacción, en base a un máximo de 30 puntos. Control Estadístico de Calidad, semestre agosto-diciembre 2013, PUCMM.</a:t>
            </a:r>
          </a:p>
          <a:p>
            <a:endParaRPr lang="es-DO" dirty="0"/>
          </a:p>
        </p:txBody>
      </p:sp>
      <p:graphicFrame>
        <p:nvGraphicFramePr>
          <p:cNvPr id="4" name="3 Gráfico"/>
          <p:cNvGraphicFramePr/>
          <p:nvPr>
            <p:extLst>
              <p:ext uri="{D42A27DB-BD31-4B8C-83A1-F6EECF244321}">
                <p14:modId xmlns:p14="http://schemas.microsoft.com/office/powerpoint/2010/main" val="1417235834"/>
              </p:ext>
            </p:extLst>
          </p:nvPr>
        </p:nvGraphicFramePr>
        <p:xfrm>
          <a:off x="1831022" y="2420888"/>
          <a:ext cx="5481955" cy="367240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81288506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n-US" dirty="0" smtClean="0"/>
              <a:t>RESULTADOS OBSERVADOS</a:t>
            </a:r>
            <a:endParaRPr lang="es-DO" dirty="0"/>
          </a:p>
        </p:txBody>
      </p:sp>
      <p:sp>
        <p:nvSpPr>
          <p:cNvPr id="3" name="2 Marcador de contenido"/>
          <p:cNvSpPr>
            <a:spLocks noGrp="1"/>
          </p:cNvSpPr>
          <p:nvPr>
            <p:ph sz="quarter" idx="1"/>
          </p:nvPr>
        </p:nvSpPr>
        <p:spPr/>
        <p:txBody>
          <a:bodyPr/>
          <a:lstStyle/>
          <a:p>
            <a:pPr algn="just">
              <a:lnSpc>
                <a:spcPct val="150000"/>
              </a:lnSpc>
              <a:spcAft>
                <a:spcPts val="0"/>
              </a:spcAft>
            </a:pPr>
            <a:r>
              <a:rPr lang="es-DO" sz="1400" dirty="0">
                <a:ea typeface="Calibri"/>
                <a:cs typeface="Times New Roman"/>
              </a:rPr>
              <a:t>Gráfico 3. Calificación total lograda en cada ejercicio en base a un máximo de 100 puntos. Control Estadístico de Calidad, semestre agosto-diciembre 2013, PUCMM.</a:t>
            </a:r>
          </a:p>
          <a:p>
            <a:endParaRPr lang="en-US" dirty="0" smtClean="0"/>
          </a:p>
          <a:p>
            <a:endParaRPr lang="es-DO" dirty="0"/>
          </a:p>
        </p:txBody>
      </p:sp>
      <p:graphicFrame>
        <p:nvGraphicFramePr>
          <p:cNvPr id="4" name="3 Gráfico"/>
          <p:cNvGraphicFramePr/>
          <p:nvPr>
            <p:extLst>
              <p:ext uri="{D42A27DB-BD31-4B8C-83A1-F6EECF244321}">
                <p14:modId xmlns:p14="http://schemas.microsoft.com/office/powerpoint/2010/main" val="1049028337"/>
              </p:ext>
            </p:extLst>
          </p:nvPr>
        </p:nvGraphicFramePr>
        <p:xfrm>
          <a:off x="1907704" y="2420888"/>
          <a:ext cx="5486400" cy="3744416"/>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7587203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DO" b="1" dirty="0" smtClean="0"/>
              <a:t>HALLAZGOS</a:t>
            </a:r>
            <a:endParaRPr lang="es-DO" b="1" dirty="0"/>
          </a:p>
        </p:txBody>
      </p:sp>
      <p:sp>
        <p:nvSpPr>
          <p:cNvPr id="3" name="2 Marcador de contenido"/>
          <p:cNvSpPr>
            <a:spLocks noGrp="1"/>
          </p:cNvSpPr>
          <p:nvPr>
            <p:ph sz="quarter" idx="1"/>
          </p:nvPr>
        </p:nvSpPr>
        <p:spPr>
          <a:xfrm>
            <a:off x="301752" y="1527048"/>
            <a:ext cx="8503920" cy="4782272"/>
          </a:xfrm>
        </p:spPr>
        <p:txBody>
          <a:bodyPr>
            <a:normAutofit fontScale="70000" lnSpcReduction="20000"/>
          </a:bodyPr>
          <a:lstStyle/>
          <a:p>
            <a:pPr algn="just"/>
            <a:r>
              <a:rPr lang="es-DO" dirty="0" smtClean="0"/>
              <a:t>Hubo progresos en la redacción de los textos expositivos, en lo que se refiere a su estructura, la presentación de la solución del problema en forma ordenada según una </a:t>
            </a:r>
            <a:r>
              <a:rPr lang="es-DO" dirty="0"/>
              <a:t>secuencia lógica y </a:t>
            </a:r>
            <a:r>
              <a:rPr lang="es-DO" dirty="0" smtClean="0"/>
              <a:t>el uso de criterios formales para presentar el trabajo.</a:t>
            </a:r>
          </a:p>
          <a:p>
            <a:pPr algn="just"/>
            <a:endParaRPr lang="es-DO" sz="1300" dirty="0" smtClean="0"/>
          </a:p>
          <a:p>
            <a:pPr algn="just"/>
            <a:r>
              <a:rPr lang="es-DO" dirty="0" smtClean="0"/>
              <a:t>El </a:t>
            </a:r>
            <a:r>
              <a:rPr lang="es-DO" dirty="0"/>
              <a:t>mayor impacto positivo se dio en las conclusiones que </a:t>
            </a:r>
            <a:r>
              <a:rPr lang="es-DO" dirty="0" smtClean="0"/>
              <a:t>fueron cada </a:t>
            </a:r>
            <a:r>
              <a:rPr lang="es-DO" dirty="0"/>
              <a:t>vez más </a:t>
            </a:r>
            <a:r>
              <a:rPr lang="es-DO" dirty="0" smtClean="0"/>
              <a:t>amplias, profundas y mejor redactadas desde el punto de vista semántico.</a:t>
            </a:r>
          </a:p>
          <a:p>
            <a:pPr algn="just"/>
            <a:endParaRPr lang="es-DO" sz="1300" dirty="0"/>
          </a:p>
          <a:p>
            <a:pPr algn="just"/>
            <a:r>
              <a:rPr lang="es-DO" dirty="0" smtClean="0"/>
              <a:t>En el proceso de trabajo, los estudiantes fueron evolucionando favorablemente del primer al tercer escrito, ya que en el primero se apegaron al modelo presentado por la profesora.</a:t>
            </a:r>
          </a:p>
          <a:p>
            <a:pPr algn="just"/>
            <a:endParaRPr lang="es-DO" sz="1300" dirty="0"/>
          </a:p>
          <a:p>
            <a:pPr algn="just"/>
            <a:r>
              <a:rPr lang="es-DO" dirty="0" smtClean="0"/>
              <a:t>Aún persisten deficiencias en la longitud </a:t>
            </a:r>
            <a:r>
              <a:rPr lang="es-DO" dirty="0"/>
              <a:t>de los párrafos y </a:t>
            </a:r>
            <a:r>
              <a:rPr lang="es-DO" dirty="0" smtClean="0"/>
              <a:t>en las </a:t>
            </a:r>
            <a:r>
              <a:rPr lang="es-DO" dirty="0"/>
              <a:t>repeticiones de </a:t>
            </a:r>
            <a:r>
              <a:rPr lang="es-DO" dirty="0" smtClean="0"/>
              <a:t>palabras, pero se evidenciaron notables mejoras en el dominio ortográfico.</a:t>
            </a:r>
          </a:p>
          <a:p>
            <a:pPr algn="just"/>
            <a:endParaRPr lang="es-DO" sz="1300" dirty="0"/>
          </a:p>
          <a:p>
            <a:pPr algn="just"/>
            <a:r>
              <a:rPr lang="es-DO" dirty="0"/>
              <a:t>Todas las entregas mostraron deficiencias en la redacción de la </a:t>
            </a:r>
            <a:r>
              <a:rPr lang="es-DO" dirty="0" smtClean="0"/>
              <a:t>bibliografía.</a:t>
            </a:r>
            <a:endParaRPr lang="es-DO" dirty="0"/>
          </a:p>
        </p:txBody>
      </p:sp>
    </p:spTree>
    <p:extLst>
      <p:ext uri="{BB962C8B-B14F-4D97-AF65-F5344CB8AC3E}">
        <p14:creationId xmlns:p14="http://schemas.microsoft.com/office/powerpoint/2010/main" val="154546109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DO" b="1" dirty="0" smtClean="0"/>
              <a:t>CONCLUSIONES Y RECOMENDACIONES</a:t>
            </a:r>
            <a:endParaRPr lang="es-DO" b="1" dirty="0"/>
          </a:p>
        </p:txBody>
      </p:sp>
      <p:sp>
        <p:nvSpPr>
          <p:cNvPr id="3" name="2 Marcador de contenido"/>
          <p:cNvSpPr>
            <a:spLocks noGrp="1"/>
          </p:cNvSpPr>
          <p:nvPr>
            <p:ph sz="quarter" idx="1"/>
          </p:nvPr>
        </p:nvSpPr>
        <p:spPr/>
        <p:txBody>
          <a:bodyPr>
            <a:normAutofit/>
          </a:bodyPr>
          <a:lstStyle/>
          <a:p>
            <a:pPr algn="just"/>
            <a:endParaRPr lang="en-US" dirty="0" smtClean="0"/>
          </a:p>
          <a:p>
            <a:pPr algn="just"/>
            <a:endParaRPr lang="es-DO" dirty="0" smtClean="0"/>
          </a:p>
          <a:p>
            <a:pPr algn="just"/>
            <a:r>
              <a:rPr lang="es-DO" dirty="0" smtClean="0"/>
              <a:t>El estudiante requiere orientación y retroalimentación para mejorar su proceso de redacción de textos académicos, lo que permitirá transitar del discurso coloquial al académico disciplinar. La aplicación de estas estrategias en la asignatura CEC demostró que es posible incluirlas en asignaturas de alto contenido matemático-estadístico.</a:t>
            </a:r>
          </a:p>
          <a:p>
            <a:pPr algn="just"/>
            <a:endParaRPr lang="es-DO" dirty="0" smtClean="0"/>
          </a:p>
          <a:p>
            <a:pPr algn="just"/>
            <a:endParaRPr lang="es-DO" dirty="0"/>
          </a:p>
        </p:txBody>
      </p:sp>
    </p:spTree>
    <p:extLst>
      <p:ext uri="{BB962C8B-B14F-4D97-AF65-F5344CB8AC3E}">
        <p14:creationId xmlns:p14="http://schemas.microsoft.com/office/powerpoint/2010/main" val="150503770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DO" sz="3000" b="1" dirty="0">
                <a:solidFill>
                  <a:srgbClr val="8CADAE">
                    <a:shade val="75000"/>
                  </a:srgbClr>
                </a:solidFill>
              </a:rPr>
              <a:t>CONCLUSIONES Y RECOMENDACIONES</a:t>
            </a:r>
            <a:endParaRPr lang="es-DO" dirty="0"/>
          </a:p>
        </p:txBody>
      </p:sp>
      <p:sp>
        <p:nvSpPr>
          <p:cNvPr id="3" name="2 Marcador de contenido"/>
          <p:cNvSpPr>
            <a:spLocks noGrp="1"/>
          </p:cNvSpPr>
          <p:nvPr>
            <p:ph sz="quarter" idx="1"/>
          </p:nvPr>
        </p:nvSpPr>
        <p:spPr/>
        <p:txBody>
          <a:bodyPr anchor="ctr"/>
          <a:lstStyle/>
          <a:p>
            <a:pPr algn="just"/>
            <a:endParaRPr lang="en-US" dirty="0" smtClean="0"/>
          </a:p>
          <a:p>
            <a:pPr algn="just"/>
            <a:endParaRPr lang="en-US" dirty="0"/>
          </a:p>
          <a:p>
            <a:pPr algn="just"/>
            <a:r>
              <a:rPr lang="en-US" dirty="0" smtClean="0"/>
              <a:t>Los </a:t>
            </a:r>
            <a:r>
              <a:rPr lang="en-US" dirty="0" err="1" smtClean="0"/>
              <a:t>profesores</a:t>
            </a:r>
            <a:r>
              <a:rPr lang="en-US" dirty="0" smtClean="0"/>
              <a:t> del </a:t>
            </a:r>
            <a:r>
              <a:rPr lang="en-US" dirty="0" err="1" smtClean="0"/>
              <a:t>Departamento</a:t>
            </a:r>
            <a:r>
              <a:rPr lang="en-US" dirty="0" smtClean="0"/>
              <a:t> de </a:t>
            </a:r>
            <a:r>
              <a:rPr lang="en-US" dirty="0" err="1" smtClean="0"/>
              <a:t>Ingeniería</a:t>
            </a:r>
            <a:r>
              <a:rPr lang="en-US" dirty="0" smtClean="0"/>
              <a:t> Industrial, </a:t>
            </a:r>
            <a:r>
              <a:rPr lang="en-US" dirty="0" err="1" smtClean="0"/>
              <a:t>coincidieron</a:t>
            </a:r>
            <a:r>
              <a:rPr lang="en-US" dirty="0" smtClean="0"/>
              <a:t> </a:t>
            </a:r>
            <a:r>
              <a:rPr lang="en-US" dirty="0" err="1" smtClean="0"/>
              <a:t>en</a:t>
            </a:r>
            <a:r>
              <a:rPr lang="en-US" dirty="0" smtClean="0"/>
              <a:t> </a:t>
            </a:r>
            <a:r>
              <a:rPr lang="en-US" dirty="0" err="1" smtClean="0"/>
              <a:t>señalar</a:t>
            </a:r>
            <a:r>
              <a:rPr lang="en-US" dirty="0" smtClean="0"/>
              <a:t> la </a:t>
            </a:r>
            <a:r>
              <a:rPr lang="en-US" dirty="0" err="1" smtClean="0"/>
              <a:t>importancia</a:t>
            </a:r>
            <a:r>
              <a:rPr lang="en-US" dirty="0" smtClean="0"/>
              <a:t> de </a:t>
            </a:r>
            <a:r>
              <a:rPr lang="en-US" dirty="0" err="1" smtClean="0"/>
              <a:t>incorporar</a:t>
            </a:r>
            <a:r>
              <a:rPr lang="en-US" dirty="0" smtClean="0"/>
              <a:t> </a:t>
            </a:r>
            <a:r>
              <a:rPr lang="en-US" dirty="0" err="1" smtClean="0"/>
              <a:t>estas</a:t>
            </a:r>
            <a:r>
              <a:rPr lang="en-US" dirty="0" smtClean="0"/>
              <a:t> </a:t>
            </a:r>
            <a:r>
              <a:rPr lang="en-US" dirty="0" err="1" smtClean="0"/>
              <a:t>estrategias</a:t>
            </a:r>
            <a:r>
              <a:rPr lang="en-US" dirty="0" smtClean="0"/>
              <a:t> de </a:t>
            </a:r>
            <a:r>
              <a:rPr lang="en-US" dirty="0" err="1" smtClean="0"/>
              <a:t>lectura</a:t>
            </a:r>
            <a:r>
              <a:rPr lang="en-US" dirty="0" smtClean="0"/>
              <a:t> y </a:t>
            </a:r>
            <a:r>
              <a:rPr lang="en-US" dirty="0" err="1" smtClean="0"/>
              <a:t>escritura</a:t>
            </a:r>
            <a:r>
              <a:rPr lang="en-US" dirty="0" smtClean="0"/>
              <a:t> </a:t>
            </a:r>
            <a:r>
              <a:rPr lang="en-US" dirty="0" err="1" smtClean="0"/>
              <a:t>en</a:t>
            </a:r>
            <a:r>
              <a:rPr lang="en-US" dirty="0" smtClean="0"/>
              <a:t> </a:t>
            </a:r>
            <a:r>
              <a:rPr lang="en-US" dirty="0" err="1" smtClean="0"/>
              <a:t>las</a:t>
            </a:r>
            <a:r>
              <a:rPr lang="en-US" dirty="0" smtClean="0"/>
              <a:t> </a:t>
            </a:r>
            <a:r>
              <a:rPr lang="en-US" dirty="0" err="1" smtClean="0"/>
              <a:t>asignaturas</a:t>
            </a:r>
            <a:r>
              <a:rPr lang="en-US" dirty="0" smtClean="0"/>
              <a:t> de la </a:t>
            </a:r>
            <a:r>
              <a:rPr lang="en-US" dirty="0" err="1" smtClean="0"/>
              <a:t>carrera</a:t>
            </a:r>
            <a:r>
              <a:rPr lang="en-US" dirty="0" smtClean="0"/>
              <a:t> para </a:t>
            </a:r>
            <a:r>
              <a:rPr lang="en-US" dirty="0" err="1" smtClean="0"/>
              <a:t>apoyar</a:t>
            </a:r>
            <a:r>
              <a:rPr lang="en-US" dirty="0" smtClean="0"/>
              <a:t> el </a:t>
            </a:r>
            <a:r>
              <a:rPr lang="en-US" dirty="0" err="1" smtClean="0"/>
              <a:t>fortalecimiento</a:t>
            </a:r>
            <a:r>
              <a:rPr lang="en-US" dirty="0" smtClean="0"/>
              <a:t> de </a:t>
            </a:r>
            <a:r>
              <a:rPr lang="en-US" dirty="0" err="1" smtClean="0"/>
              <a:t>estas</a:t>
            </a:r>
            <a:r>
              <a:rPr lang="en-US" dirty="0" smtClean="0"/>
              <a:t> </a:t>
            </a:r>
            <a:r>
              <a:rPr lang="en-US" dirty="0" err="1" smtClean="0"/>
              <a:t>competencias</a:t>
            </a:r>
            <a:r>
              <a:rPr lang="en-US" dirty="0" smtClean="0"/>
              <a:t> </a:t>
            </a:r>
            <a:r>
              <a:rPr lang="en-US" dirty="0" err="1" smtClean="0"/>
              <a:t>en</a:t>
            </a:r>
            <a:r>
              <a:rPr lang="en-US" dirty="0" smtClean="0"/>
              <a:t> los </a:t>
            </a:r>
            <a:r>
              <a:rPr lang="en-US" dirty="0" err="1" smtClean="0"/>
              <a:t>estudiantes</a:t>
            </a:r>
            <a:r>
              <a:rPr lang="en-US" dirty="0" smtClean="0"/>
              <a:t>; </a:t>
            </a:r>
            <a:r>
              <a:rPr lang="en-US" dirty="0" err="1" smtClean="0"/>
              <a:t>este</a:t>
            </a:r>
            <a:r>
              <a:rPr lang="en-US" dirty="0" smtClean="0"/>
              <a:t> </a:t>
            </a:r>
            <a:r>
              <a:rPr lang="en-US" dirty="0" err="1" smtClean="0"/>
              <a:t>trabajo</a:t>
            </a:r>
            <a:r>
              <a:rPr lang="en-US" dirty="0" smtClean="0"/>
              <a:t> ha </a:t>
            </a:r>
            <a:r>
              <a:rPr lang="en-US" dirty="0" err="1" smtClean="0"/>
              <a:t>servido</a:t>
            </a:r>
            <a:r>
              <a:rPr lang="en-US" dirty="0" smtClean="0"/>
              <a:t> de </a:t>
            </a:r>
            <a:r>
              <a:rPr lang="en-US" dirty="0" err="1" smtClean="0"/>
              <a:t>motivación</a:t>
            </a:r>
            <a:r>
              <a:rPr lang="en-US" dirty="0" smtClean="0"/>
              <a:t> y </a:t>
            </a:r>
            <a:r>
              <a:rPr lang="en-US" dirty="0" err="1" smtClean="0"/>
              <a:t>respuesta</a:t>
            </a:r>
            <a:r>
              <a:rPr lang="en-US" dirty="0" smtClean="0"/>
              <a:t> a </a:t>
            </a:r>
            <a:r>
              <a:rPr lang="en-US" dirty="0" err="1" smtClean="0"/>
              <a:t>dichas</a:t>
            </a:r>
            <a:r>
              <a:rPr lang="en-US" dirty="0" smtClean="0"/>
              <a:t> inquietudes.</a:t>
            </a:r>
          </a:p>
          <a:p>
            <a:pPr marL="0" indent="0">
              <a:buNone/>
            </a:pPr>
            <a:endParaRPr lang="en-US" dirty="0" smtClean="0"/>
          </a:p>
          <a:p>
            <a:endParaRPr lang="en-US" dirty="0" smtClean="0"/>
          </a:p>
          <a:p>
            <a:endParaRPr lang="es-DO" dirty="0"/>
          </a:p>
        </p:txBody>
      </p:sp>
    </p:spTree>
    <p:extLst>
      <p:ext uri="{BB962C8B-B14F-4D97-AF65-F5344CB8AC3E}">
        <p14:creationId xmlns:p14="http://schemas.microsoft.com/office/powerpoint/2010/main" val="231722694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DO" sz="3000" b="1" dirty="0">
                <a:solidFill>
                  <a:srgbClr val="8CADAE">
                    <a:shade val="75000"/>
                  </a:srgbClr>
                </a:solidFill>
              </a:rPr>
              <a:t>CONCLUSIONES Y RECOMENDACIONES</a:t>
            </a:r>
            <a:endParaRPr lang="es-DO" dirty="0"/>
          </a:p>
        </p:txBody>
      </p:sp>
      <p:sp>
        <p:nvSpPr>
          <p:cNvPr id="3" name="2 Marcador de contenido"/>
          <p:cNvSpPr>
            <a:spLocks noGrp="1"/>
          </p:cNvSpPr>
          <p:nvPr>
            <p:ph sz="quarter" idx="1"/>
          </p:nvPr>
        </p:nvSpPr>
        <p:spPr>
          <a:xfrm>
            <a:off x="301752" y="1844824"/>
            <a:ext cx="8503920" cy="4254224"/>
          </a:xfrm>
        </p:spPr>
        <p:txBody>
          <a:bodyPr>
            <a:normAutofit/>
          </a:bodyPr>
          <a:lstStyle/>
          <a:p>
            <a:pPr algn="just"/>
            <a:r>
              <a:rPr lang="es-DO" sz="2800" dirty="0">
                <a:solidFill>
                  <a:prstClr val="black"/>
                </a:solidFill>
                <a:latin typeface="Georgia" panose="02040502050405020303" pitchFamily="18" charset="0"/>
              </a:rPr>
              <a:t>Incluir las normas discursivas en el sistema de evaluación y velar por su correcta </a:t>
            </a:r>
            <a:r>
              <a:rPr lang="es-DO" sz="2800" dirty="0" smtClean="0">
                <a:solidFill>
                  <a:prstClr val="black"/>
                </a:solidFill>
                <a:latin typeface="Georgia" panose="02040502050405020303" pitchFamily="18" charset="0"/>
              </a:rPr>
              <a:t>aplicación.</a:t>
            </a:r>
          </a:p>
          <a:p>
            <a:r>
              <a:rPr lang="en-US" sz="2800" dirty="0" err="1" smtClean="0">
                <a:solidFill>
                  <a:prstClr val="black"/>
                </a:solidFill>
                <a:latin typeface="Georgia" panose="02040502050405020303" pitchFamily="18" charset="0"/>
              </a:rPr>
              <a:t>Ciclo</a:t>
            </a:r>
            <a:r>
              <a:rPr lang="en-US" sz="2800" dirty="0" smtClean="0">
                <a:solidFill>
                  <a:prstClr val="black"/>
                </a:solidFill>
                <a:latin typeface="Georgia" panose="02040502050405020303" pitchFamily="18" charset="0"/>
              </a:rPr>
              <a:t> de </a:t>
            </a:r>
            <a:r>
              <a:rPr lang="en-US" sz="2800" dirty="0" err="1" smtClean="0">
                <a:solidFill>
                  <a:prstClr val="black"/>
                </a:solidFill>
                <a:latin typeface="Georgia" panose="02040502050405020303" pitchFamily="18" charset="0"/>
              </a:rPr>
              <a:t>compromiso</a:t>
            </a:r>
            <a:r>
              <a:rPr lang="en-US" sz="2800" dirty="0" smtClean="0">
                <a:solidFill>
                  <a:prstClr val="black"/>
                </a:solidFill>
                <a:latin typeface="Georgia" panose="02040502050405020303" pitchFamily="18" charset="0"/>
              </a:rPr>
              <a:t>:</a:t>
            </a:r>
          </a:p>
          <a:p>
            <a:endParaRPr lang="es-DO" sz="2800" dirty="0" smtClean="0">
              <a:solidFill>
                <a:prstClr val="black"/>
              </a:solidFill>
              <a:latin typeface="Georgia" panose="02040502050405020303" pitchFamily="18" charset="0"/>
            </a:endParaRPr>
          </a:p>
          <a:p>
            <a:endParaRPr lang="es-DO" sz="2800" dirty="0">
              <a:latin typeface="Georgia" panose="02040502050405020303" pitchFamily="18" charset="0"/>
            </a:endParaRPr>
          </a:p>
        </p:txBody>
      </p:sp>
      <p:graphicFrame>
        <p:nvGraphicFramePr>
          <p:cNvPr id="4" name="3 Diagrama"/>
          <p:cNvGraphicFramePr/>
          <p:nvPr>
            <p:extLst>
              <p:ext uri="{D42A27DB-BD31-4B8C-83A1-F6EECF244321}">
                <p14:modId xmlns:p14="http://schemas.microsoft.com/office/powerpoint/2010/main" val="3656397518"/>
              </p:ext>
            </p:extLst>
          </p:nvPr>
        </p:nvGraphicFramePr>
        <p:xfrm>
          <a:off x="1524000" y="4925392"/>
          <a:ext cx="6144344" cy="116790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5" name="4 Diagrama"/>
          <p:cNvGraphicFramePr/>
          <p:nvPr>
            <p:extLst>
              <p:ext uri="{D42A27DB-BD31-4B8C-83A1-F6EECF244321}">
                <p14:modId xmlns:p14="http://schemas.microsoft.com/office/powerpoint/2010/main" val="3962786983"/>
              </p:ext>
            </p:extLst>
          </p:nvPr>
        </p:nvGraphicFramePr>
        <p:xfrm>
          <a:off x="1676400" y="5077792"/>
          <a:ext cx="6144344" cy="1167904"/>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graphicFrame>
        <p:nvGraphicFramePr>
          <p:cNvPr id="6" name="5 Diagrama"/>
          <p:cNvGraphicFramePr/>
          <p:nvPr>
            <p:extLst>
              <p:ext uri="{D42A27DB-BD31-4B8C-83A1-F6EECF244321}">
                <p14:modId xmlns:p14="http://schemas.microsoft.com/office/powerpoint/2010/main" val="137535544"/>
              </p:ext>
            </p:extLst>
          </p:nvPr>
        </p:nvGraphicFramePr>
        <p:xfrm>
          <a:off x="1547664" y="3501008"/>
          <a:ext cx="6096000" cy="4064000"/>
        </p:xfrm>
        <a:graphic>
          <a:graphicData uri="http://schemas.openxmlformats.org/drawingml/2006/diagram">
            <dgm:relIds xmlns:dgm="http://schemas.openxmlformats.org/drawingml/2006/diagram" xmlns:r="http://schemas.openxmlformats.org/officeDocument/2006/relationships" r:dm="rId13" r:lo="rId14" r:qs="rId15" r:cs="rId16"/>
          </a:graphicData>
        </a:graphic>
      </p:graphicFrame>
    </p:spTree>
    <p:extLst>
      <p:ext uri="{BB962C8B-B14F-4D97-AF65-F5344CB8AC3E}">
        <p14:creationId xmlns:p14="http://schemas.microsoft.com/office/powerpoint/2010/main" val="95494986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01752" y="188640"/>
            <a:ext cx="8534400" cy="936104"/>
          </a:xfrm>
        </p:spPr>
        <p:txBody>
          <a:bodyPr>
            <a:normAutofit fontScale="90000"/>
          </a:bodyPr>
          <a:lstStyle/>
          <a:p>
            <a:pPr lvl="0">
              <a:spcBef>
                <a:spcPts val="0"/>
              </a:spcBef>
            </a:pPr>
            <a:r>
              <a:rPr lang="es-ES" sz="2000" b="1" dirty="0">
                <a:solidFill>
                  <a:schemeClr val="tx2"/>
                </a:solidFill>
                <a:latin typeface="Georgia" panose="02040502050405020303" pitchFamily="18" charset="0"/>
                <a:ea typeface="+mn-ea"/>
                <a:cs typeface="Times New Roman" panose="02020603050405020304" pitchFamily="18" charset="0"/>
              </a:rPr>
              <a:t>APLICACIÓN DE LA ESTRUCTURA PROBLEMA-SOLUCIÓN EN LA PRODUCCIÓN DE TEXTOS EXPLICATIVOS EN LA ASIGNATURA CONTROL ESTADÍSTICO DE CALIDAD</a:t>
            </a:r>
            <a:endParaRPr lang="en-US" sz="2000" b="1" dirty="0">
              <a:solidFill>
                <a:schemeClr val="tx2"/>
              </a:solidFill>
              <a:latin typeface="Georgia" panose="02040502050405020303" pitchFamily="18" charset="0"/>
              <a:ea typeface="+mn-ea"/>
              <a:cs typeface="Times New Roman" panose="02020603050405020304" pitchFamily="18" charset="0"/>
            </a:endParaRPr>
          </a:p>
        </p:txBody>
      </p:sp>
      <p:sp>
        <p:nvSpPr>
          <p:cNvPr id="3" name="2 Marcador de contenido"/>
          <p:cNvSpPr>
            <a:spLocks noGrp="1"/>
          </p:cNvSpPr>
          <p:nvPr>
            <p:ph sz="quarter" idx="1"/>
          </p:nvPr>
        </p:nvSpPr>
        <p:spPr/>
        <p:txBody>
          <a:bodyPr anchor="ctr"/>
          <a:lstStyle/>
          <a:p>
            <a:pPr algn="just"/>
            <a:r>
              <a:rPr lang="en-US" dirty="0" smtClean="0">
                <a:solidFill>
                  <a:srgbClr val="002060"/>
                </a:solidFill>
              </a:rPr>
              <a:t>La </a:t>
            </a:r>
            <a:r>
              <a:rPr lang="en-US" i="1" dirty="0" err="1" smtClean="0">
                <a:solidFill>
                  <a:srgbClr val="002060"/>
                </a:solidFill>
              </a:rPr>
              <a:t>Alfabetización</a:t>
            </a:r>
            <a:r>
              <a:rPr lang="en-US" i="1" dirty="0" smtClean="0">
                <a:solidFill>
                  <a:srgbClr val="002060"/>
                </a:solidFill>
              </a:rPr>
              <a:t> </a:t>
            </a:r>
            <a:r>
              <a:rPr lang="en-US" i="1" dirty="0" err="1" smtClean="0">
                <a:solidFill>
                  <a:srgbClr val="002060"/>
                </a:solidFill>
              </a:rPr>
              <a:t>Académica</a:t>
            </a:r>
            <a:r>
              <a:rPr lang="en-US" i="1" dirty="0" smtClean="0">
                <a:solidFill>
                  <a:srgbClr val="002060"/>
                </a:solidFill>
              </a:rPr>
              <a:t> </a:t>
            </a:r>
            <a:r>
              <a:rPr lang="en-US" dirty="0" err="1" smtClean="0">
                <a:solidFill>
                  <a:srgbClr val="002060"/>
                </a:solidFill>
              </a:rPr>
              <a:t>es</a:t>
            </a:r>
            <a:r>
              <a:rPr lang="en-US" dirty="0" smtClean="0">
                <a:solidFill>
                  <a:srgbClr val="002060"/>
                </a:solidFill>
              </a:rPr>
              <a:t> un </a:t>
            </a:r>
            <a:r>
              <a:rPr lang="en-US" dirty="0" err="1" smtClean="0">
                <a:solidFill>
                  <a:srgbClr val="002060"/>
                </a:solidFill>
              </a:rPr>
              <a:t>proceso</a:t>
            </a:r>
            <a:r>
              <a:rPr lang="en-US" dirty="0" smtClean="0">
                <a:solidFill>
                  <a:srgbClr val="002060"/>
                </a:solidFill>
              </a:rPr>
              <a:t> transversal e </a:t>
            </a:r>
            <a:r>
              <a:rPr lang="en-US" dirty="0" err="1" smtClean="0">
                <a:solidFill>
                  <a:srgbClr val="002060"/>
                </a:solidFill>
              </a:rPr>
              <a:t>interdisciplinario</a:t>
            </a:r>
            <a:r>
              <a:rPr lang="en-US" dirty="0" smtClean="0">
                <a:solidFill>
                  <a:srgbClr val="002060"/>
                </a:solidFill>
              </a:rPr>
              <a:t>, </a:t>
            </a:r>
            <a:r>
              <a:rPr lang="en-US" dirty="0" err="1" smtClean="0">
                <a:solidFill>
                  <a:srgbClr val="002060"/>
                </a:solidFill>
              </a:rPr>
              <a:t>que</a:t>
            </a:r>
            <a:r>
              <a:rPr lang="en-US" dirty="0" smtClean="0">
                <a:solidFill>
                  <a:srgbClr val="002060"/>
                </a:solidFill>
              </a:rPr>
              <a:t> </a:t>
            </a:r>
            <a:r>
              <a:rPr lang="en-US" dirty="0" err="1" smtClean="0">
                <a:solidFill>
                  <a:srgbClr val="002060"/>
                </a:solidFill>
              </a:rPr>
              <a:t>requiere</a:t>
            </a:r>
            <a:r>
              <a:rPr lang="en-US" dirty="0" smtClean="0">
                <a:solidFill>
                  <a:srgbClr val="002060"/>
                </a:solidFill>
              </a:rPr>
              <a:t> del </a:t>
            </a:r>
            <a:r>
              <a:rPr lang="en-US" dirty="0" err="1" smtClean="0">
                <a:solidFill>
                  <a:srgbClr val="002060"/>
                </a:solidFill>
              </a:rPr>
              <a:t>compromiso</a:t>
            </a:r>
            <a:r>
              <a:rPr lang="en-US" dirty="0" smtClean="0">
                <a:solidFill>
                  <a:srgbClr val="002060"/>
                </a:solidFill>
              </a:rPr>
              <a:t> </a:t>
            </a:r>
            <a:r>
              <a:rPr lang="en-US" dirty="0" err="1" smtClean="0">
                <a:solidFill>
                  <a:srgbClr val="002060"/>
                </a:solidFill>
              </a:rPr>
              <a:t>eficaz</a:t>
            </a:r>
            <a:r>
              <a:rPr lang="en-US" dirty="0" smtClean="0">
                <a:solidFill>
                  <a:srgbClr val="002060"/>
                </a:solidFill>
              </a:rPr>
              <a:t> de </a:t>
            </a:r>
            <a:r>
              <a:rPr lang="en-US" dirty="0" err="1" smtClean="0">
                <a:solidFill>
                  <a:srgbClr val="002060"/>
                </a:solidFill>
              </a:rPr>
              <a:t>todos</a:t>
            </a:r>
            <a:r>
              <a:rPr lang="en-US" dirty="0" smtClean="0">
                <a:solidFill>
                  <a:srgbClr val="002060"/>
                </a:solidFill>
              </a:rPr>
              <a:t> los </a:t>
            </a:r>
            <a:r>
              <a:rPr lang="en-US" dirty="0" err="1" smtClean="0">
                <a:solidFill>
                  <a:srgbClr val="002060"/>
                </a:solidFill>
              </a:rPr>
              <a:t>docentes</a:t>
            </a:r>
            <a:r>
              <a:rPr lang="en-US" dirty="0" smtClean="0">
                <a:solidFill>
                  <a:srgbClr val="002060"/>
                </a:solidFill>
              </a:rPr>
              <a:t> y el </a:t>
            </a:r>
            <a:r>
              <a:rPr lang="en-US" dirty="0" err="1" smtClean="0">
                <a:solidFill>
                  <a:srgbClr val="002060"/>
                </a:solidFill>
              </a:rPr>
              <a:t>firme</a:t>
            </a:r>
            <a:r>
              <a:rPr lang="en-US" dirty="0" smtClean="0">
                <a:solidFill>
                  <a:srgbClr val="002060"/>
                </a:solidFill>
              </a:rPr>
              <a:t> </a:t>
            </a:r>
            <a:r>
              <a:rPr lang="en-US" dirty="0" err="1" smtClean="0">
                <a:solidFill>
                  <a:srgbClr val="002060"/>
                </a:solidFill>
              </a:rPr>
              <a:t>convencimiento</a:t>
            </a:r>
            <a:r>
              <a:rPr lang="en-US" dirty="0" smtClean="0">
                <a:solidFill>
                  <a:srgbClr val="002060"/>
                </a:solidFill>
              </a:rPr>
              <a:t> del </a:t>
            </a:r>
            <a:r>
              <a:rPr lang="en-US" dirty="0" err="1" smtClean="0">
                <a:solidFill>
                  <a:srgbClr val="002060"/>
                </a:solidFill>
              </a:rPr>
              <a:t>estudiantado</a:t>
            </a:r>
            <a:r>
              <a:rPr lang="en-US" dirty="0" smtClean="0">
                <a:solidFill>
                  <a:srgbClr val="002060"/>
                </a:solidFill>
              </a:rPr>
              <a:t> de </a:t>
            </a:r>
            <a:r>
              <a:rPr lang="en-US" dirty="0" err="1" smtClean="0">
                <a:solidFill>
                  <a:srgbClr val="002060"/>
                </a:solidFill>
              </a:rPr>
              <a:t>que</a:t>
            </a:r>
            <a:r>
              <a:rPr lang="en-US" dirty="0" smtClean="0">
                <a:solidFill>
                  <a:srgbClr val="002060"/>
                </a:solidFill>
              </a:rPr>
              <a:t> el </a:t>
            </a:r>
            <a:r>
              <a:rPr lang="en-US" dirty="0" err="1" smtClean="0">
                <a:solidFill>
                  <a:srgbClr val="002060"/>
                </a:solidFill>
              </a:rPr>
              <a:t>éxito</a:t>
            </a:r>
            <a:r>
              <a:rPr lang="en-US" dirty="0" smtClean="0">
                <a:solidFill>
                  <a:srgbClr val="002060"/>
                </a:solidFill>
              </a:rPr>
              <a:t> </a:t>
            </a:r>
            <a:r>
              <a:rPr lang="en-US" dirty="0" err="1" smtClean="0">
                <a:solidFill>
                  <a:srgbClr val="002060"/>
                </a:solidFill>
              </a:rPr>
              <a:t>profesional</a:t>
            </a:r>
            <a:r>
              <a:rPr lang="en-US" dirty="0" smtClean="0">
                <a:solidFill>
                  <a:srgbClr val="002060"/>
                </a:solidFill>
              </a:rPr>
              <a:t> no </a:t>
            </a:r>
            <a:r>
              <a:rPr lang="en-US" dirty="0" err="1" smtClean="0">
                <a:solidFill>
                  <a:srgbClr val="002060"/>
                </a:solidFill>
              </a:rPr>
              <a:t>es</a:t>
            </a:r>
            <a:r>
              <a:rPr lang="en-US" dirty="0" smtClean="0">
                <a:solidFill>
                  <a:srgbClr val="002060"/>
                </a:solidFill>
              </a:rPr>
              <a:t> </a:t>
            </a:r>
            <a:r>
              <a:rPr lang="en-US" dirty="0" err="1" smtClean="0">
                <a:solidFill>
                  <a:srgbClr val="002060"/>
                </a:solidFill>
              </a:rPr>
              <a:t>más</a:t>
            </a:r>
            <a:r>
              <a:rPr lang="en-US" dirty="0" smtClean="0">
                <a:solidFill>
                  <a:srgbClr val="002060"/>
                </a:solidFill>
              </a:rPr>
              <a:t> </a:t>
            </a:r>
            <a:r>
              <a:rPr lang="en-US" dirty="0" err="1" smtClean="0">
                <a:solidFill>
                  <a:srgbClr val="002060"/>
                </a:solidFill>
              </a:rPr>
              <a:t>que</a:t>
            </a:r>
            <a:r>
              <a:rPr lang="en-US" dirty="0" smtClean="0">
                <a:solidFill>
                  <a:srgbClr val="002060"/>
                </a:solidFill>
              </a:rPr>
              <a:t> el balance entre el </a:t>
            </a:r>
            <a:r>
              <a:rPr lang="en-US" dirty="0" err="1" smtClean="0">
                <a:solidFill>
                  <a:srgbClr val="002060"/>
                </a:solidFill>
              </a:rPr>
              <a:t>conocimiento</a:t>
            </a:r>
            <a:r>
              <a:rPr lang="en-US" dirty="0" smtClean="0">
                <a:solidFill>
                  <a:srgbClr val="002060"/>
                </a:solidFill>
              </a:rPr>
              <a:t> y la </a:t>
            </a:r>
            <a:r>
              <a:rPr lang="en-US" dirty="0" err="1" smtClean="0">
                <a:solidFill>
                  <a:srgbClr val="002060"/>
                </a:solidFill>
              </a:rPr>
              <a:t>habilidad</a:t>
            </a:r>
            <a:r>
              <a:rPr lang="en-US" dirty="0" smtClean="0">
                <a:solidFill>
                  <a:srgbClr val="002060"/>
                </a:solidFill>
              </a:rPr>
              <a:t> para </a:t>
            </a:r>
            <a:r>
              <a:rPr lang="en-US" dirty="0" err="1" smtClean="0">
                <a:solidFill>
                  <a:srgbClr val="002060"/>
                </a:solidFill>
              </a:rPr>
              <a:t>expresar</a:t>
            </a:r>
            <a:r>
              <a:rPr lang="en-US" dirty="0" smtClean="0">
                <a:solidFill>
                  <a:srgbClr val="002060"/>
                </a:solidFill>
              </a:rPr>
              <a:t> </a:t>
            </a:r>
            <a:r>
              <a:rPr lang="en-US" dirty="0" err="1" smtClean="0">
                <a:solidFill>
                  <a:srgbClr val="002060"/>
                </a:solidFill>
              </a:rPr>
              <a:t>esos</a:t>
            </a:r>
            <a:r>
              <a:rPr lang="en-US" dirty="0" smtClean="0">
                <a:solidFill>
                  <a:srgbClr val="002060"/>
                </a:solidFill>
              </a:rPr>
              <a:t> </a:t>
            </a:r>
            <a:r>
              <a:rPr lang="en-US" dirty="0" err="1" smtClean="0">
                <a:solidFill>
                  <a:srgbClr val="002060"/>
                </a:solidFill>
              </a:rPr>
              <a:t>saberes</a:t>
            </a:r>
            <a:r>
              <a:rPr lang="en-US" dirty="0" smtClean="0">
                <a:solidFill>
                  <a:srgbClr val="002060"/>
                </a:solidFill>
              </a:rPr>
              <a:t> de forma </a:t>
            </a:r>
            <a:r>
              <a:rPr lang="en-US" dirty="0" err="1" smtClean="0">
                <a:solidFill>
                  <a:srgbClr val="002060"/>
                </a:solidFill>
              </a:rPr>
              <a:t>apropiada</a:t>
            </a:r>
            <a:r>
              <a:rPr lang="en-US" dirty="0" smtClean="0">
                <a:solidFill>
                  <a:srgbClr val="002060"/>
                </a:solidFill>
              </a:rPr>
              <a:t> (</a:t>
            </a:r>
            <a:r>
              <a:rPr lang="en-US" dirty="0" err="1" smtClean="0">
                <a:solidFill>
                  <a:srgbClr val="002060"/>
                </a:solidFill>
              </a:rPr>
              <a:t>Bisonó</a:t>
            </a:r>
            <a:r>
              <a:rPr lang="en-US" dirty="0" smtClean="0">
                <a:solidFill>
                  <a:srgbClr val="002060"/>
                </a:solidFill>
              </a:rPr>
              <a:t>, 2014).</a:t>
            </a:r>
          </a:p>
          <a:p>
            <a:endParaRPr lang="en-US" dirty="0" smtClean="0">
              <a:solidFill>
                <a:schemeClr val="tx2"/>
              </a:solidFill>
            </a:endParaRPr>
          </a:p>
          <a:p>
            <a:pPr marL="0" indent="0">
              <a:buNone/>
            </a:pPr>
            <a:endParaRPr lang="es-DO" dirty="0"/>
          </a:p>
        </p:txBody>
      </p:sp>
    </p:spTree>
    <p:extLst>
      <p:ext uri="{BB962C8B-B14F-4D97-AF65-F5344CB8AC3E}">
        <p14:creationId xmlns:p14="http://schemas.microsoft.com/office/powerpoint/2010/main" val="121833934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8 Subtítulo"/>
          <p:cNvSpPr>
            <a:spLocks noGrp="1"/>
          </p:cNvSpPr>
          <p:nvPr>
            <p:ph type="subTitle" idx="1"/>
          </p:nvPr>
        </p:nvSpPr>
        <p:spPr>
          <a:xfrm>
            <a:off x="251520" y="2819400"/>
            <a:ext cx="8640960" cy="1752600"/>
          </a:xfrm>
        </p:spPr>
        <p:txBody>
          <a:bodyPr>
            <a:normAutofit/>
          </a:bodyPr>
          <a:lstStyle/>
          <a:p>
            <a:pPr algn="just"/>
            <a:r>
              <a:rPr lang="es-DO" sz="1500" dirty="0" smtClean="0"/>
              <a:t>“La escritura no es producto de la magia, sino de la perseverancia”.</a:t>
            </a:r>
          </a:p>
          <a:p>
            <a:pPr algn="r"/>
            <a:r>
              <a:rPr lang="es-DO" sz="1500" dirty="0" smtClean="0"/>
              <a:t>-Richard North Patterson-</a:t>
            </a:r>
            <a:endParaRPr lang="es-DO" sz="1500" dirty="0"/>
          </a:p>
        </p:txBody>
      </p:sp>
      <p:sp>
        <p:nvSpPr>
          <p:cNvPr id="3" name="2 Rectángulo"/>
          <p:cNvSpPr/>
          <p:nvPr/>
        </p:nvSpPr>
        <p:spPr>
          <a:xfrm>
            <a:off x="251520" y="685145"/>
            <a:ext cx="8712968" cy="1015663"/>
          </a:xfrm>
          <a:prstGeom prst="rect">
            <a:avLst/>
          </a:prstGeom>
        </p:spPr>
        <p:txBody>
          <a:bodyPr wrap="square">
            <a:spAutoFit/>
          </a:bodyPr>
          <a:lstStyle/>
          <a:p>
            <a:pPr algn="ctr"/>
            <a:r>
              <a:rPr lang="es-ES" sz="2000" b="1" dirty="0">
                <a:solidFill>
                  <a:schemeClr val="tx2"/>
                </a:solidFill>
                <a:latin typeface="Georgia" panose="02040502050405020303" pitchFamily="18" charset="0"/>
                <a:ea typeface="+mj-ea"/>
                <a:cs typeface="Times New Roman" panose="02020603050405020304" pitchFamily="18" charset="0"/>
              </a:rPr>
              <a:t>APLICACIÓN DE LA ESTRUCTURA PROBLEMA-SOLUCIÓN EN LA PRODUCCIÓN DE TEXTOS EXPLICATIVOS EN LA ASIGNATURA CONTROL ESTADÍSTICO DE CALIDAD</a:t>
            </a:r>
            <a:endParaRPr lang="es-DO" dirty="0">
              <a:solidFill>
                <a:schemeClr val="tx2"/>
              </a:solidFill>
              <a:latin typeface="Georgia" panose="02040502050405020303" pitchFamily="18" charset="0"/>
            </a:endParaRPr>
          </a:p>
        </p:txBody>
      </p:sp>
    </p:spTree>
    <p:extLst>
      <p:ext uri="{BB962C8B-B14F-4D97-AF65-F5344CB8AC3E}">
        <p14:creationId xmlns:p14="http://schemas.microsoft.com/office/powerpoint/2010/main" val="112856518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n-US" b="1" dirty="0" smtClean="0"/>
              <a:t>DUALIDAD DEL PROBLEMA</a:t>
            </a:r>
            <a:endParaRPr lang="es-DO" b="1" dirty="0"/>
          </a:p>
        </p:txBody>
      </p:sp>
      <p:graphicFrame>
        <p:nvGraphicFramePr>
          <p:cNvPr id="4" name="3 Marcador de contenido"/>
          <p:cNvGraphicFramePr>
            <a:graphicFrameLocks noGrp="1"/>
          </p:cNvGraphicFramePr>
          <p:nvPr>
            <p:ph sz="quarter" idx="1"/>
            <p:extLst>
              <p:ext uri="{D42A27DB-BD31-4B8C-83A1-F6EECF244321}">
                <p14:modId xmlns:p14="http://schemas.microsoft.com/office/powerpoint/2010/main" val="3157115141"/>
              </p:ext>
            </p:extLst>
          </p:nvPr>
        </p:nvGraphicFramePr>
        <p:xfrm>
          <a:off x="301625" y="1527175"/>
          <a:ext cx="8504238" cy="4572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35271398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01752" y="77760"/>
            <a:ext cx="8534400" cy="1046984"/>
          </a:xfrm>
        </p:spPr>
        <p:txBody>
          <a:bodyPr>
            <a:noAutofit/>
          </a:bodyPr>
          <a:lstStyle/>
          <a:p>
            <a:r>
              <a:rPr lang="en-US" sz="3200" b="1" dirty="0" smtClean="0"/>
              <a:t>OBJETIVOS DE LA </a:t>
            </a:r>
            <a:br>
              <a:rPr lang="en-US" sz="3200" b="1" dirty="0" smtClean="0"/>
            </a:br>
            <a:r>
              <a:rPr lang="en-US" sz="3200" b="1" dirty="0" smtClean="0"/>
              <a:t>INVESTIGACIÓN-ACCIÓN</a:t>
            </a:r>
            <a:endParaRPr lang="es-DO" sz="3200" b="1" dirty="0"/>
          </a:p>
        </p:txBody>
      </p:sp>
      <p:sp>
        <p:nvSpPr>
          <p:cNvPr id="3" name="2 Marcador de contenido"/>
          <p:cNvSpPr>
            <a:spLocks noGrp="1"/>
          </p:cNvSpPr>
          <p:nvPr>
            <p:ph sz="quarter" idx="1"/>
          </p:nvPr>
        </p:nvSpPr>
        <p:spPr/>
        <p:txBody>
          <a:bodyPr>
            <a:normAutofit fontScale="92500"/>
          </a:bodyPr>
          <a:lstStyle/>
          <a:p>
            <a:pPr algn="just"/>
            <a:r>
              <a:rPr lang="en-US" dirty="0"/>
              <a:t>G</a:t>
            </a:r>
            <a:r>
              <a:rPr lang="en-US" dirty="0" smtClean="0"/>
              <a:t>eneral:</a:t>
            </a:r>
          </a:p>
          <a:p>
            <a:pPr lvl="1" algn="just"/>
            <a:r>
              <a:rPr lang="es-DO" dirty="0" smtClean="0">
                <a:solidFill>
                  <a:srgbClr val="002060"/>
                </a:solidFill>
              </a:rPr>
              <a:t>Aplicar las estrategias que rigen la producción de textos explicativos, para promover mejoras en la redacción de los estudiantes que cursan la asignatura Control Estadístico de Calidad en Ingeniería Industrial y, en consecuencia, para incidir en su desempeño académico.</a:t>
            </a:r>
          </a:p>
          <a:p>
            <a:pPr algn="just"/>
            <a:r>
              <a:rPr lang="en-US" dirty="0" err="1" smtClean="0"/>
              <a:t>Específicos</a:t>
            </a:r>
            <a:r>
              <a:rPr lang="en-US" dirty="0" smtClean="0"/>
              <a:t>:</a:t>
            </a:r>
          </a:p>
          <a:p>
            <a:pPr lvl="1" algn="just"/>
            <a:r>
              <a:rPr lang="es-DO" dirty="0" smtClean="0">
                <a:solidFill>
                  <a:srgbClr val="002060"/>
                </a:solidFill>
              </a:rPr>
              <a:t>Explorar la actitud de los alumnos al enfrentarse a tareas de redacción y motivarlos ante esta competencia que los hará mejores profesionales.</a:t>
            </a:r>
          </a:p>
          <a:p>
            <a:pPr lvl="1" algn="just"/>
            <a:r>
              <a:rPr lang="es-DO" dirty="0" smtClean="0">
                <a:solidFill>
                  <a:srgbClr val="002060"/>
                </a:solidFill>
              </a:rPr>
              <a:t>Evidenciar las dificultades que presentan los estudiantes a raíz de evaluar su producción escrita y describir el progreso que se va generando como producto de una construcción y evaluación recursiva.</a:t>
            </a:r>
          </a:p>
        </p:txBody>
      </p:sp>
    </p:spTree>
    <p:extLst>
      <p:ext uri="{BB962C8B-B14F-4D97-AF65-F5344CB8AC3E}">
        <p14:creationId xmlns:p14="http://schemas.microsoft.com/office/powerpoint/2010/main" val="245139639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01752" y="188640"/>
            <a:ext cx="8534400" cy="936104"/>
          </a:xfrm>
        </p:spPr>
        <p:txBody>
          <a:bodyPr>
            <a:normAutofit fontScale="90000"/>
          </a:bodyPr>
          <a:lstStyle/>
          <a:p>
            <a:r>
              <a:rPr lang="en-US" sz="3200" b="1" dirty="0">
                <a:solidFill>
                  <a:srgbClr val="8CADAE">
                    <a:shade val="75000"/>
                  </a:srgbClr>
                </a:solidFill>
              </a:rPr>
              <a:t>OBJETIVOS DE LA </a:t>
            </a:r>
            <a:br>
              <a:rPr lang="en-US" sz="3200" b="1" dirty="0">
                <a:solidFill>
                  <a:srgbClr val="8CADAE">
                    <a:shade val="75000"/>
                  </a:srgbClr>
                </a:solidFill>
              </a:rPr>
            </a:br>
            <a:r>
              <a:rPr lang="en-US" sz="3200" b="1" dirty="0">
                <a:solidFill>
                  <a:srgbClr val="8CADAE">
                    <a:shade val="75000"/>
                  </a:srgbClr>
                </a:solidFill>
              </a:rPr>
              <a:t>INVESTIGACIÓN-ACCIÓN</a:t>
            </a:r>
            <a:endParaRPr lang="es-DO" dirty="0"/>
          </a:p>
        </p:txBody>
      </p:sp>
      <p:sp>
        <p:nvSpPr>
          <p:cNvPr id="3" name="2 Marcador de contenido"/>
          <p:cNvSpPr>
            <a:spLocks noGrp="1"/>
          </p:cNvSpPr>
          <p:nvPr>
            <p:ph sz="quarter" idx="1"/>
          </p:nvPr>
        </p:nvSpPr>
        <p:spPr/>
        <p:txBody>
          <a:bodyPr>
            <a:normAutofit/>
          </a:bodyPr>
          <a:lstStyle/>
          <a:p>
            <a:pPr algn="just"/>
            <a:r>
              <a:rPr lang="en-US" sz="2400" dirty="0" err="1" smtClean="0">
                <a:solidFill>
                  <a:srgbClr val="002060"/>
                </a:solidFill>
              </a:rPr>
              <a:t>Demostrar</a:t>
            </a:r>
            <a:r>
              <a:rPr lang="en-US" sz="2400" dirty="0" smtClean="0">
                <a:solidFill>
                  <a:srgbClr val="002060"/>
                </a:solidFill>
              </a:rPr>
              <a:t> </a:t>
            </a:r>
            <a:r>
              <a:rPr lang="en-US" sz="2400" dirty="0" err="1" smtClean="0">
                <a:solidFill>
                  <a:srgbClr val="002060"/>
                </a:solidFill>
              </a:rPr>
              <a:t>que</a:t>
            </a:r>
            <a:r>
              <a:rPr lang="en-US" sz="2400" dirty="0" smtClean="0">
                <a:solidFill>
                  <a:srgbClr val="002060"/>
                </a:solidFill>
              </a:rPr>
              <a:t> la </a:t>
            </a:r>
            <a:r>
              <a:rPr lang="en-US" sz="2400" dirty="0" err="1" smtClean="0">
                <a:solidFill>
                  <a:srgbClr val="002060"/>
                </a:solidFill>
              </a:rPr>
              <a:t>retroalimentación</a:t>
            </a:r>
            <a:r>
              <a:rPr lang="en-US" sz="2400" dirty="0" smtClean="0">
                <a:solidFill>
                  <a:srgbClr val="002060"/>
                </a:solidFill>
              </a:rPr>
              <a:t> del </a:t>
            </a:r>
            <a:r>
              <a:rPr lang="en-US" sz="2400" dirty="0" err="1" smtClean="0">
                <a:solidFill>
                  <a:srgbClr val="002060"/>
                </a:solidFill>
              </a:rPr>
              <a:t>docente</a:t>
            </a:r>
            <a:r>
              <a:rPr lang="en-US" sz="2400" dirty="0" smtClean="0">
                <a:solidFill>
                  <a:srgbClr val="002060"/>
                </a:solidFill>
              </a:rPr>
              <a:t> </a:t>
            </a:r>
            <a:r>
              <a:rPr lang="en-US" sz="2400" dirty="0" err="1" smtClean="0">
                <a:solidFill>
                  <a:srgbClr val="002060"/>
                </a:solidFill>
              </a:rPr>
              <a:t>mejora</a:t>
            </a:r>
            <a:r>
              <a:rPr lang="en-US" sz="2400" dirty="0" smtClean="0">
                <a:solidFill>
                  <a:srgbClr val="002060"/>
                </a:solidFill>
              </a:rPr>
              <a:t> el </a:t>
            </a:r>
            <a:r>
              <a:rPr lang="en-US" sz="2400" dirty="0" err="1" smtClean="0">
                <a:solidFill>
                  <a:srgbClr val="002060"/>
                </a:solidFill>
              </a:rPr>
              <a:t>proceso</a:t>
            </a:r>
            <a:r>
              <a:rPr lang="en-US" sz="2400" dirty="0" smtClean="0">
                <a:solidFill>
                  <a:srgbClr val="002060"/>
                </a:solidFill>
              </a:rPr>
              <a:t> de </a:t>
            </a:r>
            <a:r>
              <a:rPr lang="en-US" sz="2400" dirty="0" err="1" smtClean="0">
                <a:solidFill>
                  <a:srgbClr val="002060"/>
                </a:solidFill>
              </a:rPr>
              <a:t>producción</a:t>
            </a:r>
            <a:r>
              <a:rPr lang="en-US" sz="2400" dirty="0" smtClean="0">
                <a:solidFill>
                  <a:srgbClr val="002060"/>
                </a:solidFill>
              </a:rPr>
              <a:t> </a:t>
            </a:r>
            <a:r>
              <a:rPr lang="en-US" sz="2400" dirty="0" err="1" smtClean="0">
                <a:solidFill>
                  <a:srgbClr val="002060"/>
                </a:solidFill>
              </a:rPr>
              <a:t>escrita</a:t>
            </a:r>
            <a:r>
              <a:rPr lang="en-US" sz="2400" dirty="0" smtClean="0">
                <a:solidFill>
                  <a:srgbClr val="002060"/>
                </a:solidFill>
              </a:rPr>
              <a:t> </a:t>
            </a:r>
            <a:r>
              <a:rPr lang="en-US" sz="2400" dirty="0" err="1" smtClean="0">
                <a:solidFill>
                  <a:srgbClr val="002060"/>
                </a:solidFill>
              </a:rPr>
              <a:t>en</a:t>
            </a:r>
            <a:r>
              <a:rPr lang="en-US" sz="2400" dirty="0" smtClean="0">
                <a:solidFill>
                  <a:srgbClr val="002060"/>
                </a:solidFill>
              </a:rPr>
              <a:t> </a:t>
            </a:r>
            <a:r>
              <a:rPr lang="en-US" sz="2400" dirty="0" err="1" smtClean="0">
                <a:solidFill>
                  <a:srgbClr val="002060"/>
                </a:solidFill>
              </a:rPr>
              <a:t>aspectos</a:t>
            </a:r>
            <a:r>
              <a:rPr lang="en-US" sz="2400" dirty="0" smtClean="0">
                <a:solidFill>
                  <a:srgbClr val="002060"/>
                </a:solidFill>
              </a:rPr>
              <a:t> </a:t>
            </a:r>
            <a:r>
              <a:rPr lang="en-US" sz="2400" dirty="0" err="1" smtClean="0">
                <a:solidFill>
                  <a:srgbClr val="002060"/>
                </a:solidFill>
              </a:rPr>
              <a:t>como</a:t>
            </a:r>
            <a:r>
              <a:rPr lang="en-US" sz="2400" dirty="0" smtClean="0">
                <a:solidFill>
                  <a:srgbClr val="002060"/>
                </a:solidFill>
              </a:rPr>
              <a:t> la </a:t>
            </a:r>
            <a:r>
              <a:rPr lang="en-US" sz="2400" dirty="0" err="1" smtClean="0">
                <a:solidFill>
                  <a:srgbClr val="002060"/>
                </a:solidFill>
              </a:rPr>
              <a:t>coherencia</a:t>
            </a:r>
            <a:r>
              <a:rPr lang="en-US" sz="2400" dirty="0" smtClean="0">
                <a:solidFill>
                  <a:srgbClr val="002060"/>
                </a:solidFill>
              </a:rPr>
              <a:t>, </a:t>
            </a:r>
            <a:r>
              <a:rPr lang="en-US" sz="2400" dirty="0" err="1" smtClean="0">
                <a:solidFill>
                  <a:srgbClr val="002060"/>
                </a:solidFill>
              </a:rPr>
              <a:t>cohesión</a:t>
            </a:r>
            <a:r>
              <a:rPr lang="en-US" sz="2400" dirty="0" smtClean="0">
                <a:solidFill>
                  <a:srgbClr val="002060"/>
                </a:solidFill>
              </a:rPr>
              <a:t> y </a:t>
            </a:r>
            <a:r>
              <a:rPr lang="en-US" sz="2400" dirty="0" err="1" smtClean="0">
                <a:solidFill>
                  <a:srgbClr val="002060"/>
                </a:solidFill>
              </a:rPr>
              <a:t>normativa</a:t>
            </a:r>
            <a:r>
              <a:rPr lang="en-US" sz="2400" dirty="0" smtClean="0">
                <a:solidFill>
                  <a:srgbClr val="002060"/>
                </a:solidFill>
              </a:rPr>
              <a:t> de los </a:t>
            </a:r>
            <a:r>
              <a:rPr lang="en-US" sz="2400" dirty="0" err="1" smtClean="0">
                <a:solidFill>
                  <a:srgbClr val="002060"/>
                </a:solidFill>
              </a:rPr>
              <a:t>textos</a:t>
            </a:r>
            <a:r>
              <a:rPr lang="en-US" sz="2400" dirty="0" smtClean="0">
                <a:solidFill>
                  <a:srgbClr val="002060"/>
                </a:solidFill>
              </a:rPr>
              <a:t> de los </a:t>
            </a:r>
            <a:r>
              <a:rPr lang="en-US" sz="2400" dirty="0" err="1" smtClean="0">
                <a:solidFill>
                  <a:srgbClr val="002060"/>
                </a:solidFill>
              </a:rPr>
              <a:t>alumnos</a:t>
            </a:r>
            <a:r>
              <a:rPr lang="en-US" sz="2400" dirty="0" smtClean="0">
                <a:solidFill>
                  <a:srgbClr val="002060"/>
                </a:solidFill>
              </a:rPr>
              <a:t>, </a:t>
            </a:r>
            <a:r>
              <a:rPr lang="en-US" sz="2400" dirty="0" err="1" smtClean="0">
                <a:solidFill>
                  <a:srgbClr val="002060"/>
                </a:solidFill>
              </a:rPr>
              <a:t>además</a:t>
            </a:r>
            <a:r>
              <a:rPr lang="en-US" sz="2400" dirty="0" smtClean="0">
                <a:solidFill>
                  <a:srgbClr val="002060"/>
                </a:solidFill>
              </a:rPr>
              <a:t> de </a:t>
            </a:r>
            <a:r>
              <a:rPr lang="en-US" sz="2400" dirty="0" err="1" smtClean="0">
                <a:solidFill>
                  <a:srgbClr val="002060"/>
                </a:solidFill>
              </a:rPr>
              <a:t>que</a:t>
            </a:r>
            <a:r>
              <a:rPr lang="en-US" sz="2400" dirty="0" smtClean="0">
                <a:solidFill>
                  <a:srgbClr val="002060"/>
                </a:solidFill>
              </a:rPr>
              <a:t> </a:t>
            </a:r>
            <a:r>
              <a:rPr lang="en-US" sz="2400" dirty="0" err="1" smtClean="0">
                <a:solidFill>
                  <a:srgbClr val="002060"/>
                </a:solidFill>
              </a:rPr>
              <a:t>construye</a:t>
            </a:r>
            <a:r>
              <a:rPr lang="en-US" sz="2400" dirty="0" smtClean="0">
                <a:solidFill>
                  <a:srgbClr val="002060"/>
                </a:solidFill>
              </a:rPr>
              <a:t> </a:t>
            </a:r>
            <a:r>
              <a:rPr lang="en-US" sz="2400" dirty="0" err="1" smtClean="0">
                <a:solidFill>
                  <a:srgbClr val="002060"/>
                </a:solidFill>
              </a:rPr>
              <a:t>su</a:t>
            </a:r>
            <a:r>
              <a:rPr lang="en-US" sz="2400" dirty="0" smtClean="0">
                <a:solidFill>
                  <a:srgbClr val="002060"/>
                </a:solidFill>
              </a:rPr>
              <a:t> </a:t>
            </a:r>
            <a:r>
              <a:rPr lang="en-US" sz="2400" dirty="0" err="1" smtClean="0">
                <a:solidFill>
                  <a:srgbClr val="002060"/>
                </a:solidFill>
              </a:rPr>
              <a:t>aprendizaje</a:t>
            </a:r>
            <a:r>
              <a:rPr lang="en-US" sz="2400" dirty="0" smtClean="0">
                <a:solidFill>
                  <a:srgbClr val="002060"/>
                </a:solidFill>
              </a:rPr>
              <a:t>.</a:t>
            </a:r>
          </a:p>
          <a:p>
            <a:pPr algn="just"/>
            <a:r>
              <a:rPr lang="en-US" sz="2400" dirty="0" err="1" smtClean="0">
                <a:solidFill>
                  <a:srgbClr val="002060"/>
                </a:solidFill>
              </a:rPr>
              <a:t>Transformar</a:t>
            </a:r>
            <a:r>
              <a:rPr lang="en-US" sz="2400" dirty="0" smtClean="0">
                <a:solidFill>
                  <a:srgbClr val="002060"/>
                </a:solidFill>
              </a:rPr>
              <a:t> la </a:t>
            </a:r>
            <a:r>
              <a:rPr lang="en-US" sz="2400" dirty="0" err="1" smtClean="0">
                <a:solidFill>
                  <a:srgbClr val="002060"/>
                </a:solidFill>
              </a:rPr>
              <a:t>concepción</a:t>
            </a:r>
            <a:r>
              <a:rPr lang="en-US" sz="2400" dirty="0" smtClean="0">
                <a:solidFill>
                  <a:srgbClr val="002060"/>
                </a:solidFill>
              </a:rPr>
              <a:t> entre </a:t>
            </a:r>
            <a:r>
              <a:rPr lang="en-US" sz="2400" dirty="0" err="1" smtClean="0">
                <a:solidFill>
                  <a:srgbClr val="002060"/>
                </a:solidFill>
              </a:rPr>
              <a:t>docentes</a:t>
            </a:r>
            <a:r>
              <a:rPr lang="en-US" sz="2400" dirty="0" smtClean="0">
                <a:solidFill>
                  <a:srgbClr val="002060"/>
                </a:solidFill>
              </a:rPr>
              <a:t> y </a:t>
            </a:r>
            <a:r>
              <a:rPr lang="en-US" sz="2400" dirty="0" err="1" smtClean="0">
                <a:solidFill>
                  <a:srgbClr val="002060"/>
                </a:solidFill>
              </a:rPr>
              <a:t>estudiantes</a:t>
            </a:r>
            <a:r>
              <a:rPr lang="en-US" sz="2400" dirty="0" smtClean="0">
                <a:solidFill>
                  <a:srgbClr val="002060"/>
                </a:solidFill>
              </a:rPr>
              <a:t> del </a:t>
            </a:r>
            <a:r>
              <a:rPr lang="en-US" sz="2400" dirty="0" err="1" smtClean="0">
                <a:solidFill>
                  <a:srgbClr val="002060"/>
                </a:solidFill>
              </a:rPr>
              <a:t>Departamento</a:t>
            </a:r>
            <a:r>
              <a:rPr lang="en-US" sz="2400" dirty="0" smtClean="0">
                <a:solidFill>
                  <a:srgbClr val="002060"/>
                </a:solidFill>
              </a:rPr>
              <a:t> de </a:t>
            </a:r>
            <a:r>
              <a:rPr lang="en-US" sz="2400" dirty="0" err="1" smtClean="0">
                <a:solidFill>
                  <a:srgbClr val="002060"/>
                </a:solidFill>
              </a:rPr>
              <a:t>Ingeniería</a:t>
            </a:r>
            <a:r>
              <a:rPr lang="en-US" sz="2400" dirty="0" smtClean="0">
                <a:solidFill>
                  <a:srgbClr val="002060"/>
                </a:solidFill>
              </a:rPr>
              <a:t> Industrial </a:t>
            </a:r>
            <a:r>
              <a:rPr lang="en-US" sz="2400" dirty="0" err="1" smtClean="0">
                <a:solidFill>
                  <a:srgbClr val="002060"/>
                </a:solidFill>
              </a:rPr>
              <a:t>respecto</a:t>
            </a:r>
            <a:r>
              <a:rPr lang="en-US" sz="2400" dirty="0" smtClean="0">
                <a:solidFill>
                  <a:srgbClr val="002060"/>
                </a:solidFill>
              </a:rPr>
              <a:t> a la </a:t>
            </a:r>
            <a:r>
              <a:rPr lang="en-US" sz="2400" dirty="0" err="1" smtClean="0">
                <a:solidFill>
                  <a:srgbClr val="002060"/>
                </a:solidFill>
              </a:rPr>
              <a:t>importancia</a:t>
            </a:r>
            <a:r>
              <a:rPr lang="en-US" sz="2400" dirty="0" smtClean="0">
                <a:solidFill>
                  <a:srgbClr val="002060"/>
                </a:solidFill>
              </a:rPr>
              <a:t> de la </a:t>
            </a:r>
            <a:r>
              <a:rPr lang="en-US" sz="2400" dirty="0" err="1" smtClean="0">
                <a:solidFill>
                  <a:srgbClr val="002060"/>
                </a:solidFill>
              </a:rPr>
              <a:t>escritura</a:t>
            </a:r>
            <a:r>
              <a:rPr lang="en-US" sz="2400" dirty="0" smtClean="0">
                <a:solidFill>
                  <a:srgbClr val="002060"/>
                </a:solidFill>
              </a:rPr>
              <a:t> para un </a:t>
            </a:r>
            <a:r>
              <a:rPr lang="en-US" sz="2400" dirty="0" err="1" smtClean="0">
                <a:solidFill>
                  <a:srgbClr val="002060"/>
                </a:solidFill>
              </a:rPr>
              <a:t>mejor</a:t>
            </a:r>
            <a:r>
              <a:rPr lang="en-US" sz="2400" dirty="0" smtClean="0">
                <a:solidFill>
                  <a:srgbClr val="002060"/>
                </a:solidFill>
              </a:rPr>
              <a:t> </a:t>
            </a:r>
            <a:r>
              <a:rPr lang="en-US" sz="2400" dirty="0" err="1" smtClean="0">
                <a:solidFill>
                  <a:srgbClr val="002060"/>
                </a:solidFill>
              </a:rPr>
              <a:t>desempeño</a:t>
            </a:r>
            <a:r>
              <a:rPr lang="en-US" sz="2400" dirty="0" smtClean="0">
                <a:solidFill>
                  <a:srgbClr val="002060"/>
                </a:solidFill>
              </a:rPr>
              <a:t> </a:t>
            </a:r>
            <a:r>
              <a:rPr lang="en-US" sz="2400" dirty="0" err="1" smtClean="0">
                <a:solidFill>
                  <a:srgbClr val="002060"/>
                </a:solidFill>
              </a:rPr>
              <a:t>profesional</a:t>
            </a:r>
            <a:r>
              <a:rPr lang="en-US" sz="2400" dirty="0" smtClean="0">
                <a:solidFill>
                  <a:srgbClr val="002060"/>
                </a:solidFill>
              </a:rPr>
              <a:t>.</a:t>
            </a:r>
          </a:p>
          <a:p>
            <a:pPr algn="just"/>
            <a:r>
              <a:rPr lang="en-US" sz="2400" dirty="0" err="1" smtClean="0">
                <a:solidFill>
                  <a:srgbClr val="002060"/>
                </a:solidFill>
              </a:rPr>
              <a:t>Promover</a:t>
            </a:r>
            <a:r>
              <a:rPr lang="en-US" sz="2400" dirty="0" smtClean="0">
                <a:solidFill>
                  <a:srgbClr val="002060"/>
                </a:solidFill>
              </a:rPr>
              <a:t> </a:t>
            </a:r>
            <a:r>
              <a:rPr lang="en-US" sz="2400" dirty="0" err="1" smtClean="0">
                <a:solidFill>
                  <a:srgbClr val="002060"/>
                </a:solidFill>
              </a:rPr>
              <a:t>una</a:t>
            </a:r>
            <a:r>
              <a:rPr lang="en-US" sz="2400" dirty="0" smtClean="0">
                <a:solidFill>
                  <a:srgbClr val="002060"/>
                </a:solidFill>
              </a:rPr>
              <a:t> </a:t>
            </a:r>
            <a:r>
              <a:rPr lang="en-US" sz="2400" dirty="0" err="1" smtClean="0">
                <a:solidFill>
                  <a:srgbClr val="002060"/>
                </a:solidFill>
              </a:rPr>
              <a:t>innovación</a:t>
            </a:r>
            <a:r>
              <a:rPr lang="en-US" sz="2400" dirty="0" smtClean="0">
                <a:solidFill>
                  <a:srgbClr val="002060"/>
                </a:solidFill>
              </a:rPr>
              <a:t> </a:t>
            </a:r>
            <a:r>
              <a:rPr lang="en-US" sz="2400" dirty="0" err="1" smtClean="0">
                <a:solidFill>
                  <a:srgbClr val="002060"/>
                </a:solidFill>
              </a:rPr>
              <a:t>en</a:t>
            </a:r>
            <a:r>
              <a:rPr lang="en-US" sz="2400" dirty="0" smtClean="0">
                <a:solidFill>
                  <a:srgbClr val="002060"/>
                </a:solidFill>
              </a:rPr>
              <a:t> el </a:t>
            </a:r>
            <a:r>
              <a:rPr lang="en-US" sz="2400" dirty="0" err="1" smtClean="0">
                <a:solidFill>
                  <a:srgbClr val="002060"/>
                </a:solidFill>
              </a:rPr>
              <a:t>proceso</a:t>
            </a:r>
            <a:r>
              <a:rPr lang="en-US" sz="2400" dirty="0" smtClean="0">
                <a:solidFill>
                  <a:srgbClr val="002060"/>
                </a:solidFill>
              </a:rPr>
              <a:t> de </a:t>
            </a:r>
            <a:r>
              <a:rPr lang="en-US" sz="2400" dirty="0" err="1" smtClean="0">
                <a:solidFill>
                  <a:srgbClr val="002060"/>
                </a:solidFill>
              </a:rPr>
              <a:t>evaluación</a:t>
            </a:r>
            <a:r>
              <a:rPr lang="en-US" sz="2400" dirty="0" smtClean="0">
                <a:solidFill>
                  <a:srgbClr val="002060"/>
                </a:solidFill>
              </a:rPr>
              <a:t> </a:t>
            </a:r>
            <a:r>
              <a:rPr lang="en-US" sz="2400" dirty="0" err="1" smtClean="0">
                <a:solidFill>
                  <a:srgbClr val="002060"/>
                </a:solidFill>
              </a:rPr>
              <a:t>que</a:t>
            </a:r>
            <a:r>
              <a:rPr lang="en-US" sz="2400" dirty="0" smtClean="0">
                <a:solidFill>
                  <a:srgbClr val="002060"/>
                </a:solidFill>
              </a:rPr>
              <a:t> se </a:t>
            </a:r>
            <a:r>
              <a:rPr lang="en-US" sz="2400" dirty="0" err="1" smtClean="0">
                <a:solidFill>
                  <a:srgbClr val="002060"/>
                </a:solidFill>
              </a:rPr>
              <a:t>lleva</a:t>
            </a:r>
            <a:r>
              <a:rPr lang="en-US" sz="2400" dirty="0" smtClean="0">
                <a:solidFill>
                  <a:srgbClr val="002060"/>
                </a:solidFill>
              </a:rPr>
              <a:t> a </a:t>
            </a:r>
            <a:r>
              <a:rPr lang="en-US" sz="2400" dirty="0" err="1" smtClean="0">
                <a:solidFill>
                  <a:srgbClr val="002060"/>
                </a:solidFill>
              </a:rPr>
              <a:t>cabo</a:t>
            </a:r>
            <a:r>
              <a:rPr lang="en-US" sz="2400" dirty="0" smtClean="0">
                <a:solidFill>
                  <a:srgbClr val="002060"/>
                </a:solidFill>
              </a:rPr>
              <a:t> </a:t>
            </a:r>
            <a:r>
              <a:rPr lang="en-US" sz="2400" dirty="0" err="1" smtClean="0">
                <a:solidFill>
                  <a:srgbClr val="002060"/>
                </a:solidFill>
              </a:rPr>
              <a:t>en</a:t>
            </a:r>
            <a:r>
              <a:rPr lang="en-US" sz="2400" dirty="0" smtClean="0">
                <a:solidFill>
                  <a:srgbClr val="002060"/>
                </a:solidFill>
              </a:rPr>
              <a:t> </a:t>
            </a:r>
            <a:r>
              <a:rPr lang="en-US" sz="2400" dirty="0" err="1" smtClean="0">
                <a:solidFill>
                  <a:srgbClr val="002060"/>
                </a:solidFill>
              </a:rPr>
              <a:t>Ingeniería</a:t>
            </a:r>
            <a:r>
              <a:rPr lang="en-US" sz="2400" dirty="0" smtClean="0">
                <a:solidFill>
                  <a:srgbClr val="002060"/>
                </a:solidFill>
              </a:rPr>
              <a:t> Industrial.</a:t>
            </a:r>
            <a:endParaRPr lang="es-DO" sz="2400" dirty="0">
              <a:solidFill>
                <a:srgbClr val="002060"/>
              </a:solidFill>
            </a:endParaRPr>
          </a:p>
        </p:txBody>
      </p:sp>
    </p:spTree>
    <p:extLst>
      <p:ext uri="{BB962C8B-B14F-4D97-AF65-F5344CB8AC3E}">
        <p14:creationId xmlns:p14="http://schemas.microsoft.com/office/powerpoint/2010/main" val="6138746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Título"/>
          <p:cNvSpPr>
            <a:spLocks noGrp="1"/>
          </p:cNvSpPr>
          <p:nvPr>
            <p:ph type="title"/>
          </p:nvPr>
        </p:nvSpPr>
        <p:spPr/>
        <p:txBody>
          <a:bodyPr/>
          <a:lstStyle/>
          <a:p>
            <a:r>
              <a:rPr lang="en-US" b="1" dirty="0" smtClean="0"/>
              <a:t>CONTEXTO</a:t>
            </a:r>
            <a:endParaRPr lang="es-DO" b="1" dirty="0"/>
          </a:p>
        </p:txBody>
      </p:sp>
      <p:sp>
        <p:nvSpPr>
          <p:cNvPr id="3" name="2 Marcador de contenido"/>
          <p:cNvSpPr>
            <a:spLocks noGrp="1"/>
          </p:cNvSpPr>
          <p:nvPr>
            <p:ph sz="half" idx="1"/>
          </p:nvPr>
        </p:nvSpPr>
        <p:spPr>
          <a:xfrm>
            <a:off x="301752" y="1803648"/>
            <a:ext cx="4038600" cy="3857600"/>
          </a:xfrm>
        </p:spPr>
        <p:txBody>
          <a:bodyPr/>
          <a:lstStyle/>
          <a:p>
            <a:pPr algn="just"/>
            <a:r>
              <a:rPr lang="es-DO" b="1" dirty="0" smtClean="0"/>
              <a:t>Asignatura:</a:t>
            </a:r>
          </a:p>
          <a:p>
            <a:pPr lvl="1" algn="just"/>
            <a:r>
              <a:rPr lang="es-DO" dirty="0" smtClean="0">
                <a:solidFill>
                  <a:schemeClr val="tx1"/>
                </a:solidFill>
              </a:rPr>
              <a:t>"</a:t>
            </a:r>
            <a:r>
              <a:rPr lang="es-DO" i="1" dirty="0">
                <a:solidFill>
                  <a:schemeClr val="tx1"/>
                </a:solidFill>
              </a:rPr>
              <a:t>Control Estadístico de Calidad</a:t>
            </a:r>
            <a:r>
              <a:rPr lang="es-DO" dirty="0">
                <a:solidFill>
                  <a:schemeClr val="tx1"/>
                </a:solidFill>
              </a:rPr>
              <a:t>": de carácter práctico-experimental, basada en la realización de ejercicios con un alto componente estadístico-matemático y </a:t>
            </a:r>
            <a:r>
              <a:rPr lang="es-DO" dirty="0" smtClean="0">
                <a:solidFill>
                  <a:schemeClr val="tx1"/>
                </a:solidFill>
              </a:rPr>
              <a:t>que ha </a:t>
            </a:r>
            <a:r>
              <a:rPr lang="es-DO" dirty="0">
                <a:solidFill>
                  <a:schemeClr val="tx1"/>
                </a:solidFill>
              </a:rPr>
              <a:t>sido impartida con una concepción </a:t>
            </a:r>
            <a:r>
              <a:rPr lang="es-DO" dirty="0" err="1" smtClean="0">
                <a:solidFill>
                  <a:schemeClr val="tx1"/>
                </a:solidFill>
              </a:rPr>
              <a:t>efectivista</a:t>
            </a:r>
            <a:r>
              <a:rPr lang="es-DO" dirty="0" smtClean="0">
                <a:solidFill>
                  <a:schemeClr val="tx1"/>
                </a:solidFill>
              </a:rPr>
              <a:t>.</a:t>
            </a:r>
          </a:p>
        </p:txBody>
      </p:sp>
      <p:sp>
        <p:nvSpPr>
          <p:cNvPr id="6" name="5 Marcador de contenido"/>
          <p:cNvSpPr>
            <a:spLocks noGrp="1"/>
          </p:cNvSpPr>
          <p:nvPr>
            <p:ph sz="half" idx="2"/>
          </p:nvPr>
        </p:nvSpPr>
        <p:spPr>
          <a:xfrm>
            <a:off x="4800600" y="1803648"/>
            <a:ext cx="4038600" cy="4073624"/>
          </a:xfrm>
        </p:spPr>
        <p:txBody>
          <a:bodyPr/>
          <a:lstStyle/>
          <a:p>
            <a:pPr algn="just"/>
            <a:r>
              <a:rPr lang="en-US" b="1" dirty="0" err="1" smtClean="0"/>
              <a:t>Estudiantes</a:t>
            </a:r>
            <a:r>
              <a:rPr lang="en-US" b="1" dirty="0" smtClean="0"/>
              <a:t>: </a:t>
            </a:r>
          </a:p>
          <a:p>
            <a:pPr lvl="1" algn="just"/>
            <a:r>
              <a:rPr lang="en-US" dirty="0" smtClean="0">
                <a:solidFill>
                  <a:schemeClr val="tx1"/>
                </a:solidFill>
              </a:rPr>
              <a:t>18 </a:t>
            </a:r>
            <a:r>
              <a:rPr lang="en-US" dirty="0" err="1" smtClean="0">
                <a:solidFill>
                  <a:schemeClr val="tx1"/>
                </a:solidFill>
              </a:rPr>
              <a:t>sujetos</a:t>
            </a:r>
            <a:r>
              <a:rPr lang="en-US" dirty="0" smtClean="0">
                <a:solidFill>
                  <a:schemeClr val="tx1"/>
                </a:solidFill>
              </a:rPr>
              <a:t> </a:t>
            </a:r>
            <a:r>
              <a:rPr lang="en-US" dirty="0" err="1" smtClean="0">
                <a:solidFill>
                  <a:schemeClr val="tx1"/>
                </a:solidFill>
              </a:rPr>
              <a:t>divididos</a:t>
            </a:r>
            <a:r>
              <a:rPr lang="en-US" dirty="0" smtClean="0">
                <a:solidFill>
                  <a:schemeClr val="tx1"/>
                </a:solidFill>
              </a:rPr>
              <a:t> en 3 </a:t>
            </a:r>
            <a:r>
              <a:rPr lang="en-US" dirty="0" err="1" smtClean="0">
                <a:solidFill>
                  <a:schemeClr val="tx1"/>
                </a:solidFill>
              </a:rPr>
              <a:t>grupos</a:t>
            </a:r>
            <a:r>
              <a:rPr lang="en-US" dirty="0" smtClean="0">
                <a:solidFill>
                  <a:schemeClr val="tx1"/>
                </a:solidFill>
              </a:rPr>
              <a:t>.</a:t>
            </a:r>
          </a:p>
          <a:p>
            <a:pPr marL="0" indent="0" algn="just">
              <a:buNone/>
            </a:pPr>
            <a:endParaRPr lang="en-US" b="1" dirty="0"/>
          </a:p>
          <a:p>
            <a:pPr algn="just"/>
            <a:r>
              <a:rPr lang="en-US" b="1" dirty="0" err="1" smtClean="0"/>
              <a:t>Profesora</a:t>
            </a:r>
            <a:r>
              <a:rPr lang="en-US" b="1" dirty="0" smtClean="0"/>
              <a:t>: </a:t>
            </a:r>
          </a:p>
          <a:p>
            <a:pPr lvl="1" algn="just"/>
            <a:r>
              <a:rPr lang="en-US" dirty="0">
                <a:solidFill>
                  <a:schemeClr val="tx1"/>
                </a:solidFill>
              </a:rPr>
              <a:t>L</a:t>
            </a:r>
            <a:r>
              <a:rPr lang="en-US" dirty="0" smtClean="0">
                <a:solidFill>
                  <a:schemeClr val="tx1"/>
                </a:solidFill>
              </a:rPr>
              <a:t>a </a:t>
            </a:r>
            <a:r>
              <a:rPr lang="en-US" dirty="0" err="1" smtClean="0">
                <a:solidFill>
                  <a:schemeClr val="tx1"/>
                </a:solidFill>
              </a:rPr>
              <a:t>docente</a:t>
            </a:r>
            <a:r>
              <a:rPr lang="en-US" dirty="0" smtClean="0">
                <a:solidFill>
                  <a:schemeClr val="tx1"/>
                </a:solidFill>
              </a:rPr>
              <a:t> de la </a:t>
            </a:r>
            <a:r>
              <a:rPr lang="en-US" dirty="0" err="1" smtClean="0">
                <a:solidFill>
                  <a:schemeClr val="tx1"/>
                </a:solidFill>
              </a:rPr>
              <a:t>materia</a:t>
            </a:r>
            <a:r>
              <a:rPr lang="en-US" dirty="0" smtClean="0">
                <a:solidFill>
                  <a:schemeClr val="tx1"/>
                </a:solidFill>
              </a:rPr>
              <a:t>, </a:t>
            </a:r>
            <a:r>
              <a:rPr lang="en-US" dirty="0" err="1" smtClean="0">
                <a:solidFill>
                  <a:schemeClr val="tx1"/>
                </a:solidFill>
              </a:rPr>
              <a:t>realimentada</a:t>
            </a:r>
            <a:r>
              <a:rPr lang="en-US" dirty="0" smtClean="0">
                <a:solidFill>
                  <a:schemeClr val="tx1"/>
                </a:solidFill>
              </a:rPr>
              <a:t> </a:t>
            </a:r>
            <a:r>
              <a:rPr lang="en-US" dirty="0" err="1" smtClean="0">
                <a:solidFill>
                  <a:schemeClr val="tx1"/>
                </a:solidFill>
              </a:rPr>
              <a:t>por</a:t>
            </a:r>
            <a:r>
              <a:rPr lang="en-US" dirty="0" smtClean="0">
                <a:solidFill>
                  <a:schemeClr val="tx1"/>
                </a:solidFill>
              </a:rPr>
              <a:t> </a:t>
            </a:r>
            <a:r>
              <a:rPr lang="en-US" dirty="0" err="1" smtClean="0">
                <a:solidFill>
                  <a:schemeClr val="tx1"/>
                </a:solidFill>
              </a:rPr>
              <a:t>una</a:t>
            </a:r>
            <a:r>
              <a:rPr lang="en-US" dirty="0" smtClean="0">
                <a:solidFill>
                  <a:schemeClr val="tx1"/>
                </a:solidFill>
              </a:rPr>
              <a:t> </a:t>
            </a:r>
            <a:r>
              <a:rPr lang="en-US" dirty="0" err="1" smtClean="0">
                <a:solidFill>
                  <a:schemeClr val="tx1"/>
                </a:solidFill>
              </a:rPr>
              <a:t>profesora</a:t>
            </a:r>
            <a:r>
              <a:rPr lang="en-US" dirty="0" smtClean="0">
                <a:solidFill>
                  <a:schemeClr val="tx1"/>
                </a:solidFill>
              </a:rPr>
              <a:t> </a:t>
            </a:r>
            <a:r>
              <a:rPr lang="en-US" dirty="0" err="1" smtClean="0">
                <a:solidFill>
                  <a:schemeClr val="tx1"/>
                </a:solidFill>
              </a:rPr>
              <a:t>acompañante</a:t>
            </a:r>
            <a:r>
              <a:rPr lang="en-US" dirty="0" smtClean="0">
                <a:solidFill>
                  <a:schemeClr val="tx1"/>
                </a:solidFill>
              </a:rPr>
              <a:t>.</a:t>
            </a:r>
          </a:p>
        </p:txBody>
      </p:sp>
    </p:spTree>
    <p:extLst>
      <p:ext uri="{BB962C8B-B14F-4D97-AF65-F5344CB8AC3E}">
        <p14:creationId xmlns:p14="http://schemas.microsoft.com/office/powerpoint/2010/main" val="323798699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n-US" dirty="0" smtClean="0"/>
              <a:t>El </a:t>
            </a:r>
            <a:r>
              <a:rPr lang="en-US" dirty="0" smtClean="0"/>
              <a:t>DISCURSO EXPLICATIVO</a:t>
            </a:r>
            <a:endParaRPr lang="es-DO" dirty="0"/>
          </a:p>
        </p:txBody>
      </p:sp>
      <p:sp>
        <p:nvSpPr>
          <p:cNvPr id="3" name="2 Marcador de contenido"/>
          <p:cNvSpPr>
            <a:spLocks noGrp="1"/>
          </p:cNvSpPr>
          <p:nvPr>
            <p:ph sz="half" idx="1"/>
          </p:nvPr>
        </p:nvSpPr>
        <p:spPr/>
        <p:txBody>
          <a:bodyPr anchor="ctr"/>
          <a:lstStyle/>
          <a:p>
            <a:r>
              <a:rPr lang="en-US" dirty="0" err="1" smtClean="0"/>
              <a:t>Tiene</a:t>
            </a:r>
            <a:r>
              <a:rPr lang="en-US" dirty="0" smtClean="0"/>
              <a:t> </a:t>
            </a:r>
            <a:r>
              <a:rPr lang="en-US" dirty="0" err="1" smtClean="0"/>
              <a:t>una</a:t>
            </a:r>
            <a:r>
              <a:rPr lang="en-US" dirty="0" smtClean="0"/>
              <a:t> base </a:t>
            </a:r>
            <a:r>
              <a:rPr lang="en-US" dirty="0" err="1" smtClean="0"/>
              <a:t>informativo-expositiva</a:t>
            </a:r>
            <a:r>
              <a:rPr lang="en-US" dirty="0" smtClean="0"/>
              <a:t> con el </a:t>
            </a:r>
            <a:r>
              <a:rPr lang="en-US" dirty="0" err="1" smtClean="0"/>
              <a:t>propósito</a:t>
            </a:r>
            <a:r>
              <a:rPr lang="en-US" dirty="0" smtClean="0"/>
              <a:t> de </a:t>
            </a:r>
            <a:r>
              <a:rPr lang="en-US" b="1" dirty="0" err="1" smtClean="0"/>
              <a:t>informar</a:t>
            </a:r>
            <a:r>
              <a:rPr lang="en-US" dirty="0" smtClean="0"/>
              <a:t>, </a:t>
            </a:r>
            <a:r>
              <a:rPr lang="en-US" dirty="0" err="1" smtClean="0"/>
              <a:t>aportar</a:t>
            </a:r>
            <a:r>
              <a:rPr lang="en-US" dirty="0" smtClean="0"/>
              <a:t> </a:t>
            </a:r>
            <a:r>
              <a:rPr lang="en-US" dirty="0" err="1" smtClean="0"/>
              <a:t>conocimientos</a:t>
            </a:r>
            <a:r>
              <a:rPr lang="en-US" dirty="0" smtClean="0"/>
              <a:t>, </a:t>
            </a:r>
            <a:r>
              <a:rPr lang="en-US" b="1" dirty="0" err="1" smtClean="0"/>
              <a:t>transmitir</a:t>
            </a:r>
            <a:r>
              <a:rPr lang="en-US" b="1" dirty="0" smtClean="0"/>
              <a:t> </a:t>
            </a:r>
            <a:r>
              <a:rPr lang="en-US" b="1" dirty="0" err="1" smtClean="0"/>
              <a:t>saberes</a:t>
            </a:r>
            <a:endParaRPr lang="en-US" b="1" dirty="0" smtClean="0"/>
          </a:p>
          <a:p>
            <a:pPr marL="0" indent="0" algn="r">
              <a:buNone/>
            </a:pPr>
            <a:r>
              <a:rPr lang="en-US" sz="1600" dirty="0" err="1" smtClean="0"/>
              <a:t>Pipkin</a:t>
            </a:r>
            <a:r>
              <a:rPr lang="en-US" sz="1600" dirty="0" smtClean="0"/>
              <a:t> &amp; Reynoso, 2010</a:t>
            </a:r>
            <a:endParaRPr lang="es-DO" sz="1600" dirty="0"/>
          </a:p>
        </p:txBody>
      </p:sp>
      <p:sp>
        <p:nvSpPr>
          <p:cNvPr id="4" name="3 Marcador de contenido"/>
          <p:cNvSpPr>
            <a:spLocks noGrp="1"/>
          </p:cNvSpPr>
          <p:nvPr>
            <p:ph sz="half" idx="2"/>
          </p:nvPr>
        </p:nvSpPr>
        <p:spPr/>
        <p:txBody>
          <a:bodyPr anchor="ctr"/>
          <a:lstStyle/>
          <a:p>
            <a:pPr marL="0" indent="0">
              <a:buNone/>
            </a:pPr>
            <a:r>
              <a:rPr lang="en-US" dirty="0" err="1" smtClean="0"/>
              <a:t>Modalidades</a:t>
            </a:r>
            <a:r>
              <a:rPr lang="en-US" dirty="0" smtClean="0"/>
              <a:t>:</a:t>
            </a:r>
          </a:p>
          <a:p>
            <a:r>
              <a:rPr lang="en-US" dirty="0" err="1" smtClean="0"/>
              <a:t>Descripción</a:t>
            </a:r>
            <a:endParaRPr lang="en-US" dirty="0" smtClean="0"/>
          </a:p>
          <a:p>
            <a:r>
              <a:rPr lang="en-US" dirty="0" err="1" smtClean="0"/>
              <a:t>Seriación</a:t>
            </a:r>
            <a:endParaRPr lang="en-US" dirty="0" smtClean="0"/>
          </a:p>
          <a:p>
            <a:r>
              <a:rPr lang="en-US" dirty="0" err="1" smtClean="0"/>
              <a:t>Organización</a:t>
            </a:r>
            <a:r>
              <a:rPr lang="en-US" dirty="0" smtClean="0"/>
              <a:t> causal</a:t>
            </a:r>
          </a:p>
          <a:p>
            <a:r>
              <a:rPr lang="en-US" b="1" dirty="0" err="1" smtClean="0">
                <a:solidFill>
                  <a:srgbClr val="FF0000"/>
                </a:solidFill>
              </a:rPr>
              <a:t>Problema</a:t>
            </a:r>
            <a:r>
              <a:rPr lang="en-US" b="1" dirty="0" smtClean="0">
                <a:solidFill>
                  <a:srgbClr val="FF0000"/>
                </a:solidFill>
              </a:rPr>
              <a:t>/</a:t>
            </a:r>
            <a:r>
              <a:rPr lang="en-US" b="1" dirty="0" err="1" smtClean="0">
                <a:solidFill>
                  <a:srgbClr val="FF0000"/>
                </a:solidFill>
              </a:rPr>
              <a:t>solución</a:t>
            </a:r>
            <a:endParaRPr lang="en-US" b="1" dirty="0" smtClean="0">
              <a:solidFill>
                <a:srgbClr val="FF0000"/>
              </a:solidFill>
            </a:endParaRPr>
          </a:p>
          <a:p>
            <a:r>
              <a:rPr lang="en-US" dirty="0" err="1" smtClean="0"/>
              <a:t>Comparación</a:t>
            </a:r>
            <a:endParaRPr lang="es-DO" dirty="0"/>
          </a:p>
        </p:txBody>
      </p:sp>
    </p:spTree>
    <p:extLst>
      <p:ext uri="{BB962C8B-B14F-4D97-AF65-F5344CB8AC3E}">
        <p14:creationId xmlns:p14="http://schemas.microsoft.com/office/powerpoint/2010/main" val="42664647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0" y="116632"/>
            <a:ext cx="9144000" cy="896144"/>
          </a:xfrm>
        </p:spPr>
        <p:txBody>
          <a:bodyPr>
            <a:noAutofit/>
          </a:bodyPr>
          <a:lstStyle/>
          <a:p>
            <a:r>
              <a:rPr lang="en-US" sz="2200" b="1" dirty="0" smtClean="0"/>
              <a:t>MODO DE ORGANIZACION DE LOS TEXTOS EXPOSITIVOS: </a:t>
            </a:r>
            <a:br>
              <a:rPr lang="en-US" sz="2200" b="1" dirty="0" smtClean="0"/>
            </a:br>
            <a:r>
              <a:rPr lang="en-US" sz="2200" b="1" dirty="0" smtClean="0"/>
              <a:t>PROBLEMA-SOLUCIÓN</a:t>
            </a:r>
            <a:endParaRPr lang="es-DO" sz="2200" dirty="0"/>
          </a:p>
        </p:txBody>
      </p:sp>
      <p:graphicFrame>
        <p:nvGraphicFramePr>
          <p:cNvPr id="4" name="3 Marcador de contenido"/>
          <p:cNvGraphicFramePr>
            <a:graphicFrameLocks noGrp="1"/>
          </p:cNvGraphicFramePr>
          <p:nvPr>
            <p:ph sz="quarter" idx="1"/>
            <p:extLst>
              <p:ext uri="{D42A27DB-BD31-4B8C-83A1-F6EECF244321}">
                <p14:modId xmlns:p14="http://schemas.microsoft.com/office/powerpoint/2010/main" val="3647112927"/>
              </p:ext>
            </p:extLst>
          </p:nvPr>
        </p:nvGraphicFramePr>
        <p:xfrm>
          <a:off x="301625" y="1527175"/>
          <a:ext cx="8504238" cy="4572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62725451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DO" b="1" dirty="0" smtClean="0"/>
              <a:t>IMPLEMENTACIÓN</a:t>
            </a:r>
            <a:endParaRPr lang="es-DO" b="1" dirty="0"/>
          </a:p>
        </p:txBody>
      </p:sp>
      <p:graphicFrame>
        <p:nvGraphicFramePr>
          <p:cNvPr id="6" name="5 Marcador de contenido"/>
          <p:cNvGraphicFramePr>
            <a:graphicFrameLocks noGrp="1"/>
          </p:cNvGraphicFramePr>
          <p:nvPr>
            <p:ph sz="quarter" idx="1"/>
            <p:extLst>
              <p:ext uri="{D42A27DB-BD31-4B8C-83A1-F6EECF244321}">
                <p14:modId xmlns:p14="http://schemas.microsoft.com/office/powerpoint/2010/main" val="1912732262"/>
              </p:ext>
            </p:extLst>
          </p:nvPr>
        </p:nvGraphicFramePr>
        <p:xfrm>
          <a:off x="179512" y="1268760"/>
          <a:ext cx="8712967" cy="511256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01947675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Título"/>
          <p:cNvSpPr>
            <a:spLocks noGrp="1"/>
          </p:cNvSpPr>
          <p:nvPr>
            <p:ph type="title"/>
          </p:nvPr>
        </p:nvSpPr>
        <p:spPr>
          <a:xfrm>
            <a:off x="301752" y="332656"/>
            <a:ext cx="8534400" cy="758952"/>
          </a:xfrm>
        </p:spPr>
        <p:txBody>
          <a:bodyPr>
            <a:noAutofit/>
          </a:bodyPr>
          <a:lstStyle/>
          <a:p>
            <a:r>
              <a:rPr lang="es-DO" sz="2800" b="1" dirty="0" smtClean="0"/>
              <a:t>CRITERIOS DE LA SITUACIÓN DE CALIDAD DE LOS EJERCICIOS ESPECIALES EN CEC</a:t>
            </a:r>
            <a:endParaRPr lang="es-DO" sz="2800" b="1" dirty="0"/>
          </a:p>
        </p:txBody>
      </p:sp>
      <p:graphicFrame>
        <p:nvGraphicFramePr>
          <p:cNvPr id="11" name="Content Placeholder 12"/>
          <p:cNvGraphicFramePr>
            <a:graphicFrameLocks noGrp="1"/>
          </p:cNvGraphicFramePr>
          <p:nvPr>
            <p:ph sz="quarter" idx="1"/>
            <p:extLst>
              <p:ext uri="{D42A27DB-BD31-4B8C-83A1-F6EECF244321}">
                <p14:modId xmlns:p14="http://schemas.microsoft.com/office/powerpoint/2010/main" val="1889968009"/>
              </p:ext>
            </p:extLst>
          </p:nvPr>
        </p:nvGraphicFramePr>
        <p:xfrm>
          <a:off x="373632" y="1484784"/>
          <a:ext cx="8374832" cy="4701115"/>
        </p:xfrm>
        <a:graphic>
          <a:graphicData uri="http://schemas.openxmlformats.org/drawingml/2006/table">
            <a:tbl>
              <a:tblPr firstRow="1" firstCol="1" bandRow="1">
                <a:tableStyleId>{5C22544A-7EE6-4342-B048-85BDC9FD1C3A}</a:tableStyleId>
              </a:tblPr>
              <a:tblGrid>
                <a:gridCol w="1343905"/>
                <a:gridCol w="5972910"/>
                <a:gridCol w="1058017"/>
              </a:tblGrid>
              <a:tr h="348164">
                <a:tc>
                  <a:txBody>
                    <a:bodyPr/>
                    <a:lstStyle/>
                    <a:p>
                      <a:pPr marL="0" marR="0" algn="just">
                        <a:spcBef>
                          <a:spcPts val="0"/>
                        </a:spcBef>
                        <a:spcAft>
                          <a:spcPts val="1200"/>
                        </a:spcAft>
                      </a:pPr>
                      <a:r>
                        <a:rPr lang="en-US" sz="1800" kern="0" dirty="0" smtClean="0">
                          <a:effectLst/>
                        </a:rPr>
                        <a:t>C</a:t>
                      </a:r>
                      <a:r>
                        <a:rPr lang="es-DO" sz="1800" kern="0" dirty="0" err="1" smtClean="0">
                          <a:effectLst/>
                        </a:rPr>
                        <a:t>riterios</a:t>
                      </a:r>
                      <a:endParaRPr lang="en-US" sz="1800" kern="50" dirty="0">
                        <a:effectLst/>
                        <a:latin typeface="Times New Roman"/>
                        <a:ea typeface="SimSun"/>
                        <a:cs typeface="Mangal"/>
                      </a:endParaRPr>
                    </a:p>
                  </a:txBody>
                  <a:tcPr marL="30435" marR="30435" marT="0" marB="0" anchor="ctr"/>
                </a:tc>
                <a:tc>
                  <a:txBody>
                    <a:bodyPr/>
                    <a:lstStyle/>
                    <a:p>
                      <a:pPr marL="0" marR="0" algn="ctr">
                        <a:spcBef>
                          <a:spcPts val="0"/>
                        </a:spcBef>
                        <a:spcAft>
                          <a:spcPts val="1200"/>
                        </a:spcAft>
                      </a:pPr>
                      <a:r>
                        <a:rPr lang="es-DO" sz="1800" kern="0" dirty="0">
                          <a:effectLst/>
                        </a:rPr>
                        <a:t>Descripción</a:t>
                      </a:r>
                      <a:endParaRPr lang="en-US" sz="1800" kern="50" dirty="0">
                        <a:effectLst/>
                        <a:latin typeface="Times New Roman"/>
                        <a:ea typeface="SimSun"/>
                        <a:cs typeface="Mangal"/>
                      </a:endParaRPr>
                    </a:p>
                  </a:txBody>
                  <a:tcPr marL="30435" marR="30435" marT="0" marB="0" anchor="ctr"/>
                </a:tc>
                <a:tc>
                  <a:txBody>
                    <a:bodyPr/>
                    <a:lstStyle/>
                    <a:p>
                      <a:pPr marL="0" marR="0" algn="ctr">
                        <a:spcBef>
                          <a:spcPts val="0"/>
                        </a:spcBef>
                        <a:spcAft>
                          <a:spcPts val="1200"/>
                        </a:spcAft>
                      </a:pPr>
                      <a:r>
                        <a:rPr lang="es-DO" sz="1800" kern="0" dirty="0">
                          <a:effectLst/>
                        </a:rPr>
                        <a:t>Valor</a:t>
                      </a:r>
                      <a:endParaRPr lang="en-US" sz="1800" kern="50" dirty="0">
                        <a:effectLst/>
                        <a:latin typeface="Times New Roman"/>
                        <a:ea typeface="SimSun"/>
                        <a:cs typeface="Mangal"/>
                      </a:endParaRPr>
                    </a:p>
                  </a:txBody>
                  <a:tcPr marL="30435" marR="30435" marT="0" marB="0" anchor="ctr"/>
                </a:tc>
              </a:tr>
              <a:tr h="531507">
                <a:tc>
                  <a:txBody>
                    <a:bodyPr/>
                    <a:lstStyle/>
                    <a:p>
                      <a:pPr marL="0" marR="0" algn="ctr">
                        <a:spcBef>
                          <a:spcPts val="0"/>
                        </a:spcBef>
                        <a:spcAft>
                          <a:spcPts val="1200"/>
                        </a:spcAft>
                      </a:pPr>
                      <a:r>
                        <a:rPr lang="es-DO" sz="1800" kern="0" dirty="0">
                          <a:effectLst/>
                        </a:rPr>
                        <a:t>1</a:t>
                      </a:r>
                      <a:endParaRPr lang="en-US" sz="1800" kern="50" dirty="0">
                        <a:effectLst/>
                        <a:latin typeface="Times New Roman"/>
                        <a:ea typeface="SimSun"/>
                        <a:cs typeface="Mangal"/>
                      </a:endParaRPr>
                    </a:p>
                  </a:txBody>
                  <a:tcPr marL="30435" marR="30435" marT="0" marB="0" anchor="ctr"/>
                </a:tc>
                <a:tc>
                  <a:txBody>
                    <a:bodyPr/>
                    <a:lstStyle/>
                    <a:p>
                      <a:pPr marL="0" marR="0" algn="just">
                        <a:spcBef>
                          <a:spcPts val="0"/>
                        </a:spcBef>
                        <a:spcAft>
                          <a:spcPts val="1200"/>
                        </a:spcAft>
                      </a:pPr>
                      <a:r>
                        <a:rPr lang="es-DO" sz="1800" kern="0" dirty="0">
                          <a:effectLst/>
                        </a:rPr>
                        <a:t>Selecciona una situación lógica, simula los datos </a:t>
                      </a:r>
                      <a:r>
                        <a:rPr lang="es-DO" sz="1800" kern="0" dirty="0" smtClean="0">
                          <a:effectLst/>
                        </a:rPr>
                        <a:t>conformes </a:t>
                      </a:r>
                      <a:r>
                        <a:rPr lang="es-DO" sz="1800" kern="0" dirty="0">
                          <a:effectLst/>
                        </a:rPr>
                        <a:t>a </a:t>
                      </a:r>
                      <a:r>
                        <a:rPr lang="es-DO" sz="1800" kern="0" dirty="0" smtClean="0">
                          <a:effectLst/>
                        </a:rPr>
                        <a:t>las características </a:t>
                      </a:r>
                      <a:r>
                        <a:rPr lang="es-DO" sz="1800" kern="0" dirty="0">
                          <a:effectLst/>
                        </a:rPr>
                        <a:t>a analizar.</a:t>
                      </a:r>
                      <a:endParaRPr lang="en-US" sz="1800" kern="50" dirty="0">
                        <a:effectLst/>
                        <a:latin typeface="Times New Roman"/>
                        <a:ea typeface="SimSun"/>
                        <a:cs typeface="Mangal"/>
                      </a:endParaRPr>
                    </a:p>
                  </a:txBody>
                  <a:tcPr marL="30435" marR="30435" marT="0" marB="0" anchor="ctr"/>
                </a:tc>
                <a:tc>
                  <a:txBody>
                    <a:bodyPr/>
                    <a:lstStyle/>
                    <a:p>
                      <a:pPr marL="0" marR="0" algn="ctr">
                        <a:spcBef>
                          <a:spcPts val="0"/>
                        </a:spcBef>
                        <a:spcAft>
                          <a:spcPts val="1200"/>
                        </a:spcAft>
                      </a:pPr>
                      <a:r>
                        <a:rPr lang="es-DO" sz="1800" kern="0" dirty="0">
                          <a:effectLst/>
                        </a:rPr>
                        <a:t>10</a:t>
                      </a:r>
                      <a:endParaRPr lang="en-US" sz="1800" kern="50" dirty="0">
                        <a:effectLst/>
                        <a:latin typeface="Times New Roman"/>
                        <a:ea typeface="SimSun"/>
                        <a:cs typeface="Mangal"/>
                      </a:endParaRPr>
                    </a:p>
                  </a:txBody>
                  <a:tcPr marL="30435" marR="30435" marT="0" marB="0" anchor="ctr"/>
                </a:tc>
              </a:tr>
              <a:tr h="460806">
                <a:tc>
                  <a:txBody>
                    <a:bodyPr/>
                    <a:lstStyle/>
                    <a:p>
                      <a:pPr marL="0" marR="0" algn="ctr">
                        <a:spcBef>
                          <a:spcPts val="0"/>
                        </a:spcBef>
                        <a:spcAft>
                          <a:spcPts val="1200"/>
                        </a:spcAft>
                      </a:pPr>
                      <a:r>
                        <a:rPr lang="es-DO" sz="1800" kern="0" dirty="0">
                          <a:effectLst/>
                        </a:rPr>
                        <a:t>2</a:t>
                      </a:r>
                      <a:endParaRPr lang="en-US" sz="1800" kern="50" dirty="0">
                        <a:effectLst/>
                        <a:latin typeface="Times New Roman"/>
                        <a:ea typeface="SimSun"/>
                        <a:cs typeface="Mangal"/>
                      </a:endParaRPr>
                    </a:p>
                  </a:txBody>
                  <a:tcPr marL="30435" marR="30435" marT="0" marB="0" anchor="ctr"/>
                </a:tc>
                <a:tc>
                  <a:txBody>
                    <a:bodyPr/>
                    <a:lstStyle/>
                    <a:p>
                      <a:pPr marL="0" marR="0" algn="just">
                        <a:spcBef>
                          <a:spcPts val="0"/>
                        </a:spcBef>
                        <a:spcAft>
                          <a:spcPts val="1200"/>
                        </a:spcAft>
                      </a:pPr>
                      <a:r>
                        <a:rPr lang="es-DO" sz="1800" kern="0" dirty="0">
                          <a:effectLst/>
                        </a:rPr>
                        <a:t>Justifica los datos seleccionados </a:t>
                      </a:r>
                      <a:r>
                        <a:rPr lang="es-DO" sz="1800" kern="0" dirty="0" smtClean="0">
                          <a:effectLst/>
                        </a:rPr>
                        <a:t>conformes a </a:t>
                      </a:r>
                      <a:r>
                        <a:rPr lang="es-DO" sz="1800" kern="0" dirty="0">
                          <a:effectLst/>
                        </a:rPr>
                        <a:t>las restricciones dadas en clase.</a:t>
                      </a:r>
                      <a:endParaRPr lang="en-US" sz="1800" kern="50" dirty="0">
                        <a:effectLst/>
                        <a:latin typeface="Times New Roman"/>
                        <a:ea typeface="SimSun"/>
                        <a:cs typeface="Mangal"/>
                      </a:endParaRPr>
                    </a:p>
                  </a:txBody>
                  <a:tcPr marL="30435" marR="30435" marT="0" marB="0" anchor="ctr"/>
                </a:tc>
                <a:tc>
                  <a:txBody>
                    <a:bodyPr/>
                    <a:lstStyle/>
                    <a:p>
                      <a:pPr marL="0" marR="0" algn="ctr">
                        <a:spcBef>
                          <a:spcPts val="0"/>
                        </a:spcBef>
                        <a:spcAft>
                          <a:spcPts val="1200"/>
                        </a:spcAft>
                      </a:pPr>
                      <a:r>
                        <a:rPr lang="es-DO" sz="1800" kern="0" dirty="0">
                          <a:effectLst/>
                        </a:rPr>
                        <a:t>5</a:t>
                      </a:r>
                      <a:endParaRPr lang="en-US" sz="1800" kern="50" dirty="0">
                        <a:effectLst/>
                        <a:latin typeface="Times New Roman"/>
                        <a:ea typeface="SimSun"/>
                        <a:cs typeface="Mangal"/>
                      </a:endParaRPr>
                    </a:p>
                  </a:txBody>
                  <a:tcPr marL="30435" marR="30435" marT="0" marB="0" anchor="ctr"/>
                </a:tc>
              </a:tr>
              <a:tr h="645129">
                <a:tc>
                  <a:txBody>
                    <a:bodyPr/>
                    <a:lstStyle/>
                    <a:p>
                      <a:pPr marL="0" marR="0" algn="ctr">
                        <a:spcBef>
                          <a:spcPts val="0"/>
                        </a:spcBef>
                        <a:spcAft>
                          <a:spcPts val="1200"/>
                        </a:spcAft>
                      </a:pPr>
                      <a:r>
                        <a:rPr lang="es-DO" sz="1800" kern="0" dirty="0">
                          <a:effectLst/>
                        </a:rPr>
                        <a:t>3</a:t>
                      </a:r>
                      <a:endParaRPr lang="en-US" sz="1800" kern="50" dirty="0">
                        <a:effectLst/>
                        <a:latin typeface="Times New Roman"/>
                        <a:ea typeface="SimSun"/>
                        <a:cs typeface="Mangal"/>
                      </a:endParaRPr>
                    </a:p>
                  </a:txBody>
                  <a:tcPr marL="30435" marR="30435" marT="0" marB="0" anchor="ctr"/>
                </a:tc>
                <a:tc>
                  <a:txBody>
                    <a:bodyPr/>
                    <a:lstStyle/>
                    <a:p>
                      <a:pPr marL="0" marR="0" algn="just">
                        <a:spcBef>
                          <a:spcPts val="0"/>
                        </a:spcBef>
                        <a:spcAft>
                          <a:spcPts val="1200"/>
                        </a:spcAft>
                      </a:pPr>
                      <a:r>
                        <a:rPr lang="es-DO" sz="1800" kern="0" dirty="0">
                          <a:effectLst/>
                        </a:rPr>
                        <a:t>En la prueba de confiabilidad, toma datos suficientes para definir el contorno de la curva OC.</a:t>
                      </a:r>
                      <a:endParaRPr lang="en-US" sz="1800" kern="50" dirty="0">
                        <a:effectLst/>
                        <a:latin typeface="Times New Roman"/>
                        <a:ea typeface="SimSun"/>
                        <a:cs typeface="Mangal"/>
                      </a:endParaRPr>
                    </a:p>
                  </a:txBody>
                  <a:tcPr marL="30435" marR="30435" marT="0" marB="0" anchor="ctr"/>
                </a:tc>
                <a:tc>
                  <a:txBody>
                    <a:bodyPr/>
                    <a:lstStyle/>
                    <a:p>
                      <a:pPr marL="0" marR="0" algn="ctr">
                        <a:spcBef>
                          <a:spcPts val="0"/>
                        </a:spcBef>
                        <a:spcAft>
                          <a:spcPts val="1200"/>
                        </a:spcAft>
                      </a:pPr>
                      <a:r>
                        <a:rPr lang="es-DO" sz="1800" kern="0" dirty="0">
                          <a:effectLst/>
                        </a:rPr>
                        <a:t>5</a:t>
                      </a:r>
                      <a:endParaRPr lang="en-US" sz="1800" kern="50" dirty="0">
                        <a:effectLst/>
                        <a:latin typeface="Times New Roman"/>
                        <a:ea typeface="SimSun"/>
                        <a:cs typeface="Mangal"/>
                      </a:endParaRPr>
                    </a:p>
                  </a:txBody>
                  <a:tcPr marL="30435" marR="30435" marT="0" marB="0" anchor="ctr"/>
                </a:tc>
              </a:tr>
              <a:tr h="348164">
                <a:tc rowSpan="4">
                  <a:txBody>
                    <a:bodyPr/>
                    <a:lstStyle/>
                    <a:p>
                      <a:pPr marL="0" marR="0" algn="ctr">
                        <a:spcBef>
                          <a:spcPts val="0"/>
                        </a:spcBef>
                        <a:spcAft>
                          <a:spcPts val="1200"/>
                        </a:spcAft>
                      </a:pPr>
                      <a:r>
                        <a:rPr lang="es-DO" sz="1800" kern="0" dirty="0">
                          <a:effectLst/>
                        </a:rPr>
                        <a:t>4</a:t>
                      </a:r>
                      <a:endParaRPr lang="en-US" sz="1800" kern="50" dirty="0">
                        <a:effectLst/>
                        <a:latin typeface="Times New Roman"/>
                        <a:ea typeface="SimSun"/>
                        <a:cs typeface="Mangal"/>
                      </a:endParaRPr>
                    </a:p>
                  </a:txBody>
                  <a:tcPr marL="30435" marR="30435" marT="0" marB="0" anchor="ctr"/>
                </a:tc>
                <a:tc>
                  <a:txBody>
                    <a:bodyPr/>
                    <a:lstStyle/>
                    <a:p>
                      <a:pPr marL="0" marR="0" algn="just">
                        <a:spcBef>
                          <a:spcPts val="0"/>
                        </a:spcBef>
                        <a:spcAft>
                          <a:spcPts val="1200"/>
                        </a:spcAft>
                      </a:pPr>
                      <a:r>
                        <a:rPr lang="es-DO" sz="1800" kern="0" dirty="0">
                          <a:effectLst/>
                        </a:rPr>
                        <a:t>Solución del problema:</a:t>
                      </a:r>
                      <a:endParaRPr lang="en-US" sz="1800" kern="50" dirty="0">
                        <a:effectLst/>
                        <a:latin typeface="Times New Roman"/>
                        <a:ea typeface="SimSun"/>
                        <a:cs typeface="Mangal"/>
                      </a:endParaRPr>
                    </a:p>
                  </a:txBody>
                  <a:tcPr marL="30435" marR="30435" marT="0" marB="0" anchor="ctr"/>
                </a:tc>
                <a:tc>
                  <a:txBody>
                    <a:bodyPr/>
                    <a:lstStyle/>
                    <a:p>
                      <a:pPr marL="0" marR="0" algn="ctr">
                        <a:spcBef>
                          <a:spcPts val="0"/>
                        </a:spcBef>
                        <a:spcAft>
                          <a:spcPts val="1200"/>
                        </a:spcAft>
                      </a:pPr>
                      <a:r>
                        <a:rPr lang="es-DO" sz="1800" kern="0" dirty="0">
                          <a:effectLst/>
                        </a:rPr>
                        <a:t> </a:t>
                      </a:r>
                      <a:endParaRPr lang="en-US" sz="1800" kern="50" dirty="0">
                        <a:effectLst/>
                        <a:latin typeface="Times New Roman"/>
                        <a:ea typeface="SimSun"/>
                        <a:cs typeface="Mangal"/>
                      </a:endParaRPr>
                    </a:p>
                  </a:txBody>
                  <a:tcPr marL="30435" marR="30435" marT="0" marB="0" anchor="ctr"/>
                </a:tc>
              </a:tr>
              <a:tr h="573448">
                <a:tc vMerge="1">
                  <a:txBody>
                    <a:bodyPr/>
                    <a:lstStyle/>
                    <a:p>
                      <a:endParaRPr lang="en-US"/>
                    </a:p>
                  </a:txBody>
                  <a:tcPr/>
                </a:tc>
                <a:tc>
                  <a:txBody>
                    <a:bodyPr/>
                    <a:lstStyle/>
                    <a:p>
                      <a:pPr marL="0" marR="0" algn="just">
                        <a:spcBef>
                          <a:spcPts val="0"/>
                        </a:spcBef>
                        <a:spcAft>
                          <a:spcPts val="1200"/>
                        </a:spcAft>
                      </a:pPr>
                      <a:r>
                        <a:rPr lang="es-DO" sz="1800" kern="0" dirty="0">
                          <a:effectLst/>
                        </a:rPr>
                        <a:t>a) Usa fórmulas y funciones en Excel que se pueden constatar en la solución del problema.</a:t>
                      </a:r>
                      <a:endParaRPr lang="en-US" sz="1800" kern="50" dirty="0">
                        <a:effectLst/>
                        <a:latin typeface="Times New Roman"/>
                        <a:ea typeface="SimSun"/>
                        <a:cs typeface="Mangal"/>
                      </a:endParaRPr>
                    </a:p>
                  </a:txBody>
                  <a:tcPr marL="30435" marR="30435" marT="0" marB="0" anchor="ctr"/>
                </a:tc>
                <a:tc>
                  <a:txBody>
                    <a:bodyPr/>
                    <a:lstStyle/>
                    <a:p>
                      <a:pPr marL="0" marR="0" algn="ctr">
                        <a:spcBef>
                          <a:spcPts val="0"/>
                        </a:spcBef>
                        <a:spcAft>
                          <a:spcPts val="1200"/>
                        </a:spcAft>
                      </a:pPr>
                      <a:r>
                        <a:rPr lang="es-DO" sz="1800" kern="0" dirty="0">
                          <a:effectLst/>
                        </a:rPr>
                        <a:t>10</a:t>
                      </a:r>
                      <a:endParaRPr lang="en-US" sz="1800" kern="50" dirty="0">
                        <a:effectLst/>
                        <a:latin typeface="Times New Roman"/>
                        <a:ea typeface="SimSun"/>
                        <a:cs typeface="Mangal"/>
                      </a:endParaRPr>
                    </a:p>
                  </a:txBody>
                  <a:tcPr marL="30435" marR="30435" marT="0" marB="0" anchor="ctr"/>
                </a:tc>
              </a:tr>
              <a:tr h="348164">
                <a:tc vMerge="1">
                  <a:txBody>
                    <a:bodyPr/>
                    <a:lstStyle/>
                    <a:p>
                      <a:endParaRPr lang="en-US"/>
                    </a:p>
                  </a:txBody>
                  <a:tcPr/>
                </a:tc>
                <a:tc>
                  <a:txBody>
                    <a:bodyPr/>
                    <a:lstStyle/>
                    <a:p>
                      <a:pPr marL="0" marR="0" algn="just">
                        <a:spcBef>
                          <a:spcPts val="0"/>
                        </a:spcBef>
                        <a:spcAft>
                          <a:spcPts val="1200"/>
                        </a:spcAft>
                      </a:pPr>
                      <a:r>
                        <a:rPr lang="es-DO" sz="1800" kern="0" dirty="0">
                          <a:effectLst/>
                        </a:rPr>
                        <a:t>b) Los cálculos están </a:t>
                      </a:r>
                      <a:r>
                        <a:rPr lang="es-DO" sz="1800" kern="0" dirty="0" smtClean="0">
                          <a:effectLst/>
                        </a:rPr>
                        <a:t>libres </a:t>
                      </a:r>
                      <a:r>
                        <a:rPr lang="es-DO" sz="1800" kern="0" dirty="0">
                          <a:effectLst/>
                        </a:rPr>
                        <a:t>de errores. </a:t>
                      </a:r>
                      <a:endParaRPr lang="en-US" sz="1800" kern="50" dirty="0">
                        <a:effectLst/>
                        <a:latin typeface="Times New Roman"/>
                        <a:ea typeface="SimSun"/>
                        <a:cs typeface="Mangal"/>
                      </a:endParaRPr>
                    </a:p>
                  </a:txBody>
                  <a:tcPr marL="30435" marR="30435" marT="0" marB="0" anchor="ctr"/>
                </a:tc>
                <a:tc>
                  <a:txBody>
                    <a:bodyPr/>
                    <a:lstStyle/>
                    <a:p>
                      <a:pPr marL="0" marR="0" algn="ctr">
                        <a:spcBef>
                          <a:spcPts val="0"/>
                        </a:spcBef>
                        <a:spcAft>
                          <a:spcPts val="1200"/>
                        </a:spcAft>
                      </a:pPr>
                      <a:r>
                        <a:rPr lang="es-DO" sz="1800" kern="0" dirty="0">
                          <a:effectLst/>
                        </a:rPr>
                        <a:t>30</a:t>
                      </a:r>
                      <a:endParaRPr lang="en-US" sz="1800" kern="50" dirty="0">
                        <a:effectLst/>
                        <a:latin typeface="Times New Roman"/>
                        <a:ea typeface="SimSun"/>
                        <a:cs typeface="Mangal"/>
                      </a:endParaRPr>
                    </a:p>
                  </a:txBody>
                  <a:tcPr marL="30435" marR="30435" marT="0" marB="0" anchor="ctr"/>
                </a:tc>
              </a:tr>
              <a:tr h="481287">
                <a:tc vMerge="1">
                  <a:txBody>
                    <a:bodyPr/>
                    <a:lstStyle/>
                    <a:p>
                      <a:endParaRPr lang="en-US"/>
                    </a:p>
                  </a:txBody>
                  <a:tcPr/>
                </a:tc>
                <a:tc>
                  <a:txBody>
                    <a:bodyPr/>
                    <a:lstStyle/>
                    <a:p>
                      <a:pPr marL="0" marR="0" algn="just">
                        <a:spcBef>
                          <a:spcPts val="0"/>
                        </a:spcBef>
                        <a:spcAft>
                          <a:spcPts val="1200"/>
                        </a:spcAft>
                      </a:pPr>
                      <a:r>
                        <a:rPr lang="es-DO" sz="1800" kern="0" dirty="0">
                          <a:effectLst/>
                        </a:rPr>
                        <a:t>c) Al finalizar cada prueba, concluye correctamente.  </a:t>
                      </a:r>
                      <a:endParaRPr lang="en-US" sz="1800" kern="50" dirty="0">
                        <a:effectLst/>
                        <a:latin typeface="Times New Roman"/>
                        <a:ea typeface="SimSun"/>
                        <a:cs typeface="Mangal"/>
                      </a:endParaRPr>
                    </a:p>
                  </a:txBody>
                  <a:tcPr marL="30435" marR="30435" marT="0" marB="0" anchor="ctr"/>
                </a:tc>
                <a:tc>
                  <a:txBody>
                    <a:bodyPr/>
                    <a:lstStyle/>
                    <a:p>
                      <a:pPr marL="0" marR="0" algn="ctr">
                        <a:spcBef>
                          <a:spcPts val="0"/>
                        </a:spcBef>
                        <a:spcAft>
                          <a:spcPts val="1200"/>
                        </a:spcAft>
                      </a:pPr>
                      <a:r>
                        <a:rPr lang="es-DO" sz="1800" kern="0" dirty="0">
                          <a:effectLst/>
                        </a:rPr>
                        <a:t>5</a:t>
                      </a:r>
                      <a:endParaRPr lang="en-US" sz="1800" kern="50" dirty="0">
                        <a:effectLst/>
                        <a:latin typeface="Times New Roman"/>
                        <a:ea typeface="SimSun"/>
                        <a:cs typeface="Mangal"/>
                      </a:endParaRPr>
                    </a:p>
                  </a:txBody>
                  <a:tcPr marL="30435" marR="30435" marT="0" marB="0" anchor="ctr"/>
                </a:tc>
              </a:tr>
              <a:tr h="585159">
                <a:tc>
                  <a:txBody>
                    <a:bodyPr/>
                    <a:lstStyle/>
                    <a:p>
                      <a:pPr marL="0" marR="0" algn="ctr">
                        <a:spcBef>
                          <a:spcPts val="0"/>
                        </a:spcBef>
                        <a:spcAft>
                          <a:spcPts val="1200"/>
                        </a:spcAft>
                      </a:pPr>
                      <a:r>
                        <a:rPr lang="es-DO" sz="1800" kern="0" dirty="0" smtClean="0">
                          <a:effectLst/>
                        </a:rPr>
                        <a:t>5 </a:t>
                      </a:r>
                      <a:endParaRPr lang="en-US" sz="1800" kern="50" dirty="0">
                        <a:effectLst/>
                        <a:latin typeface="Times New Roman"/>
                        <a:ea typeface="SimSun"/>
                        <a:cs typeface="Mangal"/>
                      </a:endParaRPr>
                    </a:p>
                  </a:txBody>
                  <a:tcPr marL="30435" marR="30435" marT="0" marB="0" anchor="ctr"/>
                </a:tc>
                <a:tc>
                  <a:txBody>
                    <a:bodyPr/>
                    <a:lstStyle/>
                    <a:p>
                      <a:pPr marL="0" marR="0" algn="just">
                        <a:spcBef>
                          <a:spcPts val="0"/>
                        </a:spcBef>
                        <a:spcAft>
                          <a:spcPts val="1200"/>
                        </a:spcAft>
                      </a:pPr>
                      <a:r>
                        <a:rPr lang="es-DO" sz="1800" kern="0" dirty="0">
                          <a:effectLst/>
                        </a:rPr>
                        <a:t>Presenta la solución de forma ordenada, en secuencia </a:t>
                      </a:r>
                      <a:r>
                        <a:rPr lang="es-DO" sz="1800" kern="0" dirty="0" smtClean="0">
                          <a:effectLst/>
                        </a:rPr>
                        <a:t>lógica  </a:t>
                      </a:r>
                      <a:r>
                        <a:rPr lang="es-DO" sz="1800" kern="0" dirty="0">
                          <a:effectLst/>
                        </a:rPr>
                        <a:t>y estética.  </a:t>
                      </a:r>
                      <a:endParaRPr lang="en-US" sz="1800" kern="50" dirty="0">
                        <a:effectLst/>
                        <a:latin typeface="Times New Roman"/>
                        <a:ea typeface="SimSun"/>
                        <a:cs typeface="Mangal"/>
                      </a:endParaRPr>
                    </a:p>
                  </a:txBody>
                  <a:tcPr marL="30435" marR="30435" marT="0" marB="0" anchor="ctr"/>
                </a:tc>
                <a:tc>
                  <a:txBody>
                    <a:bodyPr/>
                    <a:lstStyle/>
                    <a:p>
                      <a:pPr marL="0" marR="0" algn="ctr">
                        <a:spcBef>
                          <a:spcPts val="0"/>
                        </a:spcBef>
                        <a:spcAft>
                          <a:spcPts val="1200"/>
                        </a:spcAft>
                      </a:pPr>
                      <a:r>
                        <a:rPr lang="es-DO" sz="1800" kern="0" dirty="0">
                          <a:effectLst/>
                        </a:rPr>
                        <a:t>5</a:t>
                      </a:r>
                      <a:endParaRPr lang="en-US" sz="1800" kern="50" dirty="0">
                        <a:effectLst/>
                        <a:latin typeface="Times New Roman"/>
                        <a:ea typeface="SimSun"/>
                        <a:cs typeface="Mangal"/>
                      </a:endParaRPr>
                    </a:p>
                  </a:txBody>
                  <a:tcPr marL="30435" marR="30435" marT="0" marB="0" anchor="ctr"/>
                </a:tc>
              </a:tr>
              <a:tr h="244292">
                <a:tc>
                  <a:txBody>
                    <a:bodyPr/>
                    <a:lstStyle/>
                    <a:p>
                      <a:pPr marL="0" marR="0" algn="ctr">
                        <a:spcBef>
                          <a:spcPts val="0"/>
                        </a:spcBef>
                        <a:spcAft>
                          <a:spcPts val="1200"/>
                        </a:spcAft>
                      </a:pPr>
                      <a:r>
                        <a:rPr lang="es-DO" sz="1800" kern="0" dirty="0">
                          <a:effectLst/>
                        </a:rPr>
                        <a:t>Total</a:t>
                      </a:r>
                      <a:endParaRPr lang="en-US" sz="1800" kern="50" dirty="0">
                        <a:effectLst/>
                        <a:latin typeface="Times New Roman"/>
                        <a:ea typeface="SimSun"/>
                        <a:cs typeface="Mangal"/>
                      </a:endParaRPr>
                    </a:p>
                  </a:txBody>
                  <a:tcPr marL="30435" marR="30435" marT="0" marB="0"/>
                </a:tc>
                <a:tc>
                  <a:txBody>
                    <a:bodyPr/>
                    <a:lstStyle/>
                    <a:p>
                      <a:pPr marL="0" marR="0" algn="just">
                        <a:spcBef>
                          <a:spcPts val="0"/>
                        </a:spcBef>
                        <a:spcAft>
                          <a:spcPts val="1200"/>
                        </a:spcAft>
                      </a:pPr>
                      <a:r>
                        <a:rPr lang="es-DO" sz="1800" kern="0">
                          <a:effectLst/>
                        </a:rPr>
                        <a:t> </a:t>
                      </a:r>
                      <a:endParaRPr lang="en-US" sz="1800" kern="50">
                        <a:effectLst/>
                        <a:latin typeface="Times New Roman"/>
                        <a:ea typeface="SimSun"/>
                        <a:cs typeface="Mangal"/>
                      </a:endParaRPr>
                    </a:p>
                  </a:txBody>
                  <a:tcPr marL="30435" marR="30435" marT="0" marB="0"/>
                </a:tc>
                <a:tc>
                  <a:txBody>
                    <a:bodyPr/>
                    <a:lstStyle/>
                    <a:p>
                      <a:pPr marL="0" marR="0" algn="ctr">
                        <a:spcBef>
                          <a:spcPts val="0"/>
                        </a:spcBef>
                        <a:spcAft>
                          <a:spcPts val="1200"/>
                        </a:spcAft>
                      </a:pPr>
                      <a:r>
                        <a:rPr lang="es-DO" sz="1800" kern="0" dirty="0">
                          <a:effectLst/>
                        </a:rPr>
                        <a:t>70</a:t>
                      </a:r>
                      <a:endParaRPr lang="en-US" sz="1800" kern="50" dirty="0">
                        <a:effectLst/>
                        <a:latin typeface="Times New Roman"/>
                        <a:ea typeface="SimSun"/>
                        <a:cs typeface="Mangal"/>
                      </a:endParaRPr>
                    </a:p>
                  </a:txBody>
                  <a:tcPr marL="30435" marR="30435" marT="0" marB="0"/>
                </a:tc>
              </a:tr>
            </a:tbl>
          </a:graphicData>
        </a:graphic>
      </p:graphicFrame>
    </p:spTree>
    <p:extLst>
      <p:ext uri="{BB962C8B-B14F-4D97-AF65-F5344CB8AC3E}">
        <p14:creationId xmlns:p14="http://schemas.microsoft.com/office/powerpoint/2010/main" val="189671412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o" ma:contentTypeID="0x0101000E8A11ED9A9056468EB06BF2DDD8132B" ma:contentTypeVersion="2" ma:contentTypeDescription="Crear nuevo documento." ma:contentTypeScope="" ma:versionID="ea1ea9747d5e1c16d79f9e84215e0dd6">
  <xsd:schema xmlns:xsd="http://www.w3.org/2001/XMLSchema" xmlns:xs="http://www.w3.org/2001/XMLSchema" xmlns:p="http://schemas.microsoft.com/office/2006/metadata/properties" xmlns:ns1="http://schemas.microsoft.com/sharepoint/v3" targetNamespace="http://schemas.microsoft.com/office/2006/metadata/properties" ma:root="true" ma:fieldsID="cd6bce56cd35acad97fd37550ee15fe3"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Fecha de inicio programada" ma:description="Fecha de inicio programada es una columna del sitio que crea la característica Publicación. Se usa para especificar la fecha y la hora a la que esta página se presentará por primera vez a los visitantes del sitio." ma:internalName="PublishingStartDate">
      <xsd:simpleType>
        <xsd:restriction base="dms:Unknown"/>
      </xsd:simpleType>
    </xsd:element>
    <xsd:element name="PublishingExpirationDate" ma:index="9" nillable="true" ma:displayName="Fecha de finalización programada" ma:description="Fecha de finalización programada es una columna del sitio que crea la característica Publicación. Se usa para especificar la fecha y la hora a la que esta página dejará de presentarse a los visitantes del sitio."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ipo de contenido"/>
        <xsd:element ref="dc:title" minOccurs="0" maxOccurs="1" ma:index="4" ma:displayName="Títul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D2FCAD3D-5AA2-46CA-B292-510BFAB99B7D}"/>
</file>

<file path=customXml/itemProps2.xml><?xml version="1.0" encoding="utf-8"?>
<ds:datastoreItem xmlns:ds="http://schemas.openxmlformats.org/officeDocument/2006/customXml" ds:itemID="{93B04C66-CBE0-44A4-8EBC-8CB9D873DE6E}"/>
</file>

<file path=customXml/itemProps3.xml><?xml version="1.0" encoding="utf-8"?>
<ds:datastoreItem xmlns:ds="http://schemas.openxmlformats.org/officeDocument/2006/customXml" ds:itemID="{443C8A22-6ADC-4AA2-A7B1-1C104BA3729B}"/>
</file>

<file path=docProps/app.xml><?xml version="1.0" encoding="utf-8"?>
<Properties xmlns="http://schemas.openxmlformats.org/officeDocument/2006/extended-properties" xmlns:vt="http://schemas.openxmlformats.org/officeDocument/2006/docPropsVTypes">
  <Template>Civic</Template>
  <TotalTime>1922</TotalTime>
  <Words>1296</Words>
  <Application>Microsoft Office PowerPoint</Application>
  <PresentationFormat>Presentación en pantalla (4:3)</PresentationFormat>
  <Paragraphs>157</Paragraphs>
  <Slides>19</Slides>
  <Notes>4</Notes>
  <HiddenSlides>0</HiddenSlides>
  <MMClips>0</MMClips>
  <ScaleCrop>false</ScaleCrop>
  <HeadingPairs>
    <vt:vector size="4" baseType="variant">
      <vt:variant>
        <vt:lpstr>Tema</vt:lpstr>
      </vt:variant>
      <vt:variant>
        <vt:i4>1</vt:i4>
      </vt:variant>
      <vt:variant>
        <vt:lpstr>Títulos de diapositiva</vt:lpstr>
      </vt:variant>
      <vt:variant>
        <vt:i4>19</vt:i4>
      </vt:variant>
    </vt:vector>
  </HeadingPairs>
  <TitlesOfParts>
    <vt:vector size="20" baseType="lpstr">
      <vt:lpstr>Civic</vt:lpstr>
      <vt:lpstr>Presentación de PowerPoint</vt:lpstr>
      <vt:lpstr>DUALIDAD DEL PROBLEMA</vt:lpstr>
      <vt:lpstr>OBJETIVOS DE LA  INVESTIGACIÓN-ACCIÓN</vt:lpstr>
      <vt:lpstr>OBJETIVOS DE LA  INVESTIGACIÓN-ACCIÓN</vt:lpstr>
      <vt:lpstr>CONTEXTO</vt:lpstr>
      <vt:lpstr>El DISCURSO EXPLICATIVO</vt:lpstr>
      <vt:lpstr>MODO DE ORGANIZACION DE LOS TEXTOS EXPOSITIVOS:  PROBLEMA-SOLUCIÓN</vt:lpstr>
      <vt:lpstr>IMPLEMENTACIÓN</vt:lpstr>
      <vt:lpstr>CRITERIOS DE LA SITUACIÓN DE CALIDAD DE LOS EJERCICIOS ESPECIALES EN CEC</vt:lpstr>
      <vt:lpstr>CRITERIOS DE REDACCIÓN DE LOS EJERCICIOS ESPECIALES EN CEC</vt:lpstr>
      <vt:lpstr>RESULTADOS OBSERVADOS</vt:lpstr>
      <vt:lpstr>RESULTADOS OBSERVADOS</vt:lpstr>
      <vt:lpstr>RESULTADOS OBSERVADOS</vt:lpstr>
      <vt:lpstr>HALLAZGOS</vt:lpstr>
      <vt:lpstr>CONCLUSIONES Y RECOMENDACIONES</vt:lpstr>
      <vt:lpstr>CONCLUSIONES Y RECOMENDACIONES</vt:lpstr>
      <vt:lpstr>CONCLUSIONES Y RECOMENDACIONES</vt:lpstr>
      <vt:lpstr>APLICACIÓN DE LA ESTRUCTURA PROBLEMA-SOLUCIÓN EN LA PRODUCCIÓN DE TEXTOS EXPLICATIVOS EN LA ASIGNATURA CONTROL ESTADÍSTICO DE CALIDAD</vt:lpstr>
      <vt:lpstr>Presentación de PowerPoint</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
  <cp:keywords/>
  <dc:description/>
  <cp:lastModifiedBy>Rosario</cp:lastModifiedBy>
  <cp:revision>77</cp:revision>
  <dcterms:created xsi:type="dcterms:W3CDTF">2014-03-16T15:54:34Z</dcterms:created>
  <dcterms:modified xsi:type="dcterms:W3CDTF">2015-03-17T12:53:44Z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0x0101000E8A11ED9A9056468EB06BF2DDD8132B</vt:lpwstr>
  </property>
</Properties>
</file>